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王漢宗特黑體" charset="1" panose="02000500000000000000"/>
      <p:regular r:id="rId10"/>
    </p:embeddedFont>
    <p:embeddedFont>
      <p:font typeface="Nunito" charset="1" panose="00000500000000000000"/>
      <p:regular r:id="rId11"/>
    </p:embeddedFont>
    <p:embeddedFont>
      <p:font typeface="Nunito Bold" charset="1" panose="00000800000000000000"/>
      <p:regular r:id="rId12"/>
    </p:embeddedFont>
    <p:embeddedFont>
      <p:font typeface="Nunito Bold Italics" charset="1" panose="00000000000000000000"/>
      <p:regular r:id="rId13"/>
    </p:embeddedFont>
    <p:embeddedFont>
      <p:font typeface="Nunito Light" charset="1" panose="00000400000000000000"/>
      <p:regular r:id="rId14"/>
    </p:embeddedFont>
    <p:embeddedFont>
      <p:font typeface="Nunito Heavy" charset="1" panose="00000000000000000000"/>
      <p:regular r:id="rId15"/>
    </p:embeddedFont>
    <p:embeddedFont>
      <p:font typeface="Nunito Heavy Italics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" Target="presProps.xml" Type="http://schemas.openxmlformats.org/officeDocument/2006/relationships/presProps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slides/slide9.xml" Type="http://schemas.openxmlformats.org/officeDocument/2006/relationships/slide"/><Relationship Id="rId26" Target="slides/slide10.xml" Type="http://schemas.openxmlformats.org/officeDocument/2006/relationships/slide"/><Relationship Id="rId27" Target="slides/slide11.xml" Type="http://schemas.openxmlformats.org/officeDocument/2006/relationships/slide"/><Relationship Id="rId28" Target="slides/slide12.xml" Type="http://schemas.openxmlformats.org/officeDocument/2006/relationships/slide"/><Relationship Id="rId29" Target="slides/slide13.xml" Type="http://schemas.openxmlformats.org/officeDocument/2006/relationships/slide"/><Relationship Id="rId3" Target="viewProps.xml" Type="http://schemas.openxmlformats.org/officeDocument/2006/relationships/viewProps"/><Relationship Id="rId30" Target="slides/slide14.xml" Type="http://schemas.openxmlformats.org/officeDocument/2006/relationships/slide"/><Relationship Id="rId31" Target="slides/slide15.xml" Type="http://schemas.openxmlformats.org/officeDocument/2006/relationships/slide"/><Relationship Id="rId32" Target="slides/slide16.xml" Type="http://schemas.openxmlformats.org/officeDocument/2006/relationships/slide"/><Relationship Id="rId33" Target="slides/slide17.xml" Type="http://schemas.openxmlformats.org/officeDocument/2006/relationships/slide"/><Relationship Id="rId34" Target="slides/slide18.xml" Type="http://schemas.openxmlformats.org/officeDocument/2006/relationships/slide"/><Relationship Id="rId35" Target="slides/slide19.xml" Type="http://schemas.openxmlformats.org/officeDocument/2006/relationships/slide"/><Relationship Id="rId36" Target="slides/slide20.xml" Type="http://schemas.openxmlformats.org/officeDocument/2006/relationships/slide"/><Relationship Id="rId37" Target="slides/slide21.xml" Type="http://schemas.openxmlformats.org/officeDocument/2006/relationships/slide"/><Relationship Id="rId38" Target="slides/slide22.xml" Type="http://schemas.openxmlformats.org/officeDocument/2006/relationships/slide"/><Relationship Id="rId39" Target="slides/slide23.xml" Type="http://schemas.openxmlformats.org/officeDocument/2006/relationships/slide"/><Relationship Id="rId4" Target="theme/theme1.xml" Type="http://schemas.openxmlformats.org/officeDocument/2006/relationships/theme"/><Relationship Id="rId40" Target="slides/slide24.xml" Type="http://schemas.openxmlformats.org/officeDocument/2006/relationships/slide"/><Relationship Id="rId41" Target="slides/slide25.xml" Type="http://schemas.openxmlformats.org/officeDocument/2006/relationships/slide"/><Relationship Id="rId42" Target="slides/slide26.xml" Type="http://schemas.openxmlformats.org/officeDocument/2006/relationships/slide"/><Relationship Id="rId43" Target="slides/slide27.xml" Type="http://schemas.openxmlformats.org/officeDocument/2006/relationships/slide"/><Relationship Id="rId44" Target="slides/slide28.xml" Type="http://schemas.openxmlformats.org/officeDocument/2006/relationships/slide"/><Relationship Id="rId45" Target="slides/slide29.xml" Type="http://schemas.openxmlformats.org/officeDocument/2006/relationships/slide"/><Relationship Id="rId46" Target="slides/slide30.xml" Type="http://schemas.openxmlformats.org/officeDocument/2006/relationships/slide"/><Relationship Id="rId47" Target="slides/slide31.xml" Type="http://schemas.openxmlformats.org/officeDocument/2006/relationships/slide"/><Relationship Id="rId48" Target="slides/slide32.xml" Type="http://schemas.openxmlformats.org/officeDocument/2006/relationships/slide"/><Relationship Id="rId49" Target="slides/slide33.xml" Type="http://schemas.openxmlformats.org/officeDocument/2006/relationships/slide"/><Relationship Id="rId5" Target="tableStyles.xml" Type="http://schemas.openxmlformats.org/officeDocument/2006/relationships/tableStyles"/><Relationship Id="rId50" Target="slides/slide34.xml" Type="http://schemas.openxmlformats.org/officeDocument/2006/relationships/slide"/><Relationship Id="rId51" Target="slides/slide35.xml" Type="http://schemas.openxmlformats.org/officeDocument/2006/relationships/slide"/><Relationship Id="rId52" Target="slides/slide36.xml" Type="http://schemas.openxmlformats.org/officeDocument/2006/relationships/slide"/><Relationship Id="rId53" Target="slides/slide37.xml" Type="http://schemas.openxmlformats.org/officeDocument/2006/relationships/slide"/><Relationship Id="rId54" Target="slides/slide38.xml" Type="http://schemas.openxmlformats.org/officeDocument/2006/relationships/slide"/><Relationship Id="rId55" Target="slides/slide39.xml" Type="http://schemas.openxmlformats.org/officeDocument/2006/relationships/slide"/><Relationship Id="rId56" Target="slides/slide40.xml" Type="http://schemas.openxmlformats.org/officeDocument/2006/relationships/slide"/><Relationship Id="rId57" Target="slides/slide4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png" Type="http://schemas.openxmlformats.org/officeDocument/2006/relationships/image"/><Relationship Id="rId12" Target="../media/image33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301758"/>
            <a:ext cx="6942938" cy="8352295"/>
          </a:xfrm>
          <a:custGeom>
            <a:avLst/>
            <a:gdLst/>
            <a:ahLst/>
            <a:cxnLst/>
            <a:rect r="r" b="b" t="t" l="l"/>
            <a:pathLst>
              <a:path h="8352295" w="6942938">
                <a:moveTo>
                  <a:pt x="0" y="0"/>
                </a:moveTo>
                <a:lnTo>
                  <a:pt x="6942938" y="0"/>
                </a:lnTo>
                <a:lnTo>
                  <a:pt x="6942938" y="8352295"/>
                </a:lnTo>
                <a:lnTo>
                  <a:pt x="0" y="8352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42938" y="1941064"/>
            <a:ext cx="8340368" cy="419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  <a:spcBef>
                <a:spcPts val="2399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22780" y="5520788"/>
            <a:ext cx="673954" cy="888908"/>
          </a:xfrm>
          <a:custGeom>
            <a:avLst/>
            <a:gdLst/>
            <a:ahLst/>
            <a:cxnLst/>
            <a:rect r="r" b="b" t="t" l="l"/>
            <a:pathLst>
              <a:path h="888908" w="673954">
                <a:moveTo>
                  <a:pt x="0" y="0"/>
                </a:moveTo>
                <a:lnTo>
                  <a:pt x="673954" y="0"/>
                </a:lnTo>
                <a:lnTo>
                  <a:pt x="673954" y="888908"/>
                </a:lnTo>
                <a:lnTo>
                  <a:pt x="0" y="88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20036" y="7185984"/>
            <a:ext cx="6423950" cy="6202032"/>
          </a:xfrm>
          <a:custGeom>
            <a:avLst/>
            <a:gdLst/>
            <a:ahLst/>
            <a:cxnLst/>
            <a:rect r="r" b="b" t="t" l="l"/>
            <a:pathLst>
              <a:path h="6202032" w="6423950">
                <a:moveTo>
                  <a:pt x="0" y="0"/>
                </a:moveTo>
                <a:lnTo>
                  <a:pt x="6423950" y="0"/>
                </a:lnTo>
                <a:lnTo>
                  <a:pt x="6423950" y="6202032"/>
                </a:lnTo>
                <a:lnTo>
                  <a:pt x="0" y="62020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869254" y="6315776"/>
            <a:ext cx="892387" cy="746360"/>
          </a:xfrm>
          <a:custGeom>
            <a:avLst/>
            <a:gdLst/>
            <a:ahLst/>
            <a:cxnLst/>
            <a:rect r="r" b="b" t="t" l="l"/>
            <a:pathLst>
              <a:path h="746360" w="892387">
                <a:moveTo>
                  <a:pt x="0" y="0"/>
                </a:moveTo>
                <a:lnTo>
                  <a:pt x="892387" y="0"/>
                </a:lnTo>
                <a:lnTo>
                  <a:pt x="892387" y="746360"/>
                </a:lnTo>
                <a:lnTo>
                  <a:pt x="0" y="746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20036" y="8605427"/>
            <a:ext cx="951901" cy="1042920"/>
          </a:xfrm>
          <a:custGeom>
            <a:avLst/>
            <a:gdLst/>
            <a:ahLst/>
            <a:cxnLst/>
            <a:rect r="r" b="b" t="t" l="l"/>
            <a:pathLst>
              <a:path h="1042920" w="951901">
                <a:moveTo>
                  <a:pt x="0" y="0"/>
                </a:moveTo>
                <a:lnTo>
                  <a:pt x="951901" y="0"/>
                </a:lnTo>
                <a:lnTo>
                  <a:pt x="951901" y="1042919"/>
                </a:lnTo>
                <a:lnTo>
                  <a:pt x="0" y="104291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532704" y="3593087"/>
            <a:ext cx="10199307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232253"/>
                </a:solidFill>
                <a:ea typeface="王漢宗特黑體"/>
              </a:rPr>
              <a:t>健康體位議題問卷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232253"/>
                </a:solidFill>
                <a:latin typeface="王漢宗特黑體"/>
                <a:ea typeface="王漢宗特黑體"/>
              </a:rPr>
              <a:t>(國小五年級) 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89753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長期體重過重會導致膝關節負荷過重，容易造成關節變形、行動不方便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8374" y="3863496"/>
            <a:ext cx="6451253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【第二部分】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體重控制態度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010" y="4705739"/>
            <a:ext cx="4499441" cy="6326104"/>
          </a:xfrm>
          <a:custGeom>
            <a:avLst/>
            <a:gdLst/>
            <a:ahLst/>
            <a:cxnLst/>
            <a:rect r="r" b="b" t="t" l="l"/>
            <a:pathLst>
              <a:path h="6326104" w="4499441">
                <a:moveTo>
                  <a:pt x="0" y="0"/>
                </a:moveTo>
                <a:lnTo>
                  <a:pt x="4499441" y="0"/>
                </a:lnTo>
                <a:lnTo>
                  <a:pt x="4499441" y="6326103"/>
                </a:lnTo>
                <a:lnTo>
                  <a:pt x="0" y="632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417991"/>
            <a:ext cx="16418289" cy="129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我覺得過胖的人不受歡迎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89753" y="2831967"/>
            <a:ext cx="15569547" cy="129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我會很注意自己的體型過胖或過瘦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89753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如果我的體型過胖或過瘦，就會有努力想改變體型的想法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010" y="4705739"/>
            <a:ext cx="4499441" cy="6326104"/>
          </a:xfrm>
          <a:custGeom>
            <a:avLst/>
            <a:gdLst/>
            <a:ahLst/>
            <a:cxnLst/>
            <a:rect r="r" b="b" t="t" l="l"/>
            <a:pathLst>
              <a:path h="6326104" w="4499441">
                <a:moveTo>
                  <a:pt x="0" y="0"/>
                </a:moveTo>
                <a:lnTo>
                  <a:pt x="4499441" y="0"/>
                </a:lnTo>
                <a:lnTo>
                  <a:pt x="4499441" y="6326103"/>
                </a:lnTo>
                <a:lnTo>
                  <a:pt x="0" y="632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844200"/>
            <a:ext cx="16418289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吃東西是我發洩情緒或紓解壓力的好方法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010" y="4705739"/>
            <a:ext cx="4499441" cy="6326104"/>
          </a:xfrm>
          <a:custGeom>
            <a:avLst/>
            <a:gdLst/>
            <a:ahLst/>
            <a:cxnLst/>
            <a:rect r="r" b="b" t="t" l="l"/>
            <a:pathLst>
              <a:path h="6326104" w="4499441">
                <a:moveTo>
                  <a:pt x="0" y="0"/>
                </a:moveTo>
                <a:lnTo>
                  <a:pt x="4499441" y="0"/>
                </a:lnTo>
                <a:lnTo>
                  <a:pt x="4499441" y="6326103"/>
                </a:lnTo>
                <a:lnTo>
                  <a:pt x="0" y="632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844200"/>
            <a:ext cx="16418289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我覺得吃減肥藥或不吃正餐是一個快速、輕鬆又有效的減重方法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831967"/>
            <a:ext cx="15569547" cy="12999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我覺得規律運動有助於控制體重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我覺得食物包裝上的營養標示對減重有幫助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73203" y="3863496"/>
            <a:ext cx="8941594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【第三部分】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體重控制自我效能 </a:t>
            </a:r>
            <a:r>
              <a:rPr lang="en-US" sz="7562" spc="234">
                <a:solidFill>
                  <a:srgbClr val="000000"/>
                </a:solidFill>
                <a:latin typeface="王漢宗特黑體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408414" y="3863496"/>
            <a:ext cx="7471172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【第一部分】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體重控制認知  </a:t>
            </a:r>
            <a:r>
              <a:rPr lang="en-US" sz="7562" spc="234">
                <a:solidFill>
                  <a:srgbClr val="000000"/>
                </a:solidFill>
                <a:latin typeface="王漢宗特黑體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為了控制體重，我能減少吃高熱量的食物(油炸食物、含糖飲料、甜點等)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 為了控制體重，即使看到喜歡吃的食物，我也能注意食物的攝取量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為了控制體重，即使心情不好，我也能注意食物的攝取‧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為了控制體重，當我從事休閒活動時，我也能注意零食飲料的攝取量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 為了控制體重，就算運動會讓我汗流浹背，我也能持續運動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 為了控制體重，不管有沒有人陪伴，我也能持續運動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為了控制體重，即使缺乏設備或場地，我也能設法做其他的運動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18374" y="3863496"/>
            <a:ext cx="6451253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【第四部分】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體重控制行為 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最近一個月內，我有透過飲食來控制我的體重，以促進身體健康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最近一個月內，我有透過運動來控制我的體重，以促進身體健康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肥胖是因為我們攝取熱量大於消耗熱量，導致堆積過多脂肪的現象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最近一個月內，我每天都至少運動 60 分鐘以上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5569547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 最近一個月內，我每天都至少睡足 8 小時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   最近一個月內，我每天吃的蔬菜都有吃到 3 個拳頭的份量(依自己的拳頭為標準)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最近一個月內，我每天都會喝足夠的水(喝足水的標準=自己的體重*30cc)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683050" y="3863496"/>
            <a:ext cx="10921901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【第五部分】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正向心理健康健康體位  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當我的身材或體重得到很好的控制會讓我覺得開心《正向心理健康指標-正向情緒》 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71237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50490" y="6759303"/>
            <a:ext cx="6760018" cy="2256156"/>
          </a:xfrm>
          <a:custGeom>
            <a:avLst/>
            <a:gdLst/>
            <a:ahLst/>
            <a:cxnLst/>
            <a:rect r="r" b="b" t="t" l="l"/>
            <a:pathLst>
              <a:path h="2256156" w="6760018">
                <a:moveTo>
                  <a:pt x="0" y="0"/>
                </a:moveTo>
                <a:lnTo>
                  <a:pt x="6760018" y="0"/>
                </a:lnTo>
                <a:lnTo>
                  <a:pt x="6760018" y="2256156"/>
                </a:lnTo>
                <a:lnTo>
                  <a:pt x="0" y="2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19220" y="1684385"/>
            <a:ext cx="15569547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過去七天中，你有幾天做到「一天累積 60 分鐘」對身體有益的身體活動?《正向心理健康 </a:t>
            </a: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指標-樂動》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547906" y="8710724"/>
            <a:ext cx="1127484" cy="1717773"/>
          </a:xfrm>
          <a:custGeom>
            <a:avLst/>
            <a:gdLst/>
            <a:ahLst/>
            <a:cxnLst/>
            <a:rect r="r" b="b" t="t" l="l"/>
            <a:pathLst>
              <a:path h="1717773" w="1127484">
                <a:moveTo>
                  <a:pt x="0" y="0"/>
                </a:moveTo>
                <a:lnTo>
                  <a:pt x="1127484" y="0"/>
                </a:lnTo>
                <a:lnTo>
                  <a:pt x="1127484" y="1717773"/>
                </a:lnTo>
                <a:lnTo>
                  <a:pt x="0" y="1717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713381" y="635884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54030" y="7002144"/>
            <a:ext cx="6760018" cy="2256156"/>
          </a:xfrm>
          <a:custGeom>
            <a:avLst/>
            <a:gdLst/>
            <a:ahLst/>
            <a:cxnLst/>
            <a:rect r="r" b="b" t="t" l="l"/>
            <a:pathLst>
              <a:path h="2256156" w="6760018">
                <a:moveTo>
                  <a:pt x="0" y="0"/>
                </a:moveTo>
                <a:lnTo>
                  <a:pt x="6760018" y="0"/>
                </a:lnTo>
                <a:lnTo>
                  <a:pt x="6760018" y="2256156"/>
                </a:lnTo>
                <a:lnTo>
                  <a:pt x="0" y="2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4347" y="1102747"/>
            <a:ext cx="16779307" cy="5461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38"/>
              </a:lnSpc>
              <a:spcBef>
                <a:spcPts val="5428"/>
              </a:spcBef>
            </a:pPr>
            <a:r>
              <a:rPr lang="en-US" sz="6032" spc="186">
                <a:solidFill>
                  <a:srgbClr val="4272B6"/>
                </a:solidFill>
                <a:latin typeface="王漢宗特黑體"/>
                <a:ea typeface="王漢宗特黑體"/>
              </a:rPr>
              <a:t>過去七天中，你有幾天從事健康的休閒活動?《正向心理健康指標-樂活》 </a:t>
            </a:r>
          </a:p>
          <a:p>
            <a:pPr algn="l" marL="0" indent="0" lvl="0">
              <a:lnSpc>
                <a:spcPts val="4838"/>
              </a:lnSpc>
              <a:spcBef>
                <a:spcPts val="3628"/>
              </a:spcBef>
            </a:pPr>
            <a:r>
              <a:rPr lang="en-US" sz="4032" spc="124">
                <a:solidFill>
                  <a:srgbClr val="000000"/>
                </a:solidFill>
                <a:latin typeface="王漢宗特黑體"/>
                <a:ea typeface="王漢宗特黑體"/>
              </a:rPr>
              <a:t>  說明：健康的休閒活動如室內視聽活動(看電影、聽音樂、唱歌、閱讀書報等)、社群活動(親 子活動、志工活動、聚會活動等)、戶外遊憩(戶外健行、爬山、水上活動、踏青等)、體育 活動(散步、體適能、伸展、球類、跳舞等)、嗜好、技藝類(逛街、書法繪畫、插花種植、養寵物、陶藝、釣魚等)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437629" y="794419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741919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5736" y="599991"/>
            <a:ext cx="6760018" cy="2256156"/>
          </a:xfrm>
          <a:custGeom>
            <a:avLst/>
            <a:gdLst/>
            <a:ahLst/>
            <a:cxnLst/>
            <a:rect r="r" b="b" t="t" l="l"/>
            <a:pathLst>
              <a:path h="2256156" w="6760018">
                <a:moveTo>
                  <a:pt x="0" y="0"/>
                </a:moveTo>
                <a:lnTo>
                  <a:pt x="6760018" y="0"/>
                </a:lnTo>
                <a:lnTo>
                  <a:pt x="6760018" y="2256156"/>
                </a:lnTo>
                <a:lnTo>
                  <a:pt x="0" y="2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77413" y="3420772"/>
            <a:ext cx="16779307" cy="41451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過去七天中，你有幾天在一天當中喝足每日建議量白開水或不含糖的茶飲(有添加物的瓶裝 </a:t>
            </a: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水、含糖飲料、牛奶和豆漿都不算)? </a:t>
            </a:r>
          </a:p>
          <a:p>
            <a:pPr algn="l" marL="0" indent="0" lvl="0"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《正向心理健康指標-樂食》 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571237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5736" y="804488"/>
            <a:ext cx="6760018" cy="2256156"/>
          </a:xfrm>
          <a:custGeom>
            <a:avLst/>
            <a:gdLst/>
            <a:ahLst/>
            <a:cxnLst/>
            <a:rect r="r" b="b" t="t" l="l"/>
            <a:pathLst>
              <a:path h="2256156" w="6760018">
                <a:moveTo>
                  <a:pt x="0" y="0"/>
                </a:moveTo>
                <a:lnTo>
                  <a:pt x="6760018" y="0"/>
                </a:lnTo>
                <a:lnTo>
                  <a:pt x="6760018" y="2256156"/>
                </a:lnTo>
                <a:lnTo>
                  <a:pt x="0" y="2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51364" y="3861495"/>
            <a:ext cx="16779307" cy="2449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過去七天中，你有幾天睡足 8 小時?</a:t>
            </a:r>
          </a:p>
          <a:p>
            <a:pPr algn="l" marL="0" indent="0" lvl="0"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《正向心理健康指標-樂眠》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吃相同份量的堅果及蔬菜，吃堅果類比較容易造成肥胖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53281"/>
            <a:ext cx="4641284" cy="4624406"/>
          </a:xfrm>
          <a:custGeom>
            <a:avLst/>
            <a:gdLst/>
            <a:ahLst/>
            <a:cxnLst/>
            <a:rect r="r" b="b" t="t" l="l"/>
            <a:pathLst>
              <a:path h="4624406" w="4641284">
                <a:moveTo>
                  <a:pt x="0" y="0"/>
                </a:moveTo>
                <a:lnTo>
                  <a:pt x="4641284" y="0"/>
                </a:lnTo>
                <a:lnTo>
                  <a:pt x="4641284" y="4624406"/>
                </a:lnTo>
                <a:lnTo>
                  <a:pt x="0" y="4624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23232" y="5168421"/>
            <a:ext cx="4718399" cy="5118579"/>
          </a:xfrm>
          <a:custGeom>
            <a:avLst/>
            <a:gdLst/>
            <a:ahLst/>
            <a:cxnLst/>
            <a:rect r="r" b="b" t="t" l="l"/>
            <a:pathLst>
              <a:path h="5118579" w="4718399">
                <a:moveTo>
                  <a:pt x="0" y="0"/>
                </a:moveTo>
                <a:lnTo>
                  <a:pt x="4718399" y="0"/>
                </a:lnTo>
                <a:lnTo>
                  <a:pt x="4718399" y="5118579"/>
                </a:lnTo>
                <a:lnTo>
                  <a:pt x="0" y="51185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030526">
            <a:off x="783624" y="5143500"/>
            <a:ext cx="490152" cy="1433955"/>
          </a:xfrm>
          <a:custGeom>
            <a:avLst/>
            <a:gdLst/>
            <a:ahLst/>
            <a:cxnLst/>
            <a:rect r="r" b="b" t="t" l="l"/>
            <a:pathLst>
              <a:path h="1433955" w="490152">
                <a:moveTo>
                  <a:pt x="0" y="0"/>
                </a:moveTo>
                <a:lnTo>
                  <a:pt x="490152" y="0"/>
                </a:lnTo>
                <a:lnTo>
                  <a:pt x="490152" y="1433955"/>
                </a:lnTo>
                <a:lnTo>
                  <a:pt x="0" y="1433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59464" y="5143500"/>
            <a:ext cx="1277055" cy="1873014"/>
          </a:xfrm>
          <a:custGeom>
            <a:avLst/>
            <a:gdLst/>
            <a:ahLst/>
            <a:cxnLst/>
            <a:rect r="r" b="b" t="t" l="l"/>
            <a:pathLst>
              <a:path h="1873014" w="1277055">
                <a:moveTo>
                  <a:pt x="0" y="0"/>
                </a:moveTo>
                <a:lnTo>
                  <a:pt x="1277055" y="0"/>
                </a:lnTo>
                <a:lnTo>
                  <a:pt x="1277055" y="1873014"/>
                </a:lnTo>
                <a:lnTo>
                  <a:pt x="0" y="18730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70225" y="4218725"/>
            <a:ext cx="12547550" cy="2457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75"/>
              </a:lnSpc>
            </a:pPr>
            <a:r>
              <a:rPr lang="en-US" sz="7562" spc="234">
                <a:solidFill>
                  <a:srgbClr val="000000"/>
                </a:solidFill>
                <a:ea typeface="王漢宗特黑體"/>
              </a:rPr>
              <a:t>【第六部分】</a:t>
            </a:r>
          </a:p>
          <a:p>
            <a:pPr algn="ctr">
              <a:lnSpc>
                <a:spcPts val="9075"/>
              </a:lnSpc>
              <a:spcBef>
                <a:spcPct val="0"/>
              </a:spcBef>
            </a:pPr>
            <a:r>
              <a:rPr lang="en-US" sz="7562" spc="234">
                <a:solidFill>
                  <a:srgbClr val="000000"/>
                </a:solidFill>
                <a:latin typeface="王漢宗特黑體"/>
                <a:ea typeface="王漢宗特黑體"/>
              </a:rPr>
              <a:t>口腔保健(國小高年級填答) </a:t>
            </a:r>
            <a:r>
              <a:rPr lang="en-US" sz="7562" spc="234">
                <a:solidFill>
                  <a:srgbClr val="000000"/>
                </a:solidFill>
                <a:latin typeface="王漢宗特黑體"/>
              </a:rPr>
              <a:t> 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629445" y="646644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5736" y="804488"/>
            <a:ext cx="6760018" cy="2256156"/>
          </a:xfrm>
          <a:custGeom>
            <a:avLst/>
            <a:gdLst/>
            <a:ahLst/>
            <a:cxnLst/>
            <a:rect r="r" b="b" t="t" l="l"/>
            <a:pathLst>
              <a:path h="2256156" w="6760018">
                <a:moveTo>
                  <a:pt x="0" y="0"/>
                </a:moveTo>
                <a:lnTo>
                  <a:pt x="6760018" y="0"/>
                </a:lnTo>
                <a:lnTo>
                  <a:pt x="6760018" y="2256156"/>
                </a:lnTo>
                <a:lnTo>
                  <a:pt x="0" y="2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5736" y="4705739"/>
            <a:ext cx="1379175" cy="1327456"/>
          </a:xfrm>
          <a:custGeom>
            <a:avLst/>
            <a:gdLst/>
            <a:ahLst/>
            <a:cxnLst/>
            <a:rect r="r" b="b" t="t" l="l"/>
            <a:pathLst>
              <a:path h="1327456" w="1379175">
                <a:moveTo>
                  <a:pt x="0" y="0"/>
                </a:moveTo>
                <a:lnTo>
                  <a:pt x="1379175" y="0"/>
                </a:lnTo>
                <a:lnTo>
                  <a:pt x="1379175" y="1327456"/>
                </a:lnTo>
                <a:lnTo>
                  <a:pt x="0" y="1327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18759" y="3423733"/>
            <a:ext cx="16779307" cy="24497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1.過去一週，你是否使用牙線清潔牙縫？</a:t>
            </a:r>
          </a:p>
          <a:p>
            <a:pPr algn="l" marL="0" indent="0" lvl="0">
              <a:lnSpc>
                <a:spcPts val="6720"/>
              </a:lnSpc>
              <a:spcBef>
                <a:spcPts val="5040"/>
              </a:spcBef>
            </a:pPr>
            <a:r>
              <a:rPr lang="en-US" sz="5600" spc="173">
                <a:solidFill>
                  <a:srgbClr val="4272B6"/>
                </a:solidFill>
                <a:latin typeface="王漢宗特黑體"/>
                <a:ea typeface="王漢宗特黑體"/>
              </a:rPr>
              <a:t>□每天至少 1 次 □每餐後都有使用□沒有使用 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6826167" y="4705739"/>
            <a:ext cx="1379175" cy="1327456"/>
          </a:xfrm>
          <a:custGeom>
            <a:avLst/>
            <a:gdLst/>
            <a:ahLst/>
            <a:cxnLst/>
            <a:rect r="r" b="b" t="t" l="l"/>
            <a:pathLst>
              <a:path h="1327456" w="1379175">
                <a:moveTo>
                  <a:pt x="0" y="0"/>
                </a:moveTo>
                <a:lnTo>
                  <a:pt x="1379174" y="0"/>
                </a:lnTo>
                <a:lnTo>
                  <a:pt x="1379174" y="1327456"/>
                </a:lnTo>
                <a:lnTo>
                  <a:pt x="0" y="13274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吃相同份量的堅果及蔬菜，吃堅果類比較容易造成肥胖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010" y="4705739"/>
            <a:ext cx="4499441" cy="6326104"/>
          </a:xfrm>
          <a:custGeom>
            <a:avLst/>
            <a:gdLst/>
            <a:ahLst/>
            <a:cxnLst/>
            <a:rect r="r" b="b" t="t" l="l"/>
            <a:pathLst>
              <a:path h="6326104" w="4499441">
                <a:moveTo>
                  <a:pt x="0" y="0"/>
                </a:moveTo>
                <a:lnTo>
                  <a:pt x="4499441" y="0"/>
                </a:lnTo>
                <a:lnTo>
                  <a:pt x="4499441" y="6326103"/>
                </a:lnTo>
                <a:lnTo>
                  <a:pt x="0" y="632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肥胖只是一種外表徵象，並不會影響身體的健康或疾病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74010" y="4705739"/>
            <a:ext cx="4499441" cy="6326104"/>
          </a:xfrm>
          <a:custGeom>
            <a:avLst/>
            <a:gdLst/>
            <a:ahLst/>
            <a:cxnLst/>
            <a:rect r="r" b="b" t="t" l="l"/>
            <a:pathLst>
              <a:path h="6326104" w="4499441">
                <a:moveTo>
                  <a:pt x="0" y="0"/>
                </a:moveTo>
                <a:lnTo>
                  <a:pt x="4499441" y="0"/>
                </a:lnTo>
                <a:lnTo>
                  <a:pt x="4499441" y="6326103"/>
                </a:lnTo>
                <a:lnTo>
                  <a:pt x="0" y="6326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270409"/>
            <a:ext cx="16418289" cy="35951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如果要控制體重，首先要減少六大類食物的豆魚蛋肉、乳品類及水果類等 </a:t>
            </a:r>
            <a:r>
              <a:rPr lang="en-US" sz="7562" spc="234">
                <a:solidFill>
                  <a:srgbClr val="4272B6"/>
                </a:solidFill>
                <a:ea typeface="王漢宗特黑體"/>
              </a:rPr>
              <a:t>食物，效果會比較明顯。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19220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latin typeface="王漢宗特黑體"/>
                <a:ea typeface="王漢宗特黑體"/>
              </a:rPr>
              <a:t>.肥胖容易引發糖尿病、心血管疾病及其他慢性病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4908">
            <a:off x="627564" y="6854728"/>
            <a:ext cx="2383313" cy="3631087"/>
          </a:xfrm>
          <a:custGeom>
            <a:avLst/>
            <a:gdLst/>
            <a:ahLst/>
            <a:cxnLst/>
            <a:rect r="r" b="b" t="t" l="l"/>
            <a:pathLst>
              <a:path h="3631087" w="2383313">
                <a:moveTo>
                  <a:pt x="0" y="0"/>
                </a:moveTo>
                <a:lnTo>
                  <a:pt x="2383313" y="0"/>
                </a:lnTo>
                <a:lnTo>
                  <a:pt x="2383313" y="3631087"/>
                </a:lnTo>
                <a:lnTo>
                  <a:pt x="0" y="3631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1537" y="4267977"/>
            <a:ext cx="963075" cy="875523"/>
          </a:xfrm>
          <a:custGeom>
            <a:avLst/>
            <a:gdLst/>
            <a:ahLst/>
            <a:cxnLst/>
            <a:rect r="r" b="b" t="t" l="l"/>
            <a:pathLst>
              <a:path h="875523" w="963075">
                <a:moveTo>
                  <a:pt x="0" y="0"/>
                </a:moveTo>
                <a:lnTo>
                  <a:pt x="963074" y="0"/>
                </a:lnTo>
                <a:lnTo>
                  <a:pt x="963074" y="875523"/>
                </a:lnTo>
                <a:lnTo>
                  <a:pt x="0" y="875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550490" y="9525346"/>
            <a:ext cx="780092" cy="761654"/>
          </a:xfrm>
          <a:custGeom>
            <a:avLst/>
            <a:gdLst/>
            <a:ahLst/>
            <a:cxnLst/>
            <a:rect r="r" b="b" t="t" l="l"/>
            <a:pathLst>
              <a:path h="761654" w="780092">
                <a:moveTo>
                  <a:pt x="0" y="0"/>
                </a:moveTo>
                <a:lnTo>
                  <a:pt x="780092" y="0"/>
                </a:lnTo>
                <a:lnTo>
                  <a:pt x="780092" y="761654"/>
                </a:lnTo>
                <a:lnTo>
                  <a:pt x="0" y="761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0610" y="579137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89753" y="2258176"/>
            <a:ext cx="14908494" cy="24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075"/>
              </a:lnSpc>
              <a:spcBef>
                <a:spcPts val="6806"/>
              </a:spcBef>
            </a:pPr>
            <a:r>
              <a:rPr lang="en-US" sz="7562" spc="234">
                <a:solidFill>
                  <a:srgbClr val="4272B6"/>
                </a:solidFill>
                <a:ea typeface="王漢宗特黑體"/>
              </a:rPr>
              <a:t>經常喜歡吃零食與油炸食品的人比較容易有肥胖的問題。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DAF-iQ-pb8c</dc:identifier>
  <dcterms:modified xsi:type="dcterms:W3CDTF">2011-08-01T06:04:30Z</dcterms:modified>
  <cp:revision>1</cp:revision>
  <dc:title>健康體位議題問卷 (國小五年級)  </dc:title>
</cp:coreProperties>
</file>