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395DC-8697-411A-8F5C-5A0ADE9983AD}" type="datetimeFigureOut">
              <a:rPr lang="zh-TW" altLang="en-US" smtClean="0"/>
              <a:t>2023/8/25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2DD0E-A76D-476E-8919-4202DA43D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043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C5D90D-D29B-4279-9692-4139EF6018EE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0545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4C59-7DFF-494D-82C7-EFBF50D5FED1}" type="datetimeFigureOut">
              <a:rPr lang="zh-TW" altLang="en-US" smtClean="0"/>
              <a:t>2023/8/25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092C-97DF-4675-8BCF-5C26AC72AF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2506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4C59-7DFF-494D-82C7-EFBF50D5FED1}" type="datetimeFigureOut">
              <a:rPr lang="zh-TW" altLang="en-US" smtClean="0"/>
              <a:t>2023/8/25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092C-97DF-4675-8BCF-5C26AC72AF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012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4C59-7DFF-494D-82C7-EFBF50D5FED1}" type="datetimeFigureOut">
              <a:rPr lang="zh-TW" altLang="en-US" smtClean="0"/>
              <a:t>2023/8/25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092C-97DF-4675-8BCF-5C26AC72AF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3327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4C59-7DFF-494D-82C7-EFBF50D5FED1}" type="datetimeFigureOut">
              <a:rPr lang="zh-TW" altLang="en-US" smtClean="0"/>
              <a:t>2023/8/25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092C-97DF-4675-8BCF-5C26AC72AF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706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4C59-7DFF-494D-82C7-EFBF50D5FED1}" type="datetimeFigureOut">
              <a:rPr lang="zh-TW" altLang="en-US" smtClean="0"/>
              <a:t>2023/8/25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092C-97DF-4675-8BCF-5C26AC72AF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5611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4C59-7DFF-494D-82C7-EFBF50D5FED1}" type="datetimeFigureOut">
              <a:rPr lang="zh-TW" altLang="en-US" smtClean="0"/>
              <a:t>2023/8/25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092C-97DF-4675-8BCF-5C26AC72AF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9289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4C59-7DFF-494D-82C7-EFBF50D5FED1}" type="datetimeFigureOut">
              <a:rPr lang="zh-TW" altLang="en-US" smtClean="0"/>
              <a:t>2023/8/25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092C-97DF-4675-8BCF-5C26AC72AF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744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4C59-7DFF-494D-82C7-EFBF50D5FED1}" type="datetimeFigureOut">
              <a:rPr lang="zh-TW" altLang="en-US" smtClean="0"/>
              <a:t>2023/8/25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092C-97DF-4675-8BCF-5C26AC72AF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578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4C59-7DFF-494D-82C7-EFBF50D5FED1}" type="datetimeFigureOut">
              <a:rPr lang="zh-TW" altLang="en-US" smtClean="0"/>
              <a:t>2023/8/25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092C-97DF-4675-8BCF-5C26AC72AF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6825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4C59-7DFF-494D-82C7-EFBF50D5FED1}" type="datetimeFigureOut">
              <a:rPr lang="zh-TW" altLang="en-US" smtClean="0"/>
              <a:t>2023/8/25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092C-97DF-4675-8BCF-5C26AC72AF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58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4C59-7DFF-494D-82C7-EFBF50D5FED1}" type="datetimeFigureOut">
              <a:rPr lang="zh-TW" altLang="en-US" smtClean="0"/>
              <a:t>2023/8/25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092C-97DF-4675-8BCF-5C26AC72AF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686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A4C59-7DFF-494D-82C7-EFBF50D5FED1}" type="datetimeFigureOut">
              <a:rPr lang="zh-TW" altLang="en-US" smtClean="0"/>
              <a:t>2023/8/25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A092C-97DF-4675-8BCF-5C26AC72AF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9951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上放學動線簡易分流圖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3875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/>
          <p:cNvSpPr/>
          <p:nvPr/>
        </p:nvSpPr>
        <p:spPr>
          <a:xfrm>
            <a:off x="428625" y="1214438"/>
            <a:ext cx="5715000" cy="35718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                                               興      中      路</a:t>
            </a:r>
          </a:p>
        </p:txBody>
      </p:sp>
      <p:sp>
        <p:nvSpPr>
          <p:cNvPr id="9" name="矩形 8"/>
          <p:cNvSpPr/>
          <p:nvPr/>
        </p:nvSpPr>
        <p:spPr>
          <a:xfrm>
            <a:off x="2195513" y="1844675"/>
            <a:ext cx="928687" cy="16430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排球</a:t>
            </a:r>
            <a:r>
              <a:rPr lang="zh-TW" altLang="en-US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場</a:t>
            </a:r>
          </a:p>
        </p:txBody>
      </p:sp>
      <p:sp>
        <p:nvSpPr>
          <p:cNvPr id="4" name="矩形 3"/>
          <p:cNvSpPr/>
          <p:nvPr/>
        </p:nvSpPr>
        <p:spPr>
          <a:xfrm>
            <a:off x="1042988" y="1557338"/>
            <a:ext cx="341312" cy="278606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200" dirty="0">
                <a:solidFill>
                  <a:prstClr val="white"/>
                </a:solidFill>
                <a:latin typeface="標楷體" pitchFamily="65" charset="-120"/>
                <a:ea typeface="標楷體" pitchFamily="65" charset="-120"/>
              </a:rPr>
              <a:t>柏油路</a:t>
            </a:r>
          </a:p>
        </p:txBody>
      </p:sp>
      <p:sp>
        <p:nvSpPr>
          <p:cNvPr id="5" name="矩形 4"/>
          <p:cNvSpPr/>
          <p:nvPr/>
        </p:nvSpPr>
        <p:spPr>
          <a:xfrm>
            <a:off x="1692275" y="6237288"/>
            <a:ext cx="4751388" cy="35718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200" dirty="0">
                <a:solidFill>
                  <a:prstClr val="white"/>
                </a:solidFill>
                <a:latin typeface="標楷體" pitchFamily="65" charset="-120"/>
                <a:ea typeface="標楷體" pitchFamily="65" charset="-120"/>
              </a:rPr>
              <a:t>柏油路</a:t>
            </a:r>
          </a:p>
        </p:txBody>
      </p:sp>
      <p:sp>
        <p:nvSpPr>
          <p:cNvPr id="6" name="矩形 5"/>
          <p:cNvSpPr/>
          <p:nvPr/>
        </p:nvSpPr>
        <p:spPr>
          <a:xfrm>
            <a:off x="1403350" y="1557338"/>
            <a:ext cx="349250" cy="19288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教師車棚</a:t>
            </a:r>
          </a:p>
        </p:txBody>
      </p:sp>
      <p:sp>
        <p:nvSpPr>
          <p:cNvPr id="8" name="矩形 7"/>
          <p:cNvSpPr/>
          <p:nvPr/>
        </p:nvSpPr>
        <p:spPr>
          <a:xfrm>
            <a:off x="1763713" y="1557338"/>
            <a:ext cx="455612" cy="192881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 sz="12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195513" y="1557338"/>
            <a:ext cx="908050" cy="2857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機車車棚</a:t>
            </a:r>
          </a:p>
        </p:txBody>
      </p:sp>
      <p:sp>
        <p:nvSpPr>
          <p:cNvPr id="20" name="矩形 19"/>
          <p:cNvSpPr/>
          <p:nvPr/>
        </p:nvSpPr>
        <p:spPr>
          <a:xfrm>
            <a:off x="3419475" y="5734050"/>
            <a:ext cx="857250" cy="5000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活動中心</a:t>
            </a:r>
          </a:p>
        </p:txBody>
      </p:sp>
      <p:sp>
        <p:nvSpPr>
          <p:cNvPr id="21" name="矩形 20"/>
          <p:cNvSpPr/>
          <p:nvPr/>
        </p:nvSpPr>
        <p:spPr>
          <a:xfrm>
            <a:off x="0" y="4005263"/>
            <a:ext cx="1042988" cy="36671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200" dirty="0">
                <a:solidFill>
                  <a:prstClr val="white"/>
                </a:solidFill>
                <a:latin typeface="標楷體" pitchFamily="65" charset="-120"/>
                <a:ea typeface="標楷體" pitchFamily="65" charset="-120"/>
              </a:rPr>
              <a:t>柏油路</a:t>
            </a:r>
          </a:p>
        </p:txBody>
      </p:sp>
      <p:grpSp>
        <p:nvGrpSpPr>
          <p:cNvPr id="13325" name="群組 26"/>
          <p:cNvGrpSpPr>
            <a:grpSpLocks/>
          </p:cNvGrpSpPr>
          <p:nvPr/>
        </p:nvGrpSpPr>
        <p:grpSpPr bwMode="auto">
          <a:xfrm>
            <a:off x="6156325" y="3429000"/>
            <a:ext cx="1285875" cy="2727325"/>
            <a:chOff x="6715140" y="3000372"/>
            <a:chExt cx="1857388" cy="2357454"/>
          </a:xfrm>
        </p:grpSpPr>
        <p:sp>
          <p:nvSpPr>
            <p:cNvPr id="14" name="矩形 13"/>
            <p:cNvSpPr/>
            <p:nvPr/>
          </p:nvSpPr>
          <p:spPr>
            <a:xfrm>
              <a:off x="6715140" y="3000372"/>
              <a:ext cx="1857388" cy="64356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sz="1200" dirty="0">
                  <a:solidFill>
                    <a:prstClr val="black"/>
                  </a:solidFill>
                  <a:latin typeface="標楷體" pitchFamily="65" charset="-120"/>
                  <a:ea typeface="標楷體" pitchFamily="65" charset="-120"/>
                </a:rPr>
                <a:t>教師汽車停車場</a:t>
              </a:r>
            </a:p>
          </p:txBody>
        </p:sp>
        <p:grpSp>
          <p:nvGrpSpPr>
            <p:cNvPr id="13360" name="群組 25"/>
            <p:cNvGrpSpPr>
              <a:grpSpLocks/>
            </p:cNvGrpSpPr>
            <p:nvPr/>
          </p:nvGrpSpPr>
          <p:grpSpPr bwMode="auto">
            <a:xfrm>
              <a:off x="6715140" y="3643314"/>
              <a:ext cx="1857388" cy="1714512"/>
              <a:chOff x="6715140" y="3643314"/>
              <a:chExt cx="1857388" cy="1714512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6715140" y="3643938"/>
                <a:ext cx="1857388" cy="428129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 sz="1200" dirty="0">
                  <a:solidFill>
                    <a:prstClr val="black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6715140" y="4072067"/>
                <a:ext cx="1857388" cy="429501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zh-TW" altLang="en-US" sz="1200" dirty="0">
                    <a:solidFill>
                      <a:prstClr val="black"/>
                    </a:solidFill>
                    <a:latin typeface="標楷體" pitchFamily="65" charset="-120"/>
                    <a:ea typeface="標楷體" pitchFamily="65" charset="-120"/>
                  </a:rPr>
                  <a:t>廚房</a:t>
                </a:r>
              </a:p>
            </p:txBody>
          </p:sp>
          <p:sp>
            <p:nvSpPr>
              <p:cNvPr id="19" name="矩形 18"/>
              <p:cNvSpPr/>
              <p:nvPr/>
            </p:nvSpPr>
            <p:spPr>
              <a:xfrm>
                <a:off x="6715140" y="4929697"/>
                <a:ext cx="1857388" cy="428129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zh-TW" altLang="en-US" sz="1200" dirty="0">
                    <a:solidFill>
                      <a:prstClr val="black"/>
                    </a:solidFill>
                    <a:latin typeface="標楷體" pitchFamily="65" charset="-120"/>
                    <a:ea typeface="標楷體" pitchFamily="65" charset="-120"/>
                  </a:rPr>
                  <a:t>教職員宿舍</a:t>
                </a:r>
              </a:p>
            </p:txBody>
          </p:sp>
          <p:sp>
            <p:nvSpPr>
              <p:cNvPr id="25" name="矩形 24"/>
              <p:cNvSpPr/>
              <p:nvPr/>
            </p:nvSpPr>
            <p:spPr>
              <a:xfrm>
                <a:off x="6715140" y="4501568"/>
                <a:ext cx="1857388" cy="428129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zh-TW" altLang="en-US" sz="1200" dirty="0">
                    <a:solidFill>
                      <a:prstClr val="black"/>
                    </a:solidFill>
                    <a:latin typeface="標楷體" pitchFamily="65" charset="-120"/>
                    <a:ea typeface="標楷體" pitchFamily="65" charset="-120"/>
                  </a:rPr>
                  <a:t>教師汽車停車場</a:t>
                </a:r>
              </a:p>
            </p:txBody>
          </p:sp>
        </p:grpSp>
      </p:grpSp>
      <p:sp>
        <p:nvSpPr>
          <p:cNvPr id="29" name="矩形 28"/>
          <p:cNvSpPr/>
          <p:nvPr/>
        </p:nvSpPr>
        <p:spPr>
          <a:xfrm>
            <a:off x="4427538" y="1557338"/>
            <a:ext cx="1143000" cy="3571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腳踏車車棚</a:t>
            </a:r>
          </a:p>
        </p:txBody>
      </p:sp>
      <p:sp>
        <p:nvSpPr>
          <p:cNvPr id="30" name="矩形 29"/>
          <p:cNvSpPr/>
          <p:nvPr/>
        </p:nvSpPr>
        <p:spPr>
          <a:xfrm>
            <a:off x="4427538" y="1916113"/>
            <a:ext cx="1357312" cy="7143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籃球場</a:t>
            </a:r>
          </a:p>
        </p:txBody>
      </p:sp>
      <p:sp>
        <p:nvSpPr>
          <p:cNvPr id="31" name="矩形 30"/>
          <p:cNvSpPr/>
          <p:nvPr/>
        </p:nvSpPr>
        <p:spPr>
          <a:xfrm>
            <a:off x="3143250" y="1357313"/>
            <a:ext cx="857250" cy="2143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學校大門</a:t>
            </a:r>
          </a:p>
        </p:txBody>
      </p:sp>
      <p:sp>
        <p:nvSpPr>
          <p:cNvPr id="34" name="矩形 33"/>
          <p:cNvSpPr/>
          <p:nvPr/>
        </p:nvSpPr>
        <p:spPr>
          <a:xfrm>
            <a:off x="3132138" y="1700213"/>
            <a:ext cx="360362" cy="5762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警衛室</a:t>
            </a:r>
          </a:p>
        </p:txBody>
      </p:sp>
      <p:sp>
        <p:nvSpPr>
          <p:cNvPr id="35" name="矩形 34"/>
          <p:cNvSpPr/>
          <p:nvPr/>
        </p:nvSpPr>
        <p:spPr>
          <a:xfrm>
            <a:off x="1692275" y="1571624"/>
            <a:ext cx="552450" cy="14684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側門</a:t>
            </a:r>
          </a:p>
        </p:txBody>
      </p:sp>
      <p:sp>
        <p:nvSpPr>
          <p:cNvPr id="37" name="橢圓 36"/>
          <p:cNvSpPr/>
          <p:nvPr/>
        </p:nvSpPr>
        <p:spPr>
          <a:xfrm>
            <a:off x="1835150" y="4437063"/>
            <a:ext cx="857250" cy="1571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操場</a:t>
            </a:r>
          </a:p>
        </p:txBody>
      </p:sp>
      <p:sp>
        <p:nvSpPr>
          <p:cNvPr id="38" name="矩形 37"/>
          <p:cNvSpPr/>
          <p:nvPr/>
        </p:nvSpPr>
        <p:spPr>
          <a:xfrm>
            <a:off x="3563938" y="3284538"/>
            <a:ext cx="1928812" cy="150018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44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教學區</a:t>
            </a:r>
          </a:p>
        </p:txBody>
      </p:sp>
      <p:grpSp>
        <p:nvGrpSpPr>
          <p:cNvPr id="13334" name="群組 40"/>
          <p:cNvGrpSpPr>
            <a:grpSpLocks/>
          </p:cNvGrpSpPr>
          <p:nvPr/>
        </p:nvGrpSpPr>
        <p:grpSpPr bwMode="auto">
          <a:xfrm>
            <a:off x="6011863" y="1700213"/>
            <a:ext cx="357187" cy="463550"/>
            <a:chOff x="8072462" y="1535892"/>
            <a:chExt cx="357190" cy="464347"/>
          </a:xfrm>
        </p:grpSpPr>
        <p:sp>
          <p:nvSpPr>
            <p:cNvPr id="39" name="向右箭號 38"/>
            <p:cNvSpPr>
              <a:spLocks noChangeArrowheads="1"/>
            </p:cNvSpPr>
            <p:nvPr/>
          </p:nvSpPr>
          <p:spPr bwMode="auto">
            <a:xfrm rot="-5400000">
              <a:off x="7876007" y="1732347"/>
              <a:ext cx="464347" cy="71438"/>
            </a:xfrm>
            <a:prstGeom prst="rightArrow">
              <a:avLst>
                <a:gd name="adj1" fmla="val 50000"/>
                <a:gd name="adj2" fmla="val 50014"/>
              </a:avLst>
            </a:prstGeom>
            <a:solidFill>
              <a:schemeClr val="accent1"/>
            </a:solidFill>
            <a:ln w="25400" algn="ctr">
              <a:solidFill>
                <a:srgbClr val="385D8A"/>
              </a:solidFill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3358" name="文字方塊 39"/>
            <p:cNvSpPr txBox="1">
              <a:spLocks noChangeArrowheads="1"/>
            </p:cNvSpPr>
            <p:nvPr/>
          </p:nvSpPr>
          <p:spPr bwMode="auto">
            <a:xfrm>
              <a:off x="8072462" y="1651803"/>
              <a:ext cx="35719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1200" b="1">
                  <a:solidFill>
                    <a:srgbClr val="C00000"/>
                  </a:solidFill>
                  <a:latin typeface="標楷體" pitchFamily="65" charset="-120"/>
                  <a:ea typeface="標楷體" pitchFamily="65" charset="-120"/>
                </a:rPr>
                <a:t>北</a:t>
              </a:r>
            </a:p>
          </p:txBody>
        </p:sp>
      </p:grpSp>
      <p:sp>
        <p:nvSpPr>
          <p:cNvPr id="13352" name="文字方塊 50"/>
          <p:cNvSpPr txBox="1">
            <a:spLocks noChangeArrowheads="1"/>
          </p:cNvSpPr>
          <p:nvPr/>
        </p:nvSpPr>
        <p:spPr bwMode="auto">
          <a:xfrm>
            <a:off x="863600" y="0"/>
            <a:ext cx="741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8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麻豆</a:t>
            </a:r>
            <a:r>
              <a:rPr lang="zh-TW" altLang="en-US" sz="28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國中學生 </a:t>
            </a:r>
            <a:r>
              <a:rPr lang="zh-TW" altLang="en-US" sz="2800" b="1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上學 </a:t>
            </a:r>
            <a:r>
              <a:rPr lang="zh-TW" altLang="en-US" sz="28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路線圖</a:t>
            </a:r>
          </a:p>
        </p:txBody>
      </p:sp>
      <p:sp>
        <p:nvSpPr>
          <p:cNvPr id="59" name="文字方塊 58"/>
          <p:cNvSpPr txBox="1"/>
          <p:nvPr/>
        </p:nvSpPr>
        <p:spPr>
          <a:xfrm>
            <a:off x="-131275" y="277061"/>
            <a:ext cx="1357313" cy="1155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zh-TW" altLang="en-US" sz="1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</a:p>
          <a:p>
            <a:r>
              <a:rPr lang="zh-TW" altLang="en-US" sz="1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 西側上學</a:t>
            </a:r>
          </a:p>
          <a:p>
            <a:r>
              <a:rPr lang="zh-TW" altLang="en-US" sz="1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  自行車</a:t>
            </a:r>
          </a:p>
          <a:p>
            <a:r>
              <a:rPr lang="zh-TW" altLang="en-US" sz="1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進校門路線</a:t>
            </a:r>
          </a:p>
          <a:p>
            <a:endParaRPr lang="zh-TW" altLang="en-US" sz="14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99" name="直線接點 98"/>
          <p:cNvCxnSpPr>
            <a:cxnSpLocks noChangeShapeType="1"/>
          </p:cNvCxnSpPr>
          <p:nvPr/>
        </p:nvCxnSpPr>
        <p:spPr bwMode="auto">
          <a:xfrm>
            <a:off x="863600" y="1136253"/>
            <a:ext cx="3136900" cy="5955"/>
          </a:xfrm>
          <a:prstGeom prst="line">
            <a:avLst/>
          </a:prstGeom>
          <a:noFill/>
          <a:ln w="25400" algn="ctr">
            <a:solidFill>
              <a:srgbClr val="FF0000"/>
            </a:solidFill>
            <a:prstDash val="sysDot"/>
            <a:round/>
            <a:headEnd/>
            <a:tailEnd type="stealth" w="lg" len="lg"/>
          </a:ln>
        </p:spPr>
      </p:cxnSp>
      <p:cxnSp>
        <p:nvCxnSpPr>
          <p:cNvPr id="2" name="直線接點 98"/>
          <p:cNvCxnSpPr>
            <a:cxnSpLocks noChangeShapeType="1"/>
          </p:cNvCxnSpPr>
          <p:nvPr/>
        </p:nvCxnSpPr>
        <p:spPr bwMode="auto">
          <a:xfrm>
            <a:off x="4003370" y="1815925"/>
            <a:ext cx="582092" cy="0"/>
          </a:xfrm>
          <a:prstGeom prst="line">
            <a:avLst/>
          </a:prstGeom>
          <a:noFill/>
          <a:ln w="25400" algn="ctr">
            <a:solidFill>
              <a:srgbClr val="FF0000"/>
            </a:solidFill>
            <a:prstDash val="sysDot"/>
            <a:round/>
            <a:headEnd/>
            <a:tailEnd type="stealth" w="lg" len="lg"/>
          </a:ln>
        </p:spPr>
      </p:cxnSp>
      <p:sp>
        <p:nvSpPr>
          <p:cNvPr id="13371" name="文字方塊 97"/>
          <p:cNvSpPr txBox="1">
            <a:spLocks noChangeArrowheads="1"/>
          </p:cNvSpPr>
          <p:nvPr/>
        </p:nvSpPr>
        <p:spPr bwMode="auto">
          <a:xfrm>
            <a:off x="6429861" y="929879"/>
            <a:ext cx="2328376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16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騎自行車同學</a:t>
            </a:r>
            <a:r>
              <a:rPr lang="zh-TW" altLang="en-US" dirty="0" smtClean="0">
                <a:solidFill>
                  <a:srgbClr val="FF0000"/>
                </a:solidFill>
              </a:rPr>
              <a:t>：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sz="1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進校門口前的水泥地需</a:t>
            </a:r>
            <a:r>
              <a:rPr lang="zh-TW" altLang="en-US" sz="2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下車改用牽車方式進校</a:t>
            </a:r>
            <a:endParaRPr lang="zh-TW" altLang="en-US" sz="2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1" name="直線接點 98"/>
          <p:cNvCxnSpPr>
            <a:cxnSpLocks noChangeShapeType="1"/>
          </p:cNvCxnSpPr>
          <p:nvPr/>
        </p:nvCxnSpPr>
        <p:spPr bwMode="auto">
          <a:xfrm flipV="1">
            <a:off x="4000500" y="1136253"/>
            <a:ext cx="2870" cy="679673"/>
          </a:xfrm>
          <a:prstGeom prst="line">
            <a:avLst/>
          </a:prstGeom>
          <a:noFill/>
          <a:ln w="25400" algn="ctr">
            <a:solidFill>
              <a:srgbClr val="FF0000"/>
            </a:solidFill>
            <a:prstDash val="sysDot"/>
            <a:round/>
            <a:headEnd type="triangle" w="med" len="med"/>
            <a:tailEnd type="none" w="lg" len="lg"/>
          </a:ln>
        </p:spPr>
      </p:cxnSp>
      <p:sp>
        <p:nvSpPr>
          <p:cNvPr id="12" name="文字方塊 58"/>
          <p:cNvSpPr txBox="1"/>
          <p:nvPr/>
        </p:nvSpPr>
        <p:spPr>
          <a:xfrm>
            <a:off x="4427538" y="549275"/>
            <a:ext cx="1873250" cy="730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zh-TW" altLang="en-US" sz="1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   東側上學</a:t>
            </a:r>
          </a:p>
          <a:p>
            <a:r>
              <a:rPr lang="zh-TW" altLang="en-US" sz="1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  自行車進校門路線</a:t>
            </a:r>
          </a:p>
          <a:p>
            <a:endParaRPr lang="zh-TW" altLang="en-US" sz="1400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13" name="直線接點 98"/>
          <p:cNvCxnSpPr>
            <a:cxnSpLocks noChangeShapeType="1"/>
          </p:cNvCxnSpPr>
          <p:nvPr/>
        </p:nvCxnSpPr>
        <p:spPr bwMode="auto">
          <a:xfrm flipV="1">
            <a:off x="3995738" y="836613"/>
            <a:ext cx="714375" cy="1587"/>
          </a:xfrm>
          <a:prstGeom prst="line">
            <a:avLst/>
          </a:prstGeom>
          <a:noFill/>
          <a:ln w="25400" algn="ctr">
            <a:solidFill>
              <a:srgbClr val="FF0000"/>
            </a:solidFill>
            <a:prstDash val="sysDot"/>
            <a:round/>
            <a:headEnd type="triangle" w="med" len="med"/>
            <a:tailEnd type="none" w="lg" len="lg"/>
          </a:ln>
        </p:spPr>
      </p:cxnSp>
      <p:cxnSp>
        <p:nvCxnSpPr>
          <p:cNvPr id="15" name="直線接點 98"/>
          <p:cNvCxnSpPr>
            <a:cxnSpLocks noChangeShapeType="1"/>
          </p:cNvCxnSpPr>
          <p:nvPr/>
        </p:nvCxnSpPr>
        <p:spPr bwMode="auto">
          <a:xfrm flipV="1">
            <a:off x="2555875" y="836613"/>
            <a:ext cx="1081088" cy="1587"/>
          </a:xfrm>
          <a:prstGeom prst="line">
            <a:avLst/>
          </a:prstGeom>
          <a:noFill/>
          <a:ln w="25400" algn="ctr">
            <a:solidFill>
              <a:srgbClr val="0000FF"/>
            </a:solidFill>
            <a:prstDash val="sysDot"/>
            <a:round/>
            <a:headEnd/>
            <a:tailEnd type="stealth" w="lg" len="lg"/>
          </a:ln>
        </p:spPr>
      </p:cxnSp>
      <p:cxnSp>
        <p:nvCxnSpPr>
          <p:cNvPr id="16" name="直線接點 98"/>
          <p:cNvCxnSpPr>
            <a:cxnSpLocks noChangeShapeType="1"/>
          </p:cNvCxnSpPr>
          <p:nvPr/>
        </p:nvCxnSpPr>
        <p:spPr bwMode="auto">
          <a:xfrm flipH="1" flipV="1">
            <a:off x="3635375" y="836614"/>
            <a:ext cx="521" cy="2304354"/>
          </a:xfrm>
          <a:prstGeom prst="line">
            <a:avLst/>
          </a:prstGeom>
          <a:noFill/>
          <a:ln w="25400" algn="ctr">
            <a:solidFill>
              <a:schemeClr val="hlink"/>
            </a:solidFill>
            <a:prstDash val="sysDot"/>
            <a:round/>
            <a:headEnd type="triangle" w="med" len="med"/>
            <a:tailEnd type="none" w="lg" len="lg"/>
          </a:ln>
        </p:spPr>
      </p:cxnSp>
      <p:cxnSp>
        <p:nvCxnSpPr>
          <p:cNvPr id="22" name="直線接點 98"/>
          <p:cNvCxnSpPr>
            <a:cxnSpLocks noChangeShapeType="1"/>
          </p:cNvCxnSpPr>
          <p:nvPr/>
        </p:nvCxnSpPr>
        <p:spPr bwMode="auto">
          <a:xfrm flipV="1">
            <a:off x="8184785" y="1134666"/>
            <a:ext cx="714375" cy="1587"/>
          </a:xfrm>
          <a:prstGeom prst="line">
            <a:avLst/>
          </a:prstGeom>
          <a:noFill/>
          <a:ln w="25400" algn="ctr">
            <a:solidFill>
              <a:srgbClr val="FF0000"/>
            </a:solidFill>
            <a:prstDash val="sysDot"/>
            <a:round/>
            <a:headEnd/>
            <a:tailEnd type="stealth" w="lg" len="lg"/>
          </a:ln>
        </p:spPr>
      </p:cxnSp>
      <p:sp>
        <p:nvSpPr>
          <p:cNvPr id="13382" name="文字方塊 97"/>
          <p:cNvSpPr txBox="1">
            <a:spLocks noChangeArrowheads="1"/>
          </p:cNvSpPr>
          <p:nvPr/>
        </p:nvSpPr>
        <p:spPr bwMode="auto">
          <a:xfrm>
            <a:off x="971550" y="620713"/>
            <a:ext cx="16557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>
                <a:solidFill>
                  <a:srgbClr val="0000FF"/>
                </a:solidFill>
                <a:ea typeface="標楷體" pitchFamily="65" charset="-120"/>
              </a:rPr>
              <a:t>專車下車地點</a:t>
            </a:r>
          </a:p>
        </p:txBody>
      </p:sp>
      <p:sp>
        <p:nvSpPr>
          <p:cNvPr id="13383" name="文字方塊 97"/>
          <p:cNvSpPr txBox="1">
            <a:spLocks noChangeArrowheads="1"/>
          </p:cNvSpPr>
          <p:nvPr/>
        </p:nvSpPr>
        <p:spPr bwMode="auto">
          <a:xfrm>
            <a:off x="6443663" y="2126184"/>
            <a:ext cx="1655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  <a:ea typeface="標楷體" pitchFamily="65" charset="-120"/>
              </a:rPr>
              <a:t>專車</a:t>
            </a:r>
            <a:r>
              <a:rPr lang="zh-TW" altLang="en-US" b="1" dirty="0" smtClean="0">
                <a:solidFill>
                  <a:srgbClr val="0000FF"/>
                </a:solidFill>
                <a:ea typeface="標楷體" pitchFamily="65" charset="-120"/>
              </a:rPr>
              <a:t>同學：</a:t>
            </a:r>
          </a:p>
        </p:txBody>
      </p:sp>
      <p:cxnSp>
        <p:nvCxnSpPr>
          <p:cNvPr id="23" name="直線接點 98"/>
          <p:cNvCxnSpPr>
            <a:cxnSpLocks noChangeShapeType="1"/>
          </p:cNvCxnSpPr>
          <p:nvPr/>
        </p:nvCxnSpPr>
        <p:spPr bwMode="auto">
          <a:xfrm flipV="1">
            <a:off x="8062913" y="2275285"/>
            <a:ext cx="685800" cy="1587"/>
          </a:xfrm>
          <a:prstGeom prst="line">
            <a:avLst/>
          </a:prstGeom>
          <a:noFill/>
          <a:ln w="25400" algn="ctr">
            <a:solidFill>
              <a:srgbClr val="0000FF"/>
            </a:solidFill>
            <a:prstDash val="sysDot"/>
            <a:round/>
            <a:headEnd/>
            <a:tailEnd type="stealth" w="lg" len="lg"/>
          </a:ln>
        </p:spPr>
      </p:cxnSp>
      <p:sp>
        <p:nvSpPr>
          <p:cNvPr id="48" name="矩形 47"/>
          <p:cNvSpPr/>
          <p:nvPr/>
        </p:nvSpPr>
        <p:spPr>
          <a:xfrm>
            <a:off x="2428860" y="6429396"/>
            <a:ext cx="928688" cy="2143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操場南門</a:t>
            </a:r>
          </a:p>
        </p:txBody>
      </p:sp>
      <p:sp>
        <p:nvSpPr>
          <p:cNvPr id="49" name="矩形 48"/>
          <p:cNvSpPr/>
          <p:nvPr/>
        </p:nvSpPr>
        <p:spPr>
          <a:xfrm>
            <a:off x="5143504" y="6429396"/>
            <a:ext cx="928688" cy="2143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宿舍南門</a:t>
            </a:r>
          </a:p>
        </p:txBody>
      </p:sp>
      <p:sp>
        <p:nvSpPr>
          <p:cNvPr id="51" name="矩形 50"/>
          <p:cNvSpPr/>
          <p:nvPr/>
        </p:nvSpPr>
        <p:spPr>
          <a:xfrm>
            <a:off x="785786" y="4000504"/>
            <a:ext cx="642942" cy="2143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西側門</a:t>
            </a:r>
          </a:p>
        </p:txBody>
      </p:sp>
      <p:sp>
        <p:nvSpPr>
          <p:cNvPr id="46" name="文字方塊 97"/>
          <p:cNvSpPr txBox="1">
            <a:spLocks noChangeArrowheads="1"/>
          </p:cNvSpPr>
          <p:nvPr/>
        </p:nvSpPr>
        <p:spPr bwMode="auto">
          <a:xfrm>
            <a:off x="6443662" y="2491910"/>
            <a:ext cx="23145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b="1" dirty="0" smtClean="0">
                <a:solidFill>
                  <a:srgbClr val="7030A0"/>
                </a:solidFill>
                <a:ea typeface="標楷體" pitchFamily="65" charset="-120"/>
              </a:rPr>
              <a:t>※</a:t>
            </a:r>
            <a:r>
              <a:rPr lang="zh-TW" altLang="en-US" b="1" dirty="0" smtClean="0">
                <a:solidFill>
                  <a:srgbClr val="7030A0"/>
                </a:solidFill>
                <a:ea typeface="標楷體" pitchFamily="65" charset="-120"/>
              </a:rPr>
              <a:t>所有同學進入校園後步行時，一律行走行人通行道</a:t>
            </a:r>
          </a:p>
        </p:txBody>
      </p:sp>
      <p:cxnSp>
        <p:nvCxnSpPr>
          <p:cNvPr id="50" name="直線接點 98"/>
          <p:cNvCxnSpPr>
            <a:cxnSpLocks noChangeShapeType="1"/>
          </p:cNvCxnSpPr>
          <p:nvPr/>
        </p:nvCxnSpPr>
        <p:spPr bwMode="auto">
          <a:xfrm flipV="1">
            <a:off x="4003370" y="836613"/>
            <a:ext cx="0" cy="299640"/>
          </a:xfrm>
          <a:prstGeom prst="line">
            <a:avLst/>
          </a:prstGeom>
          <a:noFill/>
          <a:ln w="25400" algn="ctr">
            <a:solidFill>
              <a:srgbClr val="FF0000"/>
            </a:solidFill>
            <a:prstDash val="sysDot"/>
            <a:round/>
            <a:headEnd type="triangle" w="med" len="med"/>
            <a:tailEnd type="none" w="lg" len="lg"/>
          </a:ln>
        </p:spPr>
      </p:cxnSp>
    </p:spTree>
    <p:extLst>
      <p:ext uri="{BB962C8B-B14F-4D97-AF65-F5344CB8AC3E}">
        <p14:creationId xmlns:p14="http://schemas.microsoft.com/office/powerpoint/2010/main" val="409957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33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3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3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6" dur="1000" fill="hold"/>
                                        <p:tgtEl>
                                          <p:spTgt spid="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71" grpId="0"/>
      <p:bldP spid="13383" grpId="0"/>
      <p:bldP spid="46" grpId="0"/>
      <p:bldP spid="4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/>
          </p:cNvSpPr>
          <p:nvPr>
            <p:ph type="body" idx="1"/>
          </p:nvPr>
        </p:nvSpPr>
        <p:spPr>
          <a:xfrm>
            <a:off x="464358" y="1573616"/>
            <a:ext cx="8229600" cy="4525963"/>
          </a:xfrm>
        </p:spPr>
        <p:txBody>
          <a:bodyPr/>
          <a:lstStyle/>
          <a:p>
            <a:endParaRPr lang="zh-TW" altLang="en-US" dirty="0" smtClean="0"/>
          </a:p>
        </p:txBody>
      </p:sp>
      <p:sp>
        <p:nvSpPr>
          <p:cNvPr id="32" name="矩形 31"/>
          <p:cNvSpPr/>
          <p:nvPr/>
        </p:nvSpPr>
        <p:spPr>
          <a:xfrm>
            <a:off x="428625" y="1214438"/>
            <a:ext cx="5715000" cy="35718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                                         興      中      路</a:t>
            </a:r>
          </a:p>
        </p:txBody>
      </p:sp>
      <p:sp>
        <p:nvSpPr>
          <p:cNvPr id="9" name="矩形 8"/>
          <p:cNvSpPr/>
          <p:nvPr/>
        </p:nvSpPr>
        <p:spPr>
          <a:xfrm>
            <a:off x="1714500" y="1857375"/>
            <a:ext cx="928688" cy="16430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排球場</a:t>
            </a:r>
            <a:endParaRPr kumimoji="0" lang="zh-TW" altLang="en-US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95313" y="1571625"/>
            <a:ext cx="341312" cy="278606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dirty="0">
                <a:latin typeface="標楷體" pitchFamily="65" charset="-120"/>
                <a:ea typeface="標楷體" pitchFamily="65" charset="-120"/>
              </a:rPr>
              <a:t>柏油路</a:t>
            </a:r>
          </a:p>
        </p:txBody>
      </p:sp>
      <p:sp>
        <p:nvSpPr>
          <p:cNvPr id="5" name="矩形 4"/>
          <p:cNvSpPr/>
          <p:nvPr/>
        </p:nvSpPr>
        <p:spPr>
          <a:xfrm>
            <a:off x="849739" y="5790748"/>
            <a:ext cx="5688013" cy="35718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dirty="0">
                <a:latin typeface="標楷體" pitchFamily="65" charset="-120"/>
                <a:ea typeface="標楷體" pitchFamily="65" charset="-120"/>
              </a:rPr>
              <a:t>柏油路</a:t>
            </a:r>
          </a:p>
        </p:txBody>
      </p:sp>
      <p:sp>
        <p:nvSpPr>
          <p:cNvPr id="6" name="矩形 5"/>
          <p:cNvSpPr/>
          <p:nvPr/>
        </p:nvSpPr>
        <p:spPr>
          <a:xfrm>
            <a:off x="936625" y="1571625"/>
            <a:ext cx="349250" cy="192881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教師車棚</a:t>
            </a:r>
          </a:p>
        </p:txBody>
      </p:sp>
      <p:sp>
        <p:nvSpPr>
          <p:cNvPr id="7" name="矩形 6"/>
          <p:cNvSpPr/>
          <p:nvPr/>
        </p:nvSpPr>
        <p:spPr>
          <a:xfrm>
            <a:off x="928688" y="3500438"/>
            <a:ext cx="357187" cy="7715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接送出口</a:t>
            </a:r>
          </a:p>
        </p:txBody>
      </p:sp>
      <p:sp>
        <p:nvSpPr>
          <p:cNvPr id="8" name="矩形 7"/>
          <p:cNvSpPr/>
          <p:nvPr/>
        </p:nvSpPr>
        <p:spPr>
          <a:xfrm>
            <a:off x="1279525" y="1571625"/>
            <a:ext cx="455613" cy="192881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735138" y="1571625"/>
            <a:ext cx="908050" cy="2857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機車車棚</a:t>
            </a:r>
          </a:p>
        </p:txBody>
      </p:sp>
      <p:sp>
        <p:nvSpPr>
          <p:cNvPr id="20" name="矩形 19"/>
          <p:cNvSpPr/>
          <p:nvPr/>
        </p:nvSpPr>
        <p:spPr>
          <a:xfrm>
            <a:off x="3214688" y="5141574"/>
            <a:ext cx="857250" cy="5000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活動中心</a:t>
            </a:r>
          </a:p>
        </p:txBody>
      </p:sp>
      <p:sp>
        <p:nvSpPr>
          <p:cNvPr id="21" name="矩形 20"/>
          <p:cNvSpPr/>
          <p:nvPr/>
        </p:nvSpPr>
        <p:spPr>
          <a:xfrm>
            <a:off x="0" y="4000500"/>
            <a:ext cx="928688" cy="36671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dirty="0">
                <a:latin typeface="標楷體" pitchFamily="65" charset="-120"/>
                <a:ea typeface="標楷體" pitchFamily="65" charset="-120"/>
              </a:rPr>
              <a:t>柏油路</a:t>
            </a:r>
          </a:p>
        </p:txBody>
      </p:sp>
      <p:grpSp>
        <p:nvGrpSpPr>
          <p:cNvPr id="15376" name="群組 26"/>
          <p:cNvGrpSpPr>
            <a:grpSpLocks/>
          </p:cNvGrpSpPr>
          <p:nvPr/>
        </p:nvGrpSpPr>
        <p:grpSpPr bwMode="auto">
          <a:xfrm>
            <a:off x="5076825" y="2990005"/>
            <a:ext cx="1285875" cy="2672608"/>
            <a:chOff x="6715140" y="3000372"/>
            <a:chExt cx="1857388" cy="2357454"/>
          </a:xfrm>
        </p:grpSpPr>
        <p:sp>
          <p:nvSpPr>
            <p:cNvPr id="14" name="矩形 13"/>
            <p:cNvSpPr/>
            <p:nvPr/>
          </p:nvSpPr>
          <p:spPr>
            <a:xfrm>
              <a:off x="6715140" y="3000372"/>
              <a:ext cx="1857388" cy="64305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12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教師汽車停車場</a:t>
              </a:r>
            </a:p>
          </p:txBody>
        </p:sp>
        <p:grpSp>
          <p:nvGrpSpPr>
            <p:cNvPr id="15378" name="群組 25"/>
            <p:cNvGrpSpPr>
              <a:grpSpLocks/>
            </p:cNvGrpSpPr>
            <p:nvPr/>
          </p:nvGrpSpPr>
          <p:grpSpPr bwMode="auto">
            <a:xfrm>
              <a:off x="6715140" y="3643314"/>
              <a:ext cx="1857388" cy="1714512"/>
              <a:chOff x="6715140" y="3643314"/>
              <a:chExt cx="1857388" cy="1714512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6715140" y="3643427"/>
                <a:ext cx="1857388" cy="428290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 sz="12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6715140" y="4071716"/>
                <a:ext cx="1857388" cy="429531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2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廚房</a:t>
                </a:r>
              </a:p>
            </p:txBody>
          </p:sp>
          <p:sp>
            <p:nvSpPr>
              <p:cNvPr id="19" name="矩形 18"/>
              <p:cNvSpPr/>
              <p:nvPr/>
            </p:nvSpPr>
            <p:spPr>
              <a:xfrm>
                <a:off x="6715140" y="4929536"/>
                <a:ext cx="1857388" cy="428290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2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教職員宿舍</a:t>
                </a:r>
              </a:p>
            </p:txBody>
          </p:sp>
          <p:sp>
            <p:nvSpPr>
              <p:cNvPr id="25" name="矩形 24"/>
              <p:cNvSpPr/>
              <p:nvPr/>
            </p:nvSpPr>
            <p:spPr>
              <a:xfrm>
                <a:off x="6715140" y="4501247"/>
                <a:ext cx="1857388" cy="428289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2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教師汽車停車場</a:t>
                </a:r>
              </a:p>
            </p:txBody>
          </p:sp>
        </p:grpSp>
      </p:grpSp>
      <p:sp>
        <p:nvSpPr>
          <p:cNvPr id="28" name="矩形 27"/>
          <p:cNvSpPr/>
          <p:nvPr/>
        </p:nvSpPr>
        <p:spPr>
          <a:xfrm>
            <a:off x="3492500" y="1844675"/>
            <a:ext cx="500063" cy="1143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步行學生放學通道</a:t>
            </a:r>
          </a:p>
        </p:txBody>
      </p:sp>
      <p:sp>
        <p:nvSpPr>
          <p:cNvPr id="29" name="矩形 28"/>
          <p:cNvSpPr/>
          <p:nvPr/>
        </p:nvSpPr>
        <p:spPr>
          <a:xfrm>
            <a:off x="4000500" y="1571625"/>
            <a:ext cx="1143000" cy="3571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腳踏車車棚</a:t>
            </a:r>
          </a:p>
        </p:txBody>
      </p:sp>
      <p:sp>
        <p:nvSpPr>
          <p:cNvPr id="30" name="矩形 29"/>
          <p:cNvSpPr/>
          <p:nvPr/>
        </p:nvSpPr>
        <p:spPr>
          <a:xfrm>
            <a:off x="4000500" y="1928813"/>
            <a:ext cx="1357313" cy="7143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籃球場</a:t>
            </a:r>
          </a:p>
        </p:txBody>
      </p:sp>
      <p:sp>
        <p:nvSpPr>
          <p:cNvPr id="31" name="矩形 30"/>
          <p:cNvSpPr/>
          <p:nvPr/>
        </p:nvSpPr>
        <p:spPr>
          <a:xfrm>
            <a:off x="3132138" y="1341438"/>
            <a:ext cx="857250" cy="2143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學校大門</a:t>
            </a:r>
          </a:p>
        </p:txBody>
      </p:sp>
      <p:sp>
        <p:nvSpPr>
          <p:cNvPr id="34" name="矩形 33"/>
          <p:cNvSpPr/>
          <p:nvPr/>
        </p:nvSpPr>
        <p:spPr>
          <a:xfrm>
            <a:off x="2857500" y="1571625"/>
            <a:ext cx="642938" cy="3571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警衛室</a:t>
            </a:r>
          </a:p>
        </p:txBody>
      </p:sp>
      <p:sp>
        <p:nvSpPr>
          <p:cNvPr id="35" name="矩形 34"/>
          <p:cNvSpPr/>
          <p:nvPr/>
        </p:nvSpPr>
        <p:spPr>
          <a:xfrm>
            <a:off x="1253330" y="1563639"/>
            <a:ext cx="508001" cy="2367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側門</a:t>
            </a:r>
            <a:endParaRPr kumimoji="0" lang="zh-TW" altLang="en-US" sz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7" name="橢圓 36"/>
          <p:cNvSpPr/>
          <p:nvPr/>
        </p:nvSpPr>
        <p:spPr>
          <a:xfrm>
            <a:off x="1643063" y="4196655"/>
            <a:ext cx="857250" cy="1571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操場</a:t>
            </a:r>
          </a:p>
        </p:txBody>
      </p:sp>
      <p:sp>
        <p:nvSpPr>
          <p:cNvPr id="38" name="矩形 37"/>
          <p:cNvSpPr/>
          <p:nvPr/>
        </p:nvSpPr>
        <p:spPr>
          <a:xfrm>
            <a:off x="2786063" y="3214688"/>
            <a:ext cx="1928812" cy="150018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4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教學區</a:t>
            </a:r>
          </a:p>
        </p:txBody>
      </p:sp>
      <p:grpSp>
        <p:nvGrpSpPr>
          <p:cNvPr id="15391" name="群組 40"/>
          <p:cNvGrpSpPr>
            <a:grpSpLocks/>
          </p:cNvGrpSpPr>
          <p:nvPr/>
        </p:nvGrpSpPr>
        <p:grpSpPr bwMode="auto">
          <a:xfrm>
            <a:off x="5500688" y="1785938"/>
            <a:ext cx="357187" cy="463550"/>
            <a:chOff x="8072462" y="1535892"/>
            <a:chExt cx="357190" cy="464347"/>
          </a:xfrm>
        </p:grpSpPr>
        <p:sp>
          <p:nvSpPr>
            <p:cNvPr id="39" name="向右箭號 38"/>
            <p:cNvSpPr/>
            <p:nvPr/>
          </p:nvSpPr>
          <p:spPr>
            <a:xfrm rot="16200000">
              <a:off x="7876008" y="1732346"/>
              <a:ext cx="464347" cy="7143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5393" name="文字方塊 39"/>
            <p:cNvSpPr txBox="1">
              <a:spLocks noChangeArrowheads="1"/>
            </p:cNvSpPr>
            <p:nvPr/>
          </p:nvSpPr>
          <p:spPr bwMode="auto">
            <a:xfrm>
              <a:off x="8072462" y="1651803"/>
              <a:ext cx="35719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zh-TW" altLang="en-US" sz="1200" b="1">
                  <a:solidFill>
                    <a:srgbClr val="C00000"/>
                  </a:solidFill>
                  <a:latin typeface="標楷體" pitchFamily="65" charset="-120"/>
                  <a:ea typeface="標楷體" pitchFamily="65" charset="-120"/>
                </a:rPr>
                <a:t>北</a:t>
              </a:r>
            </a:p>
          </p:txBody>
        </p:sp>
      </p:grpSp>
      <p:sp>
        <p:nvSpPr>
          <p:cNvPr id="15405" name="文字方塊 97"/>
          <p:cNvSpPr txBox="1">
            <a:spLocks noChangeArrowheads="1"/>
          </p:cNvSpPr>
          <p:nvPr/>
        </p:nvSpPr>
        <p:spPr bwMode="auto">
          <a:xfrm>
            <a:off x="6300788" y="1052513"/>
            <a:ext cx="2843212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說明：</a:t>
            </a:r>
            <a:endParaRPr kumimoji="0" lang="en-US" altLang="zh-TW" sz="1600" dirty="0"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r>
              <a:rPr kumimoji="0" lang="en-US" altLang="zh-TW" sz="16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1.</a:t>
            </a:r>
            <a:r>
              <a:rPr kumimoji="0" lang="zh-TW" altLang="en-US" sz="1600" dirty="0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汽機車</a:t>
            </a:r>
            <a:r>
              <a:rPr kumimoji="0" lang="zh-TW" altLang="en-US" sz="16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接送學生</a:t>
            </a:r>
            <a:r>
              <a:rPr kumimoji="0" lang="zh-TW" altLang="en-US" sz="1600" dirty="0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：請告知家長，車子請按順序停路邊，盡量</a:t>
            </a:r>
            <a:r>
              <a:rPr kumimoji="0" lang="zh-TW" altLang="en-US" sz="1600" dirty="0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靠近</a:t>
            </a:r>
            <a:r>
              <a:rPr kumimoji="0" lang="en-US" altLang="zh-TW" sz="1600" dirty="0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7-11</a:t>
            </a:r>
            <a:r>
              <a:rPr kumimoji="0" lang="zh-TW" altLang="en-US" sz="1600" dirty="0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，請勿擋住校門口，亦不要停在馬路中央。</a:t>
            </a:r>
            <a:endParaRPr kumimoji="0" lang="en-US" altLang="zh-TW" sz="1600" dirty="0" smtClean="0"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r>
              <a:rPr kumimoji="0" lang="en-US" altLang="zh-TW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2.</a:t>
            </a:r>
            <a:r>
              <a:rPr kumimoji="0" lang="zh-TW" altLang="en-US" sz="1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騎腳踏車學生</a:t>
            </a:r>
            <a:r>
              <a:rPr kumimoji="0" lang="zh-TW" alt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：</a:t>
            </a:r>
            <a:endParaRPr lang="en-US" altLang="zh-TW" sz="1600" b="1" dirty="0">
              <a:solidFill>
                <a:srgbClr val="FF0000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r>
              <a:rPr kumimoji="0" lang="en-US" altLang="zh-TW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(1)</a:t>
            </a:r>
            <a:r>
              <a:rPr kumimoji="0" lang="zh-TW" alt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由</a:t>
            </a:r>
            <a:r>
              <a:rPr kumimoji="0" lang="zh-TW" altLang="en-US" sz="1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學校正門離</a:t>
            </a:r>
            <a:r>
              <a:rPr kumimoji="0" lang="zh-TW" alt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校。</a:t>
            </a:r>
            <a:endParaRPr kumimoji="0" lang="en-US" altLang="zh-TW" sz="1600" b="1" dirty="0" smtClean="0">
              <a:solidFill>
                <a:srgbClr val="FF0000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r>
              <a:rPr lang="en-US" altLang="zh-TW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(2</a:t>
            </a:r>
            <a:r>
              <a:rPr lang="en-US" altLang="zh-TW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1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至正門口須全數下車，並注意行車安全</a:t>
            </a:r>
            <a:r>
              <a:rPr lang="zh-TW" alt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。</a:t>
            </a:r>
            <a:endParaRPr lang="en-US" altLang="zh-TW" sz="1600" b="1" dirty="0" smtClean="0">
              <a:solidFill>
                <a:srgbClr val="FF0000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r>
              <a:rPr kumimoji="0" lang="en-US" altLang="zh-TW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(</a:t>
            </a:r>
            <a:r>
              <a:rPr kumimoji="0" lang="en-US" altLang="zh-TW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3</a:t>
            </a:r>
            <a:r>
              <a:rPr kumimoji="0" lang="en-US" altLang="zh-TW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請</a:t>
            </a:r>
            <a:r>
              <a:rPr lang="zh-TW" alt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禮讓師長車子先行。</a:t>
            </a:r>
            <a:endParaRPr kumimoji="0" lang="en-US" altLang="zh-TW" sz="1600" b="1" dirty="0">
              <a:solidFill>
                <a:srgbClr val="FF0000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r>
              <a:rPr lang="en-US" altLang="zh-TW" sz="1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3</a:t>
            </a:r>
            <a:r>
              <a:rPr kumimoji="0" lang="en-US" altLang="zh-TW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.</a:t>
            </a:r>
            <a:r>
              <a:rPr kumimoji="0" lang="zh-TW" altLang="en-US" sz="1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徒步放學學生</a:t>
            </a:r>
            <a:r>
              <a:rPr kumimoji="0" lang="zh-TW" alt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：從正門</a:t>
            </a:r>
            <a:r>
              <a:rPr kumimoji="0" lang="zh-TW" altLang="en-US" sz="1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離校，行走時請靠邊行走</a:t>
            </a:r>
            <a:r>
              <a:rPr kumimoji="0"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kumimoji="0" lang="en-US" altLang="zh-TW" sz="1600" b="1" dirty="0">
              <a:solidFill>
                <a:srgbClr val="FF0000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r>
              <a:rPr kumimoji="0" lang="en-US" altLang="zh-TW" sz="16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4.</a:t>
            </a:r>
            <a:r>
              <a:rPr kumimoji="0" lang="zh-TW" altLang="en-US" sz="16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行車動</a:t>
            </a:r>
            <a:r>
              <a:rPr kumimoji="0" lang="zh-TW" altLang="en-US" sz="1600" dirty="0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線</a:t>
            </a:r>
            <a:endParaRPr kumimoji="0" lang="en-US" altLang="zh-TW" sz="1600" dirty="0" smtClean="0"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r>
              <a:rPr kumimoji="0" lang="en-US" altLang="zh-TW" sz="16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(1)</a:t>
            </a:r>
            <a:r>
              <a:rPr kumimoji="0" lang="zh-TW" alt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腳踏車放學：</a:t>
            </a:r>
            <a:endParaRPr kumimoji="0" lang="en-US" altLang="zh-TW" sz="1600" dirty="0" smtClean="0">
              <a:solidFill>
                <a:srgbClr val="FF0000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r>
              <a:rPr kumimoji="0" lang="en-US" altLang="zh-TW" sz="16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(2)</a:t>
            </a:r>
            <a:r>
              <a:rPr kumimoji="0" lang="zh-TW" alt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徒步</a:t>
            </a:r>
            <a:r>
              <a:rPr kumimoji="0" lang="zh-TW" altLang="en-US" sz="1600" dirty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放學：</a:t>
            </a:r>
            <a:endParaRPr kumimoji="0" lang="en-US" altLang="zh-TW" sz="1600" dirty="0">
              <a:solidFill>
                <a:srgbClr val="FF0000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r>
              <a:rPr kumimoji="0" lang="en-US" altLang="zh-TW" sz="16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(3)</a:t>
            </a:r>
            <a:r>
              <a:rPr kumimoji="0" lang="zh-TW" alt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搭</a:t>
            </a:r>
            <a:r>
              <a:rPr kumimoji="0" lang="zh-TW" altLang="en-US" sz="1600" dirty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交通車</a:t>
            </a:r>
            <a:r>
              <a:rPr kumimoji="0" lang="zh-TW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kumimoji="0" lang="zh-TW" altLang="en-US" sz="1600" dirty="0">
              <a:solidFill>
                <a:srgbClr val="FF0000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endParaRPr kumimoji="0" lang="en-US" altLang="zh-TW" sz="1600" dirty="0"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endParaRPr kumimoji="0" lang="en-US" altLang="zh-TW" sz="1600" dirty="0"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endParaRPr kumimoji="0" lang="zh-TW" altLang="en-US" sz="1600" dirty="0"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  <p:cxnSp>
        <p:nvCxnSpPr>
          <p:cNvPr id="102" name="直線接點 101"/>
          <p:cNvCxnSpPr>
            <a:cxnSpLocks noChangeShapeType="1"/>
          </p:cNvCxnSpPr>
          <p:nvPr/>
        </p:nvCxnSpPr>
        <p:spPr bwMode="auto">
          <a:xfrm flipV="1">
            <a:off x="7951362" y="4932707"/>
            <a:ext cx="714375" cy="1588"/>
          </a:xfrm>
          <a:prstGeom prst="line">
            <a:avLst/>
          </a:prstGeom>
          <a:noFill/>
          <a:ln w="25400" algn="ctr">
            <a:solidFill>
              <a:srgbClr val="00B050"/>
            </a:solidFill>
            <a:prstDash val="lgDashDotDot"/>
            <a:round/>
            <a:headEnd/>
            <a:tailEnd type="stealth" w="lg" len="lg"/>
          </a:ln>
        </p:spPr>
      </p:cxnSp>
      <p:cxnSp>
        <p:nvCxnSpPr>
          <p:cNvPr id="107" name="直線接點 106"/>
          <p:cNvCxnSpPr>
            <a:cxnSpLocks noChangeShapeType="1"/>
          </p:cNvCxnSpPr>
          <p:nvPr/>
        </p:nvCxnSpPr>
        <p:spPr bwMode="auto">
          <a:xfrm flipH="1" flipV="1">
            <a:off x="3915569" y="1668949"/>
            <a:ext cx="868362" cy="1589"/>
          </a:xfrm>
          <a:prstGeom prst="line">
            <a:avLst/>
          </a:prstGeom>
          <a:noFill/>
          <a:ln w="25400" algn="ctr">
            <a:solidFill>
              <a:srgbClr val="00B050"/>
            </a:solidFill>
            <a:prstDash val="lgDashDotDot"/>
            <a:round/>
            <a:headEnd/>
            <a:tailEnd type="stealth" w="lg" len="lg"/>
          </a:ln>
        </p:spPr>
      </p:cxnSp>
      <p:sp>
        <p:nvSpPr>
          <p:cNvPr id="15410" name="文字方塊 50"/>
          <p:cNvSpPr txBox="1">
            <a:spLocks noChangeArrowheads="1"/>
          </p:cNvSpPr>
          <p:nvPr/>
        </p:nvSpPr>
        <p:spPr bwMode="auto">
          <a:xfrm>
            <a:off x="575469" y="188913"/>
            <a:ext cx="79930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zh-TW" altLang="en-US" sz="2800" dirty="0">
                <a:latin typeface="標楷體" pitchFamily="65" charset="-120"/>
                <a:ea typeface="標楷體" pitchFamily="65" charset="-120"/>
              </a:rPr>
              <a:t>麻豆</a:t>
            </a:r>
            <a:r>
              <a:rPr kumimoji="0" lang="zh-TW" altLang="en-US" sz="2800" dirty="0" smtClean="0">
                <a:latin typeface="標楷體" pitchFamily="65" charset="-120"/>
                <a:ea typeface="標楷體" pitchFamily="65" charset="-120"/>
              </a:rPr>
              <a:t>國中學生 </a:t>
            </a:r>
            <a:r>
              <a:rPr kumimoji="0" lang="zh-TW" altLang="en-US" sz="2800" b="1" dirty="0">
                <a:latin typeface="標楷體" pitchFamily="65" charset="-120"/>
                <a:ea typeface="標楷體" pitchFamily="65" charset="-120"/>
              </a:rPr>
              <a:t>放學 </a:t>
            </a:r>
            <a:r>
              <a:rPr kumimoji="0" lang="zh-TW" altLang="en-US" sz="2800" dirty="0" smtClean="0">
                <a:latin typeface="標楷體" pitchFamily="65" charset="-120"/>
                <a:ea typeface="標楷體" pitchFamily="65" charset="-120"/>
              </a:rPr>
              <a:t>路線</a:t>
            </a:r>
            <a:r>
              <a:rPr kumimoji="0" lang="zh-TW" altLang="en-US" sz="2800" dirty="0">
                <a:latin typeface="標楷體" pitchFamily="65" charset="-120"/>
                <a:ea typeface="標楷體" pitchFamily="65" charset="-120"/>
              </a:rPr>
              <a:t>圖</a:t>
            </a:r>
          </a:p>
        </p:txBody>
      </p:sp>
      <p:sp>
        <p:nvSpPr>
          <p:cNvPr id="56" name="向右箭號 55"/>
          <p:cNvSpPr/>
          <p:nvPr/>
        </p:nvSpPr>
        <p:spPr>
          <a:xfrm>
            <a:off x="7886768" y="5142335"/>
            <a:ext cx="785813" cy="142875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5416" name="AutoShape 56"/>
          <p:cNvSpPr>
            <a:spLocks noChangeArrowheads="1"/>
          </p:cNvSpPr>
          <p:nvPr/>
        </p:nvSpPr>
        <p:spPr bwMode="auto">
          <a:xfrm>
            <a:off x="3492500" y="1484313"/>
            <a:ext cx="142875" cy="1657350"/>
          </a:xfrm>
          <a:prstGeom prst="upArrow">
            <a:avLst>
              <a:gd name="adj1" fmla="val 50000"/>
              <a:gd name="adj2" fmla="val 290000"/>
            </a:avLst>
          </a:prstGeom>
          <a:solidFill>
            <a:srgbClr val="800080"/>
          </a:solidFill>
          <a:ln w="2540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15417" name="AutoShape 57"/>
          <p:cNvSpPr>
            <a:spLocks noChangeArrowheads="1"/>
          </p:cNvSpPr>
          <p:nvPr/>
        </p:nvSpPr>
        <p:spPr bwMode="auto">
          <a:xfrm>
            <a:off x="2627313" y="4221163"/>
            <a:ext cx="123015" cy="1198677"/>
          </a:xfrm>
          <a:prstGeom prst="downArrow">
            <a:avLst>
              <a:gd name="adj1" fmla="val 50000"/>
              <a:gd name="adj2" fmla="val 286539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3" name="文字方塊 58"/>
          <p:cNvSpPr txBox="1"/>
          <p:nvPr/>
        </p:nvSpPr>
        <p:spPr>
          <a:xfrm>
            <a:off x="2351088" y="5276512"/>
            <a:ext cx="781050" cy="730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kumimoji="0" lang="zh-TW" altLang="en-US" sz="1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搭交通車出口</a:t>
            </a:r>
          </a:p>
          <a:p>
            <a:endParaRPr kumimoji="0" lang="zh-TW" altLang="en-US" sz="14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419" name="AutoShape 59"/>
          <p:cNvSpPr>
            <a:spLocks noChangeArrowheads="1"/>
          </p:cNvSpPr>
          <p:nvPr/>
        </p:nvSpPr>
        <p:spPr bwMode="auto">
          <a:xfrm>
            <a:off x="7886768" y="5391605"/>
            <a:ext cx="865188" cy="144463"/>
          </a:xfrm>
          <a:prstGeom prst="rightArrow">
            <a:avLst>
              <a:gd name="adj1" fmla="val 50000"/>
              <a:gd name="adj2" fmla="val 149725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1" name="矩形 80"/>
          <p:cNvSpPr/>
          <p:nvPr/>
        </p:nvSpPr>
        <p:spPr>
          <a:xfrm>
            <a:off x="2277269" y="5768280"/>
            <a:ext cx="928688" cy="2143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操場南門</a:t>
            </a:r>
          </a:p>
        </p:txBody>
      </p:sp>
      <p:sp>
        <p:nvSpPr>
          <p:cNvPr id="82" name="矩形 81"/>
          <p:cNvSpPr/>
          <p:nvPr/>
        </p:nvSpPr>
        <p:spPr>
          <a:xfrm>
            <a:off x="4214810" y="5755029"/>
            <a:ext cx="928688" cy="2143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宿舍</a:t>
            </a:r>
            <a:r>
              <a:rPr kumimoji="0" lang="zh-TW" altLang="en-US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南門</a:t>
            </a:r>
            <a:endParaRPr kumimoji="0" lang="zh-TW" altLang="en-US" sz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94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5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279</Words>
  <Application>Microsoft Office PowerPoint</Application>
  <PresentationFormat>如螢幕大小 (4:3)</PresentationFormat>
  <Paragraphs>75</Paragraphs>
  <Slides>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新細明體</vt:lpstr>
      <vt:lpstr>標楷體</vt:lpstr>
      <vt:lpstr>Arial</vt:lpstr>
      <vt:lpstr>Calibri</vt:lpstr>
      <vt:lpstr>Times New Roman</vt:lpstr>
      <vt:lpstr>Office 佈景主題</vt:lpstr>
      <vt:lpstr>上放學動線簡易分流圖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上放學動線簡易分流圖</dc:title>
  <dc:creator>user</dc:creator>
  <cp:lastModifiedBy>admin</cp:lastModifiedBy>
  <cp:revision>6</cp:revision>
  <dcterms:created xsi:type="dcterms:W3CDTF">2021-08-31T00:28:26Z</dcterms:created>
  <dcterms:modified xsi:type="dcterms:W3CDTF">2023-08-25T08:16:01Z</dcterms:modified>
</cp:coreProperties>
</file>