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5" r:id="rId9"/>
    <p:sldId id="267" r:id="rId10"/>
    <p:sldId id="269" r:id="rId11"/>
    <p:sldId id="270" r:id="rId12"/>
    <p:sldId id="268" r:id="rId13"/>
    <p:sldId id="264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00"/>
    <a:srgbClr val="CC00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4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5" name="直線接點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6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橢圓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0" name="橢圓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1" name="橢圓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2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76631-69C6-42BC-98E5-D7CFBFDAE1F8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23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4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468AB-3604-4D97-8E38-D61900B3E8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52555-FFE6-4914-A201-C1416F3F6088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2637E-8FAC-4E14-A78B-F8AD6DB8FC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F30CB-F9EF-4705-8670-CAE936712D89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49DE0-823E-4B4C-8E32-D82D1D7572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144C9F6-0C3B-4DB4-8551-9F31613CD902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5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C61E59-86F1-44EA-87A2-412F6ADC8A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矩形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矩形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直線接點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直線接點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3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4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5" name="橢圓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6" name="橢圓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7" name="橢圓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8" name="橢圓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19" name="直線接點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20035-9D9C-4E48-B8DA-556742336CF0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21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52B67-529B-47B2-8E9D-322D51125C2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8390-DA1B-4136-90C7-DDD6A49F7CE5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F62BC-647B-4BD5-B85A-A673B5D8E0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21492-7C38-4858-9AB7-13FDE6A4BF6C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A1B05-AABA-481E-8F13-DF8F02EFB4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74C5AF-CD7B-40D8-AA19-ECB8465D4FC6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1AF16C-0070-4D7C-89BB-FCF2E54145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5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65D56-EB86-4D18-9649-A26AA3EE4381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5A6BF-6333-42BF-B113-584C7256C7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6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7" name="直線接點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8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1" name="橢圓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790C16-8A04-431C-9B11-61F6052A85FB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13" name="投影片編號版面配置區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0CF8AE-CC17-44A5-8483-52B9C13B25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橢圓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11" name="直線接點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0B054C-02DB-4384-959F-4D9E2F16493F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13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F7C2437-476A-478A-A886-B7406C59C0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4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latin typeface="+mn-lt"/>
              <a:ea typeface="+mn-ea"/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28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9ED84B6-CDF2-449C-8CE5-0EC18C5745CB}" type="datetimeFigureOut">
              <a:rPr lang="zh-TW" altLang="en-US"/>
              <a:pPr>
                <a:defRPr/>
              </a:pPr>
              <a:t>2015/1/12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5B99D20-D0E0-4502-8B7C-209C449677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  <a:ea typeface="新細明體" charset="-12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&#26700;&#38754;/104.01.15&#20061;&#24180;&#32026;&#22810;&#20803;&#20837;&#23416;&#23459;&#23566;/104&#23416;&#24180;&#24230;&#20116;&#23560;&#22810;&#20803;&#20837;&#23416;&#36914;&#36335;&#31777;&#22577;.pdf" TargetMode="External"/><Relationship Id="rId2" Type="http://schemas.openxmlformats.org/officeDocument/2006/relationships/hyperlink" Target="../../../&#26700;&#38754;/104.01.15&#20061;&#24180;&#32026;&#22810;&#20803;&#20837;&#23416;&#23459;&#23566;/104&#24180;&#33274;&#21335;&#21312;&#20813;&#35430;&#20837;&#23416;&#36229;&#38989;&#27604;&#24207;&#38917;&#30446;&#31309;&#20998;&#23565;&#29031;&#34920;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24075" y="1557338"/>
            <a:ext cx="6172200" cy="13890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en-US" altLang="zh-TW" sz="4000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4000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學年度五專免試入學</a:t>
            </a:r>
            <a:r>
              <a:rPr lang="en-US" altLang="zh-TW" sz="4000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常見問答及注意事項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708400" y="4508500"/>
            <a:ext cx="4157663" cy="9461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註冊組   王郁梅</a:t>
            </a:r>
            <a:endParaRPr lang="en-US" altLang="zh-TW" sz="2800" smtClean="0">
              <a:solidFill>
                <a:schemeClr val="folHlink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104</a:t>
            </a:r>
            <a:r>
              <a:rPr lang="zh-TW" altLang="en-US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2800" smtClean="0">
                <a:solidFill>
                  <a:schemeClr val="folHlink"/>
                </a:solidFill>
                <a:latin typeface="標楷體" pitchFamily="65" charset="-120"/>
                <a:ea typeface="標楷體" pitchFamily="65" charset="-120"/>
              </a:rPr>
              <a:t>日</a:t>
            </a:r>
            <a:endParaRPr lang="en-US" altLang="zh-TW" sz="2800" smtClean="0">
              <a:solidFill>
                <a:schemeClr val="folHlink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五專免試比較：多元學習表現分數計算</a:t>
            </a:r>
          </a:p>
        </p:txBody>
      </p:sp>
      <p:graphicFrame>
        <p:nvGraphicFramePr>
          <p:cNvPr id="35856" name="Group 16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7467600" cy="4764088"/>
        </p:xfrm>
        <a:graphic>
          <a:graphicData uri="http://schemas.openxmlformats.org/drawingml/2006/table">
            <a:tbl>
              <a:tblPr/>
              <a:tblGrid>
                <a:gridCol w="3733800"/>
                <a:gridCol w="3733800"/>
              </a:tblGrid>
              <a:tr h="1036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詳閱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hlinkClick r:id="rId2" action="ppaction://hlinkfile"/>
                        </a:rPr>
                        <a:t>高中職免試入學超額比序項目積分對照表</a:t>
                      </a:r>
                      <a:endParaRPr kumimoji="0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詳閱</a:t>
                      </a: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hlinkClick r:id="rId3" action="ppaction://hlinkfile"/>
                        </a:rPr>
                        <a:t>五專免試入學超額比序項目積分對照表</a:t>
                      </a:r>
                      <a:endParaRPr kumimoji="0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五專免試比較：超額比序分數</a:t>
            </a:r>
          </a:p>
        </p:txBody>
      </p:sp>
      <p:graphicFrame>
        <p:nvGraphicFramePr>
          <p:cNvPr id="32839" name="Group 71"/>
          <p:cNvGraphicFramePr>
            <a:graphicFrameLocks noGrp="1"/>
          </p:cNvGraphicFramePr>
          <p:nvPr/>
        </p:nvGraphicFramePr>
        <p:xfrm>
          <a:off x="457200" y="1600200"/>
          <a:ext cx="7467600" cy="4708525"/>
        </p:xfrm>
        <a:graphic>
          <a:graphicData uri="http://schemas.openxmlformats.org/drawingml/2006/table">
            <a:tbl>
              <a:tblPr/>
              <a:tblGrid>
                <a:gridCol w="2489200"/>
                <a:gridCol w="2273300"/>
                <a:gridCol w="2705100"/>
              </a:tblGrid>
              <a:tr h="974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ea typeface="新細明體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志願序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charset="-120"/>
                        </a:rPr>
                        <a:t>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技藝優良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charset="-120"/>
                        </a:rPr>
                        <a:t>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均衡學習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charset="-120"/>
                        </a:rPr>
                        <a:t>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適性輔導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charset="-120"/>
                        </a:rPr>
                        <a:t>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就近入學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新細明體" charset="-120"/>
                        </a:rPr>
                        <a:t>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五專免試比較：多元表現競賽團體分數計算</a:t>
            </a:r>
          </a:p>
        </p:txBody>
      </p:sp>
      <p:graphicFrame>
        <p:nvGraphicFramePr>
          <p:cNvPr id="30724" name="Group 4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7467600" cy="3773488"/>
        </p:xfrm>
        <a:graphic>
          <a:graphicData uri="http://schemas.openxmlformats.org/drawingml/2006/table">
            <a:tbl>
              <a:tblPr/>
              <a:tblGrid>
                <a:gridCol w="3733800"/>
                <a:gridCol w="3733800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２人以上算團體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（依個人賽積分折半計算）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４人以上算團體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（依個人賽積分折半計算）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五專免試比較：弱勢身分</a:t>
            </a:r>
          </a:p>
        </p:txBody>
      </p:sp>
      <p:sp>
        <p:nvSpPr>
          <p:cNvPr id="24578" name="內容版面配置區 2"/>
          <p:cNvSpPr>
            <a:spLocks noGrp="1"/>
          </p:cNvSpPr>
          <p:nvPr>
            <p:ph sz="quarter" idx="1"/>
          </p:nvPr>
        </p:nvSpPr>
        <p:spPr>
          <a:xfrm>
            <a:off x="611188" y="1628775"/>
            <a:ext cx="7467600" cy="4873625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21547" name="Group 43"/>
          <p:cNvGraphicFramePr>
            <a:graphicFrameLocks noGrp="1"/>
          </p:cNvGraphicFramePr>
          <p:nvPr/>
        </p:nvGraphicFramePr>
        <p:xfrm>
          <a:off x="971550" y="1844675"/>
          <a:ext cx="6840538" cy="4024313"/>
        </p:xfrm>
        <a:graphic>
          <a:graphicData uri="http://schemas.openxmlformats.org/drawingml/2006/table">
            <a:tbl>
              <a:tblPr/>
              <a:tblGrid>
                <a:gridCol w="3529013"/>
                <a:gridCol w="33115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低收入戶、失   中低收入戶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業給付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低收入戶、中低收入戶、直系血親尊親屬之領失業給付之子女及特殊境遇家庭子女等身份者，符合其中一種資格。（參閱手冊</a:t>
                      </a:r>
                      <a:r>
                        <a:rPr kumimoji="0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p.36-37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免報名費 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報名費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減免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          30%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加</a:t>
                      </a:r>
                      <a:r>
                        <a:rPr kumimoji="0" lang="en-US" altLang="zh-TW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r>
                        <a:rPr kumimoji="0" lang="zh-TW" alt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3" name="Line 35"/>
          <p:cNvSpPr>
            <a:spLocks noChangeShapeType="1"/>
          </p:cNvSpPr>
          <p:nvPr/>
        </p:nvSpPr>
        <p:spPr bwMode="auto">
          <a:xfrm>
            <a:off x="2700338" y="2924175"/>
            <a:ext cx="0" cy="302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Ｑ１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五專免試報名入學要選填志願嗎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338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各區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北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中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南</a:t>
            </a:r>
            <a:r>
              <a:rPr lang="en-US" altLang="zh-TW" sz="320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限擇一所五專學校提出申請，報名時不需選擇科組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Ｑ２</a:t>
            </a:r>
            <a:r>
              <a:rPr lang="en-US" altLang="zh-TW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. </a:t>
            </a:r>
            <a:r>
              <a:rPr lang="zh-TW" altLang="en-US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五專免試入學的錄取方式為何</a:t>
            </a:r>
            <a:r>
              <a:rPr lang="en-US" altLang="zh-TW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?</a:t>
            </a:r>
            <a:r>
              <a:rPr lang="en-US" altLang="zh-TW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b="1" cap="none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5362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五專免試入學各校錄取方式採</a:t>
            </a:r>
            <a:r>
              <a:rPr lang="zh-TW" altLang="en-US" sz="25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現場登記分發報到</a:t>
            </a:r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方式辦理，報名考生人數若未超過所申請學校之科組招生總額，則全部錄取；若超過該科組之招生名額，則依</a:t>
            </a:r>
            <a:r>
              <a:rPr lang="zh-TW" altLang="en-US" sz="25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超額比序項目之總積分</a:t>
            </a:r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高低依序分發，若總積分相同者，則依該校所訂之同分比序順位進行比序，各校將依比序結果辦理現場登記分發，並寄發現場登記分發報到通知單給各報名考生。</a:t>
            </a:r>
            <a:endParaRPr lang="en-US" altLang="zh-TW" sz="25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收到通知單的學生，須依通知單所列的時間至報名學校參加現場登記分發報到作業．分發作業至各科組招生名額額滿或已無分發考生為止</a:t>
            </a:r>
            <a:r>
              <a:rPr lang="zh-TW" altLang="en-US" sz="25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（務必提早！切勿遲到！）</a:t>
            </a:r>
            <a:r>
              <a:rPr lang="zh-TW" altLang="en-US" sz="2500" smtClean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Ｑ３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什麼是</a:t>
            </a:r>
            <a:r>
              <a:rPr lang="zh-TW" altLang="en-US" sz="32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登記分發人數倍率？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386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例如某專科學校共有４個科，招生名額總共有３００位，登記分發倍率訂為３倍，就是分發比序順位在９００名以內之報名考生皆具備參加現場登記分發報到之資格。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若報名考生低於９００名，則報名該校之考生全部皆能參加現場登記分發。（不一定錄取！）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Ｑ４</a:t>
            </a:r>
            <a:r>
              <a:rPr lang="en-US" altLang="zh-TW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3200" b="1" cap="none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可以同時報名北，中，南三區的五專免試嗎？</a:t>
            </a:r>
          </a:p>
        </p:txBody>
      </p:sp>
      <p:sp>
        <p:nvSpPr>
          <p:cNvPr id="17410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可以，但北，中，南三區的</a:t>
            </a:r>
            <a:r>
              <a:rPr lang="zh-TW" altLang="en-US" sz="32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現場登記分發報到都在同一天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辦理，且參加五專現場登記分發報到需</a:t>
            </a:r>
            <a:r>
              <a:rPr lang="zh-TW" altLang="en-US" sz="32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繳交國中畢業證書正本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，因此參加多區五專免試的同學，應擇一所報名之招生學校參加現場登記分發報到手續。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Ｑ５</a:t>
            </a:r>
            <a:r>
              <a:rPr lang="en-US" altLang="zh-TW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可以同時報名高中職免試入學和五專免試入學嗎？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434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可以，但僅能</a:t>
            </a:r>
            <a:r>
              <a:rPr lang="zh-TW" altLang="en-US" sz="3200" b="1" smtClean="0">
                <a:latin typeface="標楷體" pitchFamily="65" charset="-120"/>
                <a:ea typeface="標楷體" pitchFamily="65" charset="-120"/>
              </a:rPr>
              <a:t>擇一報到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，此外，五專免試的辦理方式、超額比序項目、積分計算方式和高中職不同，因此同學須注意簡章規定。</a:t>
            </a: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32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＊</a:t>
            </a:r>
            <a:r>
              <a:rPr lang="zh-TW" altLang="en-US" sz="32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高中職免試入學放榜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en-US" altLang="zh-TW" sz="3200" b="1" smtClean="0">
                <a:solidFill>
                  <a:srgbClr val="CC00CC"/>
                </a:solidFill>
                <a:latin typeface="標楷體" pitchFamily="65" charset="-120"/>
                <a:ea typeface="標楷體" pitchFamily="65" charset="-120"/>
              </a:rPr>
              <a:t>6/30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＊</a:t>
            </a:r>
            <a:r>
              <a:rPr lang="zh-TW" altLang="en-US" sz="3200" b="1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五專現場登記分發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en-US" altLang="zh-TW" sz="3200" b="1" smtClean="0">
                <a:solidFill>
                  <a:srgbClr val="006600"/>
                </a:solidFill>
                <a:latin typeface="標楷體" pitchFamily="65" charset="-120"/>
                <a:ea typeface="標楷體" pitchFamily="65" charset="-120"/>
              </a:rPr>
              <a:t>7/4</a:t>
            </a:r>
            <a:endParaRPr lang="zh-TW" altLang="en-US" sz="3200" b="1" smtClean="0">
              <a:solidFill>
                <a:srgbClr val="0066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Ｑ６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五專免試錄取後可以再報名免試續招嗎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458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已完成報到手續的錄取學生不能再參加，若想再參加要依規定期限內放棄錄取資格。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標題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五專免試比較：特招</a:t>
            </a:r>
          </a:p>
        </p:txBody>
      </p:sp>
      <p:sp>
        <p:nvSpPr>
          <p:cNvPr id="20482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graphicFrame>
        <p:nvGraphicFramePr>
          <p:cNvPr id="22558" name="Group 30"/>
          <p:cNvGraphicFramePr>
            <a:graphicFrameLocks noGrp="1"/>
          </p:cNvGraphicFramePr>
          <p:nvPr/>
        </p:nvGraphicFramePr>
        <p:xfrm>
          <a:off x="971550" y="2060575"/>
          <a:ext cx="6840538" cy="3744913"/>
        </p:xfrm>
        <a:graphic>
          <a:graphicData uri="http://schemas.openxmlformats.org/drawingml/2006/table">
            <a:tbl>
              <a:tblPr/>
              <a:tblGrid>
                <a:gridCol w="3421063"/>
                <a:gridCol w="3419475"/>
              </a:tblGrid>
              <a:tr h="790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先免後特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，一次到位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（特招志願可插入免試志願）。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先特色招生甄選，再免試入學。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五專特色招生甄選學校：臺南應用科技大學美術系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,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音樂系</a:t>
                      </a:r>
                      <a:r>
                        <a:rPr kumimoji="0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,</a:t>
                      </a:r>
                      <a:r>
                        <a:rPr kumimoji="0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舞蹈系，東方技術學院美工系美術專長。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786688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高中職免試</a:t>
            </a:r>
            <a:r>
              <a:rPr lang="en-US" altLang="zh-TW" sz="3200" b="1" cap="none" smtClean="0">
                <a:solidFill>
                  <a:schemeClr val="tx1"/>
                </a:solidFill>
                <a:ea typeface="標楷體" pitchFamily="65" charset="-120"/>
              </a:rPr>
              <a:t>vs</a:t>
            </a:r>
            <a:r>
              <a:rPr lang="zh-TW" altLang="en-US" sz="3200" b="1" cap="none" smtClean="0">
                <a:solidFill>
                  <a:schemeClr val="tx1"/>
                </a:solidFill>
                <a:ea typeface="標楷體" pitchFamily="65" charset="-120"/>
              </a:rPr>
              <a:t>五專免試比較：多元學習表現採計時間</a:t>
            </a:r>
          </a:p>
        </p:txBody>
      </p:sp>
      <p:graphicFrame>
        <p:nvGraphicFramePr>
          <p:cNvPr id="29719" name="Group 23"/>
          <p:cNvGraphicFramePr>
            <a:graphicFrameLocks noGrp="1"/>
          </p:cNvGraphicFramePr>
          <p:nvPr>
            <p:ph idx="4294967295"/>
          </p:nvPr>
        </p:nvGraphicFramePr>
        <p:xfrm>
          <a:off x="755650" y="1844675"/>
          <a:ext cx="7467600" cy="3186113"/>
        </p:xfrm>
        <a:graphic>
          <a:graphicData uri="http://schemas.openxmlformats.org/drawingml/2006/table">
            <a:tbl>
              <a:tblPr/>
              <a:tblGrid>
                <a:gridCol w="3733800"/>
                <a:gridCol w="3733800"/>
              </a:tblGrid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高中職免試入學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ea typeface="標楷體" pitchFamily="65" charset="-120"/>
                        </a:rPr>
                        <a:t>五專免試入學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6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系統採計至九年級下學期開學前一天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2/23</a:t>
                      </a:r>
                      <a:r>
                        <a:rPr kumimoji="0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系統採計至</a:t>
                      </a: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5/15</a:t>
                      </a:r>
                      <a:r>
                        <a:rPr kumimoji="0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為止（均衡學習項目除外，採計七上至九上共５學期）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827088" y="5300663"/>
            <a:ext cx="7200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zh-TW" altLang="en-US" sz="2800" b="1">
                <a:solidFill>
                  <a:srgbClr val="0000FF"/>
                </a:solidFill>
                <a:ea typeface="標楷體" pitchFamily="65" charset="-120"/>
              </a:rPr>
              <a:t>注意：多元學習表現以學校收件時間為主！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壁窗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192</TotalTime>
  <Words>1166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13</vt:i4>
      </vt:variant>
    </vt:vector>
  </HeadingPairs>
  <TitlesOfParts>
    <vt:vector size="27" baseType="lpstr">
      <vt:lpstr>Arial</vt:lpstr>
      <vt:lpstr>新細明體</vt:lpstr>
      <vt:lpstr>Century Schoolbook</vt:lpstr>
      <vt:lpstr>Wingdings</vt:lpstr>
      <vt:lpstr>Wingdings 2</vt:lpstr>
      <vt:lpstr>Calibri</vt:lpstr>
      <vt:lpstr>標楷體</vt:lpstr>
      <vt:lpstr>壁窗</vt:lpstr>
      <vt:lpstr>壁窗</vt:lpstr>
      <vt:lpstr>壁窗</vt:lpstr>
      <vt:lpstr>壁窗</vt:lpstr>
      <vt:lpstr>壁窗</vt:lpstr>
      <vt:lpstr>壁窗</vt:lpstr>
      <vt:lpstr>壁窗</vt:lpstr>
      <vt:lpstr>104學年度五專免試入學 常見問答及注意事項</vt:lpstr>
      <vt:lpstr>Ｑ１. 五專免試報名入學要選填志願嗎?</vt:lpstr>
      <vt:lpstr>Ｑ２. 五專免試入學的錄取方式為何? </vt:lpstr>
      <vt:lpstr>Ｑ３. 什麼是登記分發人數倍率？ </vt:lpstr>
      <vt:lpstr>Ｑ４. 可以同時報名北，中，南三區的五專免試嗎？</vt:lpstr>
      <vt:lpstr>Ｑ５. 可以同時報名高中職免試入學和五專免試入學嗎？</vt:lpstr>
      <vt:lpstr>Ｑ６. 五專免試錄取後可以再報名免試續招嗎?</vt:lpstr>
      <vt:lpstr>高中職免試vs五專免試比較：特招</vt:lpstr>
      <vt:lpstr>高中職免試vs五專免試比較：多元學習表現採計時間</vt:lpstr>
      <vt:lpstr>高中職免試vs五專免試比較：多元學習表現分數計算</vt:lpstr>
      <vt:lpstr>高中職免試vs五專免試比較：超額比序分數</vt:lpstr>
      <vt:lpstr>高中職免試vs五專免試比較：多元表現競賽團體分數計算</vt:lpstr>
      <vt:lpstr>高中職免試vs五專免試比較：弱勢身分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104學年度五專免試入學常見問答</dc:title>
  <dc:creator>ADMIN</dc:creator>
  <cp:lastModifiedBy>mdjh</cp:lastModifiedBy>
  <cp:revision>13</cp:revision>
  <dcterms:created xsi:type="dcterms:W3CDTF">2015-01-12T02:47:34Z</dcterms:created>
  <dcterms:modified xsi:type="dcterms:W3CDTF">2015-01-12T09:00:54Z</dcterms:modified>
</cp:coreProperties>
</file>