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Lst>
  <p:notesMasterIdLst>
    <p:notesMasterId r:id="rId54"/>
  </p:notesMasterIdLst>
  <p:handoutMasterIdLst>
    <p:handoutMasterId r:id="rId55"/>
  </p:handoutMasterIdLst>
  <p:sldIdLst>
    <p:sldId id="1171" r:id="rId4"/>
    <p:sldId id="1398" r:id="rId5"/>
    <p:sldId id="1409" r:id="rId6"/>
    <p:sldId id="1410" r:id="rId7"/>
    <p:sldId id="1411" r:id="rId8"/>
    <p:sldId id="1412" r:id="rId9"/>
    <p:sldId id="1246" r:id="rId10"/>
    <p:sldId id="1385" r:id="rId11"/>
    <p:sldId id="1248" r:id="rId12"/>
    <p:sldId id="1249"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0" r:id="rId31"/>
    <p:sldId id="1438" r:id="rId32"/>
    <p:sldId id="1439" r:id="rId33"/>
    <p:sldId id="1443" r:id="rId34"/>
    <p:sldId id="1442" r:id="rId35"/>
    <p:sldId id="1441" r:id="rId36"/>
    <p:sldId id="1271" r:id="rId37"/>
    <p:sldId id="1392" r:id="rId38"/>
    <p:sldId id="1273" r:id="rId39"/>
    <p:sldId id="1358" r:id="rId40"/>
    <p:sldId id="1371" r:id="rId41"/>
    <p:sldId id="1430" r:id="rId42"/>
    <p:sldId id="1431" r:id="rId43"/>
    <p:sldId id="1458" r:id="rId44"/>
    <p:sldId id="1457" r:id="rId45"/>
    <p:sldId id="1447" r:id="rId46"/>
    <p:sldId id="1448" r:id="rId47"/>
    <p:sldId id="1449" r:id="rId48"/>
    <p:sldId id="1450" r:id="rId49"/>
    <p:sldId id="1452" r:id="rId50"/>
    <p:sldId id="1453" r:id="rId51"/>
    <p:sldId id="1455" r:id="rId52"/>
    <p:sldId id="1456" r:id="rId53"/>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996600"/>
    <a:srgbClr val="E651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78095" autoAdjust="0"/>
  </p:normalViewPr>
  <p:slideViewPr>
    <p:cSldViewPr>
      <p:cViewPr varScale="1">
        <p:scale>
          <a:sx n="86" d="100"/>
          <a:sy n="86" d="100"/>
        </p:scale>
        <p:origin x="2340" y="102"/>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15846189957956E-2"/>
          <c:y val="7.7517810273715834E-2"/>
          <c:w val="0.91145735190560728"/>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315511752"/>
        <c:axId val="315510184"/>
      </c:barChart>
      <c:lineChart>
        <c:grouping val="standard"/>
        <c:varyColors val="0"/>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15.719999999999999</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8.6399999999999988</c:v>
                </c:pt>
                <c:pt idx="28">
                  <c:v>8.2900000000000009</c:v>
                </c:pt>
                <c:pt idx="29">
                  <c:v>7.21</c:v>
                </c:pt>
                <c:pt idx="30">
                  <c:v>8.48</c:v>
                </c:pt>
                <c:pt idx="31">
                  <c:v>9.8600000000000048</c:v>
                </c:pt>
                <c:pt idx="32">
                  <c:v>8.5300000000000011</c:v>
                </c:pt>
                <c:pt idx="33">
                  <c:v>8.99</c:v>
                </c:pt>
              </c:numCache>
            </c:numRef>
          </c:val>
          <c:smooth val="0"/>
          <c:extLst>
            <c:ext xmlns:c16="http://schemas.microsoft.com/office/drawing/2014/chart" uri="{C3380CC4-5D6E-409C-BE32-E72D297353CC}">
              <c16:uniqueId val="{00000001-A5F4-46B1-BB8E-877EDD5B76CC}"/>
            </c:ext>
          </c:extLst>
        </c:ser>
        <c:dLbls>
          <c:showLegendKey val="0"/>
          <c:showVal val="0"/>
          <c:showCatName val="0"/>
          <c:showSerName val="0"/>
          <c:showPercent val="0"/>
          <c:showBubbleSize val="0"/>
        </c:dLbls>
        <c:marker val="1"/>
        <c:smooth val="0"/>
        <c:axId val="315514104"/>
        <c:axId val="315507832"/>
      </c:lineChart>
      <c:catAx>
        <c:axId val="315511752"/>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102"/>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315510184"/>
        <c:crosses val="autoZero"/>
        <c:auto val="0"/>
        <c:lblAlgn val="ctr"/>
        <c:lblOffset val="100"/>
        <c:tickLblSkip val="1"/>
        <c:tickMarkSkip val="1"/>
        <c:noMultiLvlLbl val="0"/>
      </c:catAx>
      <c:valAx>
        <c:axId val="315510184"/>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315511752"/>
        <c:crosses val="autoZero"/>
        <c:crossBetween val="between"/>
        <c:dispUnits>
          <c:builtInUnit val="thousands"/>
        </c:dispUnits>
      </c:valAx>
      <c:catAx>
        <c:axId val="315514104"/>
        <c:scaling>
          <c:orientation val="minMax"/>
        </c:scaling>
        <c:delete val="1"/>
        <c:axPos val="b"/>
        <c:numFmt formatCode="General" sourceLinked="1"/>
        <c:majorTickMark val="out"/>
        <c:minorTickMark val="none"/>
        <c:tickLblPos val="none"/>
        <c:crossAx val="315507832"/>
        <c:crosses val="autoZero"/>
        <c:auto val="0"/>
        <c:lblAlgn val="ctr"/>
        <c:lblOffset val="100"/>
        <c:noMultiLvlLbl val="0"/>
      </c:catAx>
      <c:valAx>
        <c:axId val="315507832"/>
        <c:scaling>
          <c:orientation val="minMax"/>
        </c:scaling>
        <c:delete val="1"/>
        <c:axPos val="r"/>
        <c:numFmt formatCode="#,##0" sourceLinked="0"/>
        <c:majorTickMark val="in"/>
        <c:minorTickMark val="none"/>
        <c:tickLblPos val="nextTo"/>
        <c:crossAx val="315514104"/>
        <c:crosses val="max"/>
        <c:crossBetween val="between"/>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6">
            <a:lumMod val="75000"/>
          </a:schemeClr>
        </a:solidFill>
      </dgm:spPr>
      <dgm:t>
        <a:bodyPr/>
        <a:lstStyle/>
        <a:p>
          <a:pPr algn="ctr"/>
          <a:r>
            <a:rPr lang="zh-TW" altLang="en-US" sz="40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2400" b="0" kern="1200" dirty="0">
              <a:solidFill>
                <a:srgbClr val="1B587C">
                  <a:lumMod val="50000"/>
                </a:srgbClr>
              </a:solidFill>
              <a:latin typeface="Taipei Sans TC Beta" pitchFamily="2" charset="-120"/>
              <a:ea typeface="Taipei Sans TC Beta" pitchFamily="2" charset="-120"/>
              <a:cs typeface="+mn-cs"/>
            </a:rPr>
            <a:t>第一學習階段鼓勵</a:t>
          </a:r>
          <a:r>
            <a:rPr lang="zh-TW" altLang="en-US" sz="2400" b="0" kern="1200" dirty="0" smtClean="0">
              <a:solidFill>
                <a:srgbClr val="1B587C">
                  <a:lumMod val="50000"/>
                </a:srgbClr>
              </a:solidFill>
              <a:latin typeface="Taipei Sans TC Beta" pitchFamily="2" charset="-120"/>
              <a:ea typeface="Taipei Sans TC Beta" pitchFamily="2" charset="-120"/>
              <a:cs typeface="+mn-cs"/>
            </a:rPr>
            <a:t>融入</a:t>
          </a:r>
          <a:r>
            <a:rPr lang="en-US" altLang="zh-TW" sz="2400" b="0" kern="1200" dirty="0" smtClean="0">
              <a:solidFill>
                <a:srgbClr val="1B587C">
                  <a:lumMod val="50000"/>
                </a:srgbClr>
              </a:solidFill>
              <a:latin typeface="Taipei Sans TC Beta" pitchFamily="2" charset="-120"/>
              <a:ea typeface="Taipei Sans TC Beta" pitchFamily="2" charset="-120"/>
              <a:cs typeface="+mn-cs"/>
            </a:rPr>
            <a:t>1-2</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DB604928-CB20-42B2-8CE2-97895EABDD76}">
      <dgm:prSet phldrT="[文字]" custT="1"/>
      <dgm:spPr>
        <a:solidFill>
          <a:srgbClr val="996600"/>
        </a:solidFill>
      </dgm:spPr>
      <dgm:t>
        <a:bodyPr/>
        <a:lstStyle/>
        <a:p>
          <a:pPr algn="ctr"/>
          <a:r>
            <a:rPr lang="zh-TW" altLang="en-US" sz="40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2400" b="0" kern="1200" dirty="0">
              <a:solidFill>
                <a:srgbClr val="1B587C">
                  <a:lumMod val="50000"/>
                </a:srgbClr>
              </a:solidFill>
              <a:latin typeface="Taipei Sans TC Beta" pitchFamily="2" charset="-120"/>
              <a:ea typeface="Taipei Sans TC Beta" pitchFamily="2" charset="-120"/>
              <a:cs typeface="+mn-cs"/>
            </a:rPr>
            <a:t>3-6</a:t>
          </a:r>
          <a:r>
            <a:rPr lang="zh-TW" altLang="en-US" sz="24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2400" b="0" kern="1200" dirty="0">
              <a:solidFill>
                <a:srgbClr val="1B587C">
                  <a:lumMod val="50000"/>
                </a:srgbClr>
              </a:solidFill>
              <a:latin typeface="Taipei Sans TC Beta" pitchFamily="2" charset="-120"/>
              <a:ea typeface="Taipei Sans TC Beta" pitchFamily="2" charset="-120"/>
              <a:cs typeface="+mn-cs"/>
            </a:rPr>
            <a:t>1</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7A996C8D-7A83-4657-A838-C32AD72ACE65}">
      <dgm:prSet phldrT="[文字]" custT="1"/>
      <dgm:spPr/>
      <dgm:t>
        <a:bodyPr/>
        <a:lstStyle/>
        <a:p>
          <a:pPr algn="l"/>
          <a:r>
            <a:rPr lang="zh-TW" altLang="en-US" sz="24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2400" b="0" kern="1200" dirty="0">
              <a:solidFill>
                <a:srgbClr val="1B587C">
                  <a:lumMod val="50000"/>
                </a:srgbClr>
              </a:solidFill>
              <a:latin typeface="Taipei Sans TC Beta" pitchFamily="2" charset="-120"/>
              <a:ea typeface="Taipei Sans TC Beta" pitchFamily="2" charset="-120"/>
              <a:cs typeface="+mn-cs"/>
            </a:rPr>
            <a:t>1</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3"/>
      <dgm:spPr/>
      <dgm:t>
        <a:bodyPr/>
        <a:lstStyle/>
        <a:p>
          <a:endParaRPr lang="zh-TW" altLang="en-US"/>
        </a:p>
      </dgm:t>
    </dgm:pt>
    <dgm:pt modelId="{5982BCF2-07E3-4356-AD34-327F147B2CF8}" type="pres">
      <dgm:prSet presAssocID="{E0A0B2E5-3E9A-41CB-838F-D1F589BEAA6B}" presName="childText" presStyleLbl="bgAcc1" presStyleIdx="0" presStyleCnt="3"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3"/>
      <dgm:spPr/>
      <dgm:t>
        <a:bodyPr/>
        <a:lstStyle/>
        <a:p>
          <a:endParaRPr lang="zh-TW" altLang="en-US"/>
        </a:p>
      </dgm:t>
    </dgm:pt>
    <dgm:pt modelId="{48F849A0-CF6B-4BED-9428-9AE573805BFB}" type="pres">
      <dgm:prSet presAssocID="{7A996C8D-7A83-4657-A838-C32AD72ACE65}" presName="childText" presStyleLbl="bgAcc1" presStyleIdx="1" presStyleCnt="3" custScaleX="353148">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2" presStyleCnt="3"/>
      <dgm:spPr/>
      <dgm:t>
        <a:bodyPr/>
        <a:lstStyle/>
        <a:p>
          <a:endParaRPr lang="zh-TW" altLang="en-US"/>
        </a:p>
      </dgm:t>
    </dgm:pt>
    <dgm:pt modelId="{473097C8-338F-47DC-BEAB-1622E4D1CEA2}" type="pres">
      <dgm:prSet presAssocID="{B03600C2-11A7-4D04-A565-ED0CD202074C}" presName="childText" presStyleLbl="bgAcc1" presStyleIdx="2" presStyleCnt="3" custScaleX="307220" custScaleY="98817" custLinFactNeighborX="-4502" custLinFactNeighborY="1441">
        <dgm:presLayoutVars>
          <dgm:bulletEnabled val="1"/>
        </dgm:presLayoutVars>
      </dgm:prSet>
      <dgm:spPr/>
      <dgm:t>
        <a:bodyPr/>
        <a:lstStyle/>
        <a:p>
          <a:endParaRPr lang="zh-TW" altLang="en-US"/>
        </a:p>
      </dgm:t>
    </dgm:pt>
  </dgm:ptLst>
  <dgm:cxnLst>
    <dgm:cxn modelId="{C12E47AC-6521-4CD3-9725-0B3C41C42A32}" srcId="{DB604928-CB20-42B2-8CE2-97895EABDD76}" destId="{B03600C2-11A7-4D04-A565-ED0CD202074C}" srcOrd="0" destOrd="0" parTransId="{27CE9035-E054-4388-BB71-69FDE145032D}" sibTransId="{928AB445-EBB7-4D31-AB44-F1D4F0C351D1}"/>
    <dgm:cxn modelId="{074E5B0F-76EC-4ABC-9DCB-5C14718EA951}" srcId="{6BBC1A06-05B5-4DBF-8449-1D37722A97EF}" destId="{DB604928-CB20-42B2-8CE2-97895EABDD76}" srcOrd="1" destOrd="0" parTransId="{15B0D2CC-0933-4E42-B675-13FC7F770A71}" sibTransId="{1DB5DBF0-64FF-4231-9376-67A361418399}"/>
    <dgm:cxn modelId="{7119DE8A-4461-4578-969D-1F731DFAB427}" type="presOf" srcId="{E0A0B2E5-3E9A-41CB-838F-D1F589BEAA6B}" destId="{5982BCF2-07E3-4356-AD34-327F147B2CF8}"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D45F94A5-6149-409A-8081-873BCFACEEFC}" srcId="{6BBC1A06-05B5-4DBF-8449-1D37722A97EF}" destId="{47FECE76-D258-407A-9ABE-C96A478157A2}" srcOrd="0" destOrd="0" parTransId="{9A408F88-9023-4EAD-9BF2-A5D31A30E6F3}" sibTransId="{0529465B-C173-4B9D-A450-569C0CEA7DC1}"/>
    <dgm:cxn modelId="{18191920-32D3-45BF-80CF-A7F6DFCEC6B6}" srcId="{47FECE76-D258-407A-9ABE-C96A478157A2}" destId="{E0A0B2E5-3E9A-41CB-838F-D1F589BEAA6B}" srcOrd="0" destOrd="0" parTransId="{3D1D9F4A-1EDF-416B-940E-880DCCAB973D}" sibTransId="{67C8820A-E5CA-415F-8D03-C273BD6A4712}"/>
    <dgm:cxn modelId="{A26B1BD4-F76D-44E2-9677-C024C55E4506}" type="presOf" srcId="{7A996C8D-7A83-4657-A838-C32AD72ACE65}" destId="{48F849A0-CF6B-4BED-9428-9AE573805BFB}"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8B4DBC32-7303-4FC9-A69F-7C1E6522910B}" type="presOf" srcId="{27CE9035-E054-4388-BB71-69FDE145032D}" destId="{4CBC6EAD-1CC3-4563-9862-0D36A1605F47}"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01BE400A-8153-4B96-BC01-E1C186DA4618}" type="presOf" srcId="{3D1D9F4A-1EDF-416B-940E-880DCCAB973D}" destId="{AED95E0C-F2F7-4721-BB48-CD19719CA767}" srcOrd="0" destOrd="0" presId="urn:microsoft.com/office/officeart/2005/8/layout/hierarchy3"/>
    <dgm:cxn modelId="{27056665-EBAC-4763-B865-8AC29FA07691}" type="presOf" srcId="{47FECE76-D258-407A-9ABE-C96A478157A2}" destId="{90B387BE-52E7-4797-8AC1-C657CA68BA8A}" srcOrd="0" destOrd="0" presId="urn:microsoft.com/office/officeart/2005/8/layout/hierarchy3"/>
    <dgm:cxn modelId="{6EF4CE5D-D2E1-4C3A-AF86-2101537F327D}" type="presOf" srcId="{DB604928-CB20-42B2-8CE2-97895EABDD76}" destId="{9E935BDE-0D06-4D62-A668-49B97D9F69FB}" srcOrd="1"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4">
            <a:lumMod val="60000"/>
            <a:lumOff val="40000"/>
          </a:schemeClr>
        </a:solidFill>
      </dgm:spPr>
      <dgm:t>
        <a:bodyPr/>
        <a:lstStyle/>
        <a:p>
          <a:pPr algn="ctr"/>
          <a:r>
            <a:rPr lang="zh-TW" altLang="en-US" sz="40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1800" b="0" kern="1200" dirty="0">
              <a:solidFill>
                <a:srgbClr val="1B587C">
                  <a:lumMod val="50000"/>
                </a:srgbClr>
              </a:solidFill>
              <a:latin typeface="Taipei Sans TC Beta" pitchFamily="2" charset="-120"/>
              <a:ea typeface="Taipei Sans TC Beta" pitchFamily="2" charset="-120"/>
              <a:cs typeface="+mn-cs"/>
            </a:rPr>
            <a:t>第一學習階段鼓勵融入</a:t>
          </a:r>
          <a:r>
            <a:rPr lang="en-US" altLang="zh-TW" sz="1800" b="0" kern="1200" dirty="0">
              <a:solidFill>
                <a:srgbClr val="1B587C">
                  <a:lumMod val="50000"/>
                </a:srgbClr>
              </a:solidFill>
              <a:latin typeface="Taipei Sans TC Beta" pitchFamily="2" charset="-120"/>
              <a:ea typeface="Taipei Sans TC Beta" pitchFamily="2" charset="-120"/>
              <a:cs typeface="+mn-cs"/>
            </a:rPr>
            <a:t>2</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A9DF4DA0-158F-4E53-98DD-E05D4019C888}">
      <dgm:prSet phldrT="[文字]" custT="1"/>
      <dgm:spPr/>
      <dgm:t>
        <a:bodyPr/>
        <a:lstStyle/>
        <a:p>
          <a:pPr algn="l">
            <a:lnSpc>
              <a:spcPts val="2700"/>
            </a:lnSpc>
          </a:pPr>
          <a:r>
            <a:rPr lang="zh-TW" altLang="en-US" sz="1800" b="0" kern="1200" dirty="0">
              <a:solidFill>
                <a:srgbClr val="1B587C">
                  <a:lumMod val="50000"/>
                </a:srgbClr>
              </a:solidFill>
              <a:latin typeface="Taipei Sans TC Beta" pitchFamily="2" charset="-120"/>
              <a:ea typeface="Taipei Sans TC Beta" pitchFamily="2" charset="-120"/>
              <a:cs typeface="+mn-cs"/>
            </a:rPr>
            <a:t>發展第一學習階段</a:t>
          </a:r>
          <a:r>
            <a:rPr lang="zh-TW" altLang="en-US" sz="1800" b="0" kern="1200" dirty="0">
              <a:solidFill>
                <a:srgbClr val="0432FF"/>
              </a:solidFill>
              <a:latin typeface="Taipei Sans TC Beta" pitchFamily="2" charset="-120"/>
              <a:ea typeface="Taipei Sans TC Beta" pitchFamily="2" charset="-120"/>
              <a:cs typeface="+mn-cs"/>
            </a:rPr>
            <a:t>英語文融入彈性學習課程參考指引</a:t>
          </a:r>
        </a:p>
      </dgm:t>
    </dgm:pt>
    <dgm:pt modelId="{69B0E405-AA58-4F83-8F48-13CFDAF0D38B}" type="parTrans" cxnId="{A9D8C5FF-AF23-4B81-829C-3D509903B10A}">
      <dgm:prSet/>
      <dgm:spPr/>
      <dgm:t>
        <a:bodyPr/>
        <a:lstStyle/>
        <a:p>
          <a:endParaRPr lang="zh-TW" altLang="en-US"/>
        </a:p>
      </dgm:t>
    </dgm:pt>
    <dgm:pt modelId="{FE4ED605-37E6-4D17-BB8A-E9DC41B77151}" type="sibTrans" cxnId="{A9D8C5FF-AF23-4B81-829C-3D509903B10A}">
      <dgm:prSet/>
      <dgm:spPr/>
      <dgm:t>
        <a:bodyPr/>
        <a:lstStyle/>
        <a:p>
          <a:endParaRPr lang="zh-TW" altLang="en-US"/>
        </a:p>
      </dgm:t>
    </dgm:pt>
    <dgm:pt modelId="{DB604928-CB20-42B2-8CE2-97895EABDD76}">
      <dgm:prSet phldrT="[文字]" custT="1"/>
      <dgm:spPr>
        <a:solidFill>
          <a:schemeClr val="accent3">
            <a:lumMod val="60000"/>
            <a:lumOff val="40000"/>
          </a:schemeClr>
        </a:solidFill>
      </dgm:spPr>
      <dgm:t>
        <a:bodyPr/>
        <a:lstStyle/>
        <a:p>
          <a:pPr algn="ctr"/>
          <a:r>
            <a:rPr lang="zh-TW" altLang="en-US" sz="40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1800" b="0" kern="1200" dirty="0">
              <a:solidFill>
                <a:srgbClr val="1B587C">
                  <a:lumMod val="50000"/>
                </a:srgbClr>
              </a:solidFill>
              <a:latin typeface="Taipei Sans TC Beta" pitchFamily="2" charset="-120"/>
              <a:ea typeface="Taipei Sans TC Beta" pitchFamily="2" charset="-120"/>
              <a:cs typeface="+mn-cs"/>
            </a:rPr>
            <a:t>3-6</a:t>
          </a:r>
          <a:r>
            <a:rPr lang="zh-TW" altLang="en-US" sz="18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1800" b="0" kern="1200" dirty="0">
              <a:solidFill>
                <a:srgbClr val="1B587C">
                  <a:lumMod val="50000"/>
                </a:srgbClr>
              </a:solidFill>
              <a:latin typeface="Taipei Sans TC Beta" pitchFamily="2" charset="-120"/>
              <a:ea typeface="Taipei Sans TC Beta" pitchFamily="2" charset="-120"/>
              <a:cs typeface="+mn-cs"/>
            </a:rPr>
            <a:t>1</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5215386F-57C4-469F-AB20-2A93F8C7D6E6}">
      <dgm:prSet phldrT="[文字]" custT="1"/>
      <dgm:spPr/>
      <dgm:t>
        <a:bodyPr/>
        <a:lstStyle/>
        <a:p>
          <a:pPr algn="l">
            <a:lnSpc>
              <a:spcPts val="2800"/>
            </a:lnSpc>
          </a:pPr>
          <a:r>
            <a:rPr lang="zh-TW" altLang="en-US" sz="1800" b="0" kern="1200" dirty="0">
              <a:solidFill>
                <a:srgbClr val="1B587C">
                  <a:lumMod val="50000"/>
                </a:srgbClr>
              </a:solidFill>
              <a:latin typeface="Taipei Sans TC Beta" pitchFamily="2" charset="-120"/>
              <a:ea typeface="Taipei Sans TC Beta" pitchFamily="2" charset="-120"/>
              <a:cs typeface="+mn-cs"/>
            </a:rPr>
            <a:t>發展</a:t>
          </a:r>
          <a:r>
            <a:rPr lang="zh-TW" altLang="en-US" sz="1800" b="0" kern="1200" dirty="0">
              <a:solidFill>
                <a:srgbClr val="0432FF"/>
              </a:solidFill>
              <a:latin typeface="Taipei Sans TC Beta" pitchFamily="2" charset="-120"/>
              <a:ea typeface="Taipei Sans TC Beta" pitchFamily="2" charset="-120"/>
              <a:cs typeface="+mn-cs"/>
            </a:rPr>
            <a:t>融入彈性學習課程參考指引</a:t>
          </a:r>
        </a:p>
      </dgm:t>
    </dgm:pt>
    <dgm:pt modelId="{FFC028BC-4A0C-4BA7-AB2E-2E5AC41D0744}" type="parTrans" cxnId="{02F07AED-1FCD-4ED3-8E19-6605A6B430CF}">
      <dgm:prSet/>
      <dgm:spPr/>
      <dgm:t>
        <a:bodyPr/>
        <a:lstStyle/>
        <a:p>
          <a:endParaRPr lang="zh-TW" altLang="en-US"/>
        </a:p>
      </dgm:t>
    </dgm:pt>
    <dgm:pt modelId="{5EF46513-BD48-4BF3-9B5D-BF86E60C654A}" type="sibTrans" cxnId="{02F07AED-1FCD-4ED3-8E19-6605A6B430CF}">
      <dgm:prSet/>
      <dgm:spPr/>
      <dgm:t>
        <a:bodyPr/>
        <a:lstStyle/>
        <a:p>
          <a:endParaRPr lang="zh-TW" altLang="en-US"/>
        </a:p>
      </dgm:t>
    </dgm:pt>
    <dgm:pt modelId="{7A996C8D-7A83-4657-A838-C32AD72ACE65}">
      <dgm:prSet phldrT="[文字]" custT="1"/>
      <dgm:spPr/>
      <dgm:t>
        <a:bodyPr/>
        <a:lstStyle/>
        <a:p>
          <a:pPr algn="l"/>
          <a:r>
            <a:rPr lang="zh-TW" altLang="en-US" sz="18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1800" b="0" kern="1200" dirty="0">
              <a:solidFill>
                <a:srgbClr val="1B587C">
                  <a:lumMod val="50000"/>
                </a:srgbClr>
              </a:solidFill>
              <a:latin typeface="Taipei Sans TC Beta" pitchFamily="2" charset="-120"/>
              <a:ea typeface="Taipei Sans TC Beta" pitchFamily="2" charset="-120"/>
              <a:cs typeface="+mn-cs"/>
            </a:rPr>
            <a:t>1</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5"/>
      <dgm:spPr/>
      <dgm:t>
        <a:bodyPr/>
        <a:lstStyle/>
        <a:p>
          <a:endParaRPr lang="zh-TW" altLang="en-US"/>
        </a:p>
      </dgm:t>
    </dgm:pt>
    <dgm:pt modelId="{5982BCF2-07E3-4356-AD34-327F147B2CF8}" type="pres">
      <dgm:prSet presAssocID="{E0A0B2E5-3E9A-41CB-838F-D1F589BEAA6B}" presName="childText" presStyleLbl="bgAcc1" presStyleIdx="0" presStyleCnt="5"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5"/>
      <dgm:spPr/>
      <dgm:t>
        <a:bodyPr/>
        <a:lstStyle/>
        <a:p>
          <a:endParaRPr lang="zh-TW" altLang="en-US"/>
        </a:p>
      </dgm:t>
    </dgm:pt>
    <dgm:pt modelId="{48F849A0-CF6B-4BED-9428-9AE573805BFB}" type="pres">
      <dgm:prSet presAssocID="{7A996C8D-7A83-4657-A838-C32AD72ACE65}" presName="childText" presStyleLbl="bgAcc1" presStyleIdx="1" presStyleCnt="5" custScaleX="353148">
        <dgm:presLayoutVars>
          <dgm:bulletEnabled val="1"/>
        </dgm:presLayoutVars>
      </dgm:prSet>
      <dgm:spPr/>
      <dgm:t>
        <a:bodyPr/>
        <a:lstStyle/>
        <a:p>
          <a:endParaRPr lang="zh-TW" altLang="en-US"/>
        </a:p>
      </dgm:t>
    </dgm:pt>
    <dgm:pt modelId="{00D6BF49-C42C-460C-BCCD-9BD4EF2EB631}" type="pres">
      <dgm:prSet presAssocID="{69B0E405-AA58-4F83-8F48-13CFDAF0D38B}" presName="Name13" presStyleLbl="parChTrans1D2" presStyleIdx="2" presStyleCnt="5"/>
      <dgm:spPr/>
      <dgm:t>
        <a:bodyPr/>
        <a:lstStyle/>
        <a:p>
          <a:endParaRPr lang="zh-TW" altLang="en-US"/>
        </a:p>
      </dgm:t>
    </dgm:pt>
    <dgm:pt modelId="{C523D52E-0E90-4581-873F-1EDD45CC6741}" type="pres">
      <dgm:prSet presAssocID="{A9DF4DA0-158F-4E53-98DD-E05D4019C888}" presName="childText" presStyleLbl="bgAcc1" presStyleIdx="2" presStyleCnt="5" custScaleX="353104">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3" presStyleCnt="5"/>
      <dgm:spPr/>
      <dgm:t>
        <a:bodyPr/>
        <a:lstStyle/>
        <a:p>
          <a:endParaRPr lang="zh-TW" altLang="en-US"/>
        </a:p>
      </dgm:t>
    </dgm:pt>
    <dgm:pt modelId="{473097C8-338F-47DC-BEAB-1622E4D1CEA2}" type="pres">
      <dgm:prSet presAssocID="{B03600C2-11A7-4D04-A565-ED0CD202074C}" presName="childText" presStyleLbl="bgAcc1" presStyleIdx="3" presStyleCnt="5" custScaleX="320285" custLinFactNeighborX="-4502" custLinFactNeighborY="1441">
        <dgm:presLayoutVars>
          <dgm:bulletEnabled val="1"/>
        </dgm:presLayoutVars>
      </dgm:prSet>
      <dgm:spPr/>
      <dgm:t>
        <a:bodyPr/>
        <a:lstStyle/>
        <a:p>
          <a:endParaRPr lang="zh-TW" altLang="en-US"/>
        </a:p>
      </dgm:t>
    </dgm:pt>
    <dgm:pt modelId="{0C8FB8B2-FB25-42C8-8F3F-DA07451B0A20}" type="pres">
      <dgm:prSet presAssocID="{FFC028BC-4A0C-4BA7-AB2E-2E5AC41D0744}" presName="Name13" presStyleLbl="parChTrans1D2" presStyleIdx="4" presStyleCnt="5"/>
      <dgm:spPr/>
      <dgm:t>
        <a:bodyPr/>
        <a:lstStyle/>
        <a:p>
          <a:endParaRPr lang="zh-TW" altLang="en-US"/>
        </a:p>
      </dgm:t>
    </dgm:pt>
    <dgm:pt modelId="{F718D1A3-A079-4D83-B1D7-5A5099494412}" type="pres">
      <dgm:prSet presAssocID="{5215386F-57C4-469F-AB20-2A93F8C7D6E6}" presName="childText" presStyleLbl="bgAcc1" presStyleIdx="4" presStyleCnt="5" custScaleX="316002">
        <dgm:presLayoutVars>
          <dgm:bulletEnabled val="1"/>
        </dgm:presLayoutVars>
      </dgm:prSet>
      <dgm:spPr/>
      <dgm:t>
        <a:bodyPr/>
        <a:lstStyle/>
        <a:p>
          <a:endParaRPr lang="zh-TW" altLang="en-US"/>
        </a:p>
      </dgm:t>
    </dgm:pt>
  </dgm:ptLst>
  <dgm:cxnLst>
    <dgm:cxn modelId="{02F07AED-1FCD-4ED3-8E19-6605A6B430CF}" srcId="{DB604928-CB20-42B2-8CE2-97895EABDD76}" destId="{5215386F-57C4-469F-AB20-2A93F8C7D6E6}" srcOrd="1" destOrd="0" parTransId="{FFC028BC-4A0C-4BA7-AB2E-2E5AC41D0744}" sibTransId="{5EF46513-BD48-4BF3-9B5D-BF86E60C654A}"/>
    <dgm:cxn modelId="{C12E47AC-6521-4CD3-9725-0B3C41C42A32}" srcId="{DB604928-CB20-42B2-8CE2-97895EABDD76}" destId="{B03600C2-11A7-4D04-A565-ED0CD202074C}" srcOrd="0" destOrd="0" parTransId="{27CE9035-E054-4388-BB71-69FDE145032D}" sibTransId="{928AB445-EBB7-4D31-AB44-F1D4F0C351D1}"/>
    <dgm:cxn modelId="{A9D8C5FF-AF23-4B81-829C-3D509903B10A}" srcId="{47FECE76-D258-407A-9ABE-C96A478157A2}" destId="{A9DF4DA0-158F-4E53-98DD-E05D4019C888}" srcOrd="2" destOrd="0" parTransId="{69B0E405-AA58-4F83-8F48-13CFDAF0D38B}" sibTransId="{FE4ED605-37E6-4D17-BB8A-E9DC41B77151}"/>
    <dgm:cxn modelId="{D45F94A5-6149-409A-8081-873BCFACEEFC}" srcId="{6BBC1A06-05B5-4DBF-8449-1D37722A97EF}" destId="{47FECE76-D258-407A-9ABE-C96A478157A2}" srcOrd="0" destOrd="0" parTransId="{9A408F88-9023-4EAD-9BF2-A5D31A30E6F3}" sibTransId="{0529465B-C173-4B9D-A450-569C0CEA7DC1}"/>
    <dgm:cxn modelId="{A26B1BD4-F76D-44E2-9677-C024C55E4506}" type="presOf" srcId="{7A996C8D-7A83-4657-A838-C32AD72ACE65}" destId="{48F849A0-CF6B-4BED-9428-9AE573805BFB}"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6EF4CE5D-D2E1-4C3A-AF86-2101537F327D}" type="presOf" srcId="{DB604928-CB20-42B2-8CE2-97895EABDD76}" destId="{9E935BDE-0D06-4D62-A668-49B97D9F69FB}" srcOrd="1" destOrd="0" presId="urn:microsoft.com/office/officeart/2005/8/layout/hierarchy3"/>
    <dgm:cxn modelId="{18191920-32D3-45BF-80CF-A7F6DFCEC6B6}" srcId="{47FECE76-D258-407A-9ABE-C96A478157A2}" destId="{E0A0B2E5-3E9A-41CB-838F-D1F589BEAA6B}" srcOrd="0" destOrd="0" parTransId="{3D1D9F4A-1EDF-416B-940E-880DCCAB973D}" sibTransId="{67C8820A-E5CA-415F-8D03-C273BD6A4712}"/>
    <dgm:cxn modelId="{27056665-EBAC-4763-B865-8AC29FA07691}" type="presOf" srcId="{47FECE76-D258-407A-9ABE-C96A478157A2}" destId="{90B387BE-52E7-4797-8AC1-C657CA68BA8A}" srcOrd="0"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3C45B7B7-2851-4AE3-9A7B-0131E5B23683}" type="presOf" srcId="{5215386F-57C4-469F-AB20-2A93F8C7D6E6}" destId="{F718D1A3-A079-4D83-B1D7-5A5099494412}" srcOrd="0" destOrd="0" presId="urn:microsoft.com/office/officeart/2005/8/layout/hierarchy3"/>
    <dgm:cxn modelId="{074E5B0F-76EC-4ABC-9DCB-5C14718EA951}" srcId="{6BBC1A06-05B5-4DBF-8449-1D37722A97EF}" destId="{DB604928-CB20-42B2-8CE2-97895EABDD76}" srcOrd="1" destOrd="0" parTransId="{15B0D2CC-0933-4E42-B675-13FC7F770A71}" sibTransId="{1DB5DBF0-64FF-4231-9376-67A361418399}"/>
    <dgm:cxn modelId="{8B4DBC32-7303-4FC9-A69F-7C1E6522910B}" type="presOf" srcId="{27CE9035-E054-4388-BB71-69FDE145032D}" destId="{4CBC6EAD-1CC3-4563-9862-0D36A1605F47}" srcOrd="0" destOrd="0" presId="urn:microsoft.com/office/officeart/2005/8/layout/hierarchy3"/>
    <dgm:cxn modelId="{2C599A6C-73BD-46E4-95D4-0B697C3E072C}" type="presOf" srcId="{69B0E405-AA58-4F83-8F48-13CFDAF0D38B}" destId="{00D6BF49-C42C-460C-BCCD-9BD4EF2EB631}"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143CE240-FEB8-43A9-8852-E7EBB92CA87C}" type="presOf" srcId="{A9DF4DA0-158F-4E53-98DD-E05D4019C888}" destId="{C523D52E-0E90-4581-873F-1EDD45CC6741}"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01BE400A-8153-4B96-BC01-E1C186DA4618}" type="presOf" srcId="{3D1D9F4A-1EDF-416B-940E-880DCCAB973D}" destId="{AED95E0C-F2F7-4721-BB48-CD19719CA767}" srcOrd="0" destOrd="0" presId="urn:microsoft.com/office/officeart/2005/8/layout/hierarchy3"/>
    <dgm:cxn modelId="{7119DE8A-4461-4578-969D-1F731DFAB427}" type="presOf" srcId="{E0A0B2E5-3E9A-41CB-838F-D1F589BEAA6B}" destId="{5982BCF2-07E3-4356-AD34-327F147B2CF8}" srcOrd="0" destOrd="0" presId="urn:microsoft.com/office/officeart/2005/8/layout/hierarchy3"/>
    <dgm:cxn modelId="{D2BCFEB2-7421-4E49-977A-2693B7445D12}" type="presOf" srcId="{FFC028BC-4A0C-4BA7-AB2E-2E5AC41D0744}" destId="{0C8FB8B2-FB25-42C8-8F3F-DA07451B0A20}"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41BC446F-0A8C-470B-8AAA-B98CC219007E}" type="presParOf" srcId="{F10BB385-351D-4BF3-8E07-4E98C844EC65}" destId="{00D6BF49-C42C-460C-BCCD-9BD4EF2EB631}" srcOrd="4" destOrd="0" presId="urn:microsoft.com/office/officeart/2005/8/layout/hierarchy3"/>
    <dgm:cxn modelId="{B45670CA-638F-409B-B680-DB8335BC7C38}" type="presParOf" srcId="{F10BB385-351D-4BF3-8E07-4E98C844EC65}" destId="{C523D52E-0E90-4581-873F-1EDD45CC6741}" srcOrd="5"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 modelId="{95B4AE79-365E-4278-9162-2945716191EC}" type="presParOf" srcId="{28990610-815E-47B1-9715-1D3AE4259C8B}" destId="{0C8FB8B2-FB25-42C8-8F3F-DA07451B0A20}" srcOrd="2" destOrd="0" presId="urn:microsoft.com/office/officeart/2005/8/layout/hierarchy3"/>
    <dgm:cxn modelId="{6B9EE532-1772-41FB-869C-E811B786CE15}" type="presParOf" srcId="{28990610-815E-47B1-9715-1D3AE4259C8B}" destId="{F718D1A3-A079-4D83-B1D7-5A50994944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CBA5-1702-42A1-82B9-4E0ED9B6AF99}">
      <dsp:nvSpPr>
        <dsp:cNvPr id="0" name=""/>
        <dsp:cNvSpPr/>
      </dsp:nvSpPr>
      <dsp:spPr>
        <a:xfrm>
          <a:off x="959" y="0"/>
          <a:ext cx="2494380" cy="4104456"/>
        </a:xfrm>
        <a:prstGeom prst="roundRect">
          <a:avLst>
            <a:gd name="adj" fmla="val 10000"/>
          </a:avLst>
        </a:prstGeom>
        <a:solidFill>
          <a:srgbClr val="FCE4E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a:latin typeface="微軟正黑體" pitchFamily="34" charset="-120"/>
              <a:ea typeface="微軟正黑體" pitchFamily="34" charset="-120"/>
            </a:rPr>
            <a:t>國家教育研究院</a:t>
          </a:r>
          <a:endParaRPr lang="zh-TW" altLang="en-US" sz="2400" b="1" kern="1200" dirty="0">
            <a:latin typeface="微軟正黑體" pitchFamily="34" charset="-120"/>
            <a:ea typeface="微軟正黑體" pitchFamily="34" charset="-120"/>
          </a:endParaRPr>
        </a:p>
      </dsp:txBody>
      <dsp:txXfrm>
        <a:off x="959" y="0"/>
        <a:ext cx="2494380" cy="1231336"/>
      </dsp:txXfrm>
    </dsp:sp>
    <dsp:sp modelId="{A4A104F7-4D6B-4510-A434-A027A37D4C3F}">
      <dsp:nvSpPr>
        <dsp:cNvPr id="0" name=""/>
        <dsp:cNvSpPr/>
      </dsp:nvSpPr>
      <dsp:spPr>
        <a:xfrm>
          <a:off x="250397" y="1231336"/>
          <a:ext cx="1995504" cy="2667896"/>
        </a:xfrm>
        <a:prstGeom prst="roundRect">
          <a:avLst>
            <a:gd name="adj" fmla="val 10000"/>
          </a:avLst>
        </a:prstGeom>
        <a:solidFill>
          <a:srgbClr val="D81B60"/>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dirty="0">
              <a:effectLst/>
              <a:latin typeface="微軟正黑體" panose="020B0604030504040204" pitchFamily="34" charset="-120"/>
              <a:ea typeface="微軟正黑體" panose="020B0604030504040204" pitchFamily="34" charset="-120"/>
            </a:rPr>
            <a:t>十二年國民</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基本教育課程</a:t>
          </a:r>
          <a:r>
            <a:rPr lang="en-US" altLang="zh-TW" sz="2200" b="0" kern="1200" dirty="0">
              <a:effectLst/>
              <a:latin typeface="微軟正黑體" panose="020B0604030504040204" pitchFamily="34" charset="-120"/>
              <a:ea typeface="微軟正黑體" panose="020B0604030504040204" pitchFamily="34" charset="-120"/>
            </a:rPr>
            <a:t/>
          </a:r>
          <a:br>
            <a:rPr lang="en-US" altLang="zh-TW" sz="2200" b="0" kern="1200" dirty="0">
              <a:effectLst/>
              <a:latin typeface="微軟正黑體" panose="020B0604030504040204" pitchFamily="34" charset="-120"/>
              <a:ea typeface="微軟正黑體" panose="020B0604030504040204" pitchFamily="34" charset="-120"/>
            </a:rPr>
          </a:br>
          <a:r>
            <a:rPr lang="zh-TW" altLang="en-US" sz="2200" b="0" kern="1200" dirty="0">
              <a:effectLst/>
              <a:latin typeface="微軟正黑體" panose="020B0604030504040204" pitchFamily="34" charset="-120"/>
              <a:ea typeface="微軟正黑體" panose="020B0604030504040204" pitchFamily="34" charset="-120"/>
            </a:rPr>
            <a:t>研究發展會</a:t>
          </a:r>
        </a:p>
      </dsp:txBody>
      <dsp:txXfrm>
        <a:off x="308843" y="1289782"/>
        <a:ext cx="1878612" cy="2551004"/>
      </dsp:txXfrm>
    </dsp:sp>
    <dsp:sp modelId="{0F6CDCE7-324C-497F-9927-50FCA3167E58}">
      <dsp:nvSpPr>
        <dsp:cNvPr id="0" name=""/>
        <dsp:cNvSpPr/>
      </dsp:nvSpPr>
      <dsp:spPr>
        <a:xfrm>
          <a:off x="2682417" y="0"/>
          <a:ext cx="2494380" cy="4104456"/>
        </a:xfrm>
        <a:prstGeom prst="roundRect">
          <a:avLst>
            <a:gd name="adj" fmla="val 10000"/>
          </a:avLst>
        </a:prstGeom>
        <a:solidFill>
          <a:srgbClr val="E8F5E9"/>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3200"/>
            </a:lnSpc>
            <a:spcBef>
              <a:spcPct val="0"/>
            </a:spcBef>
            <a:spcAft>
              <a:spcPts val="0"/>
            </a:spcAft>
          </a:pPr>
          <a:r>
            <a:rPr lang="zh-TW" altLang="en-US" sz="2400" b="1" kern="1200" dirty="0">
              <a:latin typeface="微軟正黑體" pitchFamily="34" charset="-120"/>
              <a:ea typeface="微軟正黑體" pitchFamily="34" charset="-120"/>
            </a:rPr>
            <a:t>教育部</a:t>
          </a:r>
        </a:p>
      </dsp:txBody>
      <dsp:txXfrm>
        <a:off x="2682417" y="0"/>
        <a:ext cx="2494380" cy="1231336"/>
      </dsp:txXfrm>
    </dsp:sp>
    <dsp:sp modelId="{6E9059D8-0211-4DF1-849B-E17407CE14CA}">
      <dsp:nvSpPr>
        <dsp:cNvPr id="0" name=""/>
        <dsp:cNvSpPr/>
      </dsp:nvSpPr>
      <dsp:spPr>
        <a:xfrm>
          <a:off x="2931855" y="1231336"/>
          <a:ext cx="1995504" cy="2667896"/>
        </a:xfrm>
        <a:prstGeom prst="roundRect">
          <a:avLst>
            <a:gd name="adj" fmla="val 10000"/>
          </a:avLst>
        </a:prstGeom>
        <a:solidFill>
          <a:srgbClr val="43A047"/>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高級中等</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以下學校</a:t>
          </a:r>
          <a:r>
            <a:rPr lang="en-US" altLang="zh-TW" sz="2200" kern="1200" dirty="0">
              <a:latin typeface="微軟正黑體" panose="020B0604030504040204" pitchFamily="34" charset="-120"/>
              <a:ea typeface="微軟正黑體" panose="020B0604030504040204" pitchFamily="34" charset="-120"/>
            </a:rPr>
            <a:t/>
          </a:r>
          <a:br>
            <a:rPr lang="en-US" altLang="zh-TW" sz="2200" kern="1200" dirty="0">
              <a:latin typeface="微軟正黑體" panose="020B0604030504040204" pitchFamily="34" charset="-120"/>
              <a:ea typeface="微軟正黑體" panose="020B0604030504040204" pitchFamily="34" charset="-120"/>
            </a:rPr>
          </a:br>
          <a:r>
            <a:rPr lang="zh-TW" altLang="en-US" sz="2200" kern="1200" dirty="0">
              <a:latin typeface="微軟正黑體" panose="020B0604030504040204" pitchFamily="34" charset="-120"/>
              <a:ea typeface="微軟正黑體" panose="020B0604030504040204" pitchFamily="34" charset="-120"/>
            </a:rPr>
            <a:t>課程審議會</a:t>
          </a:r>
        </a:p>
      </dsp:txBody>
      <dsp:txXfrm>
        <a:off x="2990301" y="1289782"/>
        <a:ext cx="1878612" cy="2551004"/>
      </dsp:txXfrm>
    </dsp:sp>
    <dsp:sp modelId="{6C33CF15-F947-493A-B2FF-50B87AE0E1AF}">
      <dsp:nvSpPr>
        <dsp:cNvPr id="0" name=""/>
        <dsp:cNvSpPr/>
      </dsp:nvSpPr>
      <dsp:spPr>
        <a:xfrm>
          <a:off x="5363876" y="0"/>
          <a:ext cx="2494380" cy="4104456"/>
        </a:xfrm>
        <a:prstGeom prst="roundRect">
          <a:avLst>
            <a:gd name="adj" fmla="val 10000"/>
          </a:avLst>
        </a:prstGeom>
        <a:solidFill>
          <a:srgbClr val="E3F2FD"/>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TW" altLang="en-US" sz="2400" b="1" kern="1200">
              <a:latin typeface="微軟正黑體" pitchFamily="34" charset="-120"/>
              <a:ea typeface="微軟正黑體" pitchFamily="34" charset="-120"/>
            </a:rPr>
            <a:t>支持</a:t>
          </a:r>
          <a:r>
            <a:rPr lang="zh-TW" altLang="en-US" sz="2400" b="1" kern="1200" dirty="0">
              <a:latin typeface="微軟正黑體" pitchFamily="34" charset="-120"/>
              <a:ea typeface="微軟正黑體" pitchFamily="34" charset="-120"/>
            </a:rPr>
            <a:t>系統</a:t>
          </a:r>
          <a:r>
            <a:rPr lang="en-US" altLang="zh-TW" sz="2400" b="1" kern="1200" dirty="0">
              <a:latin typeface="微軟正黑體" pitchFamily="34" charset="-120"/>
              <a:ea typeface="微軟正黑體" pitchFamily="34" charset="-120"/>
            </a:rPr>
            <a:t/>
          </a:r>
          <a:br>
            <a:rPr lang="en-US" altLang="zh-TW" sz="2400" b="1" kern="1200" dirty="0">
              <a:latin typeface="微軟正黑體" pitchFamily="34" charset="-120"/>
              <a:ea typeface="微軟正黑體" pitchFamily="34" charset="-120"/>
            </a:rPr>
          </a:br>
          <a:r>
            <a:rPr lang="zh-TW" altLang="en-US" sz="2400" b="1" kern="1200" dirty="0">
              <a:latin typeface="微軟正黑體" pitchFamily="34" charset="-120"/>
              <a:ea typeface="微軟正黑體" pitchFamily="34" charset="-120"/>
            </a:rPr>
            <a:t>夥伴協作</a:t>
          </a:r>
          <a:endParaRPr lang="en-US" altLang="zh-TW" sz="2400" b="1" kern="1200" dirty="0">
            <a:latin typeface="微軟正黑體" pitchFamily="34" charset="-120"/>
            <a:ea typeface="微軟正黑體" pitchFamily="34" charset="-120"/>
          </a:endParaRPr>
        </a:p>
      </dsp:txBody>
      <dsp:txXfrm>
        <a:off x="5363876" y="0"/>
        <a:ext cx="2494380" cy="1231336"/>
      </dsp:txXfrm>
    </dsp:sp>
    <dsp:sp modelId="{B8DFAAB5-7550-4863-8580-4134C0D65A2F}">
      <dsp:nvSpPr>
        <dsp:cNvPr id="0" name=""/>
        <dsp:cNvSpPr/>
      </dsp:nvSpPr>
      <dsp:spPr>
        <a:xfrm>
          <a:off x="5514058" y="1231687"/>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zh-TW" altLang="en-US" sz="2200" b="0" kern="1200">
              <a:ln/>
              <a:effectLst/>
              <a:latin typeface="微軟正黑體" panose="020B0604030504040204" pitchFamily="34" charset="-120"/>
              <a:ea typeface="微軟正黑體" panose="020B0604030504040204" pitchFamily="34" charset="-120"/>
            </a:rPr>
            <a:t>課程推動</a:t>
          </a:r>
          <a:r>
            <a:rPr lang="en-US" altLang="zh-TW" sz="2200" b="0" kern="1200">
              <a:ln/>
              <a:effectLst/>
              <a:latin typeface="微軟正黑體" panose="020B0604030504040204" pitchFamily="34" charset="-120"/>
              <a:ea typeface="微軟正黑體" panose="020B0604030504040204" pitchFamily="34" charset="-120"/>
            </a:rPr>
            <a:t/>
          </a:r>
          <a:br>
            <a:rPr lang="en-US" altLang="zh-TW" sz="2200" b="0" kern="1200">
              <a:ln/>
              <a:effectLst/>
              <a:latin typeface="微軟正黑體" panose="020B0604030504040204" pitchFamily="34" charset="-120"/>
              <a:ea typeface="微軟正黑體" panose="020B0604030504040204" pitchFamily="34" charset="-120"/>
            </a:rPr>
          </a:br>
          <a:r>
            <a:rPr lang="zh-TW" altLang="en-US" sz="2200" b="0" kern="1200">
              <a:ln/>
              <a:effectLst/>
              <a:latin typeface="微軟正黑體" panose="020B0604030504040204" pitchFamily="34" charset="-120"/>
              <a:ea typeface="微軟正黑體" panose="020B0604030504040204" pitchFamily="34" charset="-120"/>
            </a:rPr>
            <a:t>與</a:t>
          </a:r>
          <a:r>
            <a:rPr lang="zh-TW" altLang="en-US" sz="2200" b="0" kern="1200" dirty="0">
              <a:ln/>
              <a:effectLst/>
              <a:latin typeface="微軟正黑體" panose="020B0604030504040204" pitchFamily="34" charset="-120"/>
              <a:ea typeface="微軟正黑體" panose="020B0604030504040204" pitchFamily="34" charset="-120"/>
            </a:rPr>
            <a:t>實施系統</a:t>
          </a:r>
          <a:endParaRPr lang="zh-TW" altLang="en-US" sz="2200" b="0" kern="1200" dirty="0">
            <a:effectLst/>
            <a:latin typeface="微軟正黑體" panose="020B0604030504040204" pitchFamily="34" charset="-120"/>
            <a:ea typeface="微軟正黑體" panose="020B0604030504040204" pitchFamily="34" charset="-120"/>
          </a:endParaRPr>
        </a:p>
      </dsp:txBody>
      <dsp:txXfrm>
        <a:off x="5537676" y="1255305"/>
        <a:ext cx="2146780" cy="759125"/>
      </dsp:txXfrm>
    </dsp:sp>
    <dsp:sp modelId="{BCED6967-3DA9-4373-8E91-2321015E54E8}">
      <dsp:nvSpPr>
        <dsp:cNvPr id="0" name=""/>
        <dsp:cNvSpPr/>
      </dsp:nvSpPr>
      <dsp:spPr>
        <a:xfrm>
          <a:off x="5516562" y="2162104"/>
          <a:ext cx="2189008"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40180" y="2185722"/>
        <a:ext cx="2141772" cy="759125"/>
      </dsp:txXfrm>
    </dsp:sp>
    <dsp:sp modelId="{2E3E7EC0-401A-47EF-931A-C45752A88EC3}">
      <dsp:nvSpPr>
        <dsp:cNvPr id="0" name=""/>
        <dsp:cNvSpPr/>
      </dsp:nvSpPr>
      <dsp:spPr>
        <a:xfrm>
          <a:off x="5514058" y="3092521"/>
          <a:ext cx="2194016" cy="806361"/>
        </a:xfrm>
        <a:prstGeom prst="roundRect">
          <a:avLst>
            <a:gd name="adj" fmla="val 10000"/>
          </a:avLst>
        </a:prstGeom>
        <a:solidFill>
          <a:srgbClr val="1E88E5"/>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b="0" kern="1200">
              <a:ln/>
              <a:effectLst/>
              <a:latin typeface="微軟正黑體" panose="020B0604030504040204" pitchFamily="34" charset="-120"/>
              <a:ea typeface="微軟正黑體" panose="020B0604030504040204" pitchFamily="34" charset="-120"/>
            </a:rPr>
            <a:t>評量與入學</a:t>
          </a:r>
          <a:br>
            <a:rPr lang="en-US" sz="2200" b="0" kern="1200">
              <a:ln/>
              <a:effectLst/>
              <a:latin typeface="微軟正黑體" panose="020B0604030504040204" pitchFamily="34" charset="-120"/>
              <a:ea typeface="微軟正黑體" panose="020B0604030504040204" pitchFamily="34" charset="-120"/>
            </a:rPr>
          </a:br>
          <a:r>
            <a:rPr lang="en-US" sz="2200" b="0" kern="1200">
              <a:ln/>
              <a:effectLst/>
              <a:latin typeface="微軟正黑體" panose="020B0604030504040204" pitchFamily="34" charset="-120"/>
              <a:ea typeface="微軟正黑體" panose="020B0604030504040204" pitchFamily="34" charset="-120"/>
            </a:rPr>
            <a:t>制度系統</a:t>
          </a:r>
          <a:endParaRPr lang="zh-TW" altLang="en-US" sz="2200" b="0" kern="1200" dirty="0">
            <a:ln/>
            <a:effectLst/>
            <a:latin typeface="微軟正黑體" panose="020B0604030504040204" pitchFamily="34" charset="-120"/>
            <a:ea typeface="微軟正黑體" panose="020B0604030504040204" pitchFamily="34" charset="-120"/>
          </a:endParaRPr>
        </a:p>
      </dsp:txBody>
      <dsp:txXfrm>
        <a:off x="5537676" y="3116139"/>
        <a:ext cx="2146780" cy="759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87BE-52E7-4797-8AC1-C657CA68BA8A}">
      <dsp:nvSpPr>
        <dsp:cNvPr id="0" name=""/>
        <dsp:cNvSpPr/>
      </dsp:nvSpPr>
      <dsp:spPr>
        <a:xfrm>
          <a:off x="5474" y="1147299"/>
          <a:ext cx="4618475" cy="839968"/>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國小英語課程</a:t>
          </a:r>
        </a:p>
      </dsp:txBody>
      <dsp:txXfrm>
        <a:off x="30076" y="1171901"/>
        <a:ext cx="4569271" cy="790764"/>
      </dsp:txXfrm>
    </dsp:sp>
    <dsp:sp modelId="{AED95E0C-F2F7-4721-BB48-CD19719CA767}">
      <dsp:nvSpPr>
        <dsp:cNvPr id="0" name=""/>
        <dsp:cNvSpPr/>
      </dsp:nvSpPr>
      <dsp:spPr>
        <a:xfrm>
          <a:off x="467322" y="1987267"/>
          <a:ext cx="461847" cy="523214"/>
        </a:xfrm>
        <a:custGeom>
          <a:avLst/>
          <a:gdLst/>
          <a:ahLst/>
          <a:cxnLst/>
          <a:rect l="0" t="0" r="0" b="0"/>
          <a:pathLst>
            <a:path>
              <a:moveTo>
                <a:pt x="0" y="0"/>
              </a:moveTo>
              <a:lnTo>
                <a:pt x="0" y="523214"/>
              </a:lnTo>
              <a:lnTo>
                <a:pt x="461847" y="523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BCF2-07E3-4356-AD34-327F147B2CF8}">
      <dsp:nvSpPr>
        <dsp:cNvPr id="0" name=""/>
        <dsp:cNvSpPr/>
      </dsp:nvSpPr>
      <dsp:spPr>
        <a:xfrm>
          <a:off x="929169" y="2161672"/>
          <a:ext cx="3941804"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0" kern="1200" dirty="0">
              <a:solidFill>
                <a:srgbClr val="1B587C">
                  <a:lumMod val="50000"/>
                </a:srgbClr>
              </a:solidFill>
              <a:latin typeface="Taipei Sans TC Beta" pitchFamily="2" charset="-120"/>
              <a:ea typeface="Taipei Sans TC Beta" pitchFamily="2" charset="-120"/>
              <a:cs typeface="+mn-cs"/>
            </a:rPr>
            <a:t>第一學習階段鼓勵</a:t>
          </a:r>
          <a:r>
            <a:rPr lang="zh-TW" altLang="en-US" sz="2400" b="0" kern="1200" dirty="0" smtClean="0">
              <a:solidFill>
                <a:srgbClr val="1B587C">
                  <a:lumMod val="50000"/>
                </a:srgbClr>
              </a:solidFill>
              <a:latin typeface="Taipei Sans TC Beta" pitchFamily="2" charset="-120"/>
              <a:ea typeface="Taipei Sans TC Beta" pitchFamily="2" charset="-120"/>
              <a:cs typeface="+mn-cs"/>
            </a:rPr>
            <a:t>融入</a:t>
          </a:r>
          <a:r>
            <a:rPr lang="en-US" altLang="zh-TW" sz="2400" b="0" kern="1200" dirty="0" smtClean="0">
              <a:solidFill>
                <a:srgbClr val="1B587C">
                  <a:lumMod val="50000"/>
                </a:srgbClr>
              </a:solidFill>
              <a:latin typeface="Taipei Sans TC Beta" pitchFamily="2" charset="-120"/>
              <a:ea typeface="Taipei Sans TC Beta" pitchFamily="2" charset="-120"/>
              <a:cs typeface="+mn-cs"/>
            </a:rPr>
            <a:t>1-2</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sp:txBody>
      <dsp:txXfrm>
        <a:off x="949602" y="2182105"/>
        <a:ext cx="3900938" cy="656753"/>
      </dsp:txXfrm>
    </dsp:sp>
    <dsp:sp modelId="{DA246743-11CA-4336-B304-AC44977E72BE}">
      <dsp:nvSpPr>
        <dsp:cNvPr id="0" name=""/>
        <dsp:cNvSpPr/>
      </dsp:nvSpPr>
      <dsp:spPr>
        <a:xfrm>
          <a:off x="467322" y="1987267"/>
          <a:ext cx="461847" cy="1395238"/>
        </a:xfrm>
        <a:custGeom>
          <a:avLst/>
          <a:gdLst/>
          <a:ahLst/>
          <a:cxnLst/>
          <a:rect l="0" t="0" r="0" b="0"/>
          <a:pathLst>
            <a:path>
              <a:moveTo>
                <a:pt x="0" y="0"/>
              </a:moveTo>
              <a:lnTo>
                <a:pt x="0" y="1395238"/>
              </a:lnTo>
              <a:lnTo>
                <a:pt x="461847" y="1395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849A0-CF6B-4BED-9428-9AE573805BFB}">
      <dsp:nvSpPr>
        <dsp:cNvPr id="0" name=""/>
        <dsp:cNvSpPr/>
      </dsp:nvSpPr>
      <dsp:spPr>
        <a:xfrm>
          <a:off x="929169" y="3033696"/>
          <a:ext cx="3941804" cy="697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2400" b="0" kern="1200" dirty="0">
              <a:solidFill>
                <a:srgbClr val="1B587C">
                  <a:lumMod val="50000"/>
                </a:srgbClr>
              </a:solidFill>
              <a:latin typeface="Taipei Sans TC Beta" pitchFamily="2" charset="-120"/>
              <a:ea typeface="Taipei Sans TC Beta" pitchFamily="2" charset="-120"/>
              <a:cs typeface="+mn-cs"/>
            </a:rPr>
            <a:t>1</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sp:txBody>
      <dsp:txXfrm>
        <a:off x="949602" y="3054129"/>
        <a:ext cx="3900938" cy="656753"/>
      </dsp:txXfrm>
    </dsp:sp>
    <dsp:sp modelId="{D9F735C2-72EA-42A9-A7DD-D7C6194372F9}">
      <dsp:nvSpPr>
        <dsp:cNvPr id="0" name=""/>
        <dsp:cNvSpPr/>
      </dsp:nvSpPr>
      <dsp:spPr>
        <a:xfrm>
          <a:off x="4972760" y="1147299"/>
          <a:ext cx="4274982" cy="818209"/>
        </a:xfrm>
        <a:prstGeom prst="roundRect">
          <a:avLst>
            <a:gd name="adj" fmla="val 10000"/>
          </a:avLst>
        </a:prstGeom>
        <a:solidFill>
          <a:srgbClr val="99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國小科技領域</a:t>
          </a:r>
        </a:p>
      </dsp:txBody>
      <dsp:txXfrm>
        <a:off x="4996725" y="1171264"/>
        <a:ext cx="4227052" cy="770279"/>
      </dsp:txXfrm>
    </dsp:sp>
    <dsp:sp modelId="{4CBC6EAD-1CC3-4563-9862-0D36A1605F47}">
      <dsp:nvSpPr>
        <dsp:cNvPr id="0" name=""/>
        <dsp:cNvSpPr/>
      </dsp:nvSpPr>
      <dsp:spPr>
        <a:xfrm>
          <a:off x="5400258" y="1965509"/>
          <a:ext cx="377247" cy="529140"/>
        </a:xfrm>
        <a:custGeom>
          <a:avLst/>
          <a:gdLst/>
          <a:ahLst/>
          <a:cxnLst/>
          <a:rect l="0" t="0" r="0" b="0"/>
          <a:pathLst>
            <a:path>
              <a:moveTo>
                <a:pt x="0" y="0"/>
              </a:moveTo>
              <a:lnTo>
                <a:pt x="0" y="529140"/>
              </a:lnTo>
              <a:lnTo>
                <a:pt x="377247" y="5291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7C8-338F-47DC-BEAB-1622E4D1CEA2}">
      <dsp:nvSpPr>
        <dsp:cNvPr id="0" name=""/>
        <dsp:cNvSpPr/>
      </dsp:nvSpPr>
      <dsp:spPr>
        <a:xfrm>
          <a:off x="5777505" y="2149966"/>
          <a:ext cx="3429160" cy="689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altLang="zh-TW" sz="2400" b="0" kern="1200" dirty="0">
              <a:solidFill>
                <a:srgbClr val="1B587C">
                  <a:lumMod val="50000"/>
                </a:srgbClr>
              </a:solidFill>
              <a:latin typeface="Taipei Sans TC Beta" pitchFamily="2" charset="-120"/>
              <a:ea typeface="Taipei Sans TC Beta" pitchFamily="2" charset="-120"/>
              <a:cs typeface="+mn-cs"/>
            </a:rPr>
            <a:t>3-6</a:t>
          </a:r>
          <a:r>
            <a:rPr lang="zh-TW" altLang="en-US" sz="24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2400" b="0" kern="1200" dirty="0">
              <a:solidFill>
                <a:srgbClr val="1B587C">
                  <a:lumMod val="50000"/>
                </a:srgbClr>
              </a:solidFill>
              <a:latin typeface="Taipei Sans TC Beta" pitchFamily="2" charset="-120"/>
              <a:ea typeface="Taipei Sans TC Beta" pitchFamily="2" charset="-120"/>
              <a:cs typeface="+mn-cs"/>
            </a:rPr>
            <a:t>1</a:t>
          </a:r>
          <a:r>
            <a:rPr lang="zh-TW" altLang="en-US" sz="2400" b="0" kern="1200" dirty="0">
              <a:solidFill>
                <a:srgbClr val="1B587C">
                  <a:lumMod val="50000"/>
                </a:srgbClr>
              </a:solidFill>
              <a:latin typeface="Taipei Sans TC Beta" pitchFamily="2" charset="-120"/>
              <a:ea typeface="Taipei Sans TC Beta" pitchFamily="2" charset="-120"/>
              <a:cs typeface="+mn-cs"/>
            </a:rPr>
            <a:t>節</a:t>
          </a:r>
        </a:p>
      </dsp:txBody>
      <dsp:txXfrm>
        <a:off x="5797696" y="2170157"/>
        <a:ext cx="3388778" cy="648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87BE-52E7-4797-8AC1-C657CA68BA8A}">
      <dsp:nvSpPr>
        <dsp:cNvPr id="0" name=""/>
        <dsp:cNvSpPr/>
      </dsp:nvSpPr>
      <dsp:spPr>
        <a:xfrm>
          <a:off x="201416" y="1542"/>
          <a:ext cx="3796194" cy="690418"/>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國小英語課程</a:t>
          </a:r>
        </a:p>
      </dsp:txBody>
      <dsp:txXfrm>
        <a:off x="221638" y="21764"/>
        <a:ext cx="3755750" cy="649974"/>
      </dsp:txXfrm>
    </dsp:sp>
    <dsp:sp modelId="{AED95E0C-F2F7-4721-BB48-CD19719CA767}">
      <dsp:nvSpPr>
        <dsp:cNvPr id="0" name=""/>
        <dsp:cNvSpPr/>
      </dsp:nvSpPr>
      <dsp:spPr>
        <a:xfrm>
          <a:off x="581036" y="691961"/>
          <a:ext cx="379619" cy="430060"/>
        </a:xfrm>
        <a:custGeom>
          <a:avLst/>
          <a:gdLst/>
          <a:ahLst/>
          <a:cxnLst/>
          <a:rect l="0" t="0" r="0" b="0"/>
          <a:pathLst>
            <a:path>
              <a:moveTo>
                <a:pt x="0" y="0"/>
              </a:moveTo>
              <a:lnTo>
                <a:pt x="0" y="430060"/>
              </a:lnTo>
              <a:lnTo>
                <a:pt x="379619" y="4300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2BCF2-07E3-4356-AD34-327F147B2CF8}">
      <dsp:nvSpPr>
        <dsp:cNvPr id="0" name=""/>
        <dsp:cNvSpPr/>
      </dsp:nvSpPr>
      <dsp:spPr>
        <a:xfrm>
          <a:off x="960655" y="835314"/>
          <a:ext cx="3239999" cy="57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zh-TW" altLang="en-US" sz="1800" b="0" kern="1200" dirty="0">
              <a:solidFill>
                <a:srgbClr val="1B587C">
                  <a:lumMod val="50000"/>
                </a:srgbClr>
              </a:solidFill>
              <a:latin typeface="Taipei Sans TC Beta" pitchFamily="2" charset="-120"/>
              <a:ea typeface="Taipei Sans TC Beta" pitchFamily="2" charset="-120"/>
              <a:cs typeface="+mn-cs"/>
            </a:rPr>
            <a:t>第一學習階段鼓勵融入</a:t>
          </a:r>
          <a:r>
            <a:rPr lang="en-US" altLang="zh-TW" sz="1800" b="0" kern="1200" dirty="0">
              <a:solidFill>
                <a:srgbClr val="1B587C">
                  <a:lumMod val="50000"/>
                </a:srgbClr>
              </a:solidFill>
              <a:latin typeface="Taipei Sans TC Beta" pitchFamily="2" charset="-120"/>
              <a:ea typeface="Taipei Sans TC Beta" pitchFamily="2" charset="-120"/>
              <a:cs typeface="+mn-cs"/>
            </a:rPr>
            <a:t>2</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sp:txBody>
      <dsp:txXfrm>
        <a:off x="977450" y="852109"/>
        <a:ext cx="3206409" cy="539823"/>
      </dsp:txXfrm>
    </dsp:sp>
    <dsp:sp modelId="{DA246743-11CA-4336-B304-AC44977E72BE}">
      <dsp:nvSpPr>
        <dsp:cNvPr id="0" name=""/>
        <dsp:cNvSpPr/>
      </dsp:nvSpPr>
      <dsp:spPr>
        <a:xfrm>
          <a:off x="581036" y="691961"/>
          <a:ext cx="379619" cy="1146827"/>
        </a:xfrm>
        <a:custGeom>
          <a:avLst/>
          <a:gdLst/>
          <a:ahLst/>
          <a:cxnLst/>
          <a:rect l="0" t="0" r="0" b="0"/>
          <a:pathLst>
            <a:path>
              <a:moveTo>
                <a:pt x="0" y="0"/>
              </a:moveTo>
              <a:lnTo>
                <a:pt x="0" y="1146827"/>
              </a:lnTo>
              <a:lnTo>
                <a:pt x="379619" y="1146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849A0-CF6B-4BED-9428-9AE573805BFB}">
      <dsp:nvSpPr>
        <dsp:cNvPr id="0" name=""/>
        <dsp:cNvSpPr/>
      </dsp:nvSpPr>
      <dsp:spPr>
        <a:xfrm>
          <a:off x="960655" y="1552081"/>
          <a:ext cx="3239999" cy="57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zh-TW" altLang="en-US" sz="1800" b="0" kern="1200" dirty="0">
              <a:solidFill>
                <a:srgbClr val="1B587C">
                  <a:lumMod val="50000"/>
                </a:srgbClr>
              </a:solidFill>
              <a:latin typeface="Taipei Sans TC Beta" pitchFamily="2" charset="-120"/>
              <a:ea typeface="Taipei Sans TC Beta" pitchFamily="2" charset="-120"/>
              <a:cs typeface="+mn-cs"/>
            </a:rPr>
            <a:t>第二三學習階段鼓勵融入</a:t>
          </a:r>
          <a:r>
            <a:rPr lang="en-US" altLang="zh-TW" sz="1800" b="0" kern="1200" dirty="0">
              <a:solidFill>
                <a:srgbClr val="1B587C">
                  <a:lumMod val="50000"/>
                </a:srgbClr>
              </a:solidFill>
              <a:latin typeface="Taipei Sans TC Beta" pitchFamily="2" charset="-120"/>
              <a:ea typeface="Taipei Sans TC Beta" pitchFamily="2" charset="-120"/>
              <a:cs typeface="+mn-cs"/>
            </a:rPr>
            <a:t>1</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sp:txBody>
      <dsp:txXfrm>
        <a:off x="977450" y="1568876"/>
        <a:ext cx="3206409" cy="539823"/>
      </dsp:txXfrm>
    </dsp:sp>
    <dsp:sp modelId="{00D6BF49-C42C-460C-BCCD-9BD4EF2EB631}">
      <dsp:nvSpPr>
        <dsp:cNvPr id="0" name=""/>
        <dsp:cNvSpPr/>
      </dsp:nvSpPr>
      <dsp:spPr>
        <a:xfrm>
          <a:off x="581036" y="691961"/>
          <a:ext cx="379619" cy="1863594"/>
        </a:xfrm>
        <a:custGeom>
          <a:avLst/>
          <a:gdLst/>
          <a:ahLst/>
          <a:cxnLst/>
          <a:rect l="0" t="0" r="0" b="0"/>
          <a:pathLst>
            <a:path>
              <a:moveTo>
                <a:pt x="0" y="0"/>
              </a:moveTo>
              <a:lnTo>
                <a:pt x="0" y="1863594"/>
              </a:lnTo>
              <a:lnTo>
                <a:pt x="379619" y="1863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3D52E-0E90-4581-873F-1EDD45CC6741}">
      <dsp:nvSpPr>
        <dsp:cNvPr id="0" name=""/>
        <dsp:cNvSpPr/>
      </dsp:nvSpPr>
      <dsp:spPr>
        <a:xfrm>
          <a:off x="960655" y="2268849"/>
          <a:ext cx="3239595" cy="57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ts val="2700"/>
            </a:lnSpc>
            <a:spcBef>
              <a:spcPct val="0"/>
            </a:spcBef>
            <a:spcAft>
              <a:spcPct val="35000"/>
            </a:spcAft>
          </a:pPr>
          <a:r>
            <a:rPr lang="zh-TW" altLang="en-US" sz="1800" b="0" kern="1200" dirty="0">
              <a:solidFill>
                <a:srgbClr val="1B587C">
                  <a:lumMod val="50000"/>
                </a:srgbClr>
              </a:solidFill>
              <a:latin typeface="Taipei Sans TC Beta" pitchFamily="2" charset="-120"/>
              <a:ea typeface="Taipei Sans TC Beta" pitchFamily="2" charset="-120"/>
              <a:cs typeface="+mn-cs"/>
            </a:rPr>
            <a:t>發展第一學習階段</a:t>
          </a:r>
          <a:r>
            <a:rPr lang="zh-TW" altLang="en-US" sz="1800" b="0" kern="1200" dirty="0">
              <a:solidFill>
                <a:srgbClr val="0432FF"/>
              </a:solidFill>
              <a:latin typeface="Taipei Sans TC Beta" pitchFamily="2" charset="-120"/>
              <a:ea typeface="Taipei Sans TC Beta" pitchFamily="2" charset="-120"/>
              <a:cs typeface="+mn-cs"/>
            </a:rPr>
            <a:t>英語文融入彈性學習課程參考指引</a:t>
          </a:r>
        </a:p>
      </dsp:txBody>
      <dsp:txXfrm>
        <a:off x="977450" y="2285644"/>
        <a:ext cx="3206005" cy="539823"/>
      </dsp:txXfrm>
    </dsp:sp>
    <dsp:sp modelId="{D9F735C2-72EA-42A9-A7DD-D7C6194372F9}">
      <dsp:nvSpPr>
        <dsp:cNvPr id="0" name=""/>
        <dsp:cNvSpPr/>
      </dsp:nvSpPr>
      <dsp:spPr>
        <a:xfrm>
          <a:off x="4284318" y="1542"/>
          <a:ext cx="3513856" cy="672534"/>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TW" altLang="en-US" sz="4000" b="1" i="0" kern="1200" dirty="0">
              <a:latin typeface="Taipei Sans TC Beta" pitchFamily="2" charset="-120"/>
              <a:ea typeface="Taipei Sans TC Beta" pitchFamily="2" charset="-120"/>
            </a:rPr>
            <a:t>國小科技領域</a:t>
          </a:r>
        </a:p>
      </dsp:txBody>
      <dsp:txXfrm>
        <a:off x="4304016" y="21240"/>
        <a:ext cx="3474460" cy="633138"/>
      </dsp:txXfrm>
    </dsp:sp>
    <dsp:sp modelId="{4CBC6EAD-1CC3-4563-9862-0D36A1605F47}">
      <dsp:nvSpPr>
        <dsp:cNvPr id="0" name=""/>
        <dsp:cNvSpPr/>
      </dsp:nvSpPr>
      <dsp:spPr>
        <a:xfrm>
          <a:off x="4635703" y="674076"/>
          <a:ext cx="310081" cy="438323"/>
        </a:xfrm>
        <a:custGeom>
          <a:avLst/>
          <a:gdLst/>
          <a:ahLst/>
          <a:cxnLst/>
          <a:rect l="0" t="0" r="0" b="0"/>
          <a:pathLst>
            <a:path>
              <a:moveTo>
                <a:pt x="0" y="0"/>
              </a:moveTo>
              <a:lnTo>
                <a:pt x="0" y="438323"/>
              </a:lnTo>
              <a:lnTo>
                <a:pt x="310081" y="4383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7C8-338F-47DC-BEAB-1622E4D1CEA2}">
      <dsp:nvSpPr>
        <dsp:cNvPr id="0" name=""/>
        <dsp:cNvSpPr/>
      </dsp:nvSpPr>
      <dsp:spPr>
        <a:xfrm>
          <a:off x="4945785" y="825692"/>
          <a:ext cx="2938493" cy="57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altLang="zh-TW" sz="1800" b="0" kern="1200" dirty="0">
              <a:solidFill>
                <a:srgbClr val="1B587C">
                  <a:lumMod val="50000"/>
                </a:srgbClr>
              </a:solidFill>
              <a:latin typeface="Taipei Sans TC Beta" pitchFamily="2" charset="-120"/>
              <a:ea typeface="Taipei Sans TC Beta" pitchFamily="2" charset="-120"/>
              <a:cs typeface="+mn-cs"/>
            </a:rPr>
            <a:t>3-6</a:t>
          </a:r>
          <a:r>
            <a:rPr lang="zh-TW" altLang="en-US" sz="1800" b="0" kern="1200" dirty="0">
              <a:solidFill>
                <a:srgbClr val="1B587C">
                  <a:lumMod val="50000"/>
                </a:srgbClr>
              </a:solidFill>
              <a:latin typeface="Taipei Sans TC Beta" pitchFamily="2" charset="-120"/>
              <a:ea typeface="Taipei Sans TC Beta" pitchFamily="2" charset="-120"/>
              <a:cs typeface="+mn-cs"/>
            </a:rPr>
            <a:t>年級鼓勵融入</a:t>
          </a:r>
          <a:r>
            <a:rPr lang="en-US" altLang="zh-TW" sz="1800" b="0" kern="1200" dirty="0">
              <a:solidFill>
                <a:srgbClr val="1B587C">
                  <a:lumMod val="50000"/>
                </a:srgbClr>
              </a:solidFill>
              <a:latin typeface="Taipei Sans TC Beta" pitchFamily="2" charset="-120"/>
              <a:ea typeface="Taipei Sans TC Beta" pitchFamily="2" charset="-120"/>
              <a:cs typeface="+mn-cs"/>
            </a:rPr>
            <a:t>1</a:t>
          </a:r>
          <a:r>
            <a:rPr lang="zh-TW" altLang="en-US" sz="1800" b="0" kern="1200" dirty="0">
              <a:solidFill>
                <a:srgbClr val="1B587C">
                  <a:lumMod val="50000"/>
                </a:srgbClr>
              </a:solidFill>
              <a:latin typeface="Taipei Sans TC Beta" pitchFamily="2" charset="-120"/>
              <a:ea typeface="Taipei Sans TC Beta" pitchFamily="2" charset="-120"/>
              <a:cs typeface="+mn-cs"/>
            </a:rPr>
            <a:t>節</a:t>
          </a:r>
        </a:p>
      </dsp:txBody>
      <dsp:txXfrm>
        <a:off x="4962580" y="842487"/>
        <a:ext cx="2904903" cy="539823"/>
      </dsp:txXfrm>
    </dsp:sp>
    <dsp:sp modelId="{0C8FB8B2-FB25-42C8-8F3F-DA07451B0A20}">
      <dsp:nvSpPr>
        <dsp:cNvPr id="0" name=""/>
        <dsp:cNvSpPr/>
      </dsp:nvSpPr>
      <dsp:spPr>
        <a:xfrm>
          <a:off x="4635703" y="674076"/>
          <a:ext cx="351385" cy="1146827"/>
        </a:xfrm>
        <a:custGeom>
          <a:avLst/>
          <a:gdLst/>
          <a:ahLst/>
          <a:cxnLst/>
          <a:rect l="0" t="0" r="0" b="0"/>
          <a:pathLst>
            <a:path>
              <a:moveTo>
                <a:pt x="0" y="0"/>
              </a:moveTo>
              <a:lnTo>
                <a:pt x="0" y="1146827"/>
              </a:lnTo>
              <a:lnTo>
                <a:pt x="351385" y="1146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8D1A3-A079-4D83-B1D7-5A5099494412}">
      <dsp:nvSpPr>
        <dsp:cNvPr id="0" name=""/>
        <dsp:cNvSpPr/>
      </dsp:nvSpPr>
      <dsp:spPr>
        <a:xfrm>
          <a:off x="4987089" y="1534196"/>
          <a:ext cx="2899198" cy="57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ts val="2800"/>
            </a:lnSpc>
            <a:spcBef>
              <a:spcPct val="0"/>
            </a:spcBef>
            <a:spcAft>
              <a:spcPct val="35000"/>
            </a:spcAft>
          </a:pPr>
          <a:r>
            <a:rPr lang="zh-TW" altLang="en-US" sz="1800" b="0" kern="1200" dirty="0">
              <a:solidFill>
                <a:srgbClr val="1B587C">
                  <a:lumMod val="50000"/>
                </a:srgbClr>
              </a:solidFill>
              <a:latin typeface="Taipei Sans TC Beta" pitchFamily="2" charset="-120"/>
              <a:ea typeface="Taipei Sans TC Beta" pitchFamily="2" charset="-120"/>
              <a:cs typeface="+mn-cs"/>
            </a:rPr>
            <a:t>發展</a:t>
          </a:r>
          <a:r>
            <a:rPr lang="zh-TW" altLang="en-US" sz="1800" b="0" kern="1200" dirty="0">
              <a:solidFill>
                <a:srgbClr val="0432FF"/>
              </a:solidFill>
              <a:latin typeface="Taipei Sans TC Beta" pitchFamily="2" charset="-120"/>
              <a:ea typeface="Taipei Sans TC Beta" pitchFamily="2" charset="-120"/>
              <a:cs typeface="+mn-cs"/>
            </a:rPr>
            <a:t>融入彈性學習課程參考指引</a:t>
          </a:r>
        </a:p>
      </dsp:txBody>
      <dsp:txXfrm>
        <a:off x="5003884" y="1550991"/>
        <a:ext cx="2865608" cy="53982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en-US" altLang="zh-TW" sz="1150" b="0"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0.34746</cdr:x>
      <cdr:y>0.19676</cdr:y>
    </cdr:from>
    <cdr:to>
      <cdr:x>0.45753</cdr:x>
      <cdr:y>0.25998</cdr:y>
    </cdr:to>
    <cdr:sp macro="" textlink="">
      <cdr:nvSpPr>
        <cdr:cNvPr id="3" name="Text Box 8"/>
        <cdr:cNvSpPr txBox="1">
          <a:spLocks xmlns:a="http://schemas.openxmlformats.org/drawingml/2006/main" noChangeArrowheads="1"/>
        </cdr:cNvSpPr>
      </cdr:nvSpPr>
      <cdr:spPr bwMode="auto">
        <a:xfrm xmlns:a="http://schemas.openxmlformats.org/drawingml/2006/main">
          <a:off x="2952328" y="917251"/>
          <a:ext cx="935259" cy="2947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000080"/>
              </a:solidFill>
              <a:latin typeface="微軟正黑體" panose="020B0604030504040204" pitchFamily="34" charset="-120"/>
              <a:ea typeface="微軟正黑體" panose="020B0604030504040204" pitchFamily="34"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20" y="269179"/>
          <a:ext cx="1941400" cy="363610"/>
        </a:xfrm>
        <a:prstGeom xmlns:a="http://schemas.openxmlformats.org/drawingml/2006/main" prst="borderCallout2">
          <a:avLst>
            <a:gd name="adj1" fmla="val 18750"/>
            <a:gd name="adj2" fmla="val -8333"/>
            <a:gd name="adj3" fmla="val 18750"/>
            <a:gd name="adj4" fmla="val -16667"/>
            <a:gd name="adj5" fmla="val 83062"/>
            <a:gd name="adj6" fmla="val -26111"/>
          </a:avLst>
        </a:prstGeom>
        <a:solidFill xmlns:a="http://schemas.openxmlformats.org/drawingml/2006/main">
          <a:srgbClr val="1E88E5"/>
        </a:solidFill>
        <a:ln xmlns:a="http://schemas.openxmlformats.org/drawingml/2006/main">
          <a:solidFill>
            <a:srgbClr val="1E88E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latin typeface="微軟正黑體" pitchFamily="34" charset="-120"/>
              <a:ea typeface="微軟正黑體" pitchFamily="34" charset="-120"/>
              <a:cs typeface="Times New Roman" panose="02020603050405020304" pitchFamily="18" charset="0"/>
            </a:rPr>
            <a:t>70</a:t>
          </a:r>
          <a:r>
            <a:rPr lang="zh-TW" altLang="en-US" sz="2200" b="1" dirty="0">
              <a:latin typeface="微軟正黑體" pitchFamily="34" charset="-120"/>
              <a:ea typeface="微軟正黑體" pitchFamily="34" charset="-120"/>
              <a:cs typeface="Times New Roman" panose="02020603050405020304" pitchFamily="18" charset="0"/>
            </a:rPr>
            <a:t>年，</a:t>
          </a:r>
          <a:r>
            <a:rPr lang="en-US" altLang="zh-TW" sz="2200" b="1" dirty="0">
              <a:latin typeface="微軟正黑體" pitchFamily="34" charset="-120"/>
              <a:ea typeface="微軟正黑體" pitchFamily="34" charset="-120"/>
              <a:cs typeface="Times New Roman" panose="02020603050405020304" pitchFamily="18" charset="0"/>
            </a:rPr>
            <a:t>41.4</a:t>
          </a:r>
          <a:r>
            <a:rPr lang="zh-TW" altLang="en-US" sz="2200" b="1" dirty="0">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a16="http://schemas.microsoft.com/office/drawing/2014/main" id="{BF3C21BC-6191-7D4A-BC2A-11D1354F32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0.59322</cdr:x>
      <cdr:y>0.24311</cdr:y>
    </cdr:from>
    <cdr:to>
      <cdr:x>0.83051</cdr:x>
      <cdr:y>0.32111</cdr:y>
    </cdr:to>
    <cdr:sp macro="" textlink="">
      <cdr:nvSpPr>
        <cdr:cNvPr id="10" name="直線圖說文字 2 9"/>
        <cdr:cNvSpPr/>
      </cdr:nvSpPr>
      <cdr:spPr>
        <a:xfrm xmlns:a="http://schemas.openxmlformats.org/drawingml/2006/main">
          <a:off x="5040560" y="1133275"/>
          <a:ext cx="2016224" cy="363610"/>
        </a:xfrm>
        <a:prstGeom xmlns:a="http://schemas.openxmlformats.org/drawingml/2006/main" prst="borderCallout2">
          <a:avLst>
            <a:gd name="adj1" fmla="val 46882"/>
            <a:gd name="adj2" fmla="val -4817"/>
            <a:gd name="adj3" fmla="val 52508"/>
            <a:gd name="adj4" fmla="val -19942"/>
            <a:gd name="adj5" fmla="val 206137"/>
            <a:gd name="adj6" fmla="val -30505"/>
          </a:avLst>
        </a:prstGeom>
        <a:solidFill xmlns:a="http://schemas.openxmlformats.org/drawingml/2006/main">
          <a:srgbClr val="43A047"/>
        </a:solidFill>
        <a:ln xmlns:a="http://schemas.openxmlformats.org/drawingml/2006/main" w="25400" cap="flat" cmpd="sng" algn="ctr">
          <a:solidFill>
            <a:srgbClr val="43A04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0.59322</cdr:x>
      <cdr:y>0.36668</cdr:y>
    </cdr:from>
    <cdr:to>
      <cdr:x>0.83051</cdr:x>
      <cdr:y>0.44468</cdr:y>
    </cdr:to>
    <cdr:sp macro="" textlink="">
      <cdr:nvSpPr>
        <cdr:cNvPr id="11" name="直線圖說文字 2 10"/>
        <cdr:cNvSpPr/>
      </cdr:nvSpPr>
      <cdr:spPr>
        <a:xfrm xmlns:a="http://schemas.openxmlformats.org/drawingml/2006/main">
          <a:off x="5040560" y="1709339"/>
          <a:ext cx="2016224" cy="363611"/>
        </a:xfrm>
        <a:prstGeom xmlns:a="http://schemas.openxmlformats.org/drawingml/2006/main" prst="borderCallout2">
          <a:avLst>
            <a:gd name="adj1" fmla="val 61488"/>
            <a:gd name="adj2" fmla="val 105431"/>
            <a:gd name="adj3" fmla="val 58134"/>
            <a:gd name="adj4" fmla="val 117870"/>
            <a:gd name="adj5" fmla="val 307069"/>
            <a:gd name="adj6" fmla="val 105235"/>
          </a:avLst>
        </a:prstGeom>
        <a:solidFill xmlns:a="http://schemas.openxmlformats.org/drawingml/2006/main">
          <a:srgbClr val="D81B60"/>
        </a:solidFill>
        <a:ln xmlns:a="http://schemas.openxmlformats.org/drawingml/2006/main" w="25400" cap="flat" cmpd="sng" algn="ctr">
          <a:solidFill>
            <a:srgbClr val="D81B6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2019/8/27</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2019/8/27</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a:noFill/>
        </p:spPr>
        <p:txBody>
          <a:bodyPr/>
          <a:lstStyle/>
          <a:p>
            <a:pPr eaLnBrk="1" hangingPunct="1"/>
            <a:r>
              <a:rPr lang="zh-TW" altLang="en-US" b="1" i="1"/>
              <a:t>請注意動畫效果：</a:t>
            </a:r>
            <a:endParaRPr lang="en-US" altLang="zh-TW" b="1" i="1"/>
          </a:p>
          <a:p>
            <a:pPr eaLnBrk="1" hangingPunct="1"/>
            <a:r>
              <a:rPr lang="zh-TW" altLang="en-US"/>
              <a:t>一、</a:t>
            </a:r>
            <a:r>
              <a:rPr lang="en-US" altLang="zh-TW"/>
              <a:t>2012PISA</a:t>
            </a:r>
            <a:r>
              <a:rPr lang="zh-TW" altLang="en-US"/>
              <a:t>成績表現變異，臺灣前後段學生差距是世界第一的。</a:t>
            </a:r>
            <a:endParaRPr lang="en-US" altLang="zh-TW"/>
          </a:p>
          <a:p>
            <a:pPr eaLnBrk="1" hangingPunct="1"/>
            <a:r>
              <a:rPr lang="zh-TW" altLang="en-US"/>
              <a:t>二、顯示孩子的學習落差，必須加快腳步進行教育變革</a:t>
            </a:r>
            <a:endParaRPr lang="en-US" altLang="zh-TW"/>
          </a:p>
          <a:p>
            <a:pPr eaLnBrk="1" hangingPunct="1"/>
            <a:r>
              <a:rPr lang="zh-TW" altLang="en-US"/>
              <a:t>三、</a:t>
            </a:r>
            <a:r>
              <a:rPr lang="en-US" altLang="zh-TW"/>
              <a:t>103</a:t>
            </a:r>
            <a:r>
              <a:rPr lang="zh-TW" altLang="en-US"/>
              <a:t>年總綱公布，故採用</a:t>
            </a:r>
            <a:r>
              <a:rPr lang="en-US" altLang="zh-TW"/>
              <a:t>2012PISA</a:t>
            </a:r>
            <a:r>
              <a:rPr lang="zh-TW" altLang="en-US"/>
              <a:t>資料</a:t>
            </a:r>
            <a:endParaRPr lang="en-US" altLang="zh-TW"/>
          </a:p>
          <a:p>
            <a:pPr eaLnBrk="1" hangingPunct="1"/>
            <a:r>
              <a:rPr lang="zh-TW" altLang="en-US">
                <a:solidFill>
                  <a:srgbClr val="FF0000"/>
                </a:solidFill>
              </a:rPr>
              <a:t>四、此非象限圖</a:t>
            </a:r>
            <a:endParaRPr lang="en-US" altLang="zh-TW">
              <a:solidFill>
                <a:srgbClr val="FF0000"/>
              </a:solidFill>
            </a:endParaRPr>
          </a:p>
        </p:txBody>
      </p:sp>
      <p:sp>
        <p:nvSpPr>
          <p:cNvPr id="31747" name="投影片編號版面配置區 3"/>
          <p:cNvSpPr>
            <a:spLocks noGrp="1"/>
          </p:cNvSpPr>
          <p:nvPr>
            <p:ph type="sldNum" sz="quarter" idx="5"/>
          </p:nvPr>
        </p:nvSpPr>
        <p:spPr>
          <a:noFill/>
          <a:ln>
            <a:miter lim="800000"/>
            <a:headEnd/>
            <a:tailEnd/>
          </a:ln>
        </p:spPr>
        <p:txBody>
          <a:bodyPr/>
          <a:lstStyle/>
          <a:p>
            <a:fld id="{2D6881DE-065C-4BE5-B9EC-A587F60EEAC9}" type="slidenum">
              <a:rPr lang="zh-TW" altLang="en-US" smtClean="0">
                <a:solidFill>
                  <a:srgbClr val="000000"/>
                </a:solidFill>
                <a:ea typeface="新細明體" charset="-120"/>
              </a:rPr>
              <a:pPr/>
              <a:t>9</a:t>
            </a:fld>
            <a:endParaRPr lang="en-US" altLang="zh-TW">
              <a:solidFill>
                <a:srgbClr val="000000"/>
              </a:solidFill>
              <a:ea typeface="新細明體" charset="-120"/>
            </a:endParaRPr>
          </a:p>
        </p:txBody>
      </p:sp>
    </p:spTree>
    <p:extLst>
      <p:ext uri="{BB962C8B-B14F-4D97-AF65-F5344CB8AC3E}">
        <p14:creationId xmlns:p14="http://schemas.microsoft.com/office/powerpoint/2010/main" val="416079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11</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15</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17</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18</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19</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5942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22</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23</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24</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25</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請家長猜是哪個領域的考題</a:t>
            </a:r>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28</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kumimoji="1" lang="zh-TW" altLang="en-US" sz="1400" smtClean="0"/>
              <a:t>，能背多久  有意義的理解才是核心</a:t>
            </a:r>
            <a:endParaRPr kumimoji="1" lang="en-US" altLang="zh-TW" sz="1400" smtClean="0"/>
          </a:p>
          <a:p>
            <a:pPr>
              <a:spcBef>
                <a:spcPct val="0"/>
              </a:spcBef>
            </a:pPr>
            <a:r>
              <a:rPr kumimoji="1" lang="en-US" altLang="zh-TW" sz="1400" smtClean="0"/>
              <a:t>2.</a:t>
            </a:r>
            <a:r>
              <a:rPr kumimoji="1" lang="zh-TW" altLang="en-US" sz="1400" smtClean="0"/>
              <a:t>蒸汽機是誰改良的的</a:t>
            </a:r>
            <a:r>
              <a:rPr kumimoji="1" lang="en-US" altLang="zh-TW" sz="1400" smtClean="0"/>
              <a:t>??</a:t>
            </a:r>
            <a:r>
              <a:rPr kumimoji="1" lang="zh-TW" altLang="en-US" sz="1400" smtClean="0"/>
              <a:t>萬有引力是誰發表的</a:t>
            </a:r>
            <a:r>
              <a:rPr kumimoji="1" lang="en-US" altLang="zh-TW" sz="1400" smtClean="0"/>
              <a:t>?</a:t>
            </a:r>
            <a:r>
              <a:rPr kumimoji="1" lang="en-US" altLang="zh-TW" sz="1400" baseline="0" smtClean="0"/>
              <a:t> (</a:t>
            </a:r>
            <a:r>
              <a:rPr kumimoji="1" lang="zh-TW" altLang="en-US" sz="1400" baseline="0" smtClean="0"/>
              <a:t>愛迪生 牛頓</a:t>
            </a:r>
            <a:r>
              <a:rPr kumimoji="1" lang="en-US" altLang="zh-TW" sz="1400" baseline="0" smtClean="0"/>
              <a:t>)</a:t>
            </a:r>
            <a:r>
              <a:rPr kumimoji="1" lang="zh-TW" altLang="en-US" sz="1400" baseline="0" smtClean="0"/>
              <a:t>  手機是誰發明的，沒人知道，因為是團隊做的產品</a:t>
            </a:r>
            <a:endParaRPr kumimoji="1" lang="en-US" altLang="zh-TW" sz="1400" baseline="0" smtClean="0"/>
          </a:p>
          <a:p>
            <a:pPr>
              <a:spcBef>
                <a:spcPct val="0"/>
              </a:spcBef>
            </a:pPr>
            <a:r>
              <a:rPr kumimoji="1" lang="en-US" altLang="zh-TW" sz="1400" baseline="0" smtClean="0"/>
              <a:t>3.</a:t>
            </a:r>
            <a:r>
              <a:rPr kumimoji="1" lang="zh-TW" altLang="en-US" sz="1400" baseline="0" smtClean="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2</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34</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強調彈性學習課程無審定本，學校需要自行研發課程</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398059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強調老師潛力無窮，組成社群進行對話，可以非常美好的課程</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1150157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40</a:t>
            </a:fld>
            <a:endParaRPr lang="en-US" altLang="zh-TW"/>
          </a:p>
        </p:txBody>
      </p:sp>
    </p:spTree>
    <p:extLst>
      <p:ext uri="{BB962C8B-B14F-4D97-AF65-F5344CB8AC3E}">
        <p14:creationId xmlns:p14="http://schemas.microsoft.com/office/powerpoint/2010/main" val="3741821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42</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43</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3</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45</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46</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47</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49</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4</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4241E5BE-432F-41C2-86A7-A97B084AFA52}" type="slidenum">
              <a:rPr lang="zh-CN" altLang="en-US" smtClean="0"/>
              <a:pPr/>
              <a:t>5</a:t>
            </a:fld>
            <a:endParaRPr lang="zh-CN" altLang="en-US"/>
          </a:p>
        </p:txBody>
      </p:sp>
    </p:spTree>
    <p:extLst>
      <p:ext uri="{BB962C8B-B14F-4D97-AF65-F5344CB8AC3E}">
        <p14:creationId xmlns:p14="http://schemas.microsoft.com/office/powerpoint/2010/main" val="333923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6</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7</a:t>
            </a:fld>
            <a:endParaRPr lang="en-US" altLang="zh-TW"/>
          </a:p>
        </p:txBody>
      </p:sp>
    </p:spTree>
    <p:extLst>
      <p:ext uri="{BB962C8B-B14F-4D97-AF65-F5344CB8AC3E}">
        <p14:creationId xmlns:p14="http://schemas.microsoft.com/office/powerpoint/2010/main" val="58523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a:noFill/>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charset="-120"/>
              </a:rPr>
              <a:t>每個孩子應受到更好的學習照顧。</a:t>
            </a:r>
            <a:endParaRPr lang="en-US" altLang="zh-TW" dirty="0">
              <a:solidFill>
                <a:srgbClr val="262626"/>
              </a:solidFill>
              <a:latin typeface="新細明體" charset="-120"/>
            </a:endParaRPr>
          </a:p>
          <a:p>
            <a:pPr eaLnBrk="1" hangingPunct="1"/>
            <a:r>
              <a:rPr lang="zh-TW" altLang="en-US" dirty="0">
                <a:solidFill>
                  <a:srgbClr val="262626"/>
                </a:solidFill>
                <a:latin typeface="新細明體" charset="-120"/>
              </a:rPr>
              <a:t>所謂更好的照顧即是每個孩子需要</a:t>
            </a:r>
            <a:endParaRPr lang="en-US" altLang="zh-TW" dirty="0">
              <a:solidFill>
                <a:srgbClr val="262626"/>
              </a:solidFill>
              <a:latin typeface="新細明體" charset="-120"/>
            </a:endParaRPr>
          </a:p>
          <a:p>
            <a:pPr eaLnBrk="1" hangingPunct="1"/>
            <a:r>
              <a:rPr lang="zh-TW" altLang="en-US" dirty="0">
                <a:solidFill>
                  <a:srgbClr val="FF0000"/>
                </a:solidFill>
                <a:latin typeface="新細明體" charset="-120"/>
              </a:rPr>
              <a:t>全國總教育經費逐年增加</a:t>
            </a:r>
          </a:p>
          <a:p>
            <a:pPr eaLnBrk="1" hangingPunct="1"/>
            <a:endParaRPr lang="en-US" altLang="zh-TW" dirty="0">
              <a:solidFill>
                <a:srgbClr val="262626"/>
              </a:solidFill>
              <a:latin typeface="新細明體" charset="-120"/>
            </a:endParaRPr>
          </a:p>
          <a:p>
            <a:pPr eaLnBrk="1" hangingPunct="1"/>
            <a:endParaRPr lang="en-US" altLang="zh-TW" dirty="0">
              <a:solidFill>
                <a:srgbClr val="262626"/>
              </a:solidFill>
              <a:latin typeface="新細明體" charset="-120"/>
            </a:endParaRPr>
          </a:p>
        </p:txBody>
      </p:sp>
      <p:sp>
        <p:nvSpPr>
          <p:cNvPr id="29699" name="投影片編號版面配置區 3"/>
          <p:cNvSpPr>
            <a:spLocks noGrp="1"/>
          </p:cNvSpPr>
          <p:nvPr>
            <p:ph type="sldNum" sz="quarter" idx="5"/>
          </p:nvPr>
        </p:nvSpPr>
        <p:spPr>
          <a:noFill/>
          <a:ln>
            <a:miter lim="800000"/>
            <a:headEnd/>
            <a:tailEnd/>
          </a:ln>
        </p:spPr>
        <p:txBody>
          <a:bodyPr/>
          <a:lstStyle/>
          <a:p>
            <a:fld id="{3483EC4D-A88D-4BC3-BA8A-E7E0B0FF7AEB}"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42943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2019/8/27</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2019/8/27</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30723" name="Rectangle 8"/>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a:ext>
            </a:extLst>
          </a:blip>
          <a:stretch>
            <a:fillRect/>
          </a:stretch>
        </p:blipFill>
        <p:spPr>
          <a:xfrm>
            <a:off x="467544" y="1916832"/>
            <a:ext cx="8280920" cy="4704460"/>
          </a:xfrm>
          <a:prstGeom prst="roundRect">
            <a:avLst>
              <a:gd name="adj" fmla="val 1652"/>
            </a:avLst>
          </a:prstGeom>
          <a:solidFill>
            <a:srgbClr val="FFFFFF">
              <a:shade val="85000"/>
            </a:srgbClr>
          </a:solidFill>
          <a:ln>
            <a:noFill/>
          </a:ln>
          <a:effectLst/>
        </p:spPr>
      </p:pic>
      <p:grpSp>
        <p:nvGrpSpPr>
          <p:cNvPr id="2" name="群組 17"/>
          <p:cNvGrpSpPr>
            <a:grpSpLocks/>
          </p:cNvGrpSpPr>
          <p:nvPr/>
        </p:nvGrpSpPr>
        <p:grpSpPr bwMode="auto">
          <a:xfrm>
            <a:off x="719423" y="1811725"/>
            <a:ext cx="7777162" cy="3651250"/>
            <a:chOff x="611560" y="1916832"/>
            <a:chExt cx="7777484" cy="3649746"/>
          </a:xfrm>
        </p:grpSpPr>
        <p:sp>
          <p:nvSpPr>
            <p:cNvPr id="5" name="矩形 4"/>
            <p:cNvSpPr/>
            <p:nvPr/>
          </p:nvSpPr>
          <p:spPr>
            <a:xfrm>
              <a:off x="611560" y="1916832"/>
              <a:ext cx="2448026" cy="650607"/>
            </a:xfrm>
            <a:prstGeom prst="rect">
              <a:avLst/>
            </a:prstGeom>
            <a:solidFill>
              <a:srgbClr val="1E88E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高表現高差距</a:t>
              </a:r>
            </a:p>
          </p:txBody>
        </p:sp>
        <p:sp>
          <p:nvSpPr>
            <p:cNvPr id="6" name="橢圓 5"/>
            <p:cNvSpPr/>
            <p:nvPr/>
          </p:nvSpPr>
          <p:spPr>
            <a:xfrm>
              <a:off x="1187846" y="2637260"/>
              <a:ext cx="1224014" cy="1079055"/>
            </a:xfrm>
            <a:prstGeom prst="ellipse">
              <a:avLst/>
            </a:prstGeom>
            <a:solidFill>
              <a:srgbClr val="FFFF00">
                <a:alpha val="29000"/>
              </a:srgbClr>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0731" name="矩形 2"/>
            <p:cNvSpPr>
              <a:spLocks noChangeArrowheads="1"/>
            </p:cNvSpPr>
            <p:nvPr/>
          </p:nvSpPr>
          <p:spPr bwMode="auto">
            <a:xfrm>
              <a:off x="2483768" y="4612471"/>
              <a:ext cx="5905276" cy="954107"/>
            </a:xfrm>
            <a:prstGeom prst="rect">
              <a:avLst/>
            </a:prstGeom>
            <a:solidFill>
              <a:srgbClr val="D81B60"/>
            </a:solidFill>
            <a:ln w="9525">
              <a:solidFill>
                <a:schemeClr val="bg1"/>
              </a:solidFill>
              <a:miter lim="800000"/>
              <a:headEnd/>
              <a:tailEnd/>
            </a:ln>
          </p:spPr>
          <p:txBody>
            <a:bodyPr>
              <a:spAutoFit/>
            </a:bodyPr>
            <a:lstStyle/>
            <a:p>
              <a:pPr algn="just"/>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2012</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各國數學素養表現變異，臺灣前後段學生差距世界第一</a:t>
              </a:r>
              <a:endParaRPr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22" name="手繪多邊形 21"/>
          <p:cNvSpPr/>
          <p:nvPr/>
        </p:nvSpPr>
        <p:spPr>
          <a:xfrm>
            <a:off x="8212156" y="772887"/>
            <a:ext cx="227060" cy="279849"/>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chemeClr val="bg1"/>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908670" y="322104"/>
            <a:ext cx="795777" cy="432951"/>
            <a:chOff x="1603544" y="537738"/>
            <a:chExt cx="1000375" cy="544265"/>
          </a:xfrm>
          <a:solidFill>
            <a:schemeClr val="bg1"/>
          </a:solidFill>
        </p:grpSpPr>
        <p:sp>
          <p:nvSpPr>
            <p:cNvPr id="27" name="橢圓 26"/>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橢圓 27"/>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橢圓 28"/>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橢圓 29"/>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40" name="矩形 39"/>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四</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918057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328057" y="1208613"/>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五</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12</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16</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20</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21</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24</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25</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26</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a:r>
              <a:rPr kumimoji="0" lang="zh-TW" altLang="en-US" sz="2400" smtClean="0">
                <a:solidFill>
                  <a:schemeClr val="accent5">
                    <a:lumMod val="50000"/>
                  </a:schemeClr>
                </a:solidFill>
              </a:rPr>
              <a:t>前大考中心主任劉孟奇：</a:t>
            </a:r>
            <a:r>
              <a:rPr kumimoji="0" lang="zh-TW" altLang="en-US" sz="4000" b="1" smtClean="0">
                <a:solidFill>
                  <a:schemeClr val="accent5">
                    <a:lumMod val="50000"/>
                  </a:schemeClr>
                </a:solidFill>
              </a:rPr>
              <a:t>大學考試大變革</a:t>
            </a:r>
            <a:r>
              <a:rPr kumimoji="0" lang="en-US" altLang="zh-TW" sz="3200" b="1" smtClean="0">
                <a:solidFill>
                  <a:schemeClr val="accent5">
                    <a:lumMod val="50000"/>
                  </a:schemeClr>
                </a:solidFill>
              </a:rPr>
              <a:t/>
            </a:r>
            <a:br>
              <a:rPr kumimoji="0" lang="en-US" altLang="zh-TW" sz="3200" b="1" smtClean="0">
                <a:solidFill>
                  <a:schemeClr val="accent5">
                    <a:lumMod val="50000"/>
                  </a:schemeClr>
                </a:solidFill>
              </a:rPr>
            </a:br>
            <a:r>
              <a:rPr kumimoji="0" lang="zh-TW" altLang="en-US" sz="3200" b="1" smtClean="0"/>
              <a:t>                    </a:t>
            </a:r>
            <a:r>
              <a:rPr kumimoji="0" lang="zh-TW" altLang="en-US" sz="3200" b="1" smtClean="0">
                <a:solidFill>
                  <a:schemeClr val="accent6">
                    <a:lumMod val="75000"/>
                  </a:schemeClr>
                </a:solidFill>
              </a:rPr>
              <a:t>素養導向命題趨勢已是進行式</a:t>
            </a:r>
            <a:endParaRPr kumimoji="0" lang="zh-TW" altLang="en-US" sz="16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3C1B1CB-EA64-1B4B-BC6B-98D6E725C9B0}"/>
              </a:ext>
            </a:extLst>
          </p:cNvPr>
          <p:cNvSpPr/>
          <p:nvPr/>
        </p:nvSpPr>
        <p:spPr>
          <a:xfrm>
            <a:off x="3461614" y="1805116"/>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a16="http://schemas.microsoft.com/office/drawing/2014/main" id="{40752FC4-FCAE-A64A-89B4-9852F122761F}"/>
              </a:ext>
            </a:extLst>
          </p:cNvPr>
          <p:cNvSpPr/>
          <p:nvPr/>
        </p:nvSpPr>
        <p:spPr>
          <a:xfrm>
            <a:off x="502445" y="1813537"/>
            <a:ext cx="2340073"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525885" y="433711"/>
            <a:ext cx="8229600" cy="1143000"/>
          </a:xfrm>
        </p:spPr>
        <p:txBody>
          <a:bodyPr>
            <a:normAutofit fontScale="90000"/>
          </a:bodyPr>
          <a:lstStyle/>
          <a:p>
            <a:pPr algn="r"/>
            <a:r>
              <a:rPr lang="zh-TW" altLang="en-US" sz="3200" b="1">
                <a:solidFill>
                  <a:schemeClr val="accent6">
                    <a:lumMod val="75000"/>
                  </a:schemeClr>
                </a:solidFill>
              </a:rPr>
              <a:t>素養導向命題趨勢已是進行式</a:t>
            </a:r>
            <a:r>
              <a:rPr lang="en-US" altLang="zh-TW" sz="3200" smtClean="0">
                <a:solidFill>
                  <a:srgbClr val="002060"/>
                </a:solidFill>
                <a:latin typeface="DFLiHei-Bd" panose="020B0709000000000000" pitchFamily="49" charset="-120"/>
                <a:ea typeface="DFLiHei-Bd" panose="020B0709000000000000" pitchFamily="49" charset="-120"/>
              </a:rPr>
              <a:t/>
            </a:r>
            <a:br>
              <a:rPr lang="en-US" altLang="zh-TW" sz="3200" smtClean="0">
                <a:solidFill>
                  <a:srgbClr val="002060"/>
                </a:solidFill>
                <a:latin typeface="DFLiHei-Bd" panose="020B0709000000000000" pitchFamily="49" charset="-120"/>
                <a:ea typeface="DFLiHei-Bd" panose="020B0709000000000000" pitchFamily="49" charset="-120"/>
              </a:rPr>
            </a:br>
            <a:r>
              <a:rPr lang="zh-TW" altLang="en-US" sz="3200" smtClean="0">
                <a:solidFill>
                  <a:srgbClr val="002060"/>
                </a:solidFill>
                <a:latin typeface="DFLiHei-Bd" panose="020B0709000000000000" pitchFamily="49" charset="-120"/>
                <a:ea typeface="DFLiHei-Bd" panose="020B0709000000000000" pitchFamily="49" charset="-120"/>
              </a:rPr>
              <a:t>素養</a:t>
            </a:r>
            <a:r>
              <a:rPr lang="zh-TW" altLang="en-US" sz="3200" dirty="0">
                <a:solidFill>
                  <a:srgbClr val="002060"/>
                </a:solidFill>
                <a:latin typeface="DFLiHei-Bd" panose="020B0709000000000000" pitchFamily="49" charset="-120"/>
                <a:ea typeface="DFLiHei-Bd" panose="020B0709000000000000" pitchFamily="49" charset="-120"/>
              </a:rPr>
              <a:t>導向試題的五大特色</a:t>
            </a:r>
            <a:r>
              <a:rPr lang="en-US" altLang="zh-TW" b="1" dirty="0">
                <a:solidFill>
                  <a:schemeClr val="accent3">
                    <a:lumMod val="50000"/>
                  </a:schemeClr>
                </a:solidFill>
              </a:rPr>
              <a:t/>
            </a:r>
            <a:br>
              <a:rPr lang="en-US" altLang="zh-TW" b="1" dirty="0">
                <a:solidFill>
                  <a:schemeClr val="accent3">
                    <a:lumMod val="50000"/>
                  </a:schemeClr>
                </a:solidFill>
              </a:rPr>
            </a:br>
            <a:endParaRPr lang="zh-TW" altLang="en-US" sz="1300" dirty="0">
              <a:solidFill>
                <a:schemeClr val="accent3">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9C43862D-E695-4545-88C2-9979944A62DB}" type="slidenum">
              <a:rPr lang="zh-TW" altLang="en-US" smtClean="0">
                <a:solidFill>
                  <a:prstClr val="black">
                    <a:tint val="75000"/>
                  </a:prstClr>
                </a:solidFill>
              </a:rPr>
              <a:pPr>
                <a:defRPr/>
              </a:pPr>
              <a:t>27</a:t>
            </a:fld>
            <a:endParaRPr lang="zh-TW" altLang="en-US">
              <a:solidFill>
                <a:prstClr val="black">
                  <a:tint val="75000"/>
                </a:prstClr>
              </a:solidFill>
            </a:endParaRPr>
          </a:p>
        </p:txBody>
      </p:sp>
      <p:sp>
        <p:nvSpPr>
          <p:cNvPr id="7" name="矩形 6">
            <a:extLst>
              <a:ext uri="{FF2B5EF4-FFF2-40B4-BE49-F238E27FC236}">
                <a16:creationId xmlns:a16="http://schemas.microsoft.com/office/drawing/2014/main" id="{916CA0DD-D418-B64A-AE63-5CADD51E3FA6}"/>
              </a:ext>
            </a:extLst>
          </p:cNvPr>
          <p:cNvSpPr/>
          <p:nvPr/>
        </p:nvSpPr>
        <p:spPr>
          <a:xfrm>
            <a:off x="4595742" y="1405188"/>
            <a:ext cx="4572000" cy="246221"/>
          </a:xfrm>
          <a:prstGeom prst="rect">
            <a:avLst/>
          </a:prstGeom>
        </p:spPr>
        <p:txBody>
          <a:bodyPr>
            <a:spAutoFit/>
          </a:bodyPr>
          <a:lstStyle/>
          <a:p>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未來</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Family</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22</a:t>
            </a:r>
            <a:r>
              <a:rPr lang="zh-TW" altLang="en-US" sz="1000" dirty="0">
                <a:solidFill>
                  <a:schemeClr val="accent3">
                    <a:lumMod val="50000"/>
                  </a:schemeClr>
                </a:solidFill>
                <a:latin typeface="Microsoft JhengHei" panose="020B0604030504040204" pitchFamily="34" charset="-120"/>
                <a:ea typeface="Microsoft JhengHei" panose="020B0604030504040204" pitchFamily="34" charset="-120"/>
              </a:rPr>
              <a:t>期。</a:t>
            </a:r>
            <a:r>
              <a:rPr lang="en-US" altLang="zh-TW" sz="1000" dirty="0">
                <a:solidFill>
                  <a:schemeClr val="accent3">
                    <a:lumMod val="50000"/>
                  </a:schemeClr>
                </a:solidFill>
                <a:latin typeface="Microsoft JhengHei" panose="020B0604030504040204" pitchFamily="34" charset="-120"/>
                <a:ea typeface="Microsoft JhengHei" panose="020B0604030504040204" pitchFamily="34" charset="-120"/>
              </a:rPr>
              <a:t>https://gfamily.cwgv.com.tw/content/index/7199</a:t>
            </a:r>
            <a:endParaRPr lang="zh-TW" altLang="en-US" sz="1000"/>
          </a:p>
        </p:txBody>
      </p:sp>
      <p:sp>
        <p:nvSpPr>
          <p:cNvPr id="8" name="矩形 7">
            <a:extLst>
              <a:ext uri="{FF2B5EF4-FFF2-40B4-BE49-F238E27FC236}">
                <a16:creationId xmlns:a16="http://schemas.microsoft.com/office/drawing/2014/main" id="{CB20568D-CD22-E344-8D8E-BEACDF6943CC}"/>
              </a:ext>
            </a:extLst>
          </p:cNvPr>
          <p:cNvSpPr/>
          <p:nvPr/>
        </p:nvSpPr>
        <p:spPr>
          <a:xfrm>
            <a:off x="420012" y="1813538"/>
            <a:ext cx="2558319" cy="461665"/>
          </a:xfrm>
          <a:prstGeom prst="rect">
            <a:avLst/>
          </a:prstGeom>
        </p:spPr>
        <p:txBody>
          <a:bodyPr wrap="square">
            <a:spAutoFit/>
          </a:bodyPr>
          <a:lstStyle/>
          <a:p>
            <a:pPr marL="457200" indent="-457200">
              <a:buFont typeface="+mj-ea"/>
              <a:buAutoNum type="ea1ChtPeriod"/>
            </a:pPr>
            <a:r>
              <a:rPr lang="zh-TW" altLang="en-US" sz="2400" dirty="0">
                <a:solidFill>
                  <a:srgbClr val="0070C0"/>
                </a:solidFill>
                <a:latin typeface="DFLiHei-Bd" panose="020B0709000000000000" pitchFamily="49" charset="-120"/>
                <a:ea typeface="DFLiHei-Bd" panose="020B0709000000000000" pitchFamily="49" charset="-120"/>
              </a:rPr>
              <a:t>問題解決</a:t>
            </a:r>
            <a:endParaRPr lang="zh-TW" altLang="en-US" sz="2400"/>
          </a:p>
        </p:txBody>
      </p:sp>
      <p:sp>
        <p:nvSpPr>
          <p:cNvPr id="9" name="矩形 8">
            <a:extLst>
              <a:ext uri="{FF2B5EF4-FFF2-40B4-BE49-F238E27FC236}">
                <a16:creationId xmlns:a16="http://schemas.microsoft.com/office/drawing/2014/main" id="{5232F74E-9B71-AE4B-B179-EA5F3ACB306A}"/>
              </a:ext>
            </a:extLst>
          </p:cNvPr>
          <p:cNvSpPr/>
          <p:nvPr/>
        </p:nvSpPr>
        <p:spPr>
          <a:xfrm>
            <a:off x="638258" y="2406164"/>
            <a:ext cx="2340073" cy="1631216"/>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題目情境主要是以生活問題解決為主，有些評量到</a:t>
            </a:r>
            <a:r>
              <a:rPr lang="zh-TW" altLang="en-US" sz="2000" dirty="0">
                <a:solidFill>
                  <a:srgbClr val="0070C0"/>
                </a:solidFill>
                <a:latin typeface="Microsoft JhengHei" panose="020B0604030504040204" pitchFamily="34" charset="-120"/>
                <a:ea typeface="Microsoft JhengHei" panose="020B0604030504040204" pitchFamily="34" charset="-120"/>
              </a:rPr>
              <a:t>單一能力</a:t>
            </a: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，有些評量到</a:t>
            </a:r>
            <a:r>
              <a:rPr lang="zh-TW" altLang="en-US" sz="2000" dirty="0">
                <a:solidFill>
                  <a:srgbClr val="0070C0"/>
                </a:solidFill>
                <a:latin typeface="Microsoft JhengHei" panose="020B0604030504040204" pitchFamily="34" charset="-120"/>
                <a:ea typeface="Microsoft JhengHei" panose="020B0604030504040204" pitchFamily="34" charset="-120"/>
              </a:rPr>
              <a:t>綜合能力</a:t>
            </a: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BB458C48-2B32-F841-B4D7-4F22B97474DA}"/>
              </a:ext>
            </a:extLst>
          </p:cNvPr>
          <p:cNvSpPr/>
          <p:nvPr/>
        </p:nvSpPr>
        <p:spPr>
          <a:xfrm>
            <a:off x="3428950" y="1786638"/>
            <a:ext cx="1723549" cy="461665"/>
          </a:xfrm>
          <a:prstGeom prst="rect">
            <a:avLst/>
          </a:prstGeom>
        </p:spPr>
        <p:txBody>
          <a:bodyPr wrap="none">
            <a:spAutoFit/>
          </a:bodyPr>
          <a:lstStyle/>
          <a:p>
            <a:r>
              <a:rPr lang="zh-TW" altLang="en-US" sz="2400">
                <a:solidFill>
                  <a:srgbClr val="0070C0"/>
                </a:solidFill>
                <a:latin typeface="DFLiHei-Bd" panose="020B0709000000000000" pitchFamily="49" charset="-120"/>
                <a:ea typeface="DFLiHei-Bd" panose="020B0709000000000000" pitchFamily="49" charset="-120"/>
              </a:rPr>
              <a:t>三</a:t>
            </a:r>
            <a:r>
              <a:rPr lang="zh-TW" altLang="en-US" sz="2400" smtClean="0">
                <a:solidFill>
                  <a:srgbClr val="0070C0"/>
                </a:solidFill>
                <a:latin typeface="DFLiHei-Bd" panose="020B0709000000000000" pitchFamily="49" charset="-120"/>
                <a:ea typeface="DFLiHei-Bd" panose="020B0709000000000000" pitchFamily="49" charset="-120"/>
              </a:rPr>
              <a:t>、題目長</a:t>
            </a:r>
            <a:endParaRPr lang="zh-TW" altLang="en-US" sz="2400">
              <a:solidFill>
                <a:srgbClr val="0070C0"/>
              </a:solidFill>
              <a:latin typeface="DFLiHei-Bd" panose="020B0709000000000000" pitchFamily="49" charset="-120"/>
              <a:ea typeface="DFLiHei-Bd" panose="020B0709000000000000" pitchFamily="49" charset="-120"/>
            </a:endParaRPr>
          </a:p>
        </p:txBody>
      </p:sp>
      <p:sp>
        <p:nvSpPr>
          <p:cNvPr id="11" name="矩形 10">
            <a:extLst>
              <a:ext uri="{FF2B5EF4-FFF2-40B4-BE49-F238E27FC236}">
                <a16:creationId xmlns:a16="http://schemas.microsoft.com/office/drawing/2014/main" id="{360F3BF0-F941-5440-A520-D6C1846E2D24}"/>
              </a:ext>
            </a:extLst>
          </p:cNvPr>
          <p:cNvSpPr/>
          <p:nvPr/>
        </p:nvSpPr>
        <p:spPr>
          <a:xfrm>
            <a:off x="3461614" y="2441026"/>
            <a:ext cx="2157582" cy="1015663"/>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用以清楚描述問題情境，常配合圖表或數據資料。</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sp>
        <p:nvSpPr>
          <p:cNvPr id="15" name="矩形 14">
            <a:extLst>
              <a:ext uri="{FF2B5EF4-FFF2-40B4-BE49-F238E27FC236}">
                <a16:creationId xmlns:a16="http://schemas.microsoft.com/office/drawing/2014/main" id="{B2D2419F-64EB-6547-A7B5-1BAF111F6074}"/>
              </a:ext>
            </a:extLst>
          </p:cNvPr>
          <p:cNvSpPr/>
          <p:nvPr/>
        </p:nvSpPr>
        <p:spPr>
          <a:xfrm>
            <a:off x="6046706" y="2510666"/>
            <a:ext cx="2157582" cy="1015663"/>
          </a:xfrm>
          <a:prstGeom prst="rect">
            <a:avLst/>
          </a:prstGeom>
        </p:spPr>
        <p:txBody>
          <a:bodyPr wrap="square">
            <a:spAutoFit/>
          </a:bodyPr>
          <a:lstStyle/>
          <a:p>
            <a:pPr>
              <a:lnSpc>
                <a:spcPts val="24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受測者看完題目情境後會回答多道試題。</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19" name="群組 18">
            <a:extLst>
              <a:ext uri="{FF2B5EF4-FFF2-40B4-BE49-F238E27FC236}">
                <a16:creationId xmlns:a16="http://schemas.microsoft.com/office/drawing/2014/main" id="{AA1F3F61-1C0A-C948-8A35-377BF06E3C45}"/>
              </a:ext>
            </a:extLst>
          </p:cNvPr>
          <p:cNvGrpSpPr/>
          <p:nvPr/>
        </p:nvGrpSpPr>
        <p:grpSpPr>
          <a:xfrm>
            <a:off x="6046707" y="1805115"/>
            <a:ext cx="2031325" cy="461665"/>
            <a:chOff x="6134080" y="1208727"/>
            <a:chExt cx="2031325" cy="461665"/>
          </a:xfrm>
        </p:grpSpPr>
        <p:sp>
          <p:nvSpPr>
            <p:cNvPr id="14" name="矩形 13">
              <a:extLst>
                <a:ext uri="{FF2B5EF4-FFF2-40B4-BE49-F238E27FC236}">
                  <a16:creationId xmlns:a16="http://schemas.microsoft.com/office/drawing/2014/main" id="{FC8466D5-1BC4-5945-8FA7-87C80F0CF81A}"/>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矩形 17">
              <a:extLst>
                <a:ext uri="{FF2B5EF4-FFF2-40B4-BE49-F238E27FC236}">
                  <a16:creationId xmlns:a16="http://schemas.microsoft.com/office/drawing/2014/main" id="{18B44292-A7B3-A645-ABBF-1667267C67C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四</a:t>
              </a:r>
              <a:r>
                <a:rPr lang="zh-TW" altLang="en-US" sz="2400" smtClean="0">
                  <a:solidFill>
                    <a:srgbClr val="0070C0"/>
                  </a:solidFill>
                  <a:latin typeface="DFLiHei-Bd" panose="020B0709000000000000" pitchFamily="49" charset="-120"/>
                  <a:ea typeface="DFLiHei-Bd" panose="020B0709000000000000" pitchFamily="49" charset="-120"/>
                </a:rPr>
                <a:t>、</a:t>
              </a:r>
              <a:r>
                <a:rPr lang="zh-TW" altLang="en-US" sz="2400" dirty="0">
                  <a:solidFill>
                    <a:srgbClr val="0070C0"/>
                  </a:solidFill>
                  <a:latin typeface="DFLiHei-Bd" panose="020B0709000000000000" pitchFamily="49" charset="-120"/>
                  <a:ea typeface="DFLiHei-Bd" panose="020B0709000000000000" pitchFamily="49" charset="-120"/>
                </a:rPr>
                <a:t>題組形式</a:t>
              </a:r>
              <a:endParaRPr lang="zh-TW" altLang="en-US" sz="2400"/>
            </a:p>
          </p:txBody>
        </p:sp>
      </p:grpSp>
      <p:sp>
        <p:nvSpPr>
          <p:cNvPr id="20" name="矩形 19">
            <a:extLst>
              <a:ext uri="{FF2B5EF4-FFF2-40B4-BE49-F238E27FC236}">
                <a16:creationId xmlns:a16="http://schemas.microsoft.com/office/drawing/2014/main" id="{9CA3998D-4F5C-5442-9B36-E2FCE97A6E94}"/>
              </a:ext>
            </a:extLst>
          </p:cNvPr>
          <p:cNvSpPr/>
          <p:nvPr/>
        </p:nvSpPr>
        <p:spPr>
          <a:xfrm>
            <a:off x="473920" y="4785297"/>
            <a:ext cx="2320594" cy="1938992"/>
          </a:xfrm>
          <a:prstGeom prst="rect">
            <a:avLst/>
          </a:prstGeom>
        </p:spPr>
        <p:txBody>
          <a:bodyPr wrap="square">
            <a:spAutoFit/>
          </a:bodyPr>
          <a:lstStyle/>
          <a:p>
            <a:pPr>
              <a:lnSpc>
                <a:spcPct val="1200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評量到由學科知識或學習內容所延伸出來對知識概念的判斷、應用或生活問題的解決</a:t>
            </a:r>
            <a:r>
              <a:rPr lang="zh-TW" altLang="en-US" sz="1600" dirty="0">
                <a:solidFill>
                  <a:schemeClr val="tx1">
                    <a:lumMod val="85000"/>
                    <a:lumOff val="15000"/>
                  </a:schemeClr>
                </a:solidFill>
                <a:latin typeface="Microsoft JhengHei" panose="020B0604030504040204" pitchFamily="34" charset="-120"/>
                <a:ea typeface="Microsoft JhengHei" panose="020B0604030504040204" pitchFamily="34" charset="-120"/>
              </a:rPr>
              <a:t>。</a:t>
            </a:r>
            <a:endParaRPr lang="en-US" altLang="zh-TW" sz="16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1" name="群組 20">
            <a:extLst>
              <a:ext uri="{FF2B5EF4-FFF2-40B4-BE49-F238E27FC236}">
                <a16:creationId xmlns:a16="http://schemas.microsoft.com/office/drawing/2014/main" id="{6FD4F568-399B-9648-91B1-E387E854AE3B}"/>
              </a:ext>
            </a:extLst>
          </p:cNvPr>
          <p:cNvGrpSpPr/>
          <p:nvPr/>
        </p:nvGrpSpPr>
        <p:grpSpPr>
          <a:xfrm>
            <a:off x="486543" y="4307734"/>
            <a:ext cx="2279379" cy="461665"/>
            <a:chOff x="6134080" y="1208727"/>
            <a:chExt cx="1998659" cy="461665"/>
          </a:xfrm>
        </p:grpSpPr>
        <p:sp>
          <p:nvSpPr>
            <p:cNvPr id="22" name="矩形 21">
              <a:extLst>
                <a:ext uri="{FF2B5EF4-FFF2-40B4-BE49-F238E27FC236}">
                  <a16:creationId xmlns:a16="http://schemas.microsoft.com/office/drawing/2014/main" id="{C69A3F55-3CA8-C442-8F09-33DBB1AFF52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a16="http://schemas.microsoft.com/office/drawing/2014/main" id="{89900769-E8CA-9546-AAEC-88DCBED8DA5C}"/>
                </a:ext>
              </a:extLst>
            </p:cNvPr>
            <p:cNvSpPr/>
            <p:nvPr/>
          </p:nvSpPr>
          <p:spPr>
            <a:xfrm>
              <a:off x="6134080" y="1208727"/>
              <a:ext cx="1781154"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二</a:t>
              </a:r>
              <a:r>
                <a:rPr lang="zh-TW" altLang="en-US" sz="2400" smtClean="0">
                  <a:solidFill>
                    <a:srgbClr val="0070C0"/>
                  </a:solidFill>
                  <a:latin typeface="DFLiHei-Bd" panose="020B0709000000000000" pitchFamily="49" charset="-120"/>
                  <a:ea typeface="DFLiHei-Bd" panose="020B0709000000000000" pitchFamily="49" charset="-120"/>
                </a:rPr>
                <a:t>、</a:t>
              </a:r>
              <a:r>
                <a:rPr lang="zh-TW" altLang="en-US" sz="2400" dirty="0">
                  <a:solidFill>
                    <a:srgbClr val="0070C0"/>
                  </a:solidFill>
                  <a:latin typeface="DFLiHei-Bd" panose="020B0709000000000000" pitchFamily="49" charset="-120"/>
                  <a:ea typeface="DFLiHei-Bd" panose="020B0709000000000000" pitchFamily="49" charset="-120"/>
                </a:rPr>
                <a:t>生活情境</a:t>
              </a:r>
              <a:endParaRPr lang="zh-TW" altLang="en-US" sz="2400"/>
            </a:p>
          </p:txBody>
        </p:sp>
      </p:grpSp>
      <p:sp>
        <p:nvSpPr>
          <p:cNvPr id="24" name="矩形 23">
            <a:extLst>
              <a:ext uri="{FF2B5EF4-FFF2-40B4-BE49-F238E27FC236}">
                <a16:creationId xmlns:a16="http://schemas.microsoft.com/office/drawing/2014/main" id="{55B44A9B-96AD-EE40-A443-E9C6A5AF53B8}"/>
              </a:ext>
            </a:extLst>
          </p:cNvPr>
          <p:cNvSpPr/>
          <p:nvPr/>
        </p:nvSpPr>
        <p:spPr>
          <a:xfrm>
            <a:off x="6142500" y="4769399"/>
            <a:ext cx="2157582" cy="1166858"/>
          </a:xfrm>
          <a:prstGeom prst="rect">
            <a:avLst/>
          </a:prstGeom>
        </p:spPr>
        <p:txBody>
          <a:bodyPr wrap="square">
            <a:spAutoFit/>
          </a:bodyPr>
          <a:lstStyle/>
          <a:p>
            <a:pPr>
              <a:lnSpc>
                <a:spcPct val="120000"/>
              </a:lnSpc>
              <a:spcBef>
                <a:spcPts val="450"/>
              </a:spcBef>
            </a:pPr>
            <a:r>
              <a:rPr lang="zh-TW" altLang="en-US" sz="2000" dirty="0">
                <a:solidFill>
                  <a:schemeClr val="tx1">
                    <a:lumMod val="85000"/>
                    <a:lumOff val="15000"/>
                  </a:schemeClr>
                </a:solidFill>
                <a:latin typeface="Microsoft JhengHei" panose="020B0604030504040204" pitchFamily="34" charset="-120"/>
                <a:ea typeface="Microsoft JhengHei" panose="020B0604030504040204" pitchFamily="34" charset="-120"/>
              </a:rPr>
              <a:t>受測者看完題目情境後會回答多道試題。</a:t>
            </a:r>
            <a:endParaRPr lang="en-US" altLang="zh-TW" sz="2000" dirty="0">
              <a:solidFill>
                <a:schemeClr val="tx1">
                  <a:lumMod val="85000"/>
                  <a:lumOff val="15000"/>
                </a:schemeClr>
              </a:solidFill>
              <a:latin typeface="Microsoft JhengHei" panose="020B0604030504040204" pitchFamily="34" charset="-120"/>
              <a:ea typeface="Microsoft JhengHei" panose="020B0604030504040204" pitchFamily="34" charset="-120"/>
            </a:endParaRPr>
          </a:p>
        </p:txBody>
      </p:sp>
      <p:grpSp>
        <p:nvGrpSpPr>
          <p:cNvPr id="25" name="群組 24">
            <a:extLst>
              <a:ext uri="{FF2B5EF4-FFF2-40B4-BE49-F238E27FC236}">
                <a16:creationId xmlns:a16="http://schemas.microsoft.com/office/drawing/2014/main" id="{C38F3125-FF4F-7B4B-9E95-091EF9E5BE45}"/>
              </a:ext>
            </a:extLst>
          </p:cNvPr>
          <p:cNvGrpSpPr/>
          <p:nvPr/>
        </p:nvGrpSpPr>
        <p:grpSpPr>
          <a:xfrm>
            <a:off x="6142500" y="3923921"/>
            <a:ext cx="2031325" cy="461665"/>
            <a:chOff x="6134080" y="1208727"/>
            <a:chExt cx="2031325" cy="461665"/>
          </a:xfrm>
        </p:grpSpPr>
        <p:sp>
          <p:nvSpPr>
            <p:cNvPr id="26" name="矩形 25">
              <a:extLst>
                <a:ext uri="{FF2B5EF4-FFF2-40B4-BE49-F238E27FC236}">
                  <a16:creationId xmlns:a16="http://schemas.microsoft.com/office/drawing/2014/main" id="{907227DD-550C-1042-9AE4-8225D6C5A9C8}"/>
                </a:ext>
              </a:extLst>
            </p:cNvPr>
            <p:cNvSpPr/>
            <p:nvPr/>
          </p:nvSpPr>
          <p:spPr>
            <a:xfrm>
              <a:off x="6166745" y="1208727"/>
              <a:ext cx="1965994" cy="46166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7" name="矩形 26">
              <a:extLst>
                <a:ext uri="{FF2B5EF4-FFF2-40B4-BE49-F238E27FC236}">
                  <a16:creationId xmlns:a16="http://schemas.microsoft.com/office/drawing/2014/main" id="{5B472449-8C52-9D40-B525-8F370B98774E}"/>
                </a:ext>
              </a:extLst>
            </p:cNvPr>
            <p:cNvSpPr/>
            <p:nvPr/>
          </p:nvSpPr>
          <p:spPr>
            <a:xfrm>
              <a:off x="6134080" y="1208727"/>
              <a:ext cx="2031325" cy="461665"/>
            </a:xfrm>
            <a:prstGeom prst="rect">
              <a:avLst/>
            </a:prstGeom>
          </p:spPr>
          <p:txBody>
            <a:bodyPr wrap="none">
              <a:spAutoFit/>
            </a:bodyPr>
            <a:lstStyle/>
            <a:p>
              <a:r>
                <a:rPr lang="zh-TW" altLang="en-US" sz="2400" dirty="0">
                  <a:solidFill>
                    <a:srgbClr val="0070C0"/>
                  </a:solidFill>
                  <a:latin typeface="DFLiHei-Bd" panose="020B0709000000000000" pitchFamily="49" charset="-120"/>
                  <a:ea typeface="DFLiHei-Bd" panose="020B0709000000000000" pitchFamily="49" charset="-120"/>
                </a:rPr>
                <a:t>五、非選擇題</a:t>
              </a:r>
              <a:endParaRPr lang="zh-TW" altLang="en-US" sz="2400"/>
            </a:p>
          </p:txBody>
        </p:sp>
      </p:grpSp>
    </p:spTree>
    <p:extLst>
      <p:ext uri="{BB962C8B-B14F-4D97-AF65-F5344CB8AC3E}">
        <p14:creationId xmlns:p14="http://schemas.microsoft.com/office/powerpoint/2010/main" val="321101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內容版面配置區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836712"/>
            <a:ext cx="8208912" cy="5281193"/>
          </a:xfrm>
        </p:spPr>
      </p:pic>
      <p:sp>
        <p:nvSpPr>
          <p:cNvPr id="5" name="標題 1"/>
          <p:cNvSpPr>
            <a:spLocks noGrp="1"/>
          </p:cNvSpPr>
          <p:nvPr>
            <p:ph type="title"/>
          </p:nvPr>
        </p:nvSpPr>
        <p:spPr>
          <a:xfrm>
            <a:off x="611560" y="5921896"/>
            <a:ext cx="7992888" cy="936104"/>
          </a:xfrm>
        </p:spPr>
        <p:txBody>
          <a:bodyPr/>
          <a:lstStyle/>
          <a:p>
            <a:r>
              <a:rPr lang="en-US" altLang="zh-TW" b="1" dirty="0" smtClean="0">
                <a:solidFill>
                  <a:schemeClr val="accent6">
                    <a:lumMod val="75000"/>
                  </a:schemeClr>
                </a:solidFill>
              </a:rPr>
              <a:t>106</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2</a:t>
            </a:fld>
            <a:endParaRPr lang="zh-CN" altLang="en-US">
              <a:solidFill>
                <a:schemeClr val="bg1"/>
              </a:solidFill>
            </a:endParaRP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99592" y="5715000"/>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smtClean="0">
                <a:solidFill>
                  <a:srgbClr val="FF0000"/>
                </a:solidFill>
              </a:rPr>
              <a:t>正確答案  </a:t>
            </a:r>
            <a:r>
              <a:rPr kumimoji="0" lang="en-US" altLang="zh-TW" b="1"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30</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31</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FF0000"/>
              </a:solidFill>
            </a:endParaRPr>
          </a:p>
          <a:p>
            <a:pPr marL="0" indent="0" algn="ctr">
              <a:buNone/>
            </a:pPr>
            <a:r>
              <a:rPr lang="zh-TW" altLang="en-US" sz="3600" b="1" dirty="0" smtClean="0">
                <a:solidFill>
                  <a:srgbClr val="FF0000"/>
                </a:solidFill>
              </a:rPr>
              <a:t>「</a:t>
            </a:r>
            <a:r>
              <a:rPr lang="zh-TW" altLang="en-US" sz="3600" b="1" dirty="0">
                <a:solidFill>
                  <a:srgbClr val="FF0000"/>
                </a:solidFill>
              </a:rPr>
              <a:t>新課綱─讓孩子成為更好的自己</a:t>
            </a:r>
            <a:r>
              <a:rPr lang="zh-TW" altLang="en-US" sz="3600" b="1" dirty="0" smtClean="0">
                <a:solidFill>
                  <a:srgbClr val="FF0000"/>
                </a:solidFill>
              </a:rPr>
              <a:t>」</a:t>
            </a:r>
            <a:endParaRPr lang="en-US" altLang="zh-TW" sz="3600" b="1" dirty="0" smtClean="0">
              <a:solidFill>
                <a:srgbClr val="FF0000"/>
              </a:solidFill>
            </a:endParaRPr>
          </a:p>
          <a:p>
            <a:endParaRPr lang="en-US" altLang="zh-TW" b="1" dirty="0" smtClean="0">
              <a:solidFill>
                <a:srgbClr val="FF0000"/>
              </a:solidFill>
            </a:endParaRPr>
          </a:p>
          <a:p>
            <a:r>
              <a:rPr lang="zh-TW" altLang="en-US" dirty="0"/>
              <a:t>新課綱紀錄影片連結網址</a:t>
            </a:r>
            <a:r>
              <a:rPr lang="en-US" altLang="zh-TW" dirty="0"/>
              <a:t>: http://yt1.piee.pw/JYFBL</a:t>
            </a:r>
            <a:endParaRPr lang="zh-TW" altLang="en-US" dirty="0"/>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32</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p:txBody>
          <a:bodyPr/>
          <a:lstStyle/>
          <a:p>
            <a:r>
              <a:rPr kumimoji="1" lang="zh-TW" altLang="en-US" dirty="0" smtClean="0"/>
              <a:t>那拔國</a:t>
            </a:r>
            <a:r>
              <a:rPr kumimoji="1" lang="zh-TW" altLang="en-US" dirty="0"/>
              <a:t>小</a:t>
            </a:r>
            <a:endParaRPr kumimoji="1" lang="zh-TW" altLang="en-US" dirty="0"/>
          </a:p>
        </p:txBody>
      </p:sp>
      <p:pic>
        <p:nvPicPr>
          <p:cNvPr id="7" name="圖片 6"/>
          <p:cNvPicPr>
            <a:picLocks noChangeAspect="1"/>
          </p:cNvPicPr>
          <p:nvPr/>
        </p:nvPicPr>
        <p:blipFill>
          <a:blip r:embed="rId3"/>
          <a:stretch>
            <a:fillRect/>
          </a:stretch>
        </p:blipFill>
        <p:spPr>
          <a:xfrm>
            <a:off x="971600" y="1124744"/>
            <a:ext cx="7665713" cy="5733256"/>
          </a:xfrm>
          <a:prstGeom prst="rect">
            <a:avLst/>
          </a:prstGeom>
        </p:spPr>
      </p:pic>
    </p:spTree>
    <p:extLst>
      <p:ext uri="{BB962C8B-B14F-4D97-AF65-F5344CB8AC3E}">
        <p14:creationId xmlns:p14="http://schemas.microsoft.com/office/powerpoint/2010/main" val="216268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3</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BA163D0-01AF-4E40-98BF-62E20FBD0A6B}"/>
              </a:ext>
            </a:extLst>
          </p:cNvPr>
          <p:cNvSpPr>
            <a:spLocks noGrp="1"/>
          </p:cNvSpPr>
          <p:nvPr>
            <p:ph type="title"/>
          </p:nvPr>
        </p:nvSpPr>
        <p:spPr>
          <a:xfrm>
            <a:off x="489353" y="61551"/>
            <a:ext cx="8229600" cy="1143000"/>
          </a:xfrm>
        </p:spPr>
        <p:txBody>
          <a:bodyPr/>
          <a:lstStyle/>
          <a:p>
            <a:r>
              <a:rPr kumimoji="1" lang="zh-TW" altLang="en-US" dirty="0" smtClean="0"/>
              <a:t>那拔國</a:t>
            </a:r>
            <a:r>
              <a:rPr kumimoji="1" lang="zh-TW" altLang="en-US" dirty="0"/>
              <a:t>小</a:t>
            </a:r>
            <a:endParaRPr kumimoji="1" lang="zh-TW" altLang="en-US" dirty="0"/>
          </a:p>
        </p:txBody>
      </p:sp>
      <p:sp>
        <p:nvSpPr>
          <p:cNvPr id="2" name="投影片編號版面配置區 1">
            <a:extLst>
              <a:ext uri="{FF2B5EF4-FFF2-40B4-BE49-F238E27FC236}">
                <a16:creationId xmlns:a16="http://schemas.microsoft.com/office/drawing/2014/main"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a:p>
        </p:txBody>
      </p:sp>
      <p:pic>
        <p:nvPicPr>
          <p:cNvPr id="4" name="圖片 3"/>
          <p:cNvPicPr>
            <a:picLocks noChangeAspect="1"/>
          </p:cNvPicPr>
          <p:nvPr/>
        </p:nvPicPr>
        <p:blipFill>
          <a:blip r:embed="rId3"/>
          <a:stretch>
            <a:fillRect/>
          </a:stretch>
        </p:blipFill>
        <p:spPr>
          <a:xfrm>
            <a:off x="1235528" y="1127385"/>
            <a:ext cx="6592743" cy="5730615"/>
          </a:xfrm>
          <a:prstGeom prst="rect">
            <a:avLst/>
          </a:prstGeom>
        </p:spPr>
      </p:pic>
      <p:sp>
        <p:nvSpPr>
          <p:cNvPr id="8" name="圓角矩形 7"/>
          <p:cNvSpPr/>
          <p:nvPr/>
        </p:nvSpPr>
        <p:spPr>
          <a:xfrm>
            <a:off x="1449070" y="5013176"/>
            <a:ext cx="386626" cy="1708299"/>
          </a:xfrm>
          <a:prstGeom prst="roundRect">
            <a:avLst/>
          </a:prstGeom>
          <a:noFill/>
          <a:ln w="38100" cap="rnd">
            <a:solidFill>
              <a:srgbClr val="F57C00"/>
            </a:solidFill>
          </a:ln>
        </p:spPr>
        <p:txBody>
          <a:bodyPr rtlCol="0" anchor="ctr"/>
          <a:lstStyle/>
          <a:p>
            <a:pPr algn="ctr"/>
            <a:endParaRPr lang="zh-TW" altLang="en-US"/>
          </a:p>
        </p:txBody>
      </p:sp>
      <p:sp>
        <p:nvSpPr>
          <p:cNvPr id="3" name="圓角矩形 2"/>
          <p:cNvSpPr/>
          <p:nvPr/>
        </p:nvSpPr>
        <p:spPr>
          <a:xfrm>
            <a:off x="2339752" y="2267744"/>
            <a:ext cx="1512168" cy="4590256"/>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6300192" y="2267744"/>
            <a:ext cx="1368152" cy="4590256"/>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3509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40</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850776" y="1486525"/>
            <a:ext cx="7560840" cy="646331"/>
          </a:xfrm>
          <a:prstGeom prst="rect">
            <a:avLst/>
          </a:prstGeom>
          <a:noFill/>
          <a:ln w="9525">
            <a:noFill/>
            <a:miter lim="800000"/>
            <a:headEnd/>
            <a:tailEnd/>
          </a:ln>
        </p:spPr>
        <p:txBody>
          <a:bodyPr wrap="square">
            <a:spAutoFit/>
          </a:bodyPr>
          <a:lstStyle/>
          <a:p>
            <a:pPr defTabSz="1422400">
              <a:spcAft>
                <a:spcPct val="35000"/>
              </a:spcAft>
            </a:pP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三</a:t>
            </a: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國小英語文、科技融入校訂課程</a:t>
            </a:r>
            <a:endParaRPr lang="zh-TW" altLang="en-US" sz="3600" b="1" dirty="0">
              <a:solidFill>
                <a:srgbClr val="C00000"/>
              </a:solidFill>
              <a:latin typeface="微軟正黑體" pitchFamily="34" charset="-120"/>
              <a:ea typeface="微軟正黑體" pitchFamily="34" charset="-120"/>
            </a:endParaRPr>
          </a:p>
        </p:txBody>
      </p:sp>
      <p:graphicFrame>
        <p:nvGraphicFramePr>
          <p:cNvPr id="34" name="資料庫圖表 33"/>
          <p:cNvGraphicFramePr/>
          <p:nvPr>
            <p:extLst>
              <p:ext uri="{D42A27DB-BD31-4B8C-83A1-F6EECF244321}">
                <p14:modId xmlns:p14="http://schemas.microsoft.com/office/powerpoint/2010/main" val="2475612078"/>
              </p:ext>
            </p:extLst>
          </p:nvPr>
        </p:nvGraphicFramePr>
        <p:xfrm>
          <a:off x="107504" y="1412776"/>
          <a:ext cx="9262392" cy="487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052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字方塊 38">
            <a:extLst>
              <a:ext uri="{FF2B5EF4-FFF2-40B4-BE49-F238E27FC236}">
                <a16:creationId xmlns:a16="http://schemas.microsoft.com/office/drawing/2014/main" id="{94E3D2A3-4BE0-DE46-AD43-0CA05259144B}"/>
              </a:ext>
            </a:extLst>
          </p:cNvPr>
          <p:cNvSpPr txBox="1"/>
          <p:nvPr/>
        </p:nvSpPr>
        <p:spPr>
          <a:xfrm>
            <a:off x="1918750" y="1703042"/>
            <a:ext cx="5081429" cy="11219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nSpc>
                <a:spcPts val="5280"/>
              </a:lnSpc>
              <a:defRPr sz="4800" b="1">
                <a:solidFill>
                  <a:schemeClr val="accent3">
                    <a:lumMod val="50000"/>
                  </a:schemeClr>
                </a:solidFill>
                <a:latin typeface="Taipei Sans TC Beta" pitchFamily="2" charset="-120"/>
                <a:ea typeface="Taipei Sans TC Beta" pitchFamily="2"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900" fontAlgn="auto">
              <a:lnSpc>
                <a:spcPct val="100000"/>
              </a:lnSpc>
              <a:spcBef>
                <a:spcPts val="0"/>
              </a:spcBef>
              <a:spcAft>
                <a:spcPts val="0"/>
              </a:spcAft>
              <a:defRPr/>
            </a:pPr>
            <a:r>
              <a:rPr lang="zh-TW" altLang="en-US" sz="3600" dirty="0">
                <a:solidFill>
                  <a:srgbClr val="7030A0"/>
                </a:solidFill>
              </a:rPr>
              <a:t>融入彈性學習課程</a:t>
            </a:r>
            <a:endParaRPr lang="en-US" altLang="zh-TW" sz="3600" dirty="0">
              <a:solidFill>
                <a:srgbClr val="7030A0"/>
              </a:solidFill>
            </a:endParaRPr>
          </a:p>
          <a:p>
            <a:pPr algn="ctr" defTabSz="342900" fontAlgn="auto">
              <a:lnSpc>
                <a:spcPct val="100000"/>
              </a:lnSpc>
              <a:spcBef>
                <a:spcPts val="0"/>
              </a:spcBef>
              <a:spcAft>
                <a:spcPts val="0"/>
              </a:spcAft>
              <a:defRPr/>
            </a:pPr>
            <a:r>
              <a:rPr lang="zh-TW" altLang="en-US" sz="3600" dirty="0">
                <a:solidFill>
                  <a:srgbClr val="7030A0"/>
                </a:solidFill>
              </a:rPr>
              <a:t> 　</a:t>
            </a:r>
            <a:r>
              <a:rPr lang="zh-TW" altLang="en-US" sz="3300" b="0" i="1" dirty="0">
                <a:solidFill>
                  <a:schemeClr val="accent1">
                    <a:lumMod val="50000"/>
                  </a:schemeClr>
                </a:solidFill>
              </a:rPr>
              <a:t>～統整性探究課程</a:t>
            </a:r>
            <a:endParaRPr kumimoji="0" lang="en-US" altLang="zh-TW" sz="3600" b="0" i="1" dirty="0">
              <a:solidFill>
                <a:schemeClr val="accent1">
                  <a:lumMod val="50000"/>
                </a:schemeClr>
              </a:solidFill>
            </a:endParaRPr>
          </a:p>
        </p:txBody>
      </p:sp>
      <p:graphicFrame>
        <p:nvGraphicFramePr>
          <p:cNvPr id="4" name="資料庫圖表 3"/>
          <p:cNvGraphicFramePr/>
          <p:nvPr>
            <p:extLst>
              <p:ext uri="{D42A27DB-BD31-4B8C-83A1-F6EECF244321}">
                <p14:modId xmlns:p14="http://schemas.microsoft.com/office/powerpoint/2010/main" val="1659842334"/>
              </p:ext>
            </p:extLst>
          </p:nvPr>
        </p:nvGraphicFramePr>
        <p:xfrm>
          <a:off x="907885" y="2889455"/>
          <a:ext cx="8127000" cy="284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7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43</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zh-TW" sz="3600" b="1" dirty="0">
                <a:solidFill>
                  <a:srgbClr val="002060"/>
                </a:solidFill>
                <a:latin typeface="微軟正黑體" pitchFamily="34" charset="-120"/>
                <a:ea typeface="微軟正黑體" pitchFamily="34" charset="-120"/>
                <a:cs typeface="Times New Roman" pitchFamily="18" charset="0"/>
              </a:rPr>
              <a:t>未來大考命題</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2123658"/>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smtClean="0">
                <a:solidFill>
                  <a:srgbClr val="002060"/>
                </a:solidFill>
                <a:latin typeface="微軟正黑體" pitchFamily="34" charset="-120"/>
                <a:ea typeface="微軟正黑體" pitchFamily="34" charset="-120"/>
                <a:cs typeface="Times New Roman" pitchFamily="18" charset="0"/>
              </a:rPr>
              <a:t>3C</a:t>
            </a:r>
            <a:r>
              <a:rPr kumimoji="0" lang="zh-TW" altLang="en-US" sz="3600" b="1" smtClean="0">
                <a:solidFill>
                  <a:srgbClr val="002060"/>
                </a:solidFill>
                <a:latin typeface="微軟正黑體" pitchFamily="34" charset="-120"/>
                <a:ea typeface="微軟正黑體" pitchFamily="34" charset="-120"/>
                <a:cs typeface="Times New Roman" pitchFamily="18" charset="0"/>
              </a:rPr>
              <a:t>使用</a:t>
            </a:r>
            <a:r>
              <a:rPr kumimoji="0" lang="zh-TW" altLang="en-US" sz="3600" b="1">
                <a:solidFill>
                  <a:srgbClr val="002060"/>
                </a:solidFill>
                <a:latin typeface="微軟正黑體" pitchFamily="34" charset="-120"/>
                <a:ea typeface="微軟正黑體" pitchFamily="34" charset="-120"/>
                <a:cs typeface="Times New Roman" pitchFamily="18" charset="0"/>
              </a:rPr>
              <a:t>頻</a:t>
            </a:r>
            <a:r>
              <a:rPr kumimoji="0" lang="zh-TW" altLang="en-US" sz="3600" b="1" smtClean="0">
                <a:solidFill>
                  <a:srgbClr val="002060"/>
                </a:solidFill>
                <a:latin typeface="微軟正黑體" pitchFamily="34" charset="-120"/>
                <a:ea typeface="微軟正黑體" pitchFamily="34" charset="-120"/>
                <a:cs typeface="Times New Roman" pitchFamily="18" charset="0"/>
              </a:rPr>
              <a:t>率，</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a:solidFill>
                  <a:srgbClr val="002060"/>
                </a:solidFill>
                <a:latin typeface="微軟正黑體" pitchFamily="34" charset="-120"/>
                <a:ea typeface="微軟正黑體" pitchFamily="34" charset="-120"/>
                <a:cs typeface="Times New Roman" pitchFamily="18" charset="0"/>
              </a:rPr>
              <a:t>自然體驗生活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46</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47</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en-US" altLang="zh-TW" sz="3600" b="1">
                <a:solidFill>
                  <a:srgbClr val="002060"/>
                </a:solidFill>
                <a:latin typeface="微軟正黑體" pitchFamily="34" charset="-120"/>
                <a:ea typeface="微軟正黑體" pitchFamily="34" charset="-120"/>
                <a:cs typeface="Times New Roman" pitchFamily="18" charset="0"/>
              </a:rPr>
              <a:t>.</a:t>
            </a:r>
            <a:r>
              <a:rPr kumimoji="0" lang="zh-TW" altLang="zh-TW" sz="3600" b="1" smtClean="0">
                <a:solidFill>
                  <a:srgbClr val="002060"/>
                </a:solidFill>
                <a:latin typeface="微軟正黑體" pitchFamily="34" charset="-120"/>
                <a:ea typeface="微軟正黑體" pitchFamily="34" charset="-120"/>
                <a:cs typeface="Times New Roman" pitchFamily="18" charset="0"/>
              </a:rPr>
              <a:t>重</a:t>
            </a:r>
            <a:r>
              <a:rPr kumimoji="0" lang="zh-TW" altLang="en-US" sz="3600" b="1"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4</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49</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pic>
        <p:nvPicPr>
          <p:cNvPr id="12" name="Picture 2" descr="èºåå¸æ¨åæ°èª²ç¶±å°æ¡è¾¦å¬å®¤">
            <a:extLst>
              <a:ext uri="{FF2B5EF4-FFF2-40B4-BE49-F238E27FC236}">
                <a16:creationId xmlns:a16="http://schemas.microsoft.com/office/drawing/2014/main"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148"/>
          <p:cNvCxnSpPr/>
          <p:nvPr/>
        </p:nvCxnSpPr>
        <p:spPr>
          <a:xfrm flipH="1">
            <a:off x="1175148" y="5093494"/>
            <a:ext cx="435769" cy="251222"/>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673453"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221" name="文本框 7"/>
          <p:cNvSpPr txBox="1">
            <a:spLocks noChangeArrowheads="1"/>
          </p:cNvSpPr>
          <p:nvPr/>
        </p:nvSpPr>
        <p:spPr bwMode="auto">
          <a:xfrm>
            <a:off x="284560" y="1178719"/>
            <a:ext cx="676036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nSpc>
                <a:spcPct val="90000"/>
              </a:lnSpc>
            </a:pPr>
            <a:r>
              <a:rPr lang="zh-CN" altLang="en-US" b="1">
                <a:solidFill>
                  <a:schemeClr val="bg1"/>
                </a:solidFill>
                <a:latin typeface="Microsoft YaHei" pitchFamily="34" charset="-122"/>
                <a:ea typeface="Microsoft YaHei" pitchFamily="34" charset="-122"/>
              </a:rPr>
              <a:t>台灣的人口</a:t>
            </a:r>
            <a:r>
              <a:rPr lang="zh-TW" altLang="en-US" b="1">
                <a:solidFill>
                  <a:schemeClr val="bg1"/>
                </a:solidFill>
                <a:latin typeface="Microsoft YaHei" pitchFamily="34" charset="-122"/>
                <a:ea typeface="Microsoft YaHei" pitchFamily="34" charset="-122"/>
              </a:rPr>
              <a:t>問題不只</a:t>
            </a:r>
            <a:r>
              <a:rPr lang="zh-CN" altLang="en-US" b="1">
                <a:solidFill>
                  <a:schemeClr val="bg1"/>
                </a:solidFill>
                <a:latin typeface="Microsoft YaHei" pitchFamily="34" charset="-122"/>
                <a:ea typeface="Microsoft YaHei" pitchFamily="34" charset="-122"/>
              </a:rPr>
              <a:t>少子化，高齡化</a:t>
            </a:r>
            <a:r>
              <a:rPr lang="zh-TW" altLang="en-US" b="1">
                <a:solidFill>
                  <a:schemeClr val="bg1"/>
                </a:solidFill>
                <a:latin typeface="Microsoft YaHei" pitchFamily="34" charset="-122"/>
                <a:ea typeface="Microsoft YaHei" pitchFamily="34" charset="-122"/>
              </a:rPr>
              <a:t>更是</a:t>
            </a:r>
            <a:r>
              <a:rPr lang="zh-CN" altLang="en-US" b="1">
                <a:solidFill>
                  <a:schemeClr val="bg1"/>
                </a:solidFill>
                <a:latin typeface="Microsoft YaHei" pitchFamily="34" charset="-122"/>
                <a:ea typeface="Microsoft YaHei" pitchFamily="34" charset="-122"/>
              </a:rPr>
              <a:t>嚴重</a:t>
            </a:r>
          </a:p>
        </p:txBody>
      </p:sp>
      <p:sp>
        <p:nvSpPr>
          <p:cNvPr id="40" name="椭圆 144"/>
          <p:cNvSpPr/>
          <p:nvPr/>
        </p:nvSpPr>
        <p:spPr>
          <a:xfrm>
            <a:off x="1552575" y="5007769"/>
            <a:ext cx="14406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1" name="椭圆 145"/>
          <p:cNvSpPr/>
          <p:nvPr/>
        </p:nvSpPr>
        <p:spPr>
          <a:xfrm>
            <a:off x="2377679" y="4263629"/>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5" name="椭圆 146"/>
          <p:cNvSpPr/>
          <p:nvPr/>
        </p:nvSpPr>
        <p:spPr>
          <a:xfrm>
            <a:off x="3155157" y="343138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6" name="椭圆 147"/>
          <p:cNvSpPr/>
          <p:nvPr/>
        </p:nvSpPr>
        <p:spPr>
          <a:xfrm>
            <a:off x="3786188" y="2401492"/>
            <a:ext cx="145256" cy="145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52" name="直接连接符 149"/>
          <p:cNvCxnSpPr/>
          <p:nvPr/>
        </p:nvCxnSpPr>
        <p:spPr>
          <a:xfrm flipV="1">
            <a:off x="1675210" y="4387453"/>
            <a:ext cx="723900" cy="64174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3" name="直接连接符 150"/>
          <p:cNvCxnSpPr/>
          <p:nvPr/>
        </p:nvCxnSpPr>
        <p:spPr>
          <a:xfrm flipV="1">
            <a:off x="2501504" y="3555206"/>
            <a:ext cx="675084" cy="729854"/>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4" name="直接连接符 151"/>
          <p:cNvCxnSpPr>
            <a:stCxn id="45" idx="7"/>
            <a:endCxn id="46" idx="3"/>
          </p:cNvCxnSpPr>
          <p:nvPr/>
        </p:nvCxnSpPr>
        <p:spPr>
          <a:xfrm flipV="1">
            <a:off x="3278981" y="2525316"/>
            <a:ext cx="528638" cy="927497"/>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cxnSp>
        <p:nvCxnSpPr>
          <p:cNvPr id="56" name="直接连接符 152"/>
          <p:cNvCxnSpPr/>
          <p:nvPr/>
        </p:nvCxnSpPr>
        <p:spPr>
          <a:xfrm flipV="1">
            <a:off x="3910013" y="2157413"/>
            <a:ext cx="314325" cy="265510"/>
          </a:xfrm>
          <a:prstGeom prst="line">
            <a:avLst/>
          </a:prstGeom>
          <a:ln w="38100">
            <a:solidFill>
              <a:srgbClr val="14826D"/>
            </a:solidFill>
          </a:ln>
        </p:spPr>
        <p:style>
          <a:lnRef idx="1">
            <a:schemeClr val="accent1"/>
          </a:lnRef>
          <a:fillRef idx="0">
            <a:schemeClr val="accent1"/>
          </a:fillRef>
          <a:effectRef idx="0">
            <a:schemeClr val="accent1"/>
          </a:effectRef>
          <a:fontRef idx="minor">
            <a:schemeClr val="tx1"/>
          </a:fontRef>
        </p:style>
      </p:cxnSp>
      <p:sp>
        <p:nvSpPr>
          <p:cNvPr id="9230" name="文本框 178"/>
          <p:cNvSpPr txBox="1">
            <a:spLocks noChangeArrowheads="1"/>
          </p:cNvSpPr>
          <p:nvPr/>
        </p:nvSpPr>
        <p:spPr bwMode="auto">
          <a:xfrm>
            <a:off x="4382115" y="1961910"/>
            <a:ext cx="3567579" cy="9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sz="2400" b="1">
                <a:solidFill>
                  <a:srgbClr val="FF0000"/>
                </a:solidFill>
                <a:latin typeface="Microsoft YaHei" pitchFamily="34" charset="-122"/>
                <a:ea typeface="Microsoft YaHei" pitchFamily="34" charset="-122"/>
              </a:rPr>
              <a:t>超過</a:t>
            </a:r>
            <a:r>
              <a:rPr lang="en-US" altLang="zh-CN" sz="2400" b="1">
                <a:solidFill>
                  <a:srgbClr val="FF0000"/>
                </a:solidFill>
                <a:latin typeface="Microsoft YaHei" pitchFamily="34" charset="-122"/>
                <a:ea typeface="Microsoft YaHei" pitchFamily="34" charset="-122"/>
              </a:rPr>
              <a:t>20%</a:t>
            </a:r>
            <a:r>
              <a:rPr lang="zh-CN" altLang="en-US" sz="2400" b="1">
                <a:solidFill>
                  <a:srgbClr val="FF0000"/>
                </a:solidFill>
                <a:latin typeface="Microsoft YaHei" pitchFamily="34" charset="-122"/>
                <a:ea typeface="Microsoft YaHei" pitchFamily="34" charset="-122"/>
              </a:rPr>
              <a:t>是</a:t>
            </a:r>
            <a:endParaRPr lang="en-US" altLang="zh-CN" sz="2400" b="1">
              <a:solidFill>
                <a:srgbClr val="FF0000"/>
              </a:solidFill>
              <a:latin typeface="Microsoft YaHei" pitchFamily="34" charset="-122"/>
              <a:ea typeface="Microsoft YaHei" pitchFamily="34" charset="-122"/>
            </a:endParaRPr>
          </a:p>
          <a:p>
            <a:pPr eaLnBrk="1" hangingPunct="1">
              <a:lnSpc>
                <a:spcPct val="125000"/>
              </a:lnSpc>
            </a:pPr>
            <a:r>
              <a:rPr lang="zh-CN" altLang="en-US" sz="2400" b="1">
                <a:solidFill>
                  <a:srgbClr val="FF0000"/>
                </a:solidFill>
                <a:latin typeface="Microsoft YaHei" pitchFamily="34" charset="-122"/>
                <a:ea typeface="Microsoft YaHei" pitchFamily="34" charset="-122"/>
              </a:rPr>
              <a:t>超高齡</a:t>
            </a:r>
            <a:r>
              <a:rPr lang="zh-CN" altLang="en-US" sz="2400" b="1" smtClean="0">
                <a:solidFill>
                  <a:srgbClr val="FF0000"/>
                </a:solidFill>
                <a:latin typeface="Microsoft YaHei" pitchFamily="34" charset="-122"/>
                <a:ea typeface="Microsoft YaHei" pitchFamily="34" charset="-122"/>
              </a:rPr>
              <a:t>社會</a:t>
            </a:r>
            <a:endParaRPr lang="en-US" altLang="zh-CN" sz="2400" b="1">
              <a:solidFill>
                <a:srgbClr val="FF0000"/>
              </a:solidFill>
              <a:latin typeface="Microsoft YaHei" pitchFamily="34" charset="-122"/>
              <a:ea typeface="Microsoft YaHei" pitchFamily="34" charset="-122"/>
            </a:endParaRPr>
          </a:p>
        </p:txBody>
      </p:sp>
      <p:sp>
        <p:nvSpPr>
          <p:cNvPr id="9231" name="文本框 176"/>
          <p:cNvSpPr txBox="1">
            <a:spLocks noChangeArrowheads="1"/>
          </p:cNvSpPr>
          <p:nvPr/>
        </p:nvSpPr>
        <p:spPr bwMode="auto">
          <a:xfrm>
            <a:off x="3791417" y="3256432"/>
            <a:ext cx="298251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超過</a:t>
            </a:r>
            <a:r>
              <a:rPr lang="en-US" altLang="zh-CN" b="1">
                <a:solidFill>
                  <a:srgbClr val="002060"/>
                </a:solidFill>
                <a:latin typeface="Microsoft YaHei" pitchFamily="34" charset="-122"/>
                <a:ea typeface="Microsoft YaHei" pitchFamily="34" charset="-122"/>
              </a:rPr>
              <a:t>14%</a:t>
            </a:r>
            <a:r>
              <a:rPr lang="zh-CN" altLang="en-US" b="1">
                <a:solidFill>
                  <a:srgbClr val="002060"/>
                </a:solidFill>
                <a:latin typeface="Microsoft YaHei" pitchFamily="34" charset="-122"/>
                <a:ea typeface="Microsoft YaHei" pitchFamily="34" charset="-122"/>
              </a:rPr>
              <a:t>是</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a:t>
            </a:r>
            <a:r>
              <a:rPr lang="zh-CN" altLang="en-US" b="1" smtClean="0">
                <a:solidFill>
                  <a:srgbClr val="002060"/>
                </a:solidFill>
                <a:latin typeface="Microsoft YaHei" pitchFamily="34" charset="-122"/>
                <a:ea typeface="Microsoft YaHei" pitchFamily="34" charset="-122"/>
              </a:rPr>
              <a:t>社會</a:t>
            </a:r>
            <a:endParaRPr lang="en-US" altLang="zh-CN" b="1">
              <a:solidFill>
                <a:srgbClr val="002060"/>
              </a:solidFill>
              <a:latin typeface="Microsoft YaHei" pitchFamily="34" charset="-122"/>
              <a:ea typeface="Microsoft YaHei" pitchFamily="34" charset="-122"/>
            </a:endParaRPr>
          </a:p>
        </p:txBody>
      </p:sp>
      <p:sp>
        <p:nvSpPr>
          <p:cNvPr id="9232" name="文本框 174"/>
          <p:cNvSpPr txBox="1">
            <a:spLocks noChangeArrowheads="1"/>
          </p:cNvSpPr>
          <p:nvPr/>
        </p:nvSpPr>
        <p:spPr bwMode="auto">
          <a:xfrm>
            <a:off x="2881314" y="4808934"/>
            <a:ext cx="2851546"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b="1">
                <a:solidFill>
                  <a:srgbClr val="002060"/>
                </a:solidFill>
                <a:latin typeface="Microsoft YaHei" pitchFamily="34" charset="-122"/>
                <a:ea typeface="Microsoft YaHei" pitchFamily="34" charset="-122"/>
              </a:rPr>
              <a:t>達</a:t>
            </a:r>
            <a:r>
              <a:rPr lang="en-US" altLang="zh-TW" b="1">
                <a:solidFill>
                  <a:srgbClr val="002060"/>
                </a:solidFill>
                <a:latin typeface="Microsoft YaHei" pitchFamily="34" charset="-122"/>
                <a:ea typeface="Microsoft YaHei" pitchFamily="34" charset="-122"/>
              </a:rPr>
              <a:t>249 </a:t>
            </a:r>
            <a:r>
              <a:rPr lang="zh-TW" altLang="en-US" b="1">
                <a:solidFill>
                  <a:srgbClr val="002060"/>
                </a:solidFill>
                <a:latin typeface="Microsoft YaHei" pitchFamily="34" charset="-122"/>
                <a:ea typeface="Microsoft YaHei" pitchFamily="34" charset="-122"/>
              </a:rPr>
              <a:t>萬人</a:t>
            </a:r>
            <a:r>
              <a:rPr lang="zh-TW" altLang="en-US" b="1" smtClean="0">
                <a:solidFill>
                  <a:srgbClr val="002060"/>
                </a:solidFill>
                <a:latin typeface="Microsoft YaHei" pitchFamily="34" charset="-122"/>
                <a:ea typeface="Microsoft YaHei" pitchFamily="34" charset="-122"/>
              </a:rPr>
              <a:t>，占</a:t>
            </a:r>
            <a:r>
              <a:rPr lang="en-US" altLang="zh-TW" b="1">
                <a:solidFill>
                  <a:srgbClr val="002060"/>
                </a:solidFill>
                <a:latin typeface="Microsoft YaHei" pitchFamily="34" charset="-122"/>
                <a:ea typeface="Microsoft YaHei" pitchFamily="34" charset="-122"/>
              </a:rPr>
              <a:t>10.7%</a:t>
            </a:r>
            <a:endParaRPr lang="zh-TW" altLang="en-US" b="1">
              <a:solidFill>
                <a:srgbClr val="002060"/>
              </a:solidFill>
              <a:latin typeface="Microsoft YaHei" pitchFamily="34" charset="-122"/>
              <a:ea typeface="Microsoft YaHei" pitchFamily="34" charset="-122"/>
            </a:endParaRPr>
          </a:p>
        </p:txBody>
      </p:sp>
      <p:sp>
        <p:nvSpPr>
          <p:cNvPr id="9233" name="文本框 172"/>
          <p:cNvSpPr txBox="1">
            <a:spLocks noChangeArrowheads="1"/>
          </p:cNvSpPr>
          <p:nvPr/>
        </p:nvSpPr>
        <p:spPr bwMode="auto">
          <a:xfrm>
            <a:off x="2314576" y="5730046"/>
            <a:ext cx="31460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CN" altLang="en-US" b="1">
                <a:solidFill>
                  <a:srgbClr val="002060"/>
                </a:solidFill>
                <a:latin typeface="Microsoft YaHei" pitchFamily="34" charset="-122"/>
                <a:ea typeface="Microsoft YaHei" pitchFamily="34" charset="-122"/>
              </a:rPr>
              <a:t>占</a:t>
            </a:r>
            <a:r>
              <a:rPr lang="en-US" altLang="zh-CN" b="1">
                <a:solidFill>
                  <a:srgbClr val="002060"/>
                </a:solidFill>
                <a:latin typeface="Microsoft YaHei" pitchFamily="34" charset="-122"/>
                <a:ea typeface="Microsoft YaHei" pitchFamily="34" charset="-122"/>
              </a:rPr>
              <a:t>7%</a:t>
            </a:r>
            <a:r>
              <a:rPr lang="zh-CN" altLang="en-US" b="1">
                <a:solidFill>
                  <a:srgbClr val="002060"/>
                </a:solidFill>
                <a:latin typeface="Microsoft YaHei" pitchFamily="34" charset="-122"/>
                <a:ea typeface="Microsoft YaHei" pitchFamily="34" charset="-122"/>
              </a:rPr>
              <a:t>，進入</a:t>
            </a:r>
            <a:r>
              <a:rPr lang="zh-TW" altLang="en-US" b="1">
                <a:solidFill>
                  <a:srgbClr val="002060"/>
                </a:solidFill>
                <a:latin typeface="Microsoft YaHei" pitchFamily="34" charset="-122"/>
                <a:ea typeface="Microsoft YaHei" pitchFamily="34" charset="-122"/>
              </a:rPr>
              <a:t>聯</a:t>
            </a:r>
            <a:r>
              <a:rPr lang="zh-CN" altLang="en-US" b="1">
                <a:solidFill>
                  <a:srgbClr val="002060"/>
                </a:solidFill>
                <a:latin typeface="Microsoft YaHei" pitchFamily="34" charset="-122"/>
                <a:ea typeface="Microsoft YaHei" pitchFamily="34" charset="-122"/>
              </a:rPr>
              <a:t>合國定義的</a:t>
            </a:r>
            <a:endParaRPr lang="en-US" altLang="zh-CN" b="1">
              <a:solidFill>
                <a:srgbClr val="002060"/>
              </a:solidFill>
              <a:latin typeface="Microsoft YaHei" pitchFamily="34" charset="-122"/>
              <a:ea typeface="Microsoft YaHei" pitchFamily="34" charset="-122"/>
            </a:endParaRPr>
          </a:p>
          <a:p>
            <a:pPr eaLnBrk="1" hangingPunct="1">
              <a:lnSpc>
                <a:spcPct val="125000"/>
              </a:lnSpc>
            </a:pPr>
            <a:r>
              <a:rPr lang="zh-CN" altLang="en-US" b="1">
                <a:solidFill>
                  <a:srgbClr val="002060"/>
                </a:solidFill>
                <a:latin typeface="Microsoft YaHei" pitchFamily="34" charset="-122"/>
                <a:ea typeface="Microsoft YaHei" pitchFamily="34" charset="-122"/>
              </a:rPr>
              <a:t>高齡化</a:t>
            </a:r>
            <a:r>
              <a:rPr lang="zh-CN" altLang="en-US" b="1" smtClean="0">
                <a:solidFill>
                  <a:srgbClr val="002060"/>
                </a:solidFill>
                <a:latin typeface="Microsoft YaHei" pitchFamily="34" charset="-122"/>
                <a:ea typeface="Microsoft YaHei" pitchFamily="34" charset="-122"/>
              </a:rPr>
              <a:t>社會</a:t>
            </a:r>
            <a:endParaRPr lang="en-US" altLang="zh-CN" b="1">
              <a:solidFill>
                <a:srgbClr val="002060"/>
              </a:solidFill>
              <a:latin typeface="Microsoft YaHei" pitchFamily="34" charset="-122"/>
              <a:ea typeface="Microsoft YaHei" pitchFamily="34" charset="-122"/>
            </a:endParaRPr>
          </a:p>
        </p:txBody>
      </p:sp>
      <p:cxnSp>
        <p:nvCxnSpPr>
          <p:cNvPr id="67" name="直接连接符 160"/>
          <p:cNvCxnSpPr/>
          <p:nvPr/>
        </p:nvCxnSpPr>
        <p:spPr>
          <a:xfrm>
            <a:off x="3910012" y="2525317"/>
            <a:ext cx="433388" cy="448865"/>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8" name="直接连接符 161"/>
          <p:cNvCxnSpPr/>
          <p:nvPr/>
        </p:nvCxnSpPr>
        <p:spPr>
          <a:xfrm>
            <a:off x="4343400" y="2974181"/>
            <a:ext cx="1933575"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69" name="直接连接符 162"/>
          <p:cNvCxnSpPr/>
          <p:nvPr/>
        </p:nvCxnSpPr>
        <p:spPr>
          <a:xfrm>
            <a:off x="3278981" y="3555207"/>
            <a:ext cx="438150" cy="459581"/>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0" name="直接连接符 163"/>
          <p:cNvCxnSpPr/>
          <p:nvPr/>
        </p:nvCxnSpPr>
        <p:spPr>
          <a:xfrm>
            <a:off x="3717131" y="4007644"/>
            <a:ext cx="1910954" cy="7144"/>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1" name="直接连接符 164"/>
          <p:cNvCxnSpPr/>
          <p:nvPr/>
        </p:nvCxnSpPr>
        <p:spPr>
          <a:xfrm>
            <a:off x="2501503" y="4387453"/>
            <a:ext cx="423863" cy="471488"/>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2" name="直接连接符 165"/>
          <p:cNvCxnSpPr/>
          <p:nvPr/>
        </p:nvCxnSpPr>
        <p:spPr>
          <a:xfrm>
            <a:off x="2925366" y="4856560"/>
            <a:ext cx="1834753"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3" name="直接连接符 166"/>
          <p:cNvCxnSpPr/>
          <p:nvPr/>
        </p:nvCxnSpPr>
        <p:spPr>
          <a:xfrm>
            <a:off x="1675210" y="5131594"/>
            <a:ext cx="409575" cy="498872"/>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cxnSp>
        <p:nvCxnSpPr>
          <p:cNvPr id="74" name="直接连接符 167"/>
          <p:cNvCxnSpPr/>
          <p:nvPr/>
        </p:nvCxnSpPr>
        <p:spPr>
          <a:xfrm>
            <a:off x="2084785" y="5641181"/>
            <a:ext cx="2027634" cy="0"/>
          </a:xfrm>
          <a:prstGeom prst="line">
            <a:avLst/>
          </a:prstGeom>
          <a:ln w="12700">
            <a:solidFill>
              <a:srgbClr val="979797"/>
            </a:solidFill>
          </a:ln>
        </p:spPr>
        <p:style>
          <a:lnRef idx="1">
            <a:schemeClr val="accent1"/>
          </a:lnRef>
          <a:fillRef idx="0">
            <a:schemeClr val="accent1"/>
          </a:fillRef>
          <a:effectRef idx="0">
            <a:schemeClr val="accent1"/>
          </a:effectRef>
          <a:fontRef idx="minor">
            <a:schemeClr val="tx1"/>
          </a:fontRef>
        </p:style>
      </p:cxnSp>
      <p:sp>
        <p:nvSpPr>
          <p:cNvPr id="75" name="矩形标注 168"/>
          <p:cNvSpPr/>
          <p:nvPr/>
        </p:nvSpPr>
        <p:spPr>
          <a:xfrm>
            <a:off x="532210" y="4396979"/>
            <a:ext cx="123467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1993 </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6" name="矩形标注 169"/>
          <p:cNvSpPr/>
          <p:nvPr/>
        </p:nvSpPr>
        <p:spPr>
          <a:xfrm>
            <a:off x="1368028" y="3644504"/>
            <a:ext cx="1233488"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2010</a:t>
            </a:r>
            <a:r>
              <a:rPr lang="zh-CN" altLang="is-IS" sz="1650" b="1" dirty="0">
                <a:solidFill>
                  <a:sysClr val="windowText" lastClr="000000"/>
                </a:solidFill>
                <a:latin typeface="Microsoft YaHei" charset="-122"/>
                <a:ea typeface="Microsoft YaHei" charset="-122"/>
                <a:cs typeface="Microsoft YaHei" charset="-122"/>
              </a:rPr>
              <a:t>年底</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7" name="矩形标注 170"/>
          <p:cNvSpPr/>
          <p:nvPr/>
        </p:nvSpPr>
        <p:spPr>
          <a:xfrm>
            <a:off x="2126456" y="2820591"/>
            <a:ext cx="1233488" cy="37980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2018</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sp>
        <p:nvSpPr>
          <p:cNvPr id="78" name="矩形标注 171"/>
          <p:cNvSpPr/>
          <p:nvPr/>
        </p:nvSpPr>
        <p:spPr>
          <a:xfrm>
            <a:off x="2778919" y="1779985"/>
            <a:ext cx="1234679" cy="378619"/>
          </a:xfrm>
          <a:prstGeom prst="wedgeRectCallout">
            <a:avLst>
              <a:gd name="adj1" fmla="val 35823"/>
              <a:gd name="adj2" fmla="val 118256"/>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s-IS" altLang="zh-CN" sz="1650" b="1" dirty="0">
                <a:solidFill>
                  <a:sysClr val="windowText" lastClr="000000"/>
                </a:solidFill>
                <a:latin typeface="Microsoft YaHei" charset="-122"/>
                <a:ea typeface="Microsoft YaHei" charset="-122"/>
                <a:cs typeface="Microsoft YaHei" charset="-122"/>
              </a:rPr>
              <a:t>2025</a:t>
            </a:r>
            <a:r>
              <a:rPr lang="zh-TW" altLang="en-US" sz="1650" b="1" dirty="0">
                <a:solidFill>
                  <a:sysClr val="windowText" lastClr="000000"/>
                </a:solidFill>
                <a:latin typeface="Microsoft YaHei" charset="-122"/>
                <a:ea typeface="Microsoft YaHei" charset="-122"/>
                <a:cs typeface="Microsoft YaHei" charset="-122"/>
              </a:rPr>
              <a:t>年</a:t>
            </a:r>
            <a:endParaRPr lang="zh-CN" altLang="en-US" sz="1650" b="1" dirty="0">
              <a:solidFill>
                <a:sysClr val="windowText" lastClr="000000"/>
              </a:solidFill>
              <a:latin typeface="Microsoft YaHei" charset="-122"/>
              <a:ea typeface="Microsoft YaHei" charset="-122"/>
              <a:cs typeface="Microsoft YaHei" charset="-122"/>
            </a:endParaRPr>
          </a:p>
        </p:txBody>
      </p:sp>
      <p:grpSp>
        <p:nvGrpSpPr>
          <p:cNvPr id="9246" name="群組 2"/>
          <p:cNvGrpSpPr>
            <a:grpSpLocks/>
          </p:cNvGrpSpPr>
          <p:nvPr/>
        </p:nvGrpSpPr>
        <p:grpSpPr bwMode="auto">
          <a:xfrm>
            <a:off x="6775847" y="1818085"/>
            <a:ext cx="1485900" cy="1541853"/>
            <a:chOff x="9033907" y="1348503"/>
            <a:chExt cx="1982293" cy="2055510"/>
          </a:xfrm>
        </p:grpSpPr>
        <p:grpSp>
          <p:nvGrpSpPr>
            <p:cNvPr id="9250" name="群組 1"/>
            <p:cNvGrpSpPr>
              <a:grpSpLocks/>
            </p:cNvGrpSpPr>
            <p:nvPr/>
          </p:nvGrpSpPr>
          <p:grpSpPr bwMode="auto">
            <a:xfrm>
              <a:off x="9033907" y="1348503"/>
              <a:ext cx="1982293" cy="2031710"/>
              <a:chOff x="9033907" y="1415615"/>
              <a:chExt cx="1982293" cy="2031710"/>
            </a:xfrm>
          </p:grpSpPr>
          <p:sp>
            <p:nvSpPr>
              <p:cNvPr id="87" name="Sev02"/>
              <p:cNvSpPr/>
              <p:nvPr/>
            </p:nvSpPr>
            <p:spPr>
              <a:xfrm rot="18900000">
                <a:off x="9033907" y="1415615"/>
                <a:ext cx="1982293" cy="2007900"/>
              </a:xfrm>
              <a:prstGeom prst="rect">
                <a:avLst/>
              </a:prstGeom>
              <a:solidFill>
                <a:srgbClr val="DB6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sp>
            <p:nvSpPr>
              <p:cNvPr id="88" name="Sev02"/>
              <p:cNvSpPr/>
              <p:nvPr/>
            </p:nvSpPr>
            <p:spPr>
              <a:xfrm rot="18900000">
                <a:off x="9083146" y="1558470"/>
                <a:ext cx="1883814" cy="1888855"/>
              </a:xfrm>
              <a:prstGeom prst="rect">
                <a:avLst/>
              </a:prstGeom>
              <a:solidFill>
                <a:schemeClr val="bg1">
                  <a:lumMod val="95000"/>
                </a:schemeClr>
              </a:solidFill>
              <a:ln>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500" dirty="0">
                  <a:solidFill>
                    <a:schemeClr val="accent2">
                      <a:lumMod val="50000"/>
                    </a:schemeClr>
                  </a:solidFill>
                  <a:latin typeface="FontAwesome" pitchFamily="2" charset="0"/>
                </a:endParaRPr>
              </a:p>
            </p:txBody>
          </p:sp>
        </p:grpSp>
        <p:sp>
          <p:nvSpPr>
            <p:cNvPr id="9251" name="文本框 26"/>
            <p:cNvSpPr txBox="1">
              <a:spLocks noChangeArrowheads="1"/>
            </p:cNvSpPr>
            <p:nvPr/>
          </p:nvSpPr>
          <p:spPr bwMode="auto">
            <a:xfrm>
              <a:off x="9121775" y="1803803"/>
              <a:ext cx="1860549" cy="16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400">
                  <a:solidFill>
                    <a:srgbClr val="3333FF"/>
                  </a:solidFill>
                  <a:latin typeface="Microsoft YaHei" pitchFamily="34" charset="-122"/>
                  <a:ea typeface="Microsoft YaHei" pitchFamily="34" charset="-122"/>
                </a:rPr>
                <a:t>20</a:t>
              </a:r>
              <a:r>
                <a:rPr lang="en-US" altLang="zh-TW" sz="2400">
                  <a:solidFill>
                    <a:srgbClr val="3333FF"/>
                  </a:solidFill>
                  <a:latin typeface="Microsoft YaHei" pitchFamily="34" charset="-122"/>
                  <a:ea typeface="Microsoft YaHei" pitchFamily="34" charset="-122"/>
                </a:rPr>
                <a:t>25</a:t>
              </a:r>
              <a:r>
                <a:rPr lang="zh-CN" altLang="en-US" sz="2400">
                  <a:solidFill>
                    <a:srgbClr val="3333FF"/>
                  </a:solidFill>
                  <a:latin typeface="Microsoft YaHei" pitchFamily="34" charset="-122"/>
                  <a:ea typeface="Microsoft YaHei" pitchFamily="34" charset="-122"/>
                </a:rPr>
                <a:t>年</a:t>
              </a:r>
              <a:endParaRPr lang="en-US" altLang="zh-CN" sz="2400">
                <a:solidFill>
                  <a:srgbClr val="3333FF"/>
                </a:solidFill>
                <a:latin typeface="Microsoft YaHei" pitchFamily="34" charset="-122"/>
                <a:ea typeface="Microsoft YaHei" pitchFamily="34" charset="-122"/>
              </a:endParaRPr>
            </a:p>
            <a:p>
              <a:pPr algn="ctr" eaLnBrk="1" hangingPunct="1"/>
              <a:r>
                <a:rPr lang="zh-CN" altLang="en-US" sz="2400" b="1">
                  <a:solidFill>
                    <a:srgbClr val="E2887E"/>
                  </a:solidFill>
                  <a:latin typeface="Microsoft YaHei" pitchFamily="34" charset="-122"/>
                  <a:ea typeface="Microsoft YaHei" pitchFamily="34" charset="-122"/>
                </a:rPr>
                <a:t>超高齡化</a:t>
              </a:r>
            </a:p>
          </p:txBody>
        </p:sp>
      </p:grpSp>
      <p:sp>
        <p:nvSpPr>
          <p:cNvPr id="9247" name="矩形 105"/>
          <p:cNvSpPr>
            <a:spLocks noChangeArrowheads="1"/>
          </p:cNvSpPr>
          <p:nvPr/>
        </p:nvSpPr>
        <p:spPr bwMode="auto">
          <a:xfrm>
            <a:off x="332185" y="1874044"/>
            <a:ext cx="18133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buClr>
                <a:srgbClr val="FF0000"/>
              </a:buClr>
            </a:pPr>
            <a:r>
              <a:rPr lang="zh-TW" altLang="en-US" sz="1500" b="1">
                <a:solidFill>
                  <a:srgbClr val="002060"/>
                </a:solidFill>
                <a:latin typeface="Microsoft YaHei" pitchFamily="34" charset="-122"/>
                <a:ea typeface="Microsoft YaHei" pitchFamily="34" charset="-122"/>
              </a:rPr>
              <a:t>國發會推估</a:t>
            </a:r>
            <a:r>
              <a:rPr lang="zh-TW" altLang="en-US" sz="2100" b="1">
                <a:solidFill>
                  <a:srgbClr val="002060"/>
                </a:solidFill>
                <a:latin typeface="Microsoft YaHei" pitchFamily="34" charset="-122"/>
                <a:ea typeface="Microsoft YaHei" pitchFamily="34" charset="-122"/>
              </a:rPr>
              <a:t>臺灣</a:t>
            </a:r>
            <a:endParaRPr lang="en-US" altLang="zh-TW" sz="2100" b="1">
              <a:solidFill>
                <a:srgbClr val="002060"/>
              </a:solidFill>
              <a:latin typeface="Microsoft YaHei" pitchFamily="34" charset="-122"/>
              <a:ea typeface="Microsoft YaHei" pitchFamily="34" charset="-122"/>
            </a:endParaRPr>
          </a:p>
          <a:p>
            <a:pPr eaLnBrk="1" hangingPunct="1">
              <a:buClr>
                <a:srgbClr val="FF0000"/>
              </a:buClr>
            </a:pPr>
            <a:r>
              <a:rPr lang="en-US" altLang="zh-TW" sz="3000" b="1">
                <a:solidFill>
                  <a:srgbClr val="002060"/>
                </a:solidFill>
                <a:latin typeface="Microsoft YaHei" pitchFamily="34" charset="-122"/>
                <a:ea typeface="Microsoft YaHei" pitchFamily="34" charset="-122"/>
              </a:rPr>
              <a:t>65</a:t>
            </a:r>
            <a:r>
              <a:rPr lang="zh-TW" altLang="en-US" sz="3000" b="1">
                <a:solidFill>
                  <a:srgbClr val="002060"/>
                </a:solidFill>
                <a:latin typeface="Microsoft YaHei" pitchFamily="34" charset="-122"/>
                <a:ea typeface="Microsoft YaHei" pitchFamily="34" charset="-122"/>
              </a:rPr>
              <a:t>歲以上</a:t>
            </a:r>
            <a:endParaRPr lang="en-US" altLang="zh-TW" sz="3000" b="1">
              <a:solidFill>
                <a:srgbClr val="002060"/>
              </a:solidFill>
              <a:latin typeface="Microsoft YaHei" pitchFamily="34" charset="-122"/>
              <a:ea typeface="Microsoft YaHei" pitchFamily="34" charset="-122"/>
            </a:endParaRPr>
          </a:p>
          <a:p>
            <a:pPr eaLnBrk="1" hangingPunct="1">
              <a:buClr>
                <a:srgbClr val="FF0000"/>
              </a:buClr>
            </a:pPr>
            <a:r>
              <a:rPr lang="zh-TW" altLang="en-US" sz="2100" b="1">
                <a:solidFill>
                  <a:srgbClr val="002060"/>
                </a:solidFill>
                <a:latin typeface="Microsoft YaHei" pitchFamily="34" charset="-122"/>
                <a:ea typeface="Microsoft YaHei" pitchFamily="34" charset="-122"/>
              </a:rPr>
              <a:t>人口變化</a:t>
            </a:r>
          </a:p>
        </p:txBody>
      </p:sp>
      <p:sp>
        <p:nvSpPr>
          <p:cNvPr id="9248" name="矩形 106"/>
          <p:cNvSpPr>
            <a:spLocks noChangeArrowheads="1"/>
          </p:cNvSpPr>
          <p:nvPr/>
        </p:nvSpPr>
        <p:spPr bwMode="auto">
          <a:xfrm>
            <a:off x="6176963" y="3684985"/>
            <a:ext cx="2565797" cy="1996700"/>
          </a:xfrm>
          <a:prstGeom prst="rect">
            <a:avLst/>
          </a:prstGeom>
          <a:noFill/>
          <a:ln w="57150">
            <a:solidFill>
              <a:srgbClr val="E2887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a:latin typeface="Microsoft YaHei" pitchFamily="34" charset="-122"/>
                <a:ea typeface="Microsoft YaHei" pitchFamily="34" charset="-122"/>
              </a:rPr>
              <a:t>要尋找高齡化與</a:t>
            </a:r>
            <a:endParaRPr lang="en-US" altLang="zh-CN" b="1">
              <a:latin typeface="Microsoft YaHei" pitchFamily="34" charset="-122"/>
              <a:ea typeface="Microsoft YaHei" pitchFamily="34" charset="-122"/>
            </a:endParaRPr>
          </a:p>
          <a:p>
            <a:pPr algn="ctr" eaLnBrk="1" hangingPunct="1">
              <a:lnSpc>
                <a:spcPct val="125000"/>
              </a:lnSpc>
            </a:pPr>
            <a:r>
              <a:rPr lang="zh-TW" altLang="en-US" b="1">
                <a:latin typeface="Microsoft YaHei" pitchFamily="34" charset="-122"/>
                <a:ea typeface="Microsoft YaHei" pitchFamily="34" charset="-122"/>
              </a:rPr>
              <a:t>少子化台灣的</a:t>
            </a:r>
            <a:endParaRPr lang="en-US" altLang="zh-TW" b="1">
              <a:latin typeface="Microsoft YaHei" pitchFamily="34" charset="-122"/>
              <a:ea typeface="Microsoft YaHei" pitchFamily="34" charset="-122"/>
            </a:endParaRPr>
          </a:p>
          <a:p>
            <a:pPr algn="ctr" eaLnBrk="1" hangingPunct="1">
              <a:lnSpc>
                <a:spcPct val="125000"/>
              </a:lnSpc>
            </a:pPr>
            <a:r>
              <a:rPr lang="zh-TW" altLang="en-US" sz="2100" b="1">
                <a:solidFill>
                  <a:srgbClr val="002060"/>
                </a:solidFill>
                <a:latin typeface="Microsoft YaHei" pitchFamily="34" charset="-122"/>
                <a:ea typeface="Microsoft YaHei" pitchFamily="34" charset="-122"/>
              </a:rPr>
              <a:t>翻轉之道！</a:t>
            </a:r>
            <a:endParaRPr lang="en-US" altLang="zh-TW" sz="2100" b="1">
              <a:solidFill>
                <a:srgbClr val="002060"/>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應先看看人口如何</a:t>
            </a:r>
            <a:endParaRPr lang="en-US" altLang="zh-TW" sz="2100" b="1">
              <a:solidFill>
                <a:srgbClr val="E2887E"/>
              </a:solidFill>
              <a:latin typeface="Microsoft YaHei" pitchFamily="34" charset="-122"/>
              <a:ea typeface="Microsoft YaHei" pitchFamily="34" charset="-122"/>
            </a:endParaRPr>
          </a:p>
          <a:p>
            <a:pPr algn="ctr">
              <a:lnSpc>
                <a:spcPct val="125000"/>
              </a:lnSpc>
            </a:pPr>
            <a:r>
              <a:rPr lang="zh-TW" altLang="en-US" sz="2100" b="1">
                <a:solidFill>
                  <a:srgbClr val="E2887E"/>
                </a:solidFill>
                <a:latin typeface="Microsoft YaHei" pitchFamily="34" charset="-122"/>
                <a:ea typeface="Microsoft YaHei" pitchFamily="34" charset="-122"/>
              </a:rPr>
              <a:t>影響台灣經濟發展</a:t>
            </a:r>
            <a:endParaRPr lang="en-US" altLang="zh-TW" sz="2100" b="1">
              <a:solidFill>
                <a:srgbClr val="E2887E"/>
              </a:solidFill>
              <a:latin typeface="Microsoft YaHei" pitchFamily="34" charset="-122"/>
              <a:ea typeface="Microsoft YaHei" pitchFamily="34" charset="-122"/>
            </a:endParaRPr>
          </a:p>
        </p:txBody>
      </p:sp>
      <p:sp>
        <p:nvSpPr>
          <p:cNvPr id="92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A1C992BA-EC7B-4E6D-90CF-477DE8B9F8BA}" type="slidenum">
              <a:rPr lang="zh-CN" altLang="en-US" smtClean="0">
                <a:solidFill>
                  <a:schemeClr val="bg1"/>
                </a:solidFill>
              </a:rPr>
              <a:pPr/>
              <a:t>5</a:t>
            </a:fld>
            <a:endParaRPr lang="zh-CN" altLang="en-US">
              <a:solidFill>
                <a:schemeClr val="bg1"/>
              </a:solidFill>
            </a:endParaRPr>
          </a:p>
        </p:txBody>
      </p:sp>
    </p:spTree>
    <p:extLst>
      <p:ext uri="{BB962C8B-B14F-4D97-AF65-F5344CB8AC3E}">
        <p14:creationId xmlns:p14="http://schemas.microsoft.com/office/powerpoint/2010/main" val="270715506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val="20000"/>
                    </a:ext>
                  </a:extLst>
                </a:gridCol>
                <a:gridCol w="1973963">
                  <a:extLst>
                    <a:ext uri="{9D8B030D-6E8A-4147-A177-3AD203B41FA5}">
                      <a16:colId xmlns:a16="http://schemas.microsoft.com/office/drawing/2014/main" val="20001"/>
                    </a:ext>
                  </a:extLst>
                </a:gridCol>
                <a:gridCol w="1973963">
                  <a:extLst>
                    <a:ext uri="{9D8B030D-6E8A-4147-A177-3AD203B41FA5}">
                      <a16:colId xmlns:a16="http://schemas.microsoft.com/office/drawing/2014/main" val="20002"/>
                    </a:ext>
                  </a:extLst>
                </a:gridCol>
                <a:gridCol w="1973963">
                  <a:extLst>
                    <a:ext uri="{9D8B030D-6E8A-4147-A177-3AD203B41FA5}">
                      <a16:colId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群組 134"/>
          <p:cNvGrpSpPr/>
          <p:nvPr/>
        </p:nvGrpSpPr>
        <p:grpSpPr>
          <a:xfrm>
            <a:off x="6206787" y="3809999"/>
            <a:ext cx="2986236" cy="1223762"/>
            <a:chOff x="3140531" y="4124976"/>
            <a:chExt cx="2986236" cy="1223762"/>
          </a:xfrm>
        </p:grpSpPr>
        <p:grpSp>
          <p:nvGrpSpPr>
            <p:cNvPr id="128" name="群組 127"/>
            <p:cNvGrpSpPr/>
            <p:nvPr/>
          </p:nvGrpSpPr>
          <p:grpSpPr>
            <a:xfrm>
              <a:off x="3258854" y="4124976"/>
              <a:ext cx="2653715" cy="1223762"/>
              <a:chOff x="1600985" y="534962"/>
              <a:chExt cx="1000032" cy="531504"/>
            </a:xfrm>
            <a:solidFill>
              <a:srgbClr val="D71B60"/>
            </a:solidFill>
          </p:grpSpPr>
          <p:sp>
            <p:nvSpPr>
              <p:cNvPr id="129" name="橢圓 128"/>
              <p:cNvSpPr/>
              <p:nvPr/>
            </p:nvSpPr>
            <p:spPr>
              <a:xfrm>
                <a:off x="1600985" y="593653"/>
                <a:ext cx="303818" cy="40714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1764690" y="534962"/>
                <a:ext cx="567154" cy="517774"/>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2195736" y="576702"/>
                <a:ext cx="405281" cy="369930"/>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1786878" y="661351"/>
                <a:ext cx="472960" cy="37276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橢圓 132"/>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4" name="矩形 133"/>
            <p:cNvSpPr/>
            <p:nvPr/>
          </p:nvSpPr>
          <p:spPr>
            <a:xfrm>
              <a:off x="3140531" y="4344927"/>
              <a:ext cx="2986236" cy="830997"/>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世界是平的</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今天你懂的，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可能明天就沒用。</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重要的是學習力。</a:t>
              </a:r>
            </a:p>
          </p:txBody>
        </p:sp>
      </p:grpSp>
      <p:sp>
        <p:nvSpPr>
          <p:cNvPr id="7" name="圓形圖 6"/>
          <p:cNvSpPr/>
          <p:nvPr/>
        </p:nvSpPr>
        <p:spPr>
          <a:xfrm rot="5400000">
            <a:off x="4101242" y="4723328"/>
            <a:ext cx="913299" cy="4254163"/>
          </a:xfrm>
          <a:prstGeom prst="pie">
            <a:avLst>
              <a:gd name="adj1" fmla="val 5401779"/>
              <a:gd name="adj2" fmla="val 16185328"/>
            </a:avLst>
          </a:prstGeom>
          <a:solidFill>
            <a:srgbClr val="FCE4EC"/>
          </a:solidFill>
          <a:ln w="38100" cap="rnd">
            <a:noFill/>
          </a:ln>
        </p:spPr>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5" name="文字方塊 4"/>
          <p:cNvSpPr txBox="1"/>
          <p:nvPr/>
        </p:nvSpPr>
        <p:spPr>
          <a:xfrm>
            <a:off x="-36512" y="9639"/>
            <a:ext cx="364202" cy="307777"/>
          </a:xfrm>
          <a:prstGeom prst="rect">
            <a:avLst/>
          </a:prstGeom>
          <a:noFill/>
        </p:spPr>
        <p:txBody>
          <a:bodyPr wrap="none" rtlCol="0">
            <a:spAutoFit/>
          </a:bodyPr>
          <a:lstStyle/>
          <a:p>
            <a:r>
              <a:rPr lang="zh-TW" altLang="en-US" sz="1400">
                <a:solidFill>
                  <a:srgbClr val="FAEBF1"/>
                </a:solidFill>
                <a:latin typeface="微軟正黑體" panose="020B0604030504040204" pitchFamily="34" charset="-120"/>
                <a:ea typeface="微軟正黑體" panose="020B0604030504040204" pitchFamily="34" charset="-120"/>
              </a:rPr>
              <a:t>壹</a:t>
            </a:r>
          </a:p>
        </p:txBody>
      </p:sp>
      <p:pic>
        <p:nvPicPr>
          <p:cNvPr id="8" name="圖片 7"/>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6105484" y="1062211"/>
            <a:ext cx="2062174" cy="1756733"/>
          </a:xfrm>
          <a:prstGeom prst="rect">
            <a:avLst/>
          </a:prstGeom>
        </p:spPr>
      </p:pic>
      <p:grpSp>
        <p:nvGrpSpPr>
          <p:cNvPr id="143" name="群組 142"/>
          <p:cNvGrpSpPr/>
          <p:nvPr/>
        </p:nvGrpSpPr>
        <p:grpSpPr>
          <a:xfrm>
            <a:off x="6601483" y="2767710"/>
            <a:ext cx="1855373" cy="845434"/>
            <a:chOff x="6660232" y="2852855"/>
            <a:chExt cx="1855373" cy="845434"/>
          </a:xfrm>
          <a:solidFill>
            <a:srgbClr val="1565C0"/>
          </a:solidFill>
        </p:grpSpPr>
        <p:grpSp>
          <p:nvGrpSpPr>
            <p:cNvPr id="28" name="群組 27"/>
            <p:cNvGrpSpPr/>
            <p:nvPr/>
          </p:nvGrpSpPr>
          <p:grpSpPr>
            <a:xfrm>
              <a:off x="6800992" y="2852855"/>
              <a:ext cx="1599820" cy="845434"/>
              <a:chOff x="1603544" y="537738"/>
              <a:chExt cx="970575" cy="544265"/>
            </a:xfrm>
            <a:grpFill/>
          </p:grpSpPr>
          <p:sp>
            <p:nvSpPr>
              <p:cNvPr id="30" name="橢圓 2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橢圓 31"/>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橢圓 32"/>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橢圓 3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9" name="矩形 28"/>
            <p:cNvSpPr/>
            <p:nvPr/>
          </p:nvSpPr>
          <p:spPr>
            <a:xfrm>
              <a:off x="6660232" y="2996952"/>
              <a:ext cx="1855373" cy="584775"/>
            </a:xfrm>
            <a:prstGeom prst="rect">
              <a:avLst/>
            </a:prstGeom>
            <a:noFill/>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失去山林</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nvGrpSpPr>
          <p:cNvPr id="142" name="群組 141"/>
          <p:cNvGrpSpPr/>
          <p:nvPr/>
        </p:nvGrpSpPr>
        <p:grpSpPr>
          <a:xfrm>
            <a:off x="3730459" y="4164467"/>
            <a:ext cx="1855373" cy="985637"/>
            <a:chOff x="7196696" y="3968974"/>
            <a:chExt cx="1855373" cy="985637"/>
          </a:xfrm>
        </p:grpSpPr>
        <p:grpSp>
          <p:nvGrpSpPr>
            <p:cNvPr id="127" name="群組 126"/>
            <p:cNvGrpSpPr/>
            <p:nvPr/>
          </p:nvGrpSpPr>
          <p:grpSpPr>
            <a:xfrm>
              <a:off x="7934685" y="4509120"/>
              <a:ext cx="573238" cy="445491"/>
              <a:chOff x="7934685" y="4509120"/>
              <a:chExt cx="573238" cy="445491"/>
            </a:xfrm>
          </p:grpSpPr>
          <p:cxnSp>
            <p:nvCxnSpPr>
              <p:cNvPr id="15" name="直線接點 14"/>
              <p:cNvCxnSpPr/>
              <p:nvPr/>
            </p:nvCxnSpPr>
            <p:spPr>
              <a:xfrm rot="5400000">
                <a:off x="828517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8094097"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7903018"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7711939" y="4731866"/>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a:off x="7328040" y="3968974"/>
              <a:ext cx="1610742" cy="845590"/>
              <a:chOff x="1603544" y="537737"/>
              <a:chExt cx="1000375" cy="544266"/>
            </a:xfrm>
            <a:solidFill>
              <a:srgbClr val="D71B60"/>
            </a:solidFill>
          </p:grpSpPr>
          <p:sp>
            <p:nvSpPr>
              <p:cNvPr id="38" name="橢圓 3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橢圓 38"/>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橢圓 3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橢圓 40"/>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橢圓 4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36"/>
            <p:cNvSpPr/>
            <p:nvPr/>
          </p:nvSpPr>
          <p:spPr>
            <a:xfrm>
              <a:off x="7196696" y="4198724"/>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學習共同體</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的革命</a:t>
              </a:r>
            </a:p>
          </p:txBody>
        </p:sp>
      </p:grpSp>
      <p:grpSp>
        <p:nvGrpSpPr>
          <p:cNvPr id="52" name="群組 51"/>
          <p:cNvGrpSpPr/>
          <p:nvPr/>
        </p:nvGrpSpPr>
        <p:grpSpPr>
          <a:xfrm>
            <a:off x="5223554" y="4736668"/>
            <a:ext cx="1303368" cy="785235"/>
            <a:chOff x="1603544" y="537737"/>
            <a:chExt cx="970575" cy="544266"/>
          </a:xfrm>
          <a:solidFill>
            <a:srgbClr val="1565C0"/>
          </a:solidFill>
        </p:grpSpPr>
        <p:sp>
          <p:nvSpPr>
            <p:cNvPr id="54" name="橢圓 53"/>
            <p:cNvSpPr/>
            <p:nvPr/>
          </p:nvSpPr>
          <p:spPr>
            <a:xfrm>
              <a:off x="1603544" y="665853"/>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橢圓 54"/>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橢圓 5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橢圓 5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橢圓 5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53" name="矩形 52"/>
          <p:cNvSpPr/>
          <p:nvPr/>
        </p:nvSpPr>
        <p:spPr>
          <a:xfrm>
            <a:off x="4947512" y="4981750"/>
            <a:ext cx="1855373" cy="338554"/>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Web3.0</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時代</a:t>
            </a:r>
          </a:p>
        </p:txBody>
      </p:sp>
      <p:grpSp>
        <p:nvGrpSpPr>
          <p:cNvPr id="139" name="群組 138"/>
          <p:cNvGrpSpPr/>
          <p:nvPr/>
        </p:nvGrpSpPr>
        <p:grpSpPr>
          <a:xfrm>
            <a:off x="379786" y="5062896"/>
            <a:ext cx="1855373" cy="989992"/>
            <a:chOff x="784317" y="4931557"/>
            <a:chExt cx="1855373" cy="989992"/>
          </a:xfrm>
        </p:grpSpPr>
        <p:grpSp>
          <p:nvGrpSpPr>
            <p:cNvPr id="68" name="群組 67"/>
            <p:cNvGrpSpPr/>
            <p:nvPr/>
          </p:nvGrpSpPr>
          <p:grpSpPr>
            <a:xfrm>
              <a:off x="787443" y="4931557"/>
              <a:ext cx="1819633" cy="989992"/>
              <a:chOff x="1603544" y="537738"/>
              <a:chExt cx="1000375" cy="544265"/>
            </a:xfrm>
            <a:solidFill>
              <a:srgbClr val="1565C0"/>
            </a:solidFill>
          </p:grpSpPr>
          <p:sp>
            <p:nvSpPr>
              <p:cNvPr id="70" name="橢圓 6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橢圓 70"/>
              <p:cNvSpPr/>
              <p:nvPr/>
            </p:nvSpPr>
            <p:spPr>
              <a:xfrm>
                <a:off x="1786879" y="537738"/>
                <a:ext cx="505105" cy="51499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橢圓 71"/>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橢圓 72"/>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橢圓 7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9" name="矩形 68"/>
            <p:cNvSpPr/>
            <p:nvPr/>
          </p:nvSpPr>
          <p:spPr>
            <a:xfrm>
              <a:off x="784317" y="5163059"/>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真正的教育是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所有人一起學習</a:t>
              </a:r>
            </a:p>
          </p:txBody>
        </p:sp>
      </p:grpSp>
      <p:grpSp>
        <p:nvGrpSpPr>
          <p:cNvPr id="146" name="群組 145"/>
          <p:cNvGrpSpPr/>
          <p:nvPr/>
        </p:nvGrpSpPr>
        <p:grpSpPr>
          <a:xfrm>
            <a:off x="2016559" y="3996588"/>
            <a:ext cx="1855373" cy="1173622"/>
            <a:chOff x="2016559" y="3996588"/>
            <a:chExt cx="1855373" cy="1173622"/>
          </a:xfrm>
        </p:grpSpPr>
        <p:grpSp>
          <p:nvGrpSpPr>
            <p:cNvPr id="120" name="群組 119"/>
            <p:cNvGrpSpPr/>
            <p:nvPr/>
          </p:nvGrpSpPr>
          <p:grpSpPr>
            <a:xfrm>
              <a:off x="2687299" y="4724719"/>
              <a:ext cx="573238" cy="445491"/>
              <a:chOff x="2771801" y="4725144"/>
              <a:chExt cx="573238" cy="445491"/>
            </a:xfrm>
          </p:grpSpPr>
          <p:cxnSp>
            <p:nvCxnSpPr>
              <p:cNvPr id="10" name="直線接點 9"/>
              <p:cNvCxnSpPr/>
              <p:nvPr/>
            </p:nvCxnSpPr>
            <p:spPr>
              <a:xfrm rot="5400000">
                <a:off x="312229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2931213"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2740134"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549055" y="494789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2020844" y="3996588"/>
              <a:ext cx="1797279" cy="977827"/>
              <a:chOff x="1603544" y="537739"/>
              <a:chExt cx="1000375" cy="544264"/>
            </a:xfrm>
            <a:solidFill>
              <a:srgbClr val="1565C0"/>
            </a:solidFill>
          </p:grpSpPr>
          <p:sp>
            <p:nvSpPr>
              <p:cNvPr id="78" name="橢圓 77"/>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橢圓 78"/>
              <p:cNvSpPr/>
              <p:nvPr/>
            </p:nvSpPr>
            <p:spPr>
              <a:xfrm>
                <a:off x="1786879" y="537739"/>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橢圓 7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橢圓 8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橢圓 8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7" name="矩形 76"/>
            <p:cNvSpPr/>
            <p:nvPr/>
          </p:nvSpPr>
          <p:spPr>
            <a:xfrm>
              <a:off x="2016559" y="4189921"/>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未來的工作，</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有</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6</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成還未被發明</a:t>
              </a:r>
            </a:p>
          </p:txBody>
        </p:sp>
      </p:grpSp>
      <p:grpSp>
        <p:nvGrpSpPr>
          <p:cNvPr id="141" name="群組 140"/>
          <p:cNvGrpSpPr/>
          <p:nvPr/>
        </p:nvGrpSpPr>
        <p:grpSpPr>
          <a:xfrm>
            <a:off x="7019460" y="5073201"/>
            <a:ext cx="1855373" cy="1169646"/>
            <a:chOff x="6646511" y="4886676"/>
            <a:chExt cx="1855373" cy="1169646"/>
          </a:xfrm>
        </p:grpSpPr>
        <p:grpSp>
          <p:nvGrpSpPr>
            <p:cNvPr id="20" name="群組 19"/>
            <p:cNvGrpSpPr/>
            <p:nvPr/>
          </p:nvGrpSpPr>
          <p:grpSpPr>
            <a:xfrm>
              <a:off x="6781005" y="4886676"/>
              <a:ext cx="1610742" cy="845588"/>
              <a:chOff x="1603544" y="537738"/>
              <a:chExt cx="1000375" cy="544265"/>
            </a:xfrm>
            <a:solidFill>
              <a:srgbClr val="1565C0"/>
            </a:solidFill>
          </p:grpSpPr>
          <p:sp>
            <p:nvSpPr>
              <p:cNvPr id="22" name="橢圓 21"/>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橢圓 2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橢圓 2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橢圓 24"/>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橢圓 2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1" name="矩形 20"/>
            <p:cNvSpPr/>
            <p:nvPr/>
          </p:nvSpPr>
          <p:spPr>
            <a:xfrm>
              <a:off x="6646511" y="5101806"/>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從學習逃走</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sp>
          <p:nvSpPr>
            <p:cNvPr id="107" name="手繪多邊形 106"/>
            <p:cNvSpPr/>
            <p:nvPr/>
          </p:nvSpPr>
          <p:spPr>
            <a:xfrm>
              <a:off x="7486456" y="567640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36" name="群組 135"/>
          <p:cNvGrpSpPr/>
          <p:nvPr/>
        </p:nvGrpSpPr>
        <p:grpSpPr>
          <a:xfrm>
            <a:off x="2824283" y="2237023"/>
            <a:ext cx="2986236" cy="1440159"/>
            <a:chOff x="3169940" y="2492896"/>
            <a:chExt cx="2986236" cy="1440159"/>
          </a:xfrm>
        </p:grpSpPr>
        <p:grpSp>
          <p:nvGrpSpPr>
            <p:cNvPr id="100" name="群組 99"/>
            <p:cNvGrpSpPr/>
            <p:nvPr/>
          </p:nvGrpSpPr>
          <p:grpSpPr>
            <a:xfrm>
              <a:off x="3295053" y="2492896"/>
              <a:ext cx="2654625" cy="1253143"/>
              <a:chOff x="1603544" y="537738"/>
              <a:chExt cx="1000375" cy="544265"/>
            </a:xfrm>
            <a:solidFill>
              <a:srgbClr val="D71B60"/>
            </a:solidFill>
          </p:grpSpPr>
          <p:sp>
            <p:nvSpPr>
              <p:cNvPr id="102" name="橢圓 101"/>
              <p:cNvSpPr/>
              <p:nvPr/>
            </p:nvSpPr>
            <p:spPr>
              <a:xfrm>
                <a:off x="1603544" y="665854"/>
                <a:ext cx="301259" cy="33494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橢圓 10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橢圓 10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橢圓 104"/>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橢圓 10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1" name="矩形 100"/>
            <p:cNvSpPr/>
            <p:nvPr/>
          </p:nvSpPr>
          <p:spPr>
            <a:xfrm>
              <a:off x="3169940" y="2706456"/>
              <a:ext cx="2986236" cy="830997"/>
            </a:xfrm>
            <a:prstGeom prst="rect">
              <a:avLst/>
            </a:prstGeom>
          </p:spPr>
          <p:txBody>
            <a:bodyPr wrap="square">
              <a:spAutoFit/>
            </a:bodyPr>
            <a:lstStyle/>
            <a:p>
              <a:pPr algn="ctr">
                <a:defRPr/>
              </a:pP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TIMSS</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的</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數學及科學排名不錯，</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但學習興趣和自信卻低落</a:t>
              </a:r>
            </a:p>
          </p:txBody>
        </p:sp>
        <p:grpSp>
          <p:nvGrpSpPr>
            <p:cNvPr id="126" name="群組 125"/>
            <p:cNvGrpSpPr/>
            <p:nvPr/>
          </p:nvGrpSpPr>
          <p:grpSpPr>
            <a:xfrm>
              <a:off x="4286794" y="3487564"/>
              <a:ext cx="573238" cy="445491"/>
              <a:chOff x="4286794" y="3487564"/>
              <a:chExt cx="573238" cy="445491"/>
            </a:xfrm>
          </p:grpSpPr>
          <p:cxnSp>
            <p:nvCxnSpPr>
              <p:cNvPr id="109" name="直線接點 108"/>
              <p:cNvCxnSpPr/>
              <p:nvPr/>
            </p:nvCxnSpPr>
            <p:spPr>
              <a:xfrm rot="5400000">
                <a:off x="463728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a:xfrm rot="5400000">
                <a:off x="4446206"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rot="5400000">
                <a:off x="4255127"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rot="5400000">
                <a:off x="4064048" y="371031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8" name="群組 137"/>
          <p:cNvGrpSpPr/>
          <p:nvPr/>
        </p:nvGrpSpPr>
        <p:grpSpPr>
          <a:xfrm>
            <a:off x="196343" y="3857468"/>
            <a:ext cx="1855373" cy="1108533"/>
            <a:chOff x="121236" y="3904642"/>
            <a:chExt cx="1855373" cy="1108533"/>
          </a:xfrm>
        </p:grpSpPr>
        <p:grpSp>
          <p:nvGrpSpPr>
            <p:cNvPr id="84" name="群組 83"/>
            <p:cNvGrpSpPr/>
            <p:nvPr/>
          </p:nvGrpSpPr>
          <p:grpSpPr>
            <a:xfrm flipV="1">
              <a:off x="157908" y="3904642"/>
              <a:ext cx="1777386" cy="961324"/>
              <a:chOff x="1603544" y="537738"/>
              <a:chExt cx="1000375" cy="573954"/>
            </a:xfrm>
            <a:solidFill>
              <a:srgbClr val="D71B60"/>
            </a:solidFill>
          </p:grpSpPr>
          <p:sp>
            <p:nvSpPr>
              <p:cNvPr id="86" name="橢圓 85"/>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橢圓 86"/>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橢圓 87"/>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橢圓 88"/>
              <p:cNvSpPr/>
              <p:nvPr/>
            </p:nvSpPr>
            <p:spPr>
              <a:xfrm>
                <a:off x="1742654" y="691040"/>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橢圓 89"/>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5" name="矩形 84"/>
            <p:cNvSpPr/>
            <p:nvPr/>
          </p:nvSpPr>
          <p:spPr>
            <a:xfrm>
              <a:off x="121236" y="4053224"/>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免試入學或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大學申請入學趨勢</a:t>
              </a:r>
            </a:p>
          </p:txBody>
        </p:sp>
        <p:cxnSp>
          <p:nvCxnSpPr>
            <p:cNvPr id="114" name="直線接點 113"/>
            <p:cNvCxnSpPr/>
            <p:nvPr/>
          </p:nvCxnSpPr>
          <p:spPr>
            <a:xfrm rot="5400000">
              <a:off x="109582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rot="5400000">
              <a:off x="904745"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rot="5400000">
              <a:off x="713666"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rot="5400000">
              <a:off x="522587" y="4790430"/>
              <a:ext cx="445491" cy="0"/>
            </a:xfrm>
            <a:prstGeom prst="line">
              <a:avLst/>
            </a:prstGeom>
            <a:ln w="38100">
              <a:solidFill>
                <a:srgbClr val="D71B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1030582" y="2596921"/>
            <a:ext cx="1919794" cy="1393933"/>
            <a:chOff x="1199789" y="2832949"/>
            <a:chExt cx="1919794" cy="1393933"/>
          </a:xfrm>
        </p:grpSpPr>
        <p:grpSp>
          <p:nvGrpSpPr>
            <p:cNvPr id="92" name="群組 91"/>
            <p:cNvGrpSpPr/>
            <p:nvPr/>
          </p:nvGrpSpPr>
          <p:grpSpPr>
            <a:xfrm>
              <a:off x="1199789" y="2832949"/>
              <a:ext cx="1874040" cy="1050897"/>
              <a:chOff x="1603544" y="537738"/>
              <a:chExt cx="970575" cy="544265"/>
            </a:xfrm>
            <a:solidFill>
              <a:srgbClr val="1565C0"/>
            </a:solidFill>
          </p:grpSpPr>
          <p:sp>
            <p:nvSpPr>
              <p:cNvPr id="94" name="橢圓 93"/>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橢圓 94"/>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橢圓 9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橢圓 9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橢圓 9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3" name="矩形 92"/>
            <p:cNvSpPr/>
            <p:nvPr/>
          </p:nvSpPr>
          <p:spPr>
            <a:xfrm>
              <a:off x="1264210" y="3104820"/>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教育的全球化、</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本土化與個別化</a:t>
              </a:r>
              <a:endPar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sp>
          <p:nvSpPr>
            <p:cNvPr id="118" name="手繪多邊形 117"/>
            <p:cNvSpPr/>
            <p:nvPr/>
          </p:nvSpPr>
          <p:spPr>
            <a:xfrm>
              <a:off x="2051720" y="3846964"/>
              <a:ext cx="308253" cy="379918"/>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rgbClr val="FB8C0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4" name="群組 143"/>
          <p:cNvGrpSpPr/>
          <p:nvPr/>
        </p:nvGrpSpPr>
        <p:grpSpPr>
          <a:xfrm>
            <a:off x="4735230" y="3269730"/>
            <a:ext cx="1965132" cy="1054018"/>
            <a:chOff x="5447664" y="3487015"/>
            <a:chExt cx="1965132" cy="1054018"/>
          </a:xfrm>
        </p:grpSpPr>
        <p:grpSp>
          <p:nvGrpSpPr>
            <p:cNvPr id="60" name="群組 59"/>
            <p:cNvGrpSpPr/>
            <p:nvPr/>
          </p:nvGrpSpPr>
          <p:grpSpPr>
            <a:xfrm>
              <a:off x="5447664" y="3487015"/>
              <a:ext cx="1841889" cy="1054018"/>
              <a:chOff x="1603544" y="537738"/>
              <a:chExt cx="1000375" cy="544265"/>
            </a:xfrm>
            <a:solidFill>
              <a:srgbClr val="1565C0"/>
            </a:solidFill>
          </p:grpSpPr>
          <p:sp>
            <p:nvSpPr>
              <p:cNvPr id="62" name="橢圓 61"/>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橢圓 6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橢圓 6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橢圓 64"/>
              <p:cNvSpPr/>
              <p:nvPr/>
            </p:nvSpPr>
            <p:spPr>
              <a:xfrm flipH="1">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橢圓 6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1" name="矩形 60"/>
            <p:cNvSpPr/>
            <p:nvPr/>
          </p:nvSpPr>
          <p:spPr>
            <a:xfrm>
              <a:off x="5557423" y="3617299"/>
              <a:ext cx="1855373"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2008</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年，</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臺灣生育率</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1.05</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全球倒數第</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 </a:t>
              </a:r>
            </a:p>
          </p:txBody>
        </p:sp>
      </p:grpSp>
      <p:grpSp>
        <p:nvGrpSpPr>
          <p:cNvPr id="121" name="群組 120"/>
          <p:cNvGrpSpPr/>
          <p:nvPr/>
        </p:nvGrpSpPr>
        <p:grpSpPr>
          <a:xfrm>
            <a:off x="4193431" y="6056322"/>
            <a:ext cx="730788" cy="507432"/>
            <a:chOff x="4187222" y="395028"/>
            <a:chExt cx="1944212" cy="1349989"/>
          </a:xfrm>
          <a:solidFill>
            <a:srgbClr val="92D050"/>
          </a:solidFill>
        </p:grpSpPr>
        <p:sp>
          <p:nvSpPr>
            <p:cNvPr id="122"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25" name="矩形 124"/>
          <p:cNvSpPr/>
          <p:nvPr/>
        </p:nvSpPr>
        <p:spPr>
          <a:xfrm>
            <a:off x="766762" y="1351591"/>
            <a:ext cx="8377237"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二</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隨著社會的變遷，</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教育的目標及內容有必要與時俱進</a:t>
            </a:r>
          </a:p>
        </p:txBody>
      </p:sp>
      <p:sp>
        <p:nvSpPr>
          <p:cNvPr id="6" name="圓角矩形 5"/>
          <p:cNvSpPr/>
          <p:nvPr/>
        </p:nvSpPr>
        <p:spPr>
          <a:xfrm>
            <a:off x="6292868" y="3735859"/>
            <a:ext cx="2851132" cy="1297902"/>
          </a:xfrm>
          <a:prstGeom prst="roundRect">
            <a:avLst/>
          </a:prstGeom>
          <a:noFill/>
          <a:ln w="38100" cap="rnd">
            <a:solidFill>
              <a:srgbClr val="F57C00"/>
            </a:solidFill>
          </a:ln>
        </p:spPr>
        <p:txBody>
          <a:bodyPr rtlCol="0" anchor="ctr"/>
          <a:lstStyle/>
          <a:p>
            <a:pPr algn="ctr"/>
            <a:endParaRPr lang="zh-TW" altLang="en-US"/>
          </a:p>
        </p:txBody>
      </p:sp>
      <p:sp>
        <p:nvSpPr>
          <p:cNvPr id="140" name="圓角矩形 139"/>
          <p:cNvSpPr/>
          <p:nvPr/>
        </p:nvSpPr>
        <p:spPr>
          <a:xfrm>
            <a:off x="7005586" y="5091843"/>
            <a:ext cx="1866433" cy="1163464"/>
          </a:xfrm>
          <a:prstGeom prst="roundRect">
            <a:avLst/>
          </a:prstGeom>
          <a:noFill/>
          <a:ln w="38100" cap="rnd">
            <a:solidFill>
              <a:srgbClr val="F57C00"/>
            </a:solidFill>
          </a:ln>
        </p:spPr>
        <p:txBody>
          <a:bodyPr rtlCol="0" anchor="ctr"/>
          <a:lstStyle/>
          <a:p>
            <a:pPr algn="ctr"/>
            <a:endParaRPr lang="zh-TW" altLang="en-US"/>
          </a:p>
        </p:txBody>
      </p:sp>
      <p:sp>
        <p:nvSpPr>
          <p:cNvPr id="145" name="圓角矩形 144"/>
          <p:cNvSpPr/>
          <p:nvPr/>
        </p:nvSpPr>
        <p:spPr>
          <a:xfrm>
            <a:off x="1872629" y="3873603"/>
            <a:ext cx="1994286" cy="1297902"/>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1406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22" presetClass="entr" presetSubtype="4" fill="hold" nodeType="afterEffect">
                                  <p:stCondLst>
                                    <p:cond delay="700"/>
                                  </p:stCondLst>
                                  <p:childTnLst>
                                    <p:set>
                                      <p:cBhvr>
                                        <p:cTn id="14" dur="1" fill="hold">
                                          <p:stCondLst>
                                            <p:cond delay="0"/>
                                          </p:stCondLst>
                                        </p:cTn>
                                        <p:tgtEl>
                                          <p:spTgt spid="137"/>
                                        </p:tgtEl>
                                        <p:attrNameLst>
                                          <p:attrName>style.visibility</p:attrName>
                                        </p:attrNameLst>
                                      </p:cBhvr>
                                      <p:to>
                                        <p:strVal val="visible"/>
                                      </p:to>
                                    </p:set>
                                    <p:animEffect transition="in" filter="wipe(down)">
                                      <p:cBhvr>
                                        <p:cTn id="15" dur="500"/>
                                        <p:tgtEl>
                                          <p:spTgt spid="137"/>
                                        </p:tgtEl>
                                      </p:cBhvr>
                                    </p:animEffect>
                                  </p:childTnLst>
                                </p:cTn>
                              </p:par>
                            </p:childTnLst>
                          </p:cTn>
                        </p:par>
                        <p:par>
                          <p:cTn id="16" fill="hold">
                            <p:stCondLst>
                              <p:cond delay="2200"/>
                            </p:stCondLst>
                            <p:childTnLst>
                              <p:par>
                                <p:cTn id="17" presetID="22" presetClass="entr" presetSubtype="4"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wipe(down)">
                                      <p:cBhvr>
                                        <p:cTn id="19" dur="500"/>
                                        <p:tgtEl>
                                          <p:spTgt spid="138"/>
                                        </p:tgtEl>
                                      </p:cBhvr>
                                    </p:animEffect>
                                  </p:childTnLst>
                                </p:cTn>
                              </p:par>
                            </p:childTnLst>
                          </p:cTn>
                        </p:par>
                        <p:par>
                          <p:cTn id="20" fill="hold">
                            <p:stCondLst>
                              <p:cond delay="2700"/>
                            </p:stCondLst>
                            <p:childTnLst>
                              <p:par>
                                <p:cTn id="21" presetID="22" presetClass="entr" presetSubtype="4" fill="hold"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down)">
                                      <p:cBhvr>
                                        <p:cTn id="23" dur="500"/>
                                        <p:tgtEl>
                                          <p:spTgt spid="139"/>
                                        </p:tgtEl>
                                      </p:cBhvr>
                                    </p:animEffect>
                                  </p:childTnLst>
                                </p:cTn>
                              </p:par>
                            </p:childTnLst>
                          </p:cTn>
                        </p:par>
                        <p:par>
                          <p:cTn id="24" fill="hold">
                            <p:stCondLst>
                              <p:cond delay="3200"/>
                            </p:stCondLst>
                            <p:childTnLst>
                              <p:par>
                                <p:cTn id="25" presetID="22" presetClass="entr" presetSubtype="4"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down)">
                                      <p:cBhvr>
                                        <p:cTn id="27" dur="500"/>
                                        <p:tgtEl>
                                          <p:spTgt spid="136"/>
                                        </p:tgtEl>
                                      </p:cBhvr>
                                    </p:animEffect>
                                  </p:childTnLst>
                                </p:cTn>
                              </p:par>
                            </p:childTnLst>
                          </p:cTn>
                        </p:par>
                        <p:par>
                          <p:cTn id="28" fill="hold">
                            <p:stCondLst>
                              <p:cond delay="3700"/>
                            </p:stCondLst>
                            <p:childTnLst>
                              <p:par>
                                <p:cTn id="29" presetID="22" presetClass="entr" presetSubtype="4"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wipe(down)">
                                      <p:cBhvr>
                                        <p:cTn id="31" dur="500"/>
                                        <p:tgtEl>
                                          <p:spTgt spid="146"/>
                                        </p:tgtEl>
                                      </p:cBhvr>
                                    </p:animEffect>
                                  </p:childTnLst>
                                </p:cTn>
                              </p:par>
                            </p:childTnLst>
                          </p:cTn>
                        </p:par>
                        <p:par>
                          <p:cTn id="32" fill="hold">
                            <p:stCondLst>
                              <p:cond delay="4200"/>
                            </p:stCondLst>
                            <p:childTnLst>
                              <p:par>
                                <p:cTn id="33" presetID="22" presetClass="entr" presetSubtype="4"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500"/>
                                        <p:tgtEl>
                                          <p:spTgt spid="144"/>
                                        </p:tgtEl>
                                      </p:cBhvr>
                                    </p:animEffect>
                                  </p:childTnLst>
                                </p:cTn>
                              </p:par>
                            </p:childTnLst>
                          </p:cTn>
                        </p:par>
                        <p:par>
                          <p:cTn id="36" fill="hold">
                            <p:stCondLst>
                              <p:cond delay="4700"/>
                            </p:stCondLst>
                            <p:childTnLst>
                              <p:par>
                                <p:cTn id="37" presetID="22" presetClass="entr" presetSubtype="4" fill="hold" nodeType="afterEffect">
                                  <p:stCondLst>
                                    <p:cond delay="0"/>
                                  </p:stCondLst>
                                  <p:childTnLst>
                                    <p:set>
                                      <p:cBhvr>
                                        <p:cTn id="38" dur="1" fill="hold">
                                          <p:stCondLst>
                                            <p:cond delay="0"/>
                                          </p:stCondLst>
                                        </p:cTn>
                                        <p:tgtEl>
                                          <p:spTgt spid="142"/>
                                        </p:tgtEl>
                                        <p:attrNameLst>
                                          <p:attrName>style.visibility</p:attrName>
                                        </p:attrNameLst>
                                      </p:cBhvr>
                                      <p:to>
                                        <p:strVal val="visible"/>
                                      </p:to>
                                    </p:set>
                                    <p:animEffect transition="in" filter="wipe(down)">
                                      <p:cBhvr>
                                        <p:cTn id="39" dur="500"/>
                                        <p:tgtEl>
                                          <p:spTgt spid="142"/>
                                        </p:tgtEl>
                                      </p:cBhvr>
                                    </p:animEffect>
                                  </p:childTnLst>
                                </p:cTn>
                              </p:par>
                            </p:childTnLst>
                          </p:cTn>
                        </p:par>
                        <p:par>
                          <p:cTn id="40" fill="hold">
                            <p:stCondLst>
                              <p:cond delay="5200"/>
                            </p:stCondLst>
                            <p:childTnLst>
                              <p:par>
                                <p:cTn id="41" presetID="22" presetClass="entr" presetSubtype="4"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wipe(down)">
                                      <p:cBhvr>
                                        <p:cTn id="43" dur="500"/>
                                        <p:tgtEl>
                                          <p:spTgt spid="143"/>
                                        </p:tgtEl>
                                      </p:cBhvr>
                                    </p:animEffect>
                                  </p:childTnLst>
                                </p:cTn>
                              </p:par>
                            </p:childTnLst>
                          </p:cTn>
                        </p:par>
                        <p:par>
                          <p:cTn id="44" fill="hold">
                            <p:stCondLst>
                              <p:cond delay="5700"/>
                            </p:stCondLst>
                            <p:childTnLst>
                              <p:par>
                                <p:cTn id="45" presetID="22" presetClass="entr" presetSubtype="4"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par>
                          <p:cTn id="48" fill="hold">
                            <p:stCondLst>
                              <p:cond delay="6200"/>
                            </p:stCondLst>
                            <p:childTnLst>
                              <p:par>
                                <p:cTn id="49" presetID="22" presetClass="entr" presetSubtype="4"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wipe(down)">
                                      <p:cBhvr>
                                        <p:cTn id="51" dur="500"/>
                                        <p:tgtEl>
                                          <p:spTgt spid="135"/>
                                        </p:tgtEl>
                                      </p:cBhvr>
                                    </p:animEffect>
                                  </p:childTnLst>
                                </p:cTn>
                              </p:par>
                            </p:childTnLst>
                          </p:cTn>
                        </p:par>
                        <p:par>
                          <p:cTn id="52" fill="hold">
                            <p:stCondLst>
                              <p:cond delay="6700"/>
                            </p:stCondLst>
                            <p:childTnLst>
                              <p:par>
                                <p:cTn id="53" presetID="22" presetClass="entr" presetSubtype="4" fill="hold"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down)">
                                      <p:cBhvr>
                                        <p:cTn id="55" dur="500"/>
                                        <p:tgtEl>
                                          <p:spTgt spid="141"/>
                                        </p:tgtEl>
                                      </p:cBhvr>
                                    </p:animEffect>
                                  </p:childTnLst>
                                </p:cTn>
                              </p:par>
                            </p:childTnLst>
                          </p:cTn>
                        </p:par>
                        <p:par>
                          <p:cTn id="56" fill="hold">
                            <p:stCondLst>
                              <p:cond delay="72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0"/>
                                        </p:tgtEl>
                                        <p:attrNameLst>
                                          <p:attrName>style.visibility</p:attrName>
                                        </p:attrNameLst>
                                      </p:cBhvr>
                                      <p:to>
                                        <p:strVal val="visible"/>
                                      </p:to>
                                    </p:set>
                                    <p:anim calcmode="lin" valueType="num">
                                      <p:cBhvr additive="base">
                                        <p:cTn id="64" dur="1000" fill="hold"/>
                                        <p:tgtEl>
                                          <p:spTgt spid="140"/>
                                        </p:tgtEl>
                                        <p:attrNameLst>
                                          <p:attrName>ppt_x</p:attrName>
                                        </p:attrNameLst>
                                      </p:cBhvr>
                                      <p:tavLst>
                                        <p:tav tm="0">
                                          <p:val>
                                            <p:strVal val="#ppt_x"/>
                                          </p:val>
                                        </p:tav>
                                        <p:tav tm="100000">
                                          <p:val>
                                            <p:strVal val="#ppt_x"/>
                                          </p:val>
                                        </p:tav>
                                      </p:tavLst>
                                    </p:anim>
                                    <p:anim calcmode="lin" valueType="num">
                                      <p:cBhvr additive="base">
                                        <p:cTn id="65" dur="10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5"/>
                                        </p:tgtEl>
                                        <p:attrNameLst>
                                          <p:attrName>style.visibility</p:attrName>
                                        </p:attrNameLst>
                                      </p:cBhvr>
                                      <p:to>
                                        <p:strVal val="visible"/>
                                      </p:to>
                                    </p:set>
                                    <p:anim calcmode="lin" valueType="num">
                                      <p:cBhvr additive="base">
                                        <p:cTn id="70" dur="1000" fill="hold"/>
                                        <p:tgtEl>
                                          <p:spTgt spid="145"/>
                                        </p:tgtEl>
                                        <p:attrNameLst>
                                          <p:attrName>ppt_x</p:attrName>
                                        </p:attrNameLst>
                                      </p:cBhvr>
                                      <p:tavLst>
                                        <p:tav tm="0">
                                          <p:val>
                                            <p:strVal val="#ppt_x"/>
                                          </p:val>
                                        </p:tav>
                                        <p:tav tm="100000">
                                          <p:val>
                                            <p:strVal val="#ppt_x"/>
                                          </p:val>
                                        </p:tav>
                                      </p:tavLst>
                                    </p:anim>
                                    <p:anim calcmode="lin" valueType="num">
                                      <p:cBhvr additive="base">
                                        <p:cTn id="71" dur="10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40" grpId="0" animBg="1"/>
      <p:bldP spid="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ext uri="{D42A27DB-BD31-4B8C-83A1-F6EECF244321}">
                <p14:modId xmlns:p14="http://schemas.microsoft.com/office/powerpoint/2010/main" val="3833823224"/>
              </p:ext>
            </p:extLst>
          </p:nvPr>
        </p:nvGraphicFramePr>
        <p:xfrm>
          <a:off x="293551" y="1789661"/>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24261566"/>
              </p:ext>
            </p:extLst>
          </p:nvPr>
        </p:nvGraphicFramePr>
        <p:xfrm>
          <a:off x="5184551" y="6491629"/>
          <a:ext cx="3527425" cy="254000"/>
        </p:xfrm>
        <a:graphic>
          <a:graphicData uri="http://schemas.openxmlformats.org/drawingml/2006/table">
            <a:tbl>
              <a:tblPr/>
              <a:tblGrid>
                <a:gridCol w="3527425">
                  <a:extLst>
                    <a:ext uri="{9D8B030D-6E8A-4147-A177-3AD203B41FA5}">
                      <a16:colId xmlns:a16="http://schemas.microsoft.com/office/drawing/2014/main" val="20000"/>
                    </a:ext>
                  </a:extLst>
                </a:gridCol>
              </a:tblGrid>
              <a:tr h="254000">
                <a:tc>
                  <a:txBody>
                    <a:bodyPr/>
                    <a:lstStyle/>
                    <a:p>
                      <a:pPr algn="r" fontAlgn="t"/>
                      <a:r>
                        <a:rPr lang="zh-TW" altLang="en-US" sz="1200" b="0" i="0" u="none" strike="noStrike" dirty="0">
                          <a:solidFill>
                            <a:schemeClr val="tx1">
                              <a:lumMod val="50000"/>
                              <a:lumOff val="50000"/>
                            </a:schemeClr>
                          </a:solidFill>
                          <a:latin typeface="微軟正黑體" panose="020B0604030504040204" pitchFamily="34" charset="-120"/>
                          <a:ea typeface="微軟正黑體" panose="020B0604030504040204" pitchFamily="34" charset="-120"/>
                        </a:rPr>
                        <a:t>資料來源：內政部戶政司年度新生兒總人數</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7" name="AutoShape 16"/>
          <p:cNvSpPr>
            <a:spLocks noChangeArrowheads="1"/>
          </p:cNvSpPr>
          <p:nvPr/>
        </p:nvSpPr>
        <p:spPr bwMode="auto">
          <a:xfrm>
            <a:off x="3920045" y="4974707"/>
            <a:ext cx="4870450" cy="839787"/>
          </a:xfrm>
          <a:prstGeom prst="wedgeEllipseCallout">
            <a:avLst>
              <a:gd name="adj1" fmla="val 5514"/>
              <a:gd name="adj2" fmla="val 32352"/>
            </a:avLst>
          </a:prstGeom>
          <a:solidFill>
            <a:srgbClr val="FFFF00"/>
          </a:solidFill>
          <a:ln w="9525" algn="ctr">
            <a:solidFill>
              <a:srgbClr val="000000"/>
            </a:solidFill>
            <a:miter lim="800000"/>
            <a:headEnd/>
            <a:tailEnd/>
          </a:ln>
        </p:spPr>
        <p:txBody>
          <a:bodyPr lIns="90000" tIns="46800" rIns="90000" bIns="46800" anchor="ctr"/>
          <a:lstStyle/>
          <a:p>
            <a:pPr algn="ctr">
              <a:spcBef>
                <a:spcPct val="50000"/>
              </a:spcBef>
            </a:pPr>
            <a:r>
              <a:rPr lang="zh-TW" altLang="en-US" sz="2800" b="1">
                <a:latin typeface="微軟正黑體" panose="020B0604030504040204" pitchFamily="34" charset="-120"/>
                <a:ea typeface="微軟正黑體" panose="020B0604030504040204" pitchFamily="34" charset="-120"/>
              </a:rPr>
              <a:t>一定要成就每個孩子</a:t>
            </a:r>
          </a:p>
        </p:txBody>
      </p:sp>
      <p:grpSp>
        <p:nvGrpSpPr>
          <p:cNvPr id="22" name="群組 21"/>
          <p:cNvGrpSpPr/>
          <p:nvPr/>
        </p:nvGrpSpPr>
        <p:grpSpPr>
          <a:xfrm>
            <a:off x="8183138" y="980728"/>
            <a:ext cx="730788" cy="507432"/>
            <a:chOff x="4187222" y="395028"/>
            <a:chExt cx="1944212" cy="1349989"/>
          </a:xfrm>
          <a:solidFill>
            <a:srgbClr val="920049"/>
          </a:solidFill>
        </p:grpSpPr>
        <p:sp>
          <p:nvSpPr>
            <p:cNvPr id="2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2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29" name="矩形 28"/>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三</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少子化</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57944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23351</TotalTime>
  <Words>5176</Words>
  <Application>Microsoft Office PowerPoint</Application>
  <PresentationFormat>如螢幕大小 (4:3)</PresentationFormat>
  <Paragraphs>763</Paragraphs>
  <Slides>50</Slides>
  <Notes>45</Notes>
  <HiddenSlides>0</HiddenSlides>
  <MMClips>0</MMClips>
  <ScaleCrop>false</ScaleCrop>
  <HeadingPairs>
    <vt:vector size="6" baseType="variant">
      <vt:variant>
        <vt:lpstr>使用字型</vt:lpstr>
      </vt:variant>
      <vt:variant>
        <vt:i4>23</vt:i4>
      </vt:variant>
      <vt:variant>
        <vt:lpstr>佈景主題</vt:lpstr>
      </vt:variant>
      <vt:variant>
        <vt:i4>3</vt:i4>
      </vt:variant>
      <vt:variant>
        <vt:lpstr>投影片標題</vt:lpstr>
      </vt:variant>
      <vt:variant>
        <vt:i4>50</vt:i4>
      </vt:variant>
    </vt:vector>
  </HeadingPairs>
  <TitlesOfParts>
    <vt:vector size="76" baseType="lpstr">
      <vt:lpstr>等线</vt:lpstr>
      <vt:lpstr>等线 Light</vt:lpstr>
      <vt:lpstr>DFLiHei-Bd</vt:lpstr>
      <vt:lpstr>FontAwesome</vt:lpstr>
      <vt:lpstr>Microsoft JhengHei UI</vt:lpstr>
      <vt:lpstr>Microsoft YaHei</vt:lpstr>
      <vt:lpstr>Microsoft YaHei</vt:lpstr>
      <vt:lpstr>宋体</vt:lpstr>
      <vt:lpstr>Taipei Sans TC Beta</vt:lpstr>
      <vt:lpstr>幼圆</vt:lpstr>
      <vt:lpstr>華康儷粗黑</vt:lpstr>
      <vt:lpstr>微软雅黑 Light</vt:lpstr>
      <vt:lpstr>微軟正黑體</vt:lpstr>
      <vt:lpstr>微軟正黑體</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PowerPoint 簡報</vt:lpstr>
      <vt:lpstr>PowerPoint 簡報</vt:lpstr>
      <vt:lpstr>PowerPoint 簡報</vt:lpstr>
      <vt:lpstr>PowerPoint 簡報</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素養導向命題趨勢已是進行式 素養導向試題的五大特色 </vt:lpstr>
      <vt:lpstr>106年會考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那拔國小</vt:lpstr>
      <vt:lpstr>那拔國小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r1219732</cp:lastModifiedBy>
  <cp:revision>2399</cp:revision>
  <cp:lastPrinted>2017-09-11T10:14:42Z</cp:lastPrinted>
  <dcterms:created xsi:type="dcterms:W3CDTF">2012-09-28T06:32:41Z</dcterms:created>
  <dcterms:modified xsi:type="dcterms:W3CDTF">2019-08-27T02:25:06Z</dcterms:modified>
</cp:coreProperties>
</file>