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theme/theme16.xml" ContentType="application/vnd.openxmlformats-officedocument.theme+xml"/>
  <Override PartName="/ppt/slideLayouts/slideLayout24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784" r:id="rId3"/>
    <p:sldMasterId id="2147483786" r:id="rId4"/>
    <p:sldMasterId id="2147483789" r:id="rId5"/>
    <p:sldMasterId id="2147483794" r:id="rId6"/>
    <p:sldMasterId id="2147483796" r:id="rId7"/>
    <p:sldMasterId id="2147483799" r:id="rId8"/>
    <p:sldMasterId id="2147483801" r:id="rId9"/>
    <p:sldMasterId id="2147483803" r:id="rId10"/>
    <p:sldMasterId id="2147483807" r:id="rId11"/>
    <p:sldMasterId id="2147483809" r:id="rId12"/>
    <p:sldMasterId id="2147483812" r:id="rId13"/>
    <p:sldMasterId id="2147483815" r:id="rId14"/>
    <p:sldMasterId id="2147483818" r:id="rId15"/>
    <p:sldMasterId id="2147483822" r:id="rId16"/>
    <p:sldMasterId id="2147483824" r:id="rId17"/>
  </p:sldMasterIdLst>
  <p:notesMasterIdLst>
    <p:notesMasterId r:id="rId39"/>
  </p:notesMasterIdLst>
  <p:sldIdLst>
    <p:sldId id="725" r:id="rId18"/>
    <p:sldId id="731" r:id="rId19"/>
    <p:sldId id="739" r:id="rId20"/>
    <p:sldId id="743" r:id="rId21"/>
    <p:sldId id="740" r:id="rId22"/>
    <p:sldId id="733" r:id="rId23"/>
    <p:sldId id="734" r:id="rId24"/>
    <p:sldId id="729" r:id="rId25"/>
    <p:sldId id="732" r:id="rId26"/>
    <p:sldId id="714" r:id="rId27"/>
    <p:sldId id="705" r:id="rId28"/>
    <p:sldId id="707" r:id="rId29"/>
    <p:sldId id="711" r:id="rId30"/>
    <p:sldId id="744" r:id="rId31"/>
    <p:sldId id="709" r:id="rId32"/>
    <p:sldId id="713" r:id="rId33"/>
    <p:sldId id="706" r:id="rId34"/>
    <p:sldId id="723" r:id="rId35"/>
    <p:sldId id="724" r:id="rId36"/>
    <p:sldId id="738" r:id="rId37"/>
    <p:sldId id="737" r:id="rId38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a Huang" initials="FH" lastIdx="2" clrIdx="0">
    <p:extLst>
      <p:ext uri="{19B8F6BF-5375-455C-9EA6-DF929625EA0E}">
        <p15:presenceInfo xmlns:p15="http://schemas.microsoft.com/office/powerpoint/2012/main" userId="S::Flora.Huang@tw.viewsonic.com::e7ac3893-9431-400f-9489-2c65b5355c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6600CC"/>
    <a:srgbClr val="006600"/>
    <a:srgbClr val="FF9900"/>
    <a:srgbClr val="C80000"/>
    <a:srgbClr val="819C4A"/>
    <a:srgbClr val="339966"/>
    <a:srgbClr val="8FA75D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82965" autoAdjust="0"/>
  </p:normalViewPr>
  <p:slideViewPr>
    <p:cSldViewPr>
      <p:cViewPr varScale="1">
        <p:scale>
          <a:sx n="153" d="100"/>
          <a:sy n="153" d="100"/>
        </p:scale>
        <p:origin x="282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4CB6-BD0A-4D99-A55A-8CA0B3159644}" type="datetimeFigureOut">
              <a:rPr lang="zh-TW" altLang="en-US" smtClean="0"/>
              <a:pPr/>
              <a:t>2021/6/30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62F85-2B23-40D4-B9EC-45D8A599970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14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496218"/>
            <a:ext cx="8136904" cy="46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8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31587"/>
            <a:ext cx="8135938" cy="3708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369958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195486"/>
            <a:ext cx="6912768" cy="468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2800"/>
              </a:lnSpc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736006"/>
            <a:ext cx="8135938" cy="4140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250825" y="261838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pic>
        <p:nvPicPr>
          <p:cNvPr id="5" name="Picture 2" descr="C:\Users\ChangEd\Desktop\06_Tagline_H_Color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3" y="265051"/>
            <a:ext cx="1438220" cy="2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 userDrawn="1"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ViewSonic Confidential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54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496218"/>
            <a:ext cx="8136904" cy="46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8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31587"/>
            <a:ext cx="8135938" cy="3708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74868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195486"/>
            <a:ext cx="6912768" cy="468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2800"/>
              </a:lnSpc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736006"/>
            <a:ext cx="8135938" cy="4140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352002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496218"/>
            <a:ext cx="8136904" cy="46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8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31587"/>
            <a:ext cx="8135938" cy="3708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21978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195486"/>
            <a:ext cx="6912768" cy="468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2800"/>
              </a:lnSpc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736006"/>
            <a:ext cx="8135938" cy="4140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56418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496218"/>
            <a:ext cx="8136904" cy="46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8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31587"/>
            <a:ext cx="8135938" cy="3708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249250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pag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051720" y="2279363"/>
            <a:ext cx="6696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Section Title / Calibri, Regular, 32</a:t>
            </a:r>
            <a:endParaRPr lang="zh-TW" altLang="en-US" dirty="0"/>
          </a:p>
        </p:txBody>
      </p:sp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323528" y="1615774"/>
            <a:ext cx="1684655" cy="1944688"/>
          </a:xfrm>
          <a:custGeom>
            <a:avLst/>
            <a:gdLst>
              <a:gd name="T0" fmla="*/ 193 w 2127"/>
              <a:gd name="T1" fmla="*/ 61 h 2455"/>
              <a:gd name="T2" fmla="*/ 0 w 2127"/>
              <a:gd name="T3" fmla="*/ 173 h 2455"/>
              <a:gd name="T4" fmla="*/ 0 w 2127"/>
              <a:gd name="T5" fmla="*/ 456 h 2455"/>
              <a:gd name="T6" fmla="*/ 193 w 2127"/>
              <a:gd name="T7" fmla="*/ 700 h 2455"/>
              <a:gd name="T8" fmla="*/ 914 w 2127"/>
              <a:gd name="T9" fmla="*/ 1116 h 2455"/>
              <a:gd name="T10" fmla="*/ 914 w 2127"/>
              <a:gd name="T11" fmla="*/ 1339 h 2455"/>
              <a:gd name="T12" fmla="*/ 193 w 2127"/>
              <a:gd name="T13" fmla="*/ 1755 h 2455"/>
              <a:gd name="T14" fmla="*/ 0 w 2127"/>
              <a:gd name="T15" fmla="*/ 1999 h 2455"/>
              <a:gd name="T16" fmla="*/ 0 w 2127"/>
              <a:gd name="T17" fmla="*/ 2282 h 2455"/>
              <a:gd name="T18" fmla="*/ 193 w 2127"/>
              <a:gd name="T19" fmla="*/ 2394 h 2455"/>
              <a:gd name="T20" fmla="*/ 2020 w 2127"/>
              <a:gd name="T21" fmla="*/ 1339 h 2455"/>
              <a:gd name="T22" fmla="*/ 2020 w 2127"/>
              <a:gd name="T23" fmla="*/ 1116 h 2455"/>
              <a:gd name="T24" fmla="*/ 193 w 2127"/>
              <a:gd name="T25" fmla="*/ 61 h 2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7" h="2455">
                <a:moveTo>
                  <a:pt x="193" y="61"/>
                </a:moveTo>
                <a:cubicBezTo>
                  <a:pt x="87" y="0"/>
                  <a:pt x="0" y="50"/>
                  <a:pt x="0" y="173"/>
                </a:cubicBezTo>
                <a:cubicBezTo>
                  <a:pt x="0" y="456"/>
                  <a:pt x="0" y="456"/>
                  <a:pt x="0" y="456"/>
                </a:cubicBezTo>
                <a:cubicBezTo>
                  <a:pt x="0" y="578"/>
                  <a:pt x="87" y="639"/>
                  <a:pt x="193" y="700"/>
                </a:cubicBezTo>
                <a:cubicBezTo>
                  <a:pt x="914" y="1116"/>
                  <a:pt x="914" y="1116"/>
                  <a:pt x="914" y="1116"/>
                </a:cubicBezTo>
                <a:cubicBezTo>
                  <a:pt x="1020" y="1177"/>
                  <a:pt x="1020" y="1278"/>
                  <a:pt x="914" y="1339"/>
                </a:cubicBezTo>
                <a:cubicBezTo>
                  <a:pt x="193" y="1755"/>
                  <a:pt x="193" y="1755"/>
                  <a:pt x="193" y="1755"/>
                </a:cubicBezTo>
                <a:cubicBezTo>
                  <a:pt x="87" y="1816"/>
                  <a:pt x="0" y="1877"/>
                  <a:pt x="0" y="1999"/>
                </a:cubicBezTo>
                <a:cubicBezTo>
                  <a:pt x="0" y="2282"/>
                  <a:pt x="0" y="2282"/>
                  <a:pt x="0" y="2282"/>
                </a:cubicBezTo>
                <a:cubicBezTo>
                  <a:pt x="0" y="2405"/>
                  <a:pt x="87" y="2455"/>
                  <a:pt x="193" y="2394"/>
                </a:cubicBezTo>
                <a:cubicBezTo>
                  <a:pt x="2020" y="1339"/>
                  <a:pt x="2020" y="1339"/>
                  <a:pt x="2020" y="1339"/>
                </a:cubicBezTo>
                <a:cubicBezTo>
                  <a:pt x="2127" y="1278"/>
                  <a:pt x="2127" y="1177"/>
                  <a:pt x="2020" y="1116"/>
                </a:cubicBezTo>
                <a:lnTo>
                  <a:pt x="193" y="61"/>
                </a:lnTo>
                <a:close/>
              </a:path>
            </a:pathLst>
          </a:custGeom>
          <a:solidFill>
            <a:srgbClr val="C22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4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195486"/>
            <a:ext cx="6912768" cy="468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2800"/>
              </a:lnSpc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736006"/>
            <a:ext cx="8135938" cy="4140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154994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051720" y="2279363"/>
            <a:ext cx="6696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Section Title / Calibri, Regular, 32</a:t>
            </a:r>
            <a:endParaRPr lang="zh-TW" altLang="en-US" dirty="0"/>
          </a:p>
        </p:txBody>
      </p:sp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323528" y="1615774"/>
            <a:ext cx="1684655" cy="1944688"/>
          </a:xfrm>
          <a:custGeom>
            <a:avLst/>
            <a:gdLst>
              <a:gd name="T0" fmla="*/ 193 w 2127"/>
              <a:gd name="T1" fmla="*/ 61 h 2455"/>
              <a:gd name="T2" fmla="*/ 0 w 2127"/>
              <a:gd name="T3" fmla="*/ 173 h 2455"/>
              <a:gd name="T4" fmla="*/ 0 w 2127"/>
              <a:gd name="T5" fmla="*/ 456 h 2455"/>
              <a:gd name="T6" fmla="*/ 193 w 2127"/>
              <a:gd name="T7" fmla="*/ 700 h 2455"/>
              <a:gd name="T8" fmla="*/ 914 w 2127"/>
              <a:gd name="T9" fmla="*/ 1116 h 2455"/>
              <a:gd name="T10" fmla="*/ 914 w 2127"/>
              <a:gd name="T11" fmla="*/ 1339 h 2455"/>
              <a:gd name="T12" fmla="*/ 193 w 2127"/>
              <a:gd name="T13" fmla="*/ 1755 h 2455"/>
              <a:gd name="T14" fmla="*/ 0 w 2127"/>
              <a:gd name="T15" fmla="*/ 1999 h 2455"/>
              <a:gd name="T16" fmla="*/ 0 w 2127"/>
              <a:gd name="T17" fmla="*/ 2282 h 2455"/>
              <a:gd name="T18" fmla="*/ 193 w 2127"/>
              <a:gd name="T19" fmla="*/ 2394 h 2455"/>
              <a:gd name="T20" fmla="*/ 2020 w 2127"/>
              <a:gd name="T21" fmla="*/ 1339 h 2455"/>
              <a:gd name="T22" fmla="*/ 2020 w 2127"/>
              <a:gd name="T23" fmla="*/ 1116 h 2455"/>
              <a:gd name="T24" fmla="*/ 193 w 2127"/>
              <a:gd name="T25" fmla="*/ 61 h 2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7" h="2455">
                <a:moveTo>
                  <a:pt x="193" y="61"/>
                </a:moveTo>
                <a:cubicBezTo>
                  <a:pt x="87" y="0"/>
                  <a:pt x="0" y="50"/>
                  <a:pt x="0" y="173"/>
                </a:cubicBezTo>
                <a:cubicBezTo>
                  <a:pt x="0" y="456"/>
                  <a:pt x="0" y="456"/>
                  <a:pt x="0" y="456"/>
                </a:cubicBezTo>
                <a:cubicBezTo>
                  <a:pt x="0" y="578"/>
                  <a:pt x="87" y="639"/>
                  <a:pt x="193" y="700"/>
                </a:cubicBezTo>
                <a:cubicBezTo>
                  <a:pt x="914" y="1116"/>
                  <a:pt x="914" y="1116"/>
                  <a:pt x="914" y="1116"/>
                </a:cubicBezTo>
                <a:cubicBezTo>
                  <a:pt x="1020" y="1177"/>
                  <a:pt x="1020" y="1278"/>
                  <a:pt x="914" y="1339"/>
                </a:cubicBezTo>
                <a:cubicBezTo>
                  <a:pt x="193" y="1755"/>
                  <a:pt x="193" y="1755"/>
                  <a:pt x="193" y="1755"/>
                </a:cubicBezTo>
                <a:cubicBezTo>
                  <a:pt x="87" y="1816"/>
                  <a:pt x="0" y="1877"/>
                  <a:pt x="0" y="1999"/>
                </a:cubicBezTo>
                <a:cubicBezTo>
                  <a:pt x="0" y="2282"/>
                  <a:pt x="0" y="2282"/>
                  <a:pt x="0" y="2282"/>
                </a:cubicBezTo>
                <a:cubicBezTo>
                  <a:pt x="0" y="2405"/>
                  <a:pt x="87" y="2455"/>
                  <a:pt x="193" y="2394"/>
                </a:cubicBezTo>
                <a:cubicBezTo>
                  <a:pt x="2020" y="1339"/>
                  <a:pt x="2020" y="1339"/>
                  <a:pt x="2020" y="1339"/>
                </a:cubicBezTo>
                <a:cubicBezTo>
                  <a:pt x="2127" y="1278"/>
                  <a:pt x="2127" y="1177"/>
                  <a:pt x="2020" y="1116"/>
                </a:cubicBezTo>
                <a:lnTo>
                  <a:pt x="193" y="61"/>
                </a:lnTo>
                <a:close/>
              </a:path>
            </a:pathLst>
          </a:custGeom>
          <a:solidFill>
            <a:srgbClr val="C22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59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195486"/>
            <a:ext cx="6912768" cy="468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2800"/>
              </a:lnSpc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736006"/>
            <a:ext cx="8135938" cy="4140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250825" y="261838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Picture 2" descr="C:\Users\ChangEd\Desktop\06_Tagline_H_Color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3" y="265051"/>
            <a:ext cx="1438220" cy="2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 userDrawn="1"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ViewSonic Confidential</a:t>
            </a:r>
            <a:endParaRPr lang="zh-TW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8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pag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051720" y="2279363"/>
            <a:ext cx="6696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Section Title / Calibri, Regular, 32</a:t>
            </a:r>
            <a:endParaRPr lang="zh-TW" altLang="en-US" dirty="0"/>
          </a:p>
        </p:txBody>
      </p:sp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323528" y="1615774"/>
            <a:ext cx="1684655" cy="1944688"/>
          </a:xfrm>
          <a:custGeom>
            <a:avLst/>
            <a:gdLst>
              <a:gd name="T0" fmla="*/ 193 w 2127"/>
              <a:gd name="T1" fmla="*/ 61 h 2455"/>
              <a:gd name="T2" fmla="*/ 0 w 2127"/>
              <a:gd name="T3" fmla="*/ 173 h 2455"/>
              <a:gd name="T4" fmla="*/ 0 w 2127"/>
              <a:gd name="T5" fmla="*/ 456 h 2455"/>
              <a:gd name="T6" fmla="*/ 193 w 2127"/>
              <a:gd name="T7" fmla="*/ 700 h 2455"/>
              <a:gd name="T8" fmla="*/ 914 w 2127"/>
              <a:gd name="T9" fmla="*/ 1116 h 2455"/>
              <a:gd name="T10" fmla="*/ 914 w 2127"/>
              <a:gd name="T11" fmla="*/ 1339 h 2455"/>
              <a:gd name="T12" fmla="*/ 193 w 2127"/>
              <a:gd name="T13" fmla="*/ 1755 h 2455"/>
              <a:gd name="T14" fmla="*/ 0 w 2127"/>
              <a:gd name="T15" fmla="*/ 1999 h 2455"/>
              <a:gd name="T16" fmla="*/ 0 w 2127"/>
              <a:gd name="T17" fmla="*/ 2282 h 2455"/>
              <a:gd name="T18" fmla="*/ 193 w 2127"/>
              <a:gd name="T19" fmla="*/ 2394 h 2455"/>
              <a:gd name="T20" fmla="*/ 2020 w 2127"/>
              <a:gd name="T21" fmla="*/ 1339 h 2455"/>
              <a:gd name="T22" fmla="*/ 2020 w 2127"/>
              <a:gd name="T23" fmla="*/ 1116 h 2455"/>
              <a:gd name="T24" fmla="*/ 193 w 2127"/>
              <a:gd name="T25" fmla="*/ 61 h 2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7" h="2455">
                <a:moveTo>
                  <a:pt x="193" y="61"/>
                </a:moveTo>
                <a:cubicBezTo>
                  <a:pt x="87" y="0"/>
                  <a:pt x="0" y="50"/>
                  <a:pt x="0" y="173"/>
                </a:cubicBezTo>
                <a:cubicBezTo>
                  <a:pt x="0" y="456"/>
                  <a:pt x="0" y="456"/>
                  <a:pt x="0" y="456"/>
                </a:cubicBezTo>
                <a:cubicBezTo>
                  <a:pt x="0" y="578"/>
                  <a:pt x="87" y="639"/>
                  <a:pt x="193" y="700"/>
                </a:cubicBezTo>
                <a:cubicBezTo>
                  <a:pt x="914" y="1116"/>
                  <a:pt x="914" y="1116"/>
                  <a:pt x="914" y="1116"/>
                </a:cubicBezTo>
                <a:cubicBezTo>
                  <a:pt x="1020" y="1177"/>
                  <a:pt x="1020" y="1278"/>
                  <a:pt x="914" y="1339"/>
                </a:cubicBezTo>
                <a:cubicBezTo>
                  <a:pt x="193" y="1755"/>
                  <a:pt x="193" y="1755"/>
                  <a:pt x="193" y="1755"/>
                </a:cubicBezTo>
                <a:cubicBezTo>
                  <a:pt x="87" y="1816"/>
                  <a:pt x="0" y="1877"/>
                  <a:pt x="0" y="1999"/>
                </a:cubicBezTo>
                <a:cubicBezTo>
                  <a:pt x="0" y="2282"/>
                  <a:pt x="0" y="2282"/>
                  <a:pt x="0" y="2282"/>
                </a:cubicBezTo>
                <a:cubicBezTo>
                  <a:pt x="0" y="2405"/>
                  <a:pt x="87" y="2455"/>
                  <a:pt x="193" y="2394"/>
                </a:cubicBezTo>
                <a:cubicBezTo>
                  <a:pt x="2020" y="1339"/>
                  <a:pt x="2020" y="1339"/>
                  <a:pt x="2020" y="1339"/>
                </a:cubicBezTo>
                <a:cubicBezTo>
                  <a:pt x="2127" y="1278"/>
                  <a:pt x="2127" y="1177"/>
                  <a:pt x="2020" y="1116"/>
                </a:cubicBezTo>
                <a:lnTo>
                  <a:pt x="193" y="61"/>
                </a:lnTo>
                <a:close/>
              </a:path>
            </a:pathLst>
          </a:custGeom>
          <a:solidFill>
            <a:srgbClr val="C22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6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195486"/>
            <a:ext cx="6912768" cy="468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2800"/>
              </a:lnSpc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736006"/>
            <a:ext cx="8135938" cy="4140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250825" y="261838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Picture 2" descr="C:\Users\ChangEd\Desktop\06_Tagline_H_Color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3" y="265051"/>
            <a:ext cx="1438220" cy="2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 userDrawn="1"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ViewSonic Confidential</a:t>
            </a:r>
            <a:endParaRPr lang="zh-TW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7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195486"/>
            <a:ext cx="6912768" cy="468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2800"/>
              </a:lnSpc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736006"/>
            <a:ext cx="8135938" cy="4140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250825" y="261838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Picture 2" descr="C:\Users\ChangEd\Desktop\06_Tagline_H_Color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3" y="265051"/>
            <a:ext cx="1438220" cy="2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 userDrawn="1"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ViewSonic Confidential</a:t>
            </a:r>
            <a:endParaRPr lang="zh-TW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21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21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3" y="496218"/>
            <a:ext cx="8136904" cy="46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8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131588"/>
            <a:ext cx="8135938" cy="960263"/>
          </a:xfrm>
          <a:prstGeom prst="rect">
            <a:avLst/>
          </a:prstGeom>
        </p:spPr>
        <p:txBody>
          <a:bodyPr>
            <a:spAutoFit/>
          </a:bodyPr>
          <a:lstStyle>
            <a:lvl1pPr marL="177796" indent="-177796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0839" marR="0" indent="-171446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5328" indent="-177796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7269" indent="-177796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758" indent="-158746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378181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496218"/>
            <a:ext cx="8136904" cy="46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8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31587"/>
            <a:ext cx="8135938" cy="3708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01A049-1967-4BC8-A385-36A4C2497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983">
            <a:off x="1640305" y="2199029"/>
            <a:ext cx="6077455" cy="27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3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699792" y="2279363"/>
            <a:ext cx="5758408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Section Title / Calibri, Regular, 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64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699792" y="2279363"/>
            <a:ext cx="5758408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Section Title / Calibri, Regular, 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01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496218"/>
            <a:ext cx="8136904" cy="46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8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31587"/>
            <a:ext cx="8135938" cy="3708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7614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0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539552" y="496218"/>
            <a:ext cx="8136904" cy="46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28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altLang="zh-TW" dirty="0"/>
              <a:t>Subject / Calibri, Regular, 32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131587"/>
            <a:ext cx="8135938" cy="370800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95350" indent="-177800">
              <a:buClr>
                <a:srgbClr val="C00000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57300" indent="-177800">
              <a:buClr>
                <a:srgbClr val="C00000"/>
              </a:buClr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701800" indent="-158750"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TW" dirty="0"/>
              <a:t>Calibri, Bold, 18</a:t>
            </a:r>
          </a:p>
          <a:p>
            <a:pPr lvl="1"/>
            <a:r>
              <a:rPr lang="en-US" altLang="zh-TW" dirty="0"/>
              <a:t>Calibri, Regular, 16</a:t>
            </a:r>
          </a:p>
          <a:p>
            <a:pPr lvl="2"/>
            <a:r>
              <a:rPr lang="en-US" altLang="zh-TW" dirty="0"/>
              <a:t>Calibri, Regular, 16</a:t>
            </a:r>
          </a:p>
        </p:txBody>
      </p:sp>
    </p:spTree>
    <p:extLst>
      <p:ext uri="{BB962C8B-B14F-4D97-AF65-F5344CB8AC3E}">
        <p14:creationId xmlns:p14="http://schemas.microsoft.com/office/powerpoint/2010/main" val="41676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pag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051720" y="2279363"/>
            <a:ext cx="6696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Section Title / Calibri, Regular, 32</a:t>
            </a:r>
            <a:endParaRPr lang="zh-TW" altLang="en-US" dirty="0"/>
          </a:p>
        </p:txBody>
      </p:sp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323528" y="1615774"/>
            <a:ext cx="1684655" cy="1944688"/>
          </a:xfrm>
          <a:custGeom>
            <a:avLst/>
            <a:gdLst>
              <a:gd name="T0" fmla="*/ 193 w 2127"/>
              <a:gd name="T1" fmla="*/ 61 h 2455"/>
              <a:gd name="T2" fmla="*/ 0 w 2127"/>
              <a:gd name="T3" fmla="*/ 173 h 2455"/>
              <a:gd name="T4" fmla="*/ 0 w 2127"/>
              <a:gd name="T5" fmla="*/ 456 h 2455"/>
              <a:gd name="T6" fmla="*/ 193 w 2127"/>
              <a:gd name="T7" fmla="*/ 700 h 2455"/>
              <a:gd name="T8" fmla="*/ 914 w 2127"/>
              <a:gd name="T9" fmla="*/ 1116 h 2455"/>
              <a:gd name="T10" fmla="*/ 914 w 2127"/>
              <a:gd name="T11" fmla="*/ 1339 h 2455"/>
              <a:gd name="T12" fmla="*/ 193 w 2127"/>
              <a:gd name="T13" fmla="*/ 1755 h 2455"/>
              <a:gd name="T14" fmla="*/ 0 w 2127"/>
              <a:gd name="T15" fmla="*/ 1999 h 2455"/>
              <a:gd name="T16" fmla="*/ 0 w 2127"/>
              <a:gd name="T17" fmla="*/ 2282 h 2455"/>
              <a:gd name="T18" fmla="*/ 193 w 2127"/>
              <a:gd name="T19" fmla="*/ 2394 h 2455"/>
              <a:gd name="T20" fmla="*/ 2020 w 2127"/>
              <a:gd name="T21" fmla="*/ 1339 h 2455"/>
              <a:gd name="T22" fmla="*/ 2020 w 2127"/>
              <a:gd name="T23" fmla="*/ 1116 h 2455"/>
              <a:gd name="T24" fmla="*/ 193 w 2127"/>
              <a:gd name="T25" fmla="*/ 61 h 2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7" h="2455">
                <a:moveTo>
                  <a:pt x="193" y="61"/>
                </a:moveTo>
                <a:cubicBezTo>
                  <a:pt x="87" y="0"/>
                  <a:pt x="0" y="50"/>
                  <a:pt x="0" y="173"/>
                </a:cubicBezTo>
                <a:cubicBezTo>
                  <a:pt x="0" y="456"/>
                  <a:pt x="0" y="456"/>
                  <a:pt x="0" y="456"/>
                </a:cubicBezTo>
                <a:cubicBezTo>
                  <a:pt x="0" y="578"/>
                  <a:pt x="87" y="639"/>
                  <a:pt x="193" y="700"/>
                </a:cubicBezTo>
                <a:cubicBezTo>
                  <a:pt x="914" y="1116"/>
                  <a:pt x="914" y="1116"/>
                  <a:pt x="914" y="1116"/>
                </a:cubicBezTo>
                <a:cubicBezTo>
                  <a:pt x="1020" y="1177"/>
                  <a:pt x="1020" y="1278"/>
                  <a:pt x="914" y="1339"/>
                </a:cubicBezTo>
                <a:cubicBezTo>
                  <a:pt x="193" y="1755"/>
                  <a:pt x="193" y="1755"/>
                  <a:pt x="193" y="1755"/>
                </a:cubicBezTo>
                <a:cubicBezTo>
                  <a:pt x="87" y="1816"/>
                  <a:pt x="0" y="1877"/>
                  <a:pt x="0" y="1999"/>
                </a:cubicBezTo>
                <a:cubicBezTo>
                  <a:pt x="0" y="2282"/>
                  <a:pt x="0" y="2282"/>
                  <a:pt x="0" y="2282"/>
                </a:cubicBezTo>
                <a:cubicBezTo>
                  <a:pt x="0" y="2405"/>
                  <a:pt x="87" y="2455"/>
                  <a:pt x="193" y="2394"/>
                </a:cubicBezTo>
                <a:cubicBezTo>
                  <a:pt x="2020" y="1339"/>
                  <a:pt x="2020" y="1339"/>
                  <a:pt x="2020" y="1339"/>
                </a:cubicBezTo>
                <a:cubicBezTo>
                  <a:pt x="2127" y="1278"/>
                  <a:pt x="2127" y="1177"/>
                  <a:pt x="2020" y="1116"/>
                </a:cubicBezTo>
                <a:lnTo>
                  <a:pt x="193" y="61"/>
                </a:lnTo>
                <a:close/>
              </a:path>
            </a:pathLst>
          </a:custGeom>
          <a:solidFill>
            <a:srgbClr val="C22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0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2051720" y="2279363"/>
            <a:ext cx="6696000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>
              <a:defRPr sz="3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en-US" altLang="zh-TW" dirty="0"/>
              <a:t>Section Title / Calibri, Regular, 32</a:t>
            </a:r>
            <a:endParaRPr lang="zh-TW" altLang="en-US" dirty="0"/>
          </a:p>
        </p:txBody>
      </p:sp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323528" y="1615774"/>
            <a:ext cx="1684655" cy="1944688"/>
          </a:xfrm>
          <a:custGeom>
            <a:avLst/>
            <a:gdLst>
              <a:gd name="T0" fmla="*/ 193 w 2127"/>
              <a:gd name="T1" fmla="*/ 61 h 2455"/>
              <a:gd name="T2" fmla="*/ 0 w 2127"/>
              <a:gd name="T3" fmla="*/ 173 h 2455"/>
              <a:gd name="T4" fmla="*/ 0 w 2127"/>
              <a:gd name="T5" fmla="*/ 456 h 2455"/>
              <a:gd name="T6" fmla="*/ 193 w 2127"/>
              <a:gd name="T7" fmla="*/ 700 h 2455"/>
              <a:gd name="T8" fmla="*/ 914 w 2127"/>
              <a:gd name="T9" fmla="*/ 1116 h 2455"/>
              <a:gd name="T10" fmla="*/ 914 w 2127"/>
              <a:gd name="T11" fmla="*/ 1339 h 2455"/>
              <a:gd name="T12" fmla="*/ 193 w 2127"/>
              <a:gd name="T13" fmla="*/ 1755 h 2455"/>
              <a:gd name="T14" fmla="*/ 0 w 2127"/>
              <a:gd name="T15" fmla="*/ 1999 h 2455"/>
              <a:gd name="T16" fmla="*/ 0 w 2127"/>
              <a:gd name="T17" fmla="*/ 2282 h 2455"/>
              <a:gd name="T18" fmla="*/ 193 w 2127"/>
              <a:gd name="T19" fmla="*/ 2394 h 2455"/>
              <a:gd name="T20" fmla="*/ 2020 w 2127"/>
              <a:gd name="T21" fmla="*/ 1339 h 2455"/>
              <a:gd name="T22" fmla="*/ 2020 w 2127"/>
              <a:gd name="T23" fmla="*/ 1116 h 2455"/>
              <a:gd name="T24" fmla="*/ 193 w 2127"/>
              <a:gd name="T25" fmla="*/ 61 h 2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7" h="2455">
                <a:moveTo>
                  <a:pt x="193" y="61"/>
                </a:moveTo>
                <a:cubicBezTo>
                  <a:pt x="87" y="0"/>
                  <a:pt x="0" y="50"/>
                  <a:pt x="0" y="173"/>
                </a:cubicBezTo>
                <a:cubicBezTo>
                  <a:pt x="0" y="456"/>
                  <a:pt x="0" y="456"/>
                  <a:pt x="0" y="456"/>
                </a:cubicBezTo>
                <a:cubicBezTo>
                  <a:pt x="0" y="578"/>
                  <a:pt x="87" y="639"/>
                  <a:pt x="193" y="700"/>
                </a:cubicBezTo>
                <a:cubicBezTo>
                  <a:pt x="914" y="1116"/>
                  <a:pt x="914" y="1116"/>
                  <a:pt x="914" y="1116"/>
                </a:cubicBezTo>
                <a:cubicBezTo>
                  <a:pt x="1020" y="1177"/>
                  <a:pt x="1020" y="1278"/>
                  <a:pt x="914" y="1339"/>
                </a:cubicBezTo>
                <a:cubicBezTo>
                  <a:pt x="193" y="1755"/>
                  <a:pt x="193" y="1755"/>
                  <a:pt x="193" y="1755"/>
                </a:cubicBezTo>
                <a:cubicBezTo>
                  <a:pt x="87" y="1816"/>
                  <a:pt x="0" y="1877"/>
                  <a:pt x="0" y="1999"/>
                </a:cubicBezTo>
                <a:cubicBezTo>
                  <a:pt x="0" y="2282"/>
                  <a:pt x="0" y="2282"/>
                  <a:pt x="0" y="2282"/>
                </a:cubicBezTo>
                <a:cubicBezTo>
                  <a:pt x="0" y="2405"/>
                  <a:pt x="87" y="2455"/>
                  <a:pt x="193" y="2394"/>
                </a:cubicBezTo>
                <a:cubicBezTo>
                  <a:pt x="2020" y="1339"/>
                  <a:pt x="2020" y="1339"/>
                  <a:pt x="2020" y="1339"/>
                </a:cubicBezTo>
                <a:cubicBezTo>
                  <a:pt x="2127" y="1278"/>
                  <a:pt x="2127" y="1177"/>
                  <a:pt x="2020" y="1116"/>
                </a:cubicBezTo>
                <a:lnTo>
                  <a:pt x="193" y="61"/>
                </a:lnTo>
                <a:close/>
              </a:path>
            </a:pathLst>
          </a:custGeom>
          <a:solidFill>
            <a:srgbClr val="C22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14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554037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ViewSonic Confidential</a:t>
            </a:r>
            <a:endParaRPr lang="zh-TW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1" y="42536"/>
            <a:ext cx="1902143" cy="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80" r:id="rId2"/>
    <p:sldLayoutId id="2147483830" r:id="rId3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554037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ViewSonic Confidential</a:t>
            </a:r>
            <a:endParaRPr lang="zh-TW" altLang="en-US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1" y="42536"/>
            <a:ext cx="1902143" cy="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29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250825" y="261838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2" name="文字方塊 41"/>
          <p:cNvSpPr txBox="1"/>
          <p:nvPr userDrawn="1"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ViewSonic Confidential</a:t>
            </a:r>
            <a:endParaRPr lang="zh-TW" alt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3" name="Picture 2" descr="C:\Users\ChangEd\Desktop\06_Tagline_H_Colo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3" y="265051"/>
            <a:ext cx="1438220" cy="2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52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1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56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 userDrawn="1"/>
        </p:nvSpPr>
        <p:spPr>
          <a:xfrm>
            <a:off x="2984574" y="2020888"/>
            <a:ext cx="3174852" cy="1101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rPr>
              <a:t>Thank You.</a:t>
            </a:r>
            <a:endParaRPr lang="zh-TW" altLang="en-US" sz="3600" b="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</a:endParaRPr>
          </a:p>
        </p:txBody>
      </p:sp>
      <p:grpSp>
        <p:nvGrpSpPr>
          <p:cNvPr id="9" name="群組 8"/>
          <p:cNvGrpSpPr/>
          <p:nvPr userDrawn="1"/>
        </p:nvGrpSpPr>
        <p:grpSpPr>
          <a:xfrm>
            <a:off x="1905564" y="2020888"/>
            <a:ext cx="1317626" cy="1230313"/>
            <a:chOff x="1617662" y="2066925"/>
            <a:chExt cx="1317626" cy="1230313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617662" y="2325688"/>
              <a:ext cx="347663" cy="401638"/>
            </a:xfrm>
            <a:custGeom>
              <a:avLst/>
              <a:gdLst>
                <a:gd name="T0" fmla="*/ 26 w 286"/>
                <a:gd name="T1" fmla="*/ 8 h 330"/>
                <a:gd name="T2" fmla="*/ 0 w 286"/>
                <a:gd name="T3" fmla="*/ 23 h 330"/>
                <a:gd name="T4" fmla="*/ 0 w 286"/>
                <a:gd name="T5" fmla="*/ 61 h 330"/>
                <a:gd name="T6" fmla="*/ 26 w 286"/>
                <a:gd name="T7" fmla="*/ 94 h 330"/>
                <a:gd name="T8" fmla="*/ 123 w 286"/>
                <a:gd name="T9" fmla="*/ 150 h 330"/>
                <a:gd name="T10" fmla="*/ 123 w 286"/>
                <a:gd name="T11" fmla="*/ 180 h 330"/>
                <a:gd name="T12" fmla="*/ 26 w 286"/>
                <a:gd name="T13" fmla="*/ 236 h 330"/>
                <a:gd name="T14" fmla="*/ 0 w 286"/>
                <a:gd name="T15" fmla="*/ 269 h 330"/>
                <a:gd name="T16" fmla="*/ 0 w 286"/>
                <a:gd name="T17" fmla="*/ 307 h 330"/>
                <a:gd name="T18" fmla="*/ 26 w 286"/>
                <a:gd name="T19" fmla="*/ 322 h 330"/>
                <a:gd name="T20" fmla="*/ 272 w 286"/>
                <a:gd name="T21" fmla="*/ 180 h 330"/>
                <a:gd name="T22" fmla="*/ 272 w 286"/>
                <a:gd name="T23" fmla="*/ 150 h 330"/>
                <a:gd name="T24" fmla="*/ 26 w 286"/>
                <a:gd name="T25" fmla="*/ 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330">
                  <a:moveTo>
                    <a:pt x="26" y="8"/>
                  </a:moveTo>
                  <a:cubicBezTo>
                    <a:pt x="11" y="0"/>
                    <a:pt x="0" y="6"/>
                    <a:pt x="0" y="2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8"/>
                    <a:pt x="11" y="86"/>
                    <a:pt x="26" y="94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37" y="158"/>
                    <a:pt x="137" y="172"/>
                    <a:pt x="123" y="180"/>
                  </a:cubicBezTo>
                  <a:cubicBezTo>
                    <a:pt x="26" y="236"/>
                    <a:pt x="26" y="236"/>
                    <a:pt x="26" y="236"/>
                  </a:cubicBezTo>
                  <a:cubicBezTo>
                    <a:pt x="11" y="244"/>
                    <a:pt x="0" y="253"/>
                    <a:pt x="0" y="269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24"/>
                    <a:pt x="11" y="330"/>
                    <a:pt x="26" y="322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86" y="172"/>
                    <a:pt x="286" y="158"/>
                    <a:pt x="272" y="15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4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98725" y="3025775"/>
              <a:ext cx="233363" cy="271463"/>
            </a:xfrm>
            <a:custGeom>
              <a:avLst/>
              <a:gdLst>
                <a:gd name="T0" fmla="*/ 17 w 192"/>
                <a:gd name="T1" fmla="*/ 6 h 223"/>
                <a:gd name="T2" fmla="*/ 0 w 192"/>
                <a:gd name="T3" fmla="*/ 16 h 223"/>
                <a:gd name="T4" fmla="*/ 0 w 192"/>
                <a:gd name="T5" fmla="*/ 42 h 223"/>
                <a:gd name="T6" fmla="*/ 17 w 192"/>
                <a:gd name="T7" fmla="*/ 64 h 223"/>
                <a:gd name="T8" fmla="*/ 82 w 192"/>
                <a:gd name="T9" fmla="*/ 102 h 223"/>
                <a:gd name="T10" fmla="*/ 82 w 192"/>
                <a:gd name="T11" fmla="*/ 122 h 223"/>
                <a:gd name="T12" fmla="*/ 17 w 192"/>
                <a:gd name="T13" fmla="*/ 160 h 223"/>
                <a:gd name="T14" fmla="*/ 0 w 192"/>
                <a:gd name="T15" fmla="*/ 182 h 223"/>
                <a:gd name="T16" fmla="*/ 0 w 192"/>
                <a:gd name="T17" fmla="*/ 207 h 223"/>
                <a:gd name="T18" fmla="*/ 17 w 192"/>
                <a:gd name="T19" fmla="*/ 217 h 223"/>
                <a:gd name="T20" fmla="*/ 183 w 192"/>
                <a:gd name="T21" fmla="*/ 122 h 223"/>
                <a:gd name="T22" fmla="*/ 183 w 192"/>
                <a:gd name="T23" fmla="*/ 102 h 223"/>
                <a:gd name="T24" fmla="*/ 17 w 192"/>
                <a:gd name="T25" fmla="*/ 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23">
                  <a:moveTo>
                    <a:pt x="17" y="6"/>
                  </a:moveTo>
                  <a:cubicBezTo>
                    <a:pt x="7" y="0"/>
                    <a:pt x="0" y="5"/>
                    <a:pt x="0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3"/>
                    <a:pt x="7" y="58"/>
                    <a:pt x="17" y="6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2" y="107"/>
                    <a:pt x="92" y="116"/>
                    <a:pt x="82" y="122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7" y="165"/>
                    <a:pt x="0" y="171"/>
                    <a:pt x="0" y="182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8"/>
                    <a:pt x="7" y="223"/>
                    <a:pt x="17" y="217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92" y="116"/>
                    <a:pt x="192" y="107"/>
                    <a:pt x="183" y="102"/>
                  </a:cubicBezTo>
                  <a:lnTo>
                    <a:pt x="17" y="6"/>
                  </a:lnTo>
                  <a:close/>
                </a:path>
              </a:pathLst>
            </a:custGeom>
            <a:solidFill>
              <a:srgbClr val="FD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993900" y="2066925"/>
              <a:ext cx="941388" cy="1089025"/>
            </a:xfrm>
            <a:custGeom>
              <a:avLst/>
              <a:gdLst>
                <a:gd name="T0" fmla="*/ 71 w 776"/>
                <a:gd name="T1" fmla="*/ 23 h 896"/>
                <a:gd name="T2" fmla="*/ 0 w 776"/>
                <a:gd name="T3" fmla="*/ 63 h 896"/>
                <a:gd name="T4" fmla="*/ 0 w 776"/>
                <a:gd name="T5" fmla="*/ 167 h 896"/>
                <a:gd name="T6" fmla="*/ 71 w 776"/>
                <a:gd name="T7" fmla="*/ 256 h 896"/>
                <a:gd name="T8" fmla="*/ 334 w 776"/>
                <a:gd name="T9" fmla="*/ 408 h 896"/>
                <a:gd name="T10" fmla="*/ 334 w 776"/>
                <a:gd name="T11" fmla="*/ 489 h 896"/>
                <a:gd name="T12" fmla="*/ 71 w 776"/>
                <a:gd name="T13" fmla="*/ 641 h 896"/>
                <a:gd name="T14" fmla="*/ 0 w 776"/>
                <a:gd name="T15" fmla="*/ 730 h 896"/>
                <a:gd name="T16" fmla="*/ 0 w 776"/>
                <a:gd name="T17" fmla="*/ 833 h 896"/>
                <a:gd name="T18" fmla="*/ 71 w 776"/>
                <a:gd name="T19" fmla="*/ 874 h 896"/>
                <a:gd name="T20" fmla="*/ 737 w 776"/>
                <a:gd name="T21" fmla="*/ 489 h 896"/>
                <a:gd name="T22" fmla="*/ 737 w 776"/>
                <a:gd name="T23" fmla="*/ 408 h 896"/>
                <a:gd name="T24" fmla="*/ 71 w 776"/>
                <a:gd name="T25" fmla="*/ 2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6" h="896">
                  <a:moveTo>
                    <a:pt x="71" y="23"/>
                  </a:moveTo>
                  <a:cubicBezTo>
                    <a:pt x="32" y="0"/>
                    <a:pt x="0" y="19"/>
                    <a:pt x="0" y="6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211"/>
                    <a:pt x="32" y="233"/>
                    <a:pt x="71" y="256"/>
                  </a:cubicBezTo>
                  <a:cubicBezTo>
                    <a:pt x="334" y="408"/>
                    <a:pt x="334" y="408"/>
                    <a:pt x="334" y="408"/>
                  </a:cubicBezTo>
                  <a:cubicBezTo>
                    <a:pt x="372" y="430"/>
                    <a:pt x="372" y="467"/>
                    <a:pt x="334" y="489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32" y="663"/>
                    <a:pt x="0" y="685"/>
                    <a:pt x="0" y="730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78"/>
                    <a:pt x="32" y="896"/>
                    <a:pt x="71" y="874"/>
                  </a:cubicBezTo>
                  <a:cubicBezTo>
                    <a:pt x="737" y="489"/>
                    <a:pt x="737" y="489"/>
                    <a:pt x="737" y="489"/>
                  </a:cubicBezTo>
                  <a:cubicBezTo>
                    <a:pt x="776" y="467"/>
                    <a:pt x="776" y="430"/>
                    <a:pt x="737" y="408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C22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pic>
        <p:nvPicPr>
          <p:cNvPr id="13" name="Picture 2" descr="C:\Users\ChangEd\Desktop\06_Tagline_H_Color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75" y="228294"/>
            <a:ext cx="1797775" cy="3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3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554037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5497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ViewSonic Confidential</a:t>
            </a:r>
            <a:endParaRPr lang="zh-TW" altLang="en-US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2" y="42537"/>
            <a:ext cx="1902143" cy="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3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sldNum="0" hdr="0" ftr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554037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ViewSonic Confidential</a:t>
            </a:r>
            <a:endParaRPr lang="zh-TW" altLang="en-US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1" y="42536"/>
            <a:ext cx="1902143" cy="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6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2413" y="1182688"/>
            <a:ext cx="2406651" cy="2778125"/>
          </a:xfrm>
          <a:custGeom>
            <a:avLst/>
            <a:gdLst>
              <a:gd name="T0" fmla="*/ 193 w 2127"/>
              <a:gd name="T1" fmla="*/ 61 h 2455"/>
              <a:gd name="T2" fmla="*/ 0 w 2127"/>
              <a:gd name="T3" fmla="*/ 173 h 2455"/>
              <a:gd name="T4" fmla="*/ 0 w 2127"/>
              <a:gd name="T5" fmla="*/ 456 h 2455"/>
              <a:gd name="T6" fmla="*/ 193 w 2127"/>
              <a:gd name="T7" fmla="*/ 700 h 2455"/>
              <a:gd name="T8" fmla="*/ 914 w 2127"/>
              <a:gd name="T9" fmla="*/ 1116 h 2455"/>
              <a:gd name="T10" fmla="*/ 914 w 2127"/>
              <a:gd name="T11" fmla="*/ 1339 h 2455"/>
              <a:gd name="T12" fmla="*/ 193 w 2127"/>
              <a:gd name="T13" fmla="*/ 1755 h 2455"/>
              <a:gd name="T14" fmla="*/ 0 w 2127"/>
              <a:gd name="T15" fmla="*/ 1999 h 2455"/>
              <a:gd name="T16" fmla="*/ 0 w 2127"/>
              <a:gd name="T17" fmla="*/ 2282 h 2455"/>
              <a:gd name="T18" fmla="*/ 193 w 2127"/>
              <a:gd name="T19" fmla="*/ 2394 h 2455"/>
              <a:gd name="T20" fmla="*/ 2020 w 2127"/>
              <a:gd name="T21" fmla="*/ 1339 h 2455"/>
              <a:gd name="T22" fmla="*/ 2020 w 2127"/>
              <a:gd name="T23" fmla="*/ 1116 h 2455"/>
              <a:gd name="T24" fmla="*/ 193 w 2127"/>
              <a:gd name="T25" fmla="*/ 61 h 2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27" h="2455">
                <a:moveTo>
                  <a:pt x="193" y="61"/>
                </a:moveTo>
                <a:cubicBezTo>
                  <a:pt x="87" y="0"/>
                  <a:pt x="0" y="50"/>
                  <a:pt x="0" y="173"/>
                </a:cubicBezTo>
                <a:cubicBezTo>
                  <a:pt x="0" y="456"/>
                  <a:pt x="0" y="456"/>
                  <a:pt x="0" y="456"/>
                </a:cubicBezTo>
                <a:cubicBezTo>
                  <a:pt x="0" y="578"/>
                  <a:pt x="87" y="639"/>
                  <a:pt x="193" y="700"/>
                </a:cubicBezTo>
                <a:cubicBezTo>
                  <a:pt x="914" y="1116"/>
                  <a:pt x="914" y="1116"/>
                  <a:pt x="914" y="1116"/>
                </a:cubicBezTo>
                <a:cubicBezTo>
                  <a:pt x="1020" y="1177"/>
                  <a:pt x="1020" y="1278"/>
                  <a:pt x="914" y="1339"/>
                </a:cubicBezTo>
                <a:cubicBezTo>
                  <a:pt x="193" y="1755"/>
                  <a:pt x="193" y="1755"/>
                  <a:pt x="193" y="1755"/>
                </a:cubicBezTo>
                <a:cubicBezTo>
                  <a:pt x="87" y="1816"/>
                  <a:pt x="0" y="1877"/>
                  <a:pt x="0" y="1999"/>
                </a:cubicBezTo>
                <a:cubicBezTo>
                  <a:pt x="0" y="2282"/>
                  <a:pt x="0" y="2282"/>
                  <a:pt x="0" y="2282"/>
                </a:cubicBezTo>
                <a:cubicBezTo>
                  <a:pt x="0" y="2405"/>
                  <a:pt x="87" y="2455"/>
                  <a:pt x="193" y="2394"/>
                </a:cubicBezTo>
                <a:cubicBezTo>
                  <a:pt x="2020" y="1339"/>
                  <a:pt x="2020" y="1339"/>
                  <a:pt x="2020" y="1339"/>
                </a:cubicBezTo>
                <a:cubicBezTo>
                  <a:pt x="2127" y="1278"/>
                  <a:pt x="2127" y="1177"/>
                  <a:pt x="2020" y="1116"/>
                </a:cubicBezTo>
                <a:lnTo>
                  <a:pt x="193" y="61"/>
                </a:lnTo>
                <a:close/>
              </a:path>
            </a:pathLst>
          </a:custGeom>
          <a:solidFill>
            <a:srgbClr val="C22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828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>
          <a:xfrm>
            <a:off x="2984574" y="2020888"/>
            <a:ext cx="3174852" cy="1101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Thank You.</a:t>
            </a:r>
            <a:endParaRPr lang="zh-TW" altLang="en-US" b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905564" y="2020888"/>
            <a:ext cx="1317626" cy="1230313"/>
            <a:chOff x="1617662" y="2066925"/>
            <a:chExt cx="1317626" cy="1230313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617662" y="2325688"/>
              <a:ext cx="347663" cy="401638"/>
            </a:xfrm>
            <a:custGeom>
              <a:avLst/>
              <a:gdLst>
                <a:gd name="T0" fmla="*/ 26 w 286"/>
                <a:gd name="T1" fmla="*/ 8 h 330"/>
                <a:gd name="T2" fmla="*/ 0 w 286"/>
                <a:gd name="T3" fmla="*/ 23 h 330"/>
                <a:gd name="T4" fmla="*/ 0 w 286"/>
                <a:gd name="T5" fmla="*/ 61 h 330"/>
                <a:gd name="T6" fmla="*/ 26 w 286"/>
                <a:gd name="T7" fmla="*/ 94 h 330"/>
                <a:gd name="T8" fmla="*/ 123 w 286"/>
                <a:gd name="T9" fmla="*/ 150 h 330"/>
                <a:gd name="T10" fmla="*/ 123 w 286"/>
                <a:gd name="T11" fmla="*/ 180 h 330"/>
                <a:gd name="T12" fmla="*/ 26 w 286"/>
                <a:gd name="T13" fmla="*/ 236 h 330"/>
                <a:gd name="T14" fmla="*/ 0 w 286"/>
                <a:gd name="T15" fmla="*/ 269 h 330"/>
                <a:gd name="T16" fmla="*/ 0 w 286"/>
                <a:gd name="T17" fmla="*/ 307 h 330"/>
                <a:gd name="T18" fmla="*/ 26 w 286"/>
                <a:gd name="T19" fmla="*/ 322 h 330"/>
                <a:gd name="T20" fmla="*/ 272 w 286"/>
                <a:gd name="T21" fmla="*/ 180 h 330"/>
                <a:gd name="T22" fmla="*/ 272 w 286"/>
                <a:gd name="T23" fmla="*/ 150 h 330"/>
                <a:gd name="T24" fmla="*/ 26 w 286"/>
                <a:gd name="T25" fmla="*/ 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6" h="330">
                  <a:moveTo>
                    <a:pt x="26" y="8"/>
                  </a:moveTo>
                  <a:cubicBezTo>
                    <a:pt x="11" y="0"/>
                    <a:pt x="0" y="6"/>
                    <a:pt x="0" y="2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8"/>
                    <a:pt x="11" y="86"/>
                    <a:pt x="26" y="94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37" y="158"/>
                    <a:pt x="137" y="172"/>
                    <a:pt x="123" y="180"/>
                  </a:cubicBezTo>
                  <a:cubicBezTo>
                    <a:pt x="26" y="236"/>
                    <a:pt x="26" y="236"/>
                    <a:pt x="26" y="236"/>
                  </a:cubicBezTo>
                  <a:cubicBezTo>
                    <a:pt x="11" y="244"/>
                    <a:pt x="0" y="253"/>
                    <a:pt x="0" y="269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24"/>
                    <a:pt x="11" y="330"/>
                    <a:pt x="26" y="322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86" y="172"/>
                    <a:pt x="286" y="158"/>
                    <a:pt x="272" y="15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4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498725" y="3025775"/>
              <a:ext cx="233363" cy="271463"/>
            </a:xfrm>
            <a:custGeom>
              <a:avLst/>
              <a:gdLst>
                <a:gd name="T0" fmla="*/ 17 w 192"/>
                <a:gd name="T1" fmla="*/ 6 h 223"/>
                <a:gd name="T2" fmla="*/ 0 w 192"/>
                <a:gd name="T3" fmla="*/ 16 h 223"/>
                <a:gd name="T4" fmla="*/ 0 w 192"/>
                <a:gd name="T5" fmla="*/ 42 h 223"/>
                <a:gd name="T6" fmla="*/ 17 w 192"/>
                <a:gd name="T7" fmla="*/ 64 h 223"/>
                <a:gd name="T8" fmla="*/ 82 w 192"/>
                <a:gd name="T9" fmla="*/ 102 h 223"/>
                <a:gd name="T10" fmla="*/ 82 w 192"/>
                <a:gd name="T11" fmla="*/ 122 h 223"/>
                <a:gd name="T12" fmla="*/ 17 w 192"/>
                <a:gd name="T13" fmla="*/ 160 h 223"/>
                <a:gd name="T14" fmla="*/ 0 w 192"/>
                <a:gd name="T15" fmla="*/ 182 h 223"/>
                <a:gd name="T16" fmla="*/ 0 w 192"/>
                <a:gd name="T17" fmla="*/ 207 h 223"/>
                <a:gd name="T18" fmla="*/ 17 w 192"/>
                <a:gd name="T19" fmla="*/ 217 h 223"/>
                <a:gd name="T20" fmla="*/ 183 w 192"/>
                <a:gd name="T21" fmla="*/ 122 h 223"/>
                <a:gd name="T22" fmla="*/ 183 w 192"/>
                <a:gd name="T23" fmla="*/ 102 h 223"/>
                <a:gd name="T24" fmla="*/ 17 w 192"/>
                <a:gd name="T25" fmla="*/ 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23">
                  <a:moveTo>
                    <a:pt x="17" y="6"/>
                  </a:moveTo>
                  <a:cubicBezTo>
                    <a:pt x="7" y="0"/>
                    <a:pt x="0" y="5"/>
                    <a:pt x="0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3"/>
                    <a:pt x="7" y="58"/>
                    <a:pt x="17" y="6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2" y="107"/>
                    <a:pt x="92" y="116"/>
                    <a:pt x="82" y="122"/>
                  </a:cubicBezTo>
                  <a:cubicBezTo>
                    <a:pt x="17" y="160"/>
                    <a:pt x="17" y="160"/>
                    <a:pt x="17" y="160"/>
                  </a:cubicBezTo>
                  <a:cubicBezTo>
                    <a:pt x="7" y="165"/>
                    <a:pt x="0" y="171"/>
                    <a:pt x="0" y="182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8"/>
                    <a:pt x="7" y="223"/>
                    <a:pt x="17" y="217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92" y="116"/>
                    <a:pt x="192" y="107"/>
                    <a:pt x="183" y="102"/>
                  </a:cubicBezTo>
                  <a:lnTo>
                    <a:pt x="17" y="6"/>
                  </a:lnTo>
                  <a:close/>
                </a:path>
              </a:pathLst>
            </a:custGeom>
            <a:solidFill>
              <a:srgbClr val="FD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993900" y="2066925"/>
              <a:ext cx="941388" cy="1089025"/>
            </a:xfrm>
            <a:custGeom>
              <a:avLst/>
              <a:gdLst>
                <a:gd name="T0" fmla="*/ 71 w 776"/>
                <a:gd name="T1" fmla="*/ 23 h 896"/>
                <a:gd name="T2" fmla="*/ 0 w 776"/>
                <a:gd name="T3" fmla="*/ 63 h 896"/>
                <a:gd name="T4" fmla="*/ 0 w 776"/>
                <a:gd name="T5" fmla="*/ 167 h 896"/>
                <a:gd name="T6" fmla="*/ 71 w 776"/>
                <a:gd name="T7" fmla="*/ 256 h 896"/>
                <a:gd name="T8" fmla="*/ 334 w 776"/>
                <a:gd name="T9" fmla="*/ 408 h 896"/>
                <a:gd name="T10" fmla="*/ 334 w 776"/>
                <a:gd name="T11" fmla="*/ 489 h 896"/>
                <a:gd name="T12" fmla="*/ 71 w 776"/>
                <a:gd name="T13" fmla="*/ 641 h 896"/>
                <a:gd name="T14" fmla="*/ 0 w 776"/>
                <a:gd name="T15" fmla="*/ 730 h 896"/>
                <a:gd name="T16" fmla="*/ 0 w 776"/>
                <a:gd name="T17" fmla="*/ 833 h 896"/>
                <a:gd name="T18" fmla="*/ 71 w 776"/>
                <a:gd name="T19" fmla="*/ 874 h 896"/>
                <a:gd name="T20" fmla="*/ 737 w 776"/>
                <a:gd name="T21" fmla="*/ 489 h 896"/>
                <a:gd name="T22" fmla="*/ 737 w 776"/>
                <a:gd name="T23" fmla="*/ 408 h 896"/>
                <a:gd name="T24" fmla="*/ 71 w 776"/>
                <a:gd name="T25" fmla="*/ 2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6" h="896">
                  <a:moveTo>
                    <a:pt x="71" y="23"/>
                  </a:moveTo>
                  <a:cubicBezTo>
                    <a:pt x="32" y="0"/>
                    <a:pt x="0" y="19"/>
                    <a:pt x="0" y="6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211"/>
                    <a:pt x="32" y="233"/>
                    <a:pt x="71" y="256"/>
                  </a:cubicBezTo>
                  <a:cubicBezTo>
                    <a:pt x="334" y="408"/>
                    <a:pt x="334" y="408"/>
                    <a:pt x="334" y="408"/>
                  </a:cubicBezTo>
                  <a:cubicBezTo>
                    <a:pt x="372" y="430"/>
                    <a:pt x="372" y="467"/>
                    <a:pt x="334" y="489"/>
                  </a:cubicBezTo>
                  <a:cubicBezTo>
                    <a:pt x="71" y="641"/>
                    <a:pt x="71" y="641"/>
                    <a:pt x="71" y="641"/>
                  </a:cubicBezTo>
                  <a:cubicBezTo>
                    <a:pt x="32" y="663"/>
                    <a:pt x="0" y="685"/>
                    <a:pt x="0" y="730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78"/>
                    <a:pt x="32" y="896"/>
                    <a:pt x="71" y="874"/>
                  </a:cubicBezTo>
                  <a:cubicBezTo>
                    <a:pt x="737" y="489"/>
                    <a:pt x="737" y="489"/>
                    <a:pt x="737" y="489"/>
                  </a:cubicBezTo>
                  <a:cubicBezTo>
                    <a:pt x="776" y="467"/>
                    <a:pt x="776" y="430"/>
                    <a:pt x="737" y="408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C22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2" descr="C:\Users\ChangEd\Desktop\06_Tagline_H_Col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75" y="228294"/>
            <a:ext cx="1797775" cy="3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0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554037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ViewSonic Confidential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1" y="42536"/>
            <a:ext cx="1902143" cy="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2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1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554037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ViewSonic Confidential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1" y="42536"/>
            <a:ext cx="1902143" cy="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0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261838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ViewSonic Confidential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  <p:pic>
        <p:nvPicPr>
          <p:cNvPr id="43" name="Picture 2" descr="C:\Users\ChangEd\Desktop\06_Tagline_H_Col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3" y="265051"/>
            <a:ext cx="1438220" cy="2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0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554037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ViewSonic Confidential</a:t>
            </a:r>
            <a:endParaRPr kumimoji="0" lang="zh-TW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41" y="42536"/>
            <a:ext cx="1902143" cy="5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50825" y="261838"/>
            <a:ext cx="255588" cy="293688"/>
          </a:xfrm>
          <a:custGeom>
            <a:avLst/>
            <a:gdLst>
              <a:gd name="T0" fmla="*/ 46 w 505"/>
              <a:gd name="T1" fmla="*/ 15 h 584"/>
              <a:gd name="T2" fmla="*/ 0 w 505"/>
              <a:gd name="T3" fmla="*/ 41 h 584"/>
              <a:gd name="T4" fmla="*/ 0 w 505"/>
              <a:gd name="T5" fmla="*/ 109 h 584"/>
              <a:gd name="T6" fmla="*/ 46 w 505"/>
              <a:gd name="T7" fmla="*/ 167 h 584"/>
              <a:gd name="T8" fmla="*/ 217 w 505"/>
              <a:gd name="T9" fmla="*/ 266 h 584"/>
              <a:gd name="T10" fmla="*/ 217 w 505"/>
              <a:gd name="T11" fmla="*/ 318 h 584"/>
              <a:gd name="T12" fmla="*/ 46 w 505"/>
              <a:gd name="T13" fmla="*/ 417 h 584"/>
              <a:gd name="T14" fmla="*/ 0 w 505"/>
              <a:gd name="T15" fmla="*/ 475 h 584"/>
              <a:gd name="T16" fmla="*/ 0 w 505"/>
              <a:gd name="T17" fmla="*/ 543 h 584"/>
              <a:gd name="T18" fmla="*/ 46 w 505"/>
              <a:gd name="T19" fmla="*/ 569 h 584"/>
              <a:gd name="T20" fmla="*/ 480 w 505"/>
              <a:gd name="T21" fmla="*/ 318 h 584"/>
              <a:gd name="T22" fmla="*/ 480 w 505"/>
              <a:gd name="T23" fmla="*/ 266 h 584"/>
              <a:gd name="T24" fmla="*/ 46 w 505"/>
              <a:gd name="T25" fmla="*/ 1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5" h="584">
                <a:moveTo>
                  <a:pt x="46" y="15"/>
                </a:moveTo>
                <a:cubicBezTo>
                  <a:pt x="20" y="0"/>
                  <a:pt x="0" y="12"/>
                  <a:pt x="0" y="4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38"/>
                  <a:pt x="20" y="152"/>
                  <a:pt x="46" y="167"/>
                </a:cubicBezTo>
                <a:cubicBezTo>
                  <a:pt x="217" y="266"/>
                  <a:pt x="217" y="266"/>
                  <a:pt x="217" y="266"/>
                </a:cubicBezTo>
                <a:cubicBezTo>
                  <a:pt x="242" y="280"/>
                  <a:pt x="242" y="304"/>
                  <a:pt x="217" y="318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20" y="432"/>
                  <a:pt x="0" y="446"/>
                  <a:pt x="0" y="475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72"/>
                  <a:pt x="20" y="584"/>
                  <a:pt x="46" y="569"/>
                </a:cubicBezTo>
                <a:cubicBezTo>
                  <a:pt x="480" y="318"/>
                  <a:pt x="480" y="318"/>
                  <a:pt x="480" y="318"/>
                </a:cubicBezTo>
                <a:cubicBezTo>
                  <a:pt x="505" y="304"/>
                  <a:pt x="505" y="280"/>
                  <a:pt x="480" y="266"/>
                </a:cubicBezTo>
                <a:lnTo>
                  <a:pt x="46" y="15"/>
                </a:lnTo>
                <a:close/>
              </a:path>
            </a:pathLst>
          </a:custGeom>
          <a:solidFill>
            <a:srgbClr val="BE2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5496" y="4861198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ViewSonic Confidential</a:t>
            </a:r>
            <a:endParaRPr lang="zh-TW" altLang="en-US" sz="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3" name="Picture 2" descr="C:\Users\ChangEd\Desktop\06_Tagline_H_Colo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3" y="265051"/>
            <a:ext cx="1438220" cy="28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myviewboard.com/" TargetMode="External"/><Relationship Id="rId2" Type="http://schemas.openxmlformats.org/officeDocument/2006/relationships/hyperlink" Target="https://www.youtube.com/channel/UC3HH-XIt1KkQo18HDejEqJQ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reurl.cc/XkWAxR?fbclid=IwAR3DjT9TVdSdGAAnFInL8YpvJiuUPvVtus3a4TvxbvYJRkoFfkeQMg7-puE" TargetMode="External"/><Relationship Id="rId5" Type="http://schemas.openxmlformats.org/officeDocument/2006/relationships/hyperlink" Target="https://www.facebook.com/ViewSonicClassroomTaiwan" TargetMode="External"/><Relationship Id="rId4" Type="http://schemas.openxmlformats.org/officeDocument/2006/relationships/hyperlink" Target="https://myviewboard.com/suppor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051720" y="2266875"/>
            <a:ext cx="6696000" cy="1384995"/>
          </a:xfrm>
        </p:spPr>
        <p:txBody>
          <a:bodyPr/>
          <a:lstStyle/>
          <a:p>
            <a:r>
              <a:rPr lang="zh-TW" altLang="en-US" dirty="0"/>
              <a:t>登入</a:t>
            </a:r>
            <a:r>
              <a:rPr lang="en-US" altLang="zh-TW" dirty="0"/>
              <a:t>/</a:t>
            </a:r>
            <a:r>
              <a:rPr lang="zh-TW" altLang="en-US" dirty="0"/>
              <a:t>註冊</a:t>
            </a:r>
            <a:r>
              <a:rPr lang="en-US" altLang="zh-TW" dirty="0"/>
              <a:t>myViewBoard.com</a:t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2000" dirty="0"/>
              <a:t>*首次登入或註冊帳號，請務必至</a:t>
            </a:r>
            <a:r>
              <a:rPr lang="en-US" altLang="zh-TW" sz="2000" dirty="0"/>
              <a:t>myViewBoard.com</a:t>
            </a:r>
            <a:r>
              <a:rPr lang="zh-TW" altLang="en-US" sz="2000" dirty="0"/>
              <a:t>執行*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01F61DF-B696-42E4-9908-1E0E6DD30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下載</a:t>
            </a:r>
            <a:r>
              <a:rPr lang="en-US" altLang="zh-TW" sz="3200" dirty="0" err="1"/>
              <a:t>myViewBoard</a:t>
            </a:r>
            <a:r>
              <a:rPr lang="en-US" altLang="zh-TW" sz="3200" dirty="0"/>
              <a:t> for Windows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9E6BB552-8BDF-403B-BEF9-1A13B0CD3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884031C-DC49-43F1-8330-CC8D46CF1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40005"/>
            <a:ext cx="5492630" cy="30072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02DACA0-19A2-4276-82CA-B25099FD89DC}"/>
              </a:ext>
            </a:extLst>
          </p:cNvPr>
          <p:cNvSpPr/>
          <p:nvPr/>
        </p:nvSpPr>
        <p:spPr>
          <a:xfrm>
            <a:off x="5508104" y="1563638"/>
            <a:ext cx="668094" cy="648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形圖說文字 12">
            <a:extLst>
              <a:ext uri="{FF2B5EF4-FFF2-40B4-BE49-F238E27FC236}">
                <a16:creationId xmlns:a16="http://schemas.microsoft.com/office/drawing/2014/main" xmlns="" id="{97A5BBFE-93F2-4423-AF6D-7D426FF786F7}"/>
              </a:ext>
            </a:extLst>
          </p:cNvPr>
          <p:cNvSpPr/>
          <p:nvPr/>
        </p:nvSpPr>
        <p:spPr>
          <a:xfrm>
            <a:off x="6536095" y="1707655"/>
            <a:ext cx="2139594" cy="1296144"/>
          </a:xfrm>
          <a:prstGeom prst="wedgeEllipseCallout">
            <a:avLst>
              <a:gd name="adj1" fmla="val -60098"/>
              <a:gd name="adj2" fmla="val -2656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登入帳號後，請點擊網頁上方「下載」圖示</a:t>
            </a:r>
          </a:p>
        </p:txBody>
      </p:sp>
    </p:spTree>
    <p:extLst>
      <p:ext uri="{BB962C8B-B14F-4D97-AF65-F5344CB8AC3E}">
        <p14:creationId xmlns:p14="http://schemas.microsoft.com/office/powerpoint/2010/main" val="288292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B48D177A-C9AA-4760-9368-C5035DBBB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730701"/>
            <a:ext cx="5435588" cy="392928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A067D98-ADFB-4034-8B51-784506C58BFA}"/>
              </a:ext>
            </a:extLst>
          </p:cNvPr>
          <p:cNvSpPr/>
          <p:nvPr/>
        </p:nvSpPr>
        <p:spPr>
          <a:xfrm>
            <a:off x="2729906" y="1923678"/>
            <a:ext cx="545950" cy="4033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形圖說文字 12">
            <a:extLst>
              <a:ext uri="{FF2B5EF4-FFF2-40B4-BE49-F238E27FC236}">
                <a16:creationId xmlns:a16="http://schemas.microsoft.com/office/drawing/2014/main" xmlns="" id="{7AC2311E-383B-4D77-AFCE-59DAEE361D64}"/>
              </a:ext>
            </a:extLst>
          </p:cNvPr>
          <p:cNvSpPr/>
          <p:nvPr/>
        </p:nvSpPr>
        <p:spPr>
          <a:xfrm>
            <a:off x="278565" y="1131590"/>
            <a:ext cx="2139594" cy="1296144"/>
          </a:xfrm>
          <a:prstGeom prst="wedgeEllipseCallout">
            <a:avLst>
              <a:gd name="adj1" fmla="val 60990"/>
              <a:gd name="adj2" fmla="val 260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點擊「</a:t>
            </a:r>
            <a:r>
              <a:rPr lang="en-US" altLang="zh-TW" sz="1400" dirty="0" err="1"/>
              <a:t>myViewBoard</a:t>
            </a:r>
            <a:r>
              <a:rPr lang="en-US" altLang="zh-TW" sz="1400" dirty="0"/>
              <a:t> for Windows 64 bit</a:t>
            </a:r>
            <a:r>
              <a:rPr lang="zh-TW" altLang="en-US" sz="1400" dirty="0"/>
              <a:t>」圖示下載安裝程式</a:t>
            </a:r>
          </a:p>
        </p:txBody>
      </p:sp>
      <p:sp>
        <p:nvSpPr>
          <p:cNvPr id="12" name="橢圓形圖說文字 12">
            <a:extLst>
              <a:ext uri="{FF2B5EF4-FFF2-40B4-BE49-F238E27FC236}">
                <a16:creationId xmlns:a16="http://schemas.microsoft.com/office/drawing/2014/main" xmlns="" id="{0BDFD2B6-FF72-41EB-857B-CB9F1616BA82}"/>
              </a:ext>
            </a:extLst>
          </p:cNvPr>
          <p:cNvSpPr/>
          <p:nvPr/>
        </p:nvSpPr>
        <p:spPr>
          <a:xfrm>
            <a:off x="6787775" y="3651870"/>
            <a:ext cx="2139594" cy="1296144"/>
          </a:xfrm>
          <a:prstGeom prst="wedgeEllipseCallout">
            <a:avLst>
              <a:gd name="adj1" fmla="val -64508"/>
              <a:gd name="adj2" fmla="val -3999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下載區尚有</a:t>
            </a:r>
            <a:r>
              <a:rPr lang="en-US" altLang="zh-TW" sz="1400" dirty="0" err="1"/>
              <a:t>myViewBoard</a:t>
            </a:r>
            <a:r>
              <a:rPr lang="zh-TW" altLang="en-US" sz="1400" dirty="0"/>
              <a:t>其他作業系統版本、相關應用程式可供下載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740B6891-1291-46D1-810F-B87B4ED49A90}"/>
              </a:ext>
            </a:extLst>
          </p:cNvPr>
          <p:cNvSpPr txBox="1"/>
          <p:nvPr/>
        </p:nvSpPr>
        <p:spPr>
          <a:xfrm>
            <a:off x="251520" y="3162330"/>
            <a:ext cx="23947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myViewBoard</a:t>
            </a:r>
            <a:r>
              <a:rPr lang="en-US" altLang="zh-TW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TW" alt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系統最低要求</a:t>
            </a:r>
            <a:endParaRPr lang="en-US" altLang="zh-TW" sz="1200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處理器：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Intel Core i3 x86 CPU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記憶體：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 GB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作業系統：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Windows 10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儲存設備：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HDD / SSD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網路頻寬：建議高於 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 Mbps</a:t>
            </a:r>
            <a:r>
              <a:rPr lang="zh-TW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，使用實體線路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TW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其他軟體需求：</a:t>
            </a:r>
            <a:r>
              <a:rPr lang="en-US" altLang="zh-TW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.NET 4.7.2</a:t>
            </a:r>
          </a:p>
        </p:txBody>
      </p:sp>
    </p:spTree>
    <p:extLst>
      <p:ext uri="{BB962C8B-B14F-4D97-AF65-F5344CB8AC3E}">
        <p14:creationId xmlns:p14="http://schemas.microsoft.com/office/powerpoint/2010/main" val="342408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67A1D69B-EDAC-497A-A570-9C58FEEB7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286734"/>
            <a:ext cx="3514928" cy="273180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4D9910B7-87D1-471E-9297-0607525E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540" y="1337235"/>
            <a:ext cx="3460922" cy="269182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085D210-0AE1-4FAD-AF48-C1ED9DF1CF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sz="3200" dirty="0" err="1"/>
              <a:t>myViewBoard</a:t>
            </a:r>
            <a:r>
              <a:rPr lang="en-US" altLang="zh-TW" sz="3200" dirty="0"/>
              <a:t> for Windows 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ED34BF5A-E8CF-428F-95F8-EA5186E55B64}"/>
              </a:ext>
            </a:extLst>
          </p:cNvPr>
          <p:cNvSpPr txBox="1"/>
          <p:nvPr/>
        </p:nvSpPr>
        <p:spPr>
          <a:xfrm>
            <a:off x="270174" y="3645466"/>
            <a:ext cx="113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點擊安裝程式，執行安裝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99B0116-2580-4889-A8F7-3C5A7D9987E0}"/>
              </a:ext>
            </a:extLst>
          </p:cNvPr>
          <p:cNvSpPr/>
          <p:nvPr/>
        </p:nvSpPr>
        <p:spPr>
          <a:xfrm>
            <a:off x="3882571" y="3735788"/>
            <a:ext cx="645048" cy="21003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xmlns="" id="{CBFF937C-AA6A-45A1-BF4D-26660AB60A2E}"/>
              </a:ext>
            </a:extLst>
          </p:cNvPr>
          <p:cNvCxnSpPr>
            <a:cxnSpLocks/>
          </p:cNvCxnSpPr>
          <p:nvPr/>
        </p:nvCxnSpPr>
        <p:spPr>
          <a:xfrm flipV="1">
            <a:off x="800744" y="3219822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xmlns="" id="{BD08C406-A770-40D2-827B-A70FAEFADF74}"/>
              </a:ext>
            </a:extLst>
          </p:cNvPr>
          <p:cNvCxnSpPr>
            <a:cxnSpLocks/>
          </p:cNvCxnSpPr>
          <p:nvPr/>
        </p:nvCxnSpPr>
        <p:spPr>
          <a:xfrm>
            <a:off x="3632750" y="3246497"/>
            <a:ext cx="450500" cy="411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0ED87ECD-9984-4BA3-A359-70257263D30D}"/>
              </a:ext>
            </a:extLst>
          </p:cNvPr>
          <p:cNvSpPr/>
          <p:nvPr/>
        </p:nvSpPr>
        <p:spPr>
          <a:xfrm>
            <a:off x="7740352" y="3735789"/>
            <a:ext cx="648072" cy="2041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0CA1CEF8-BE81-484A-BA1D-C5270890F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4" y="1713110"/>
            <a:ext cx="10668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D4F1D2E-1465-4BEB-B237-9891AF0A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08873"/>
            <a:ext cx="4138826" cy="318041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D84ACBC-0E90-4BFC-9CBB-D3F131BBE5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 err="1"/>
              <a:t>myViewBoard</a:t>
            </a:r>
            <a:r>
              <a:rPr lang="en-US" altLang="zh-TW" dirty="0"/>
              <a:t> for Windows 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85E0019-89F5-4C08-AECA-47E6272AEAFB}"/>
              </a:ext>
            </a:extLst>
          </p:cNvPr>
          <p:cNvSpPr/>
          <p:nvPr/>
        </p:nvSpPr>
        <p:spPr>
          <a:xfrm>
            <a:off x="3576412" y="4074128"/>
            <a:ext cx="720080" cy="2258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D89BFB9F-5BC9-4FE8-A5AF-429D53667D9A}"/>
              </a:ext>
            </a:extLst>
          </p:cNvPr>
          <p:cNvSpPr txBox="1"/>
          <p:nvPr/>
        </p:nvSpPr>
        <p:spPr>
          <a:xfrm>
            <a:off x="6228184" y="329183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點擊桌面圖示開啟軟體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0262DE40-F0CE-4264-8450-448795D8F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85"/>
          <a:stretch/>
        </p:blipFill>
        <p:spPr>
          <a:xfrm>
            <a:off x="6300192" y="1952625"/>
            <a:ext cx="1154807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64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61D9ABEE-9CDD-40EE-9054-65EE108E6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 err="1"/>
              <a:t>myViewBoard</a:t>
            </a:r>
            <a:r>
              <a:rPr lang="en-US" altLang="zh-TW" dirty="0"/>
              <a:t> for Windows 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2A341A8-0554-42C0-8D52-329DA43C9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1"/>
          <a:stretch/>
        </p:blipFill>
        <p:spPr>
          <a:xfrm>
            <a:off x="395536" y="1204257"/>
            <a:ext cx="6480720" cy="345638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967387A-5379-450E-8A05-A796DB2E7C62}"/>
              </a:ext>
            </a:extLst>
          </p:cNvPr>
          <p:cNvSpPr/>
          <p:nvPr/>
        </p:nvSpPr>
        <p:spPr>
          <a:xfrm>
            <a:off x="5940152" y="4083918"/>
            <a:ext cx="648072" cy="3320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AAC42608-64AF-4AA9-BF57-B21A15E4D3CF}"/>
              </a:ext>
            </a:extLst>
          </p:cNvPr>
          <p:cNvSpPr txBox="1"/>
          <p:nvPr/>
        </p:nvSpPr>
        <p:spPr>
          <a:xfrm>
            <a:off x="7596336" y="4113015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啟用軟體</a:t>
            </a:r>
            <a:endParaRPr lang="en-US" altLang="zh-TW" sz="16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xmlns="" id="{BBDF3E5B-D72A-40E9-A17F-E55CAB094071}"/>
              </a:ext>
            </a:extLst>
          </p:cNvPr>
          <p:cNvCxnSpPr>
            <a:cxnSpLocks/>
          </p:cNvCxnSpPr>
          <p:nvPr/>
        </p:nvCxnSpPr>
        <p:spPr>
          <a:xfrm flipH="1">
            <a:off x="6876256" y="4282292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4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E7FE924F-CC1B-46D0-83B2-E8D9D62E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21" y="964218"/>
            <a:ext cx="3441204" cy="40274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61EBED9-E86D-4729-9873-EEBCBCB81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 err="1"/>
              <a:t>myViewBoard</a:t>
            </a:r>
            <a:r>
              <a:rPr lang="en-US" altLang="zh-TW" dirty="0"/>
              <a:t> for Windows </a:t>
            </a:r>
            <a:endParaRPr lang="zh-TW" alt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xmlns="" id="{90302EFD-9E1A-4E74-9475-6E406904E764}"/>
              </a:ext>
            </a:extLst>
          </p:cNvPr>
          <p:cNvCxnSpPr>
            <a:cxnSpLocks/>
          </p:cNvCxnSpPr>
          <p:nvPr/>
        </p:nvCxnSpPr>
        <p:spPr>
          <a:xfrm>
            <a:off x="3995936" y="362865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E36B734-9A68-499C-89A2-FD3B71DE7975}"/>
              </a:ext>
            </a:extLst>
          </p:cNvPr>
          <p:cNvSpPr txBox="1"/>
          <p:nvPr/>
        </p:nvSpPr>
        <p:spPr>
          <a:xfrm>
            <a:off x="1659939" y="2787774"/>
            <a:ext cx="22639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請輸入可收取軟體啟用信的電子郵件信箱（兩欄輸入之</a:t>
            </a:r>
            <a:r>
              <a:rPr lang="en-US" altLang="zh-TW" sz="1600" dirty="0"/>
              <a:t>Email</a:t>
            </a:r>
            <a:r>
              <a:rPr lang="zh-TW" altLang="en-US" sz="1600" dirty="0"/>
              <a:t>須相同）</a:t>
            </a:r>
            <a:endParaRPr lang="en-US" altLang="zh-TW" sz="1600" dirty="0"/>
          </a:p>
          <a:p>
            <a:endParaRPr lang="en-US" altLang="zh-TW" sz="1600" dirty="0"/>
          </a:p>
          <a:p>
            <a:r>
              <a:rPr lang="en-US" altLang="zh-TW" sz="1400" dirty="0"/>
              <a:t>※</a:t>
            </a:r>
            <a:r>
              <a:rPr lang="zh-TW" altLang="en-US" sz="1400" dirty="0"/>
              <a:t>輸入之電子郵件信箱若為已建立的</a:t>
            </a:r>
            <a:r>
              <a:rPr lang="en-US" altLang="zh-TW" sz="1400" dirty="0"/>
              <a:t>Entity</a:t>
            </a:r>
            <a:r>
              <a:rPr lang="zh-TW" altLang="en-US" sz="1400" dirty="0"/>
              <a:t>用戶帳號，完成安裝後會自動啟用軟體，不須再收取軟體啟用信件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7F553E9C-44FE-4725-9600-D111683CBAA0}"/>
              </a:ext>
            </a:extLst>
          </p:cNvPr>
          <p:cNvSpPr/>
          <p:nvPr/>
        </p:nvSpPr>
        <p:spPr>
          <a:xfrm>
            <a:off x="6012160" y="4471906"/>
            <a:ext cx="648072" cy="3320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xmlns="" id="{DB40C964-60A2-441B-8A16-27A215968EBD}"/>
              </a:ext>
            </a:extLst>
          </p:cNvPr>
          <p:cNvCxnSpPr>
            <a:cxnSpLocks/>
          </p:cNvCxnSpPr>
          <p:nvPr/>
        </p:nvCxnSpPr>
        <p:spPr>
          <a:xfrm>
            <a:off x="3995936" y="4011910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70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A3B0297-ADAF-4926-8A64-F8B8A7149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 err="1"/>
              <a:t>myViewBoard</a:t>
            </a:r>
            <a:r>
              <a:rPr lang="en-US" altLang="zh-TW" dirty="0"/>
              <a:t> for Windows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2CAFDD38-96CD-461F-ACB3-BD4CFD9F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1" y="974376"/>
            <a:ext cx="4557903" cy="3795886"/>
          </a:xfrm>
          <a:prstGeom prst="rect">
            <a:avLst/>
          </a:prstGeom>
        </p:spPr>
      </p:pic>
      <p:sp>
        <p:nvSpPr>
          <p:cNvPr id="7" name="橢圓形圖說文字 12">
            <a:extLst>
              <a:ext uri="{FF2B5EF4-FFF2-40B4-BE49-F238E27FC236}">
                <a16:creationId xmlns:a16="http://schemas.microsoft.com/office/drawing/2014/main" xmlns="" id="{A5A43DF0-CC03-449D-B7F0-94372AC3CE32}"/>
              </a:ext>
            </a:extLst>
          </p:cNvPr>
          <p:cNvSpPr/>
          <p:nvPr/>
        </p:nvSpPr>
        <p:spPr>
          <a:xfrm>
            <a:off x="3707904" y="2711959"/>
            <a:ext cx="1874462" cy="1368152"/>
          </a:xfrm>
          <a:prstGeom prst="wedgeEllipseCallout">
            <a:avLst>
              <a:gd name="adj1" fmla="val -86741"/>
              <a:gd name="adj2" fmla="val 3505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至電子郵件信箱收信，點擊「</a:t>
            </a:r>
            <a:r>
              <a:rPr lang="en-US" altLang="zh-TW" sz="1400" dirty="0"/>
              <a:t>ACTIVATE</a:t>
            </a:r>
            <a:r>
              <a:rPr lang="zh-TW" altLang="en-US" sz="1400" dirty="0"/>
              <a:t>」，完成軟體啟用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CF6403B5-AACB-4F57-B876-83F4F4F0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141804"/>
            <a:ext cx="3528392" cy="53669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ED34BF5A-E8CF-428F-95F8-EA5186E55B64}"/>
              </a:ext>
            </a:extLst>
          </p:cNvPr>
          <p:cNvSpPr txBox="1"/>
          <p:nvPr/>
        </p:nvSpPr>
        <p:spPr>
          <a:xfrm>
            <a:off x="6357950" y="2665244"/>
            <a:ext cx="150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完成軟體啟用</a:t>
            </a:r>
          </a:p>
        </p:txBody>
      </p:sp>
    </p:spTree>
    <p:extLst>
      <p:ext uri="{BB962C8B-B14F-4D97-AF65-F5344CB8AC3E}">
        <p14:creationId xmlns:p14="http://schemas.microsoft.com/office/powerpoint/2010/main" val="75123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396D0B2-AF5B-4A04-BE75-5A5F56BF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812" y="2505282"/>
            <a:ext cx="3333750" cy="21526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5A218E-AEF5-4C7E-92A9-9E0DB92B7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於</a:t>
            </a:r>
            <a:r>
              <a:rPr lang="en-US" altLang="zh-TW" dirty="0" err="1"/>
              <a:t>myViewBoard</a:t>
            </a:r>
            <a:r>
              <a:rPr lang="en-US" altLang="zh-TW" dirty="0"/>
              <a:t> for Windows</a:t>
            </a:r>
            <a:r>
              <a:rPr lang="zh-TW" altLang="en-US" dirty="0"/>
              <a:t>登入帳號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4A7DBC7-1AB5-4549-81CA-D5AAE5219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131587"/>
            <a:ext cx="8135938" cy="923330"/>
          </a:xfrm>
        </p:spPr>
        <p:txBody>
          <a:bodyPr/>
          <a:lstStyle/>
          <a:p>
            <a:r>
              <a:rPr lang="zh-TW" altLang="en-US" dirty="0"/>
              <a:t>點擊桌面圖示，運行</a:t>
            </a:r>
            <a:r>
              <a:rPr lang="en-US" altLang="zh-TW" dirty="0" err="1"/>
              <a:t>myViewBoard</a:t>
            </a:r>
            <a:r>
              <a:rPr lang="en-US" altLang="zh-TW" dirty="0"/>
              <a:t> for Windows</a:t>
            </a:r>
            <a:r>
              <a:rPr lang="zh-TW" altLang="en-US" dirty="0"/>
              <a:t>，使用您用於</a:t>
            </a:r>
            <a:r>
              <a:rPr lang="en-US" altLang="zh-TW" dirty="0"/>
              <a:t>myViewBoard.com</a:t>
            </a:r>
            <a:r>
              <a:rPr lang="zh-TW" altLang="en-US" dirty="0"/>
              <a:t>的相同</a:t>
            </a:r>
            <a:r>
              <a:rPr lang="en-US" altLang="zh-TW" dirty="0"/>
              <a:t>Google</a:t>
            </a:r>
            <a:r>
              <a:rPr lang="zh-TW" altLang="en-US" dirty="0"/>
              <a:t>、</a:t>
            </a:r>
            <a:r>
              <a:rPr lang="en-US" altLang="zh-TW" dirty="0"/>
              <a:t>Microsoft</a:t>
            </a:r>
            <a:r>
              <a:rPr lang="zh-TW" altLang="en-US" dirty="0"/>
              <a:t>、</a:t>
            </a:r>
            <a:r>
              <a:rPr lang="en-US" altLang="zh-TW" dirty="0"/>
              <a:t> Apple ID</a:t>
            </a:r>
            <a:r>
              <a:rPr lang="zh-TW" altLang="en-US" dirty="0"/>
              <a:t>、教育雲或電子郵件帳號登入。</a:t>
            </a:r>
          </a:p>
        </p:txBody>
      </p:sp>
      <p:sp>
        <p:nvSpPr>
          <p:cNvPr id="6" name="橢圓形圖說文字 12">
            <a:extLst>
              <a:ext uri="{FF2B5EF4-FFF2-40B4-BE49-F238E27FC236}">
                <a16:creationId xmlns:a16="http://schemas.microsoft.com/office/drawing/2014/main" xmlns="" id="{2EC42D5A-5387-474E-82D4-329C61543402}"/>
              </a:ext>
            </a:extLst>
          </p:cNvPr>
          <p:cNvSpPr/>
          <p:nvPr/>
        </p:nvSpPr>
        <p:spPr>
          <a:xfrm>
            <a:off x="755576" y="2067694"/>
            <a:ext cx="2810566" cy="1513913"/>
          </a:xfrm>
          <a:prstGeom prst="wedgeEllipseCallout">
            <a:avLst>
              <a:gd name="adj1" fmla="val 73410"/>
              <a:gd name="adj2" fmla="val 417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zh-TW" altLang="en-US" sz="1400" dirty="0"/>
              <a:t>方式</a:t>
            </a:r>
            <a:r>
              <a:rPr lang="en-US" altLang="zh-TW" sz="1400" dirty="0"/>
              <a:t>1</a:t>
            </a:r>
            <a:r>
              <a:rPr lang="zh-TW" altLang="en-US" sz="1400" dirty="0"/>
              <a:t>：用電子郵件登入</a:t>
            </a:r>
            <a:endParaRPr lang="en-US" altLang="zh-TW" sz="1400" dirty="0"/>
          </a:p>
          <a:p>
            <a:pPr algn="ctr"/>
            <a:endParaRPr lang="en-US" altLang="zh-TW" sz="1400" dirty="0"/>
          </a:p>
          <a:p>
            <a:pPr algn="ctr"/>
            <a:r>
              <a:rPr lang="zh-TW" altLang="en-US" sz="1400" dirty="0"/>
              <a:t>輸入電子郵件及密碼，並點擊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3D5C8CA-D32B-468B-BF12-1032FF4B9E70}"/>
              </a:ext>
            </a:extLst>
          </p:cNvPr>
          <p:cNvSpPr/>
          <p:nvPr/>
        </p:nvSpPr>
        <p:spPr>
          <a:xfrm flipH="1" flipV="1">
            <a:off x="4347046" y="3291830"/>
            <a:ext cx="3177282" cy="2614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0DD05A1-CDDC-4E85-85C5-764E50730B52}"/>
              </a:ext>
            </a:extLst>
          </p:cNvPr>
          <p:cNvSpPr/>
          <p:nvPr/>
        </p:nvSpPr>
        <p:spPr>
          <a:xfrm flipH="1" flipV="1">
            <a:off x="4351486" y="3812696"/>
            <a:ext cx="1588666" cy="2614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myViewBoard for Android登錄面板">
            <a:extLst>
              <a:ext uri="{FF2B5EF4-FFF2-40B4-BE49-F238E27FC236}">
                <a16:creationId xmlns:a16="http://schemas.microsoft.com/office/drawing/2014/main" xmlns="" id="{363FDFF4-3542-4416-B1D7-24967C4BC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60605" r="38095" b="29294"/>
          <a:stretch/>
        </p:blipFill>
        <p:spPr bwMode="auto">
          <a:xfrm>
            <a:off x="2483768" y="3147814"/>
            <a:ext cx="216024" cy="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8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8F81BF9-F98B-486C-B1AE-7BB24F7D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01" y="1807755"/>
            <a:ext cx="3333750" cy="21526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5A218E-AEF5-4C7E-92A9-9E0DB92B7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於</a:t>
            </a:r>
            <a:r>
              <a:rPr lang="en-US" altLang="zh-TW" dirty="0" err="1"/>
              <a:t>myViewBoard</a:t>
            </a:r>
            <a:r>
              <a:rPr lang="en-US" altLang="zh-TW" dirty="0"/>
              <a:t> for Windows</a:t>
            </a:r>
            <a:r>
              <a:rPr lang="zh-TW" altLang="en-US" dirty="0"/>
              <a:t>登入帳號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4A7DBC7-1AB5-4549-81CA-D5AAE5219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131587"/>
            <a:ext cx="8135938" cy="36933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橢圓形圖說文字 12">
            <a:extLst>
              <a:ext uri="{FF2B5EF4-FFF2-40B4-BE49-F238E27FC236}">
                <a16:creationId xmlns:a16="http://schemas.microsoft.com/office/drawing/2014/main" xmlns="" id="{2EC42D5A-5387-474E-82D4-329C61543402}"/>
              </a:ext>
            </a:extLst>
          </p:cNvPr>
          <p:cNvSpPr/>
          <p:nvPr/>
        </p:nvSpPr>
        <p:spPr>
          <a:xfrm>
            <a:off x="1043608" y="1668288"/>
            <a:ext cx="2845443" cy="1992390"/>
          </a:xfrm>
          <a:prstGeom prst="wedgeEllipseCallout">
            <a:avLst>
              <a:gd name="adj1" fmla="val 79865"/>
              <a:gd name="adj2" fmla="val 465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zh-TW" altLang="en-US" sz="1400" dirty="0"/>
              <a:t>方式</a:t>
            </a:r>
            <a:r>
              <a:rPr lang="en-US" altLang="zh-TW" sz="1400" dirty="0"/>
              <a:t>2</a:t>
            </a:r>
            <a:r>
              <a:rPr lang="zh-TW" altLang="en-US" sz="1400" dirty="0"/>
              <a:t>：用</a:t>
            </a:r>
            <a:r>
              <a:rPr lang="en-US" altLang="zh-TW" sz="1400" dirty="0"/>
              <a:t>Google</a:t>
            </a:r>
            <a:r>
              <a:rPr lang="zh-TW" altLang="en-US" sz="1400" dirty="0"/>
              <a:t>、</a:t>
            </a:r>
            <a:r>
              <a:rPr lang="en-US" altLang="zh-TW" sz="1400" dirty="0"/>
              <a:t>Microsoft</a:t>
            </a:r>
            <a:r>
              <a:rPr lang="zh-TW" altLang="en-US" sz="1400" dirty="0"/>
              <a:t>、</a:t>
            </a:r>
            <a:r>
              <a:rPr lang="en-US" altLang="zh-TW" sz="1400" dirty="0"/>
              <a:t> Apple ID</a:t>
            </a:r>
            <a:r>
              <a:rPr lang="zh-TW" altLang="en-US" sz="1400" dirty="0"/>
              <a:t>或教育雲端</a:t>
            </a:r>
            <a:r>
              <a:rPr lang="en-US" altLang="zh-TW" sz="1400" dirty="0"/>
              <a:t>Open ID</a:t>
            </a:r>
            <a:r>
              <a:rPr lang="zh-TW" altLang="en-US" sz="1400" dirty="0"/>
              <a:t>帳號登入</a:t>
            </a:r>
            <a:endParaRPr lang="en-US" altLang="zh-TW" sz="1400" dirty="0"/>
          </a:p>
          <a:p>
            <a:pPr algn="ctr"/>
            <a:endParaRPr lang="en-US" altLang="zh-TW" sz="1400" dirty="0"/>
          </a:p>
          <a:p>
            <a:pPr algn="ctr"/>
            <a:r>
              <a:rPr lang="zh-TW" altLang="en-US" sz="1400" dirty="0"/>
              <a:t>請點擊您欲使用的帳號選項，提供電子郵件及密碼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0DD05A1-CDDC-4E85-85C5-764E50730B52}"/>
              </a:ext>
            </a:extLst>
          </p:cNvPr>
          <p:cNvSpPr/>
          <p:nvPr/>
        </p:nvSpPr>
        <p:spPr>
          <a:xfrm flipH="1" flipV="1">
            <a:off x="4860032" y="3420781"/>
            <a:ext cx="1156618" cy="5470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7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CFDB3EA-2115-4EAB-9192-206420040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66" y="3287430"/>
            <a:ext cx="2729800" cy="176267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C2AA005A-E677-4CB6-8CF9-19FF92E8D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917444"/>
            <a:ext cx="1736462" cy="271600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5A218E-AEF5-4C7E-92A9-9E0DB92B7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84A7DBC7-1AB5-4549-81CA-D5AAE5219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131587"/>
            <a:ext cx="8135938" cy="36933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F0DD05A1-CDDC-4E85-85C5-764E50730B52}"/>
              </a:ext>
            </a:extLst>
          </p:cNvPr>
          <p:cNvSpPr/>
          <p:nvPr/>
        </p:nvSpPr>
        <p:spPr>
          <a:xfrm flipH="1" flipV="1">
            <a:off x="2413890" y="4155925"/>
            <a:ext cx="885577" cy="864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F5170AC-79CC-4595-A117-E85B72317CB3}"/>
              </a:ext>
            </a:extLst>
          </p:cNvPr>
          <p:cNvSpPr/>
          <p:nvPr/>
        </p:nvSpPr>
        <p:spPr>
          <a:xfrm flipH="1" flipV="1">
            <a:off x="4008935" y="3651870"/>
            <a:ext cx="1302085" cy="720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形圖說文字 12">
            <a:extLst>
              <a:ext uri="{FF2B5EF4-FFF2-40B4-BE49-F238E27FC236}">
                <a16:creationId xmlns:a16="http://schemas.microsoft.com/office/drawing/2014/main" xmlns="" id="{2EC42D5A-5387-474E-82D4-329C61543402}"/>
              </a:ext>
            </a:extLst>
          </p:cNvPr>
          <p:cNvSpPr/>
          <p:nvPr/>
        </p:nvSpPr>
        <p:spPr>
          <a:xfrm>
            <a:off x="262076" y="428610"/>
            <a:ext cx="3452668" cy="2791212"/>
          </a:xfrm>
          <a:prstGeom prst="wedgeEllipseCallout">
            <a:avLst>
              <a:gd name="adj1" fmla="val 30215"/>
              <a:gd name="adj2" fmla="val 801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zh-TW" altLang="en-US" sz="1400" dirty="0"/>
              <a:t>方式</a:t>
            </a:r>
            <a:r>
              <a:rPr lang="en-US" altLang="zh-TW" sz="1400" dirty="0"/>
              <a:t>3</a:t>
            </a:r>
            <a:r>
              <a:rPr lang="zh-TW" altLang="en-US" sz="1400" dirty="0"/>
              <a:t>：使用</a:t>
            </a:r>
            <a:r>
              <a:rPr lang="en-US" altLang="zh-TW" sz="1400" dirty="0" err="1"/>
              <a:t>myViewBoard</a:t>
            </a:r>
            <a:r>
              <a:rPr lang="en-US" altLang="zh-TW" sz="1400" dirty="0"/>
              <a:t> Companion App</a:t>
            </a:r>
            <a:r>
              <a:rPr lang="zh-TW" altLang="en-US" sz="1400" dirty="0"/>
              <a:t>的</a:t>
            </a:r>
            <a:r>
              <a:rPr lang="en-US" altLang="zh-TW" sz="1400" dirty="0"/>
              <a:t>QR</a:t>
            </a:r>
            <a:r>
              <a:rPr lang="zh-TW" altLang="en-US" sz="1400" dirty="0"/>
              <a:t>碼登入</a:t>
            </a:r>
            <a:endParaRPr lang="en-US" altLang="zh-TW" sz="14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altLang="zh-TW" sz="1400" dirty="0"/>
          </a:p>
          <a:p>
            <a:pPr algn="ctr"/>
            <a:r>
              <a:rPr lang="en-US" altLang="zh-TW" sz="1400" dirty="0"/>
              <a:t>1.</a:t>
            </a:r>
            <a:r>
              <a:rPr lang="zh-TW" altLang="en-US" sz="1400" dirty="0"/>
              <a:t>在手機啟動</a:t>
            </a:r>
            <a:r>
              <a:rPr lang="en-US" altLang="zh-TW" sz="1400" dirty="0" err="1"/>
              <a:t>myViewBoard™Companion</a:t>
            </a:r>
            <a:r>
              <a:rPr lang="en-US" altLang="zh-TW" sz="1400" dirty="0"/>
              <a:t> App</a:t>
            </a:r>
            <a:r>
              <a:rPr lang="zh-TW" altLang="en-US" sz="1400" dirty="0"/>
              <a:t>，並登入帳號</a:t>
            </a:r>
          </a:p>
          <a:p>
            <a:pPr algn="ctr"/>
            <a:r>
              <a:rPr lang="en-US" altLang="zh-TW" sz="1400" dirty="0"/>
              <a:t>2.</a:t>
            </a:r>
            <a:r>
              <a:rPr lang="zh-TW" altLang="en-US" sz="1400" dirty="0"/>
              <a:t>點擊</a:t>
            </a:r>
            <a:r>
              <a:rPr lang="en-US" altLang="zh-TW" sz="1400" dirty="0"/>
              <a:t>App</a:t>
            </a:r>
            <a:r>
              <a:rPr lang="zh-TW" altLang="en-US" sz="1400" dirty="0"/>
              <a:t>的</a:t>
            </a:r>
            <a:r>
              <a:rPr lang="en-US" altLang="zh-TW" sz="1400" dirty="0"/>
              <a:t>QR</a:t>
            </a:r>
            <a:r>
              <a:rPr lang="zh-TW" altLang="en-US" sz="1400" dirty="0"/>
              <a:t>碼圖示</a:t>
            </a:r>
          </a:p>
          <a:p>
            <a:pPr algn="ctr"/>
            <a:r>
              <a:rPr lang="en-US" altLang="zh-TW" sz="1400" dirty="0"/>
              <a:t>3.</a:t>
            </a:r>
            <a:r>
              <a:rPr lang="zh-TW" altLang="en-US" sz="1400" dirty="0"/>
              <a:t>掃描</a:t>
            </a:r>
            <a:r>
              <a:rPr lang="en-US" altLang="zh-TW" sz="1400" dirty="0" err="1"/>
              <a:t>myViewBoard</a:t>
            </a:r>
            <a:r>
              <a:rPr lang="en-US" altLang="zh-TW" sz="1400" dirty="0"/>
              <a:t> for Windows</a:t>
            </a:r>
            <a:r>
              <a:rPr lang="zh-TW" altLang="en-US" sz="1400" dirty="0"/>
              <a:t>程式上顯示的</a:t>
            </a:r>
            <a:r>
              <a:rPr lang="en-US" altLang="zh-TW" sz="1400" dirty="0"/>
              <a:t>QR</a:t>
            </a:r>
            <a:r>
              <a:rPr lang="zh-TW" altLang="en-US" sz="1400" dirty="0"/>
              <a:t>碼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35AD6823-40E9-48FE-BE17-BF37F5C39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071684"/>
            <a:ext cx="3560354" cy="1804397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16F8E9FC-3F0C-4D3D-B7EB-EDE92332C39D}"/>
              </a:ext>
            </a:extLst>
          </p:cNvPr>
          <p:cNvSpPr txBox="1"/>
          <p:nvPr/>
        </p:nvSpPr>
        <p:spPr>
          <a:xfrm>
            <a:off x="6636138" y="3924463"/>
            <a:ext cx="1029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下載連結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B099322-9875-4B83-AF56-E5A183EE270D}"/>
              </a:ext>
            </a:extLst>
          </p:cNvPr>
          <p:cNvSpPr txBox="1"/>
          <p:nvPr/>
        </p:nvSpPr>
        <p:spPr>
          <a:xfrm>
            <a:off x="4211960" y="4371950"/>
            <a:ext cx="1029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App</a:t>
            </a:r>
            <a:r>
              <a:rPr lang="zh-TW" altLang="en-US" sz="1600" dirty="0"/>
              <a:t>畫面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73A6C7A-8FDE-4234-AE2B-3C2328836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391" y="877454"/>
            <a:ext cx="10191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B39A33C1-4F01-4439-936B-12DB8538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75606"/>
            <a:ext cx="7495640" cy="352867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4F0168-8CA4-49C1-8C6A-E3FCAA68F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Entity</a:t>
            </a:r>
            <a:r>
              <a:rPr lang="zh-TW" altLang="en-US" sz="2800" dirty="0"/>
              <a:t>用戶帳號已由管理者建立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F553E9C-44FE-4725-9600-D111683CBAA0}"/>
              </a:ext>
            </a:extLst>
          </p:cNvPr>
          <p:cNvSpPr/>
          <p:nvPr/>
        </p:nvSpPr>
        <p:spPr>
          <a:xfrm>
            <a:off x="6516216" y="1275606"/>
            <a:ext cx="432048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xmlns="" id="{9E4F0168-8CA4-49C1-8C6A-E3FCAA68FEF3}"/>
              </a:ext>
            </a:extLst>
          </p:cNvPr>
          <p:cNvSpPr txBox="1">
            <a:spLocks/>
          </p:cNvSpPr>
          <p:nvPr/>
        </p:nvSpPr>
        <p:spPr>
          <a:xfrm>
            <a:off x="0" y="1643056"/>
            <a:ext cx="4714876" cy="468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橢圓形圖說文字 12">
            <a:extLst>
              <a:ext uri="{FF2B5EF4-FFF2-40B4-BE49-F238E27FC236}">
                <a16:creationId xmlns:a16="http://schemas.microsoft.com/office/drawing/2014/main" xmlns="" id="{E56E86A4-FCF7-44AB-B4BD-6EAF87A62609}"/>
              </a:ext>
            </a:extLst>
          </p:cNvPr>
          <p:cNvSpPr/>
          <p:nvPr/>
        </p:nvSpPr>
        <p:spPr>
          <a:xfrm>
            <a:off x="4363163" y="1820246"/>
            <a:ext cx="2214578" cy="1143008"/>
          </a:xfrm>
          <a:prstGeom prst="wedgeEllipseCallout">
            <a:avLst>
              <a:gd name="adj1" fmla="val 50963"/>
              <a:gd name="adj2" fmla="val -6993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zh-TW" altLang="en-US" sz="1400" dirty="0"/>
              <a:t>直接至</a:t>
            </a:r>
            <a:r>
              <a:rPr lang="en-US" altLang="zh-TW" sz="1400" dirty="0"/>
              <a:t>myViewBoard.com</a:t>
            </a:r>
            <a:r>
              <a:rPr lang="zh-TW" altLang="en-US" sz="1400" dirty="0"/>
              <a:t>登入帳號</a:t>
            </a:r>
          </a:p>
        </p:txBody>
      </p:sp>
      <p:sp>
        <p:nvSpPr>
          <p:cNvPr id="20" name="圓角矩形 8">
            <a:extLst>
              <a:ext uri="{FF2B5EF4-FFF2-40B4-BE49-F238E27FC236}">
                <a16:creationId xmlns:a16="http://schemas.microsoft.com/office/drawing/2014/main" xmlns="" id="{DCC219C1-CFB9-4ABC-9E0E-FC7B0ACD59CD}"/>
              </a:ext>
            </a:extLst>
          </p:cNvPr>
          <p:cNvSpPr/>
          <p:nvPr/>
        </p:nvSpPr>
        <p:spPr>
          <a:xfrm>
            <a:off x="7524328" y="1270825"/>
            <a:ext cx="864096" cy="2928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xmlns="" id="{4904C1DC-19CF-4B3D-88FF-6F85528C36D1}"/>
              </a:ext>
            </a:extLst>
          </p:cNvPr>
          <p:cNvCxnSpPr>
            <a:cxnSpLocks/>
          </p:cNvCxnSpPr>
          <p:nvPr/>
        </p:nvCxnSpPr>
        <p:spPr>
          <a:xfrm flipH="1">
            <a:off x="8016188" y="987574"/>
            <a:ext cx="235028" cy="2441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8E355636-4302-40CF-8928-1EDA470E8DFE}"/>
              </a:ext>
            </a:extLst>
          </p:cNvPr>
          <p:cNvSpPr txBox="1"/>
          <p:nvPr/>
        </p:nvSpPr>
        <p:spPr>
          <a:xfrm>
            <a:off x="8207896" y="68037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設定網頁語系</a:t>
            </a:r>
          </a:p>
        </p:txBody>
      </p:sp>
    </p:spTree>
    <p:extLst>
      <p:ext uri="{BB962C8B-B14F-4D97-AF65-F5344CB8AC3E}">
        <p14:creationId xmlns:p14="http://schemas.microsoft.com/office/powerpoint/2010/main" val="119858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19C26426-C553-4C7E-ABC1-87287CDC44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Linux Libertine"/>
              </a:rPr>
              <a:t>線上資源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AF0F074-B3D6-450D-84C2-EF5B186C6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131587"/>
            <a:ext cx="8135938" cy="3176254"/>
          </a:xfrm>
        </p:spPr>
        <p:txBody>
          <a:bodyPr/>
          <a:lstStyle/>
          <a:p>
            <a:r>
              <a:rPr lang="en-US" altLang="zh-TW" b="0" dirty="0">
                <a:solidFill>
                  <a:srgbClr val="030303"/>
                </a:solidFill>
                <a:latin typeface="Roboto"/>
              </a:rPr>
              <a:t>YouTube 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 </a:t>
            </a:r>
            <a:endParaRPr lang="en-US" altLang="zh-TW" b="0" i="0" dirty="0">
              <a:solidFill>
                <a:srgbClr val="030303"/>
              </a:solidFill>
              <a:effectLst/>
              <a:latin typeface="Roboto"/>
            </a:endParaRPr>
          </a:p>
          <a:p>
            <a:pPr lvl="1"/>
            <a:r>
              <a:rPr lang="en-US" altLang="zh-TW" dirty="0">
                <a:hlinkClick r:id="rId2"/>
              </a:rPr>
              <a:t>https://www.youtube.com/channel/UC3HH-XIt1KkQo18HDejEqJQ</a:t>
            </a:r>
            <a:endParaRPr lang="en-US" altLang="zh-TW" dirty="0"/>
          </a:p>
          <a:p>
            <a:r>
              <a:rPr lang="zh-TW" altLang="en-US" dirty="0">
                <a:solidFill>
                  <a:schemeClr val="tx1"/>
                </a:solidFill>
              </a:rPr>
              <a:t>維基百科</a:t>
            </a:r>
            <a:endParaRPr lang="en-US" altLang="zh-TW" dirty="0">
              <a:solidFill>
                <a:schemeClr val="tx1"/>
              </a:solidFill>
            </a:endParaRPr>
          </a:p>
          <a:p>
            <a:pPr lvl="1"/>
            <a:r>
              <a:rPr lang="en-US" altLang="zh-TW" dirty="0">
                <a:solidFill>
                  <a:srgbClr val="0000FF"/>
                </a:solidFill>
                <a:hlinkClick r:id="rId3"/>
              </a:rPr>
              <a:t>https://wiki.myviewboard.com</a:t>
            </a:r>
            <a:endParaRPr lang="en-US" altLang="zh-TW" dirty="0">
              <a:solidFill>
                <a:srgbClr val="0000FF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支援</a:t>
            </a:r>
            <a:endParaRPr lang="en-US" altLang="zh-TW" dirty="0">
              <a:solidFill>
                <a:schemeClr val="tx1"/>
              </a:solidFill>
            </a:endParaRPr>
          </a:p>
          <a:p>
            <a:pPr lvl="1"/>
            <a:r>
              <a:rPr lang="en-US" altLang="zh-TW" dirty="0">
                <a:solidFill>
                  <a:srgbClr val="0000FF"/>
                </a:solidFill>
                <a:hlinkClick r:id="rId4"/>
              </a:rPr>
              <a:t>https://myviewboard.com</a:t>
            </a:r>
            <a:r>
              <a:rPr lang="en-US" altLang="zh-TW">
                <a:solidFill>
                  <a:srgbClr val="0000FF"/>
                </a:solidFill>
                <a:hlinkClick r:id="rId4"/>
              </a:rPr>
              <a:t>/support</a:t>
            </a:r>
            <a:endParaRPr lang="en-US" altLang="zh-TW" dirty="0">
              <a:solidFill>
                <a:srgbClr val="0000FF"/>
              </a:solidFill>
            </a:endParaRPr>
          </a:p>
          <a:p>
            <a:endParaRPr lang="en-US" altLang="zh-TW" dirty="0">
              <a:solidFill>
                <a:srgbClr val="0000FF"/>
              </a:solidFill>
            </a:endParaRPr>
          </a:p>
          <a:p>
            <a:r>
              <a:rPr lang="en-US" altLang="zh-TW" b="0" i="0" dirty="0">
                <a:solidFill>
                  <a:srgbClr val="030303"/>
                </a:solidFill>
                <a:effectLst/>
                <a:latin typeface="Roboto"/>
              </a:rPr>
              <a:t>ViewSonic </a:t>
            </a:r>
            <a:r>
              <a:rPr lang="zh-TW" altLang="en-US" b="0" i="0" dirty="0">
                <a:solidFill>
                  <a:srgbClr val="030303"/>
                </a:solidFill>
                <a:effectLst/>
                <a:latin typeface="Roboto"/>
              </a:rPr>
              <a:t>創新教室</a:t>
            </a:r>
            <a:endParaRPr lang="en-US" altLang="zh-TW" dirty="0">
              <a:solidFill>
                <a:schemeClr val="tx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lvl="1"/>
            <a:r>
              <a:rPr lang="zh-TW" altLang="en-US" b="0" dirty="0">
                <a:solidFill>
                  <a:srgbClr val="030303"/>
                </a:solidFill>
                <a:latin typeface="Roboto"/>
              </a:rPr>
              <a:t>粉絲專頁</a:t>
            </a:r>
            <a:r>
              <a:rPr lang="zh-TW" altLang="en-US" dirty="0"/>
              <a:t> </a:t>
            </a:r>
            <a:r>
              <a:rPr lang="en-US" altLang="zh-TW" dirty="0">
                <a:hlinkClick r:id="rId5"/>
              </a:rPr>
              <a:t>https://www.facebook.com/ViewSonicClassroomTaiwan</a:t>
            </a:r>
            <a:endParaRPr lang="en-US" altLang="zh-TW" dirty="0"/>
          </a:p>
          <a:p>
            <a:pPr lvl="1"/>
            <a:r>
              <a:rPr lang="en-US" altLang="zh-TW" b="0" dirty="0">
                <a:solidFill>
                  <a:srgbClr val="030303"/>
                </a:solidFill>
                <a:latin typeface="Roboto"/>
              </a:rPr>
              <a:t>YouTube</a:t>
            </a:r>
            <a:r>
              <a:rPr lang="zh-TW" altLang="en-US" b="0" dirty="0">
                <a:solidFill>
                  <a:srgbClr val="030303"/>
                </a:solidFill>
                <a:latin typeface="Roboto"/>
              </a:rPr>
              <a:t> </a:t>
            </a:r>
            <a:r>
              <a:rPr lang="en-US" altLang="zh-TW" b="0" i="0" u="none" strike="noStrike" dirty="0">
                <a:effectLst/>
                <a:latin typeface="Segoe UI Historic" panose="020B0502040204020203" pitchFamily="34" charset="0"/>
                <a:hlinkClick r:id="rId6"/>
              </a:rPr>
              <a:t>https://reurl.cc/XkWAxR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0637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00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9D0886D6-6C5D-44DE-8BB5-8AB31332F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Entity</a:t>
            </a:r>
            <a:r>
              <a:rPr lang="zh-TW" altLang="en-US" sz="2800" dirty="0"/>
              <a:t>用戶帳號已由管理者建立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DCA9D158-E5B6-43F7-B726-9B579F98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23096"/>
            <a:ext cx="2719311" cy="406893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E096687-853B-40A2-A585-8F0FB70B6E70}"/>
              </a:ext>
            </a:extLst>
          </p:cNvPr>
          <p:cNvSpPr/>
          <p:nvPr/>
        </p:nvSpPr>
        <p:spPr>
          <a:xfrm>
            <a:off x="3395111" y="1521482"/>
            <a:ext cx="1337411" cy="12662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CB204EFF-4DA6-4A47-A085-59B82299C077}"/>
              </a:ext>
            </a:extLst>
          </p:cNvPr>
          <p:cNvSpPr txBox="1"/>
          <p:nvPr/>
        </p:nvSpPr>
        <p:spPr>
          <a:xfrm>
            <a:off x="5543754" y="1227405"/>
            <a:ext cx="30606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方式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：</a:t>
            </a:r>
            <a:r>
              <a:rPr lang="zh-TW" altLang="en-US" dirty="0"/>
              <a:t>快速登入</a:t>
            </a:r>
            <a:endParaRPr lang="en-US" altLang="zh-TW" dirty="0"/>
          </a:p>
          <a:p>
            <a:endParaRPr lang="en-US" altLang="zh-TW" sz="1600" dirty="0"/>
          </a:p>
          <a:p>
            <a:r>
              <a:rPr lang="en-US" altLang="zh-TW" dirty="0"/>
              <a:t>Entity</a:t>
            </a:r>
            <a:r>
              <a:rPr lang="zh-TW" altLang="en-US" dirty="0"/>
              <a:t>用戶帳號為 </a:t>
            </a:r>
            <a:r>
              <a:rPr lang="en-US" altLang="zh-TW" dirty="0"/>
              <a:t>Google</a:t>
            </a:r>
            <a:r>
              <a:rPr lang="zh-TW" altLang="en-US" dirty="0"/>
              <a:t>、</a:t>
            </a:r>
            <a:r>
              <a:rPr lang="en-US" altLang="zh-TW" dirty="0"/>
              <a:t>Microsoft</a:t>
            </a:r>
            <a:r>
              <a:rPr lang="zh-TW" altLang="en-US" dirty="0"/>
              <a:t>、</a:t>
            </a:r>
            <a:r>
              <a:rPr lang="en-US" altLang="zh-TW" dirty="0"/>
              <a:t>Apple ID</a:t>
            </a:r>
            <a:r>
              <a:rPr lang="zh-TW" altLang="en-US" dirty="0"/>
              <a:t>或教育雲端</a:t>
            </a:r>
            <a:r>
              <a:rPr lang="en-US" altLang="zh-TW" dirty="0"/>
              <a:t>OpenID</a:t>
            </a:r>
            <a:r>
              <a:rPr lang="zh-TW" altLang="en-US" dirty="0"/>
              <a:t>帳號，可使用快速登入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r>
              <a:rPr lang="zh-TW" altLang="en-US" sz="1600" dirty="0"/>
              <a:t>（</a:t>
            </a:r>
            <a:r>
              <a:rPr lang="en-US" altLang="zh-TW" sz="1600" dirty="0"/>
              <a:t>Entity</a:t>
            </a:r>
            <a:r>
              <a:rPr lang="zh-TW" altLang="en-US" sz="1600" dirty="0"/>
              <a:t>用戶帳號若非以上帳號，請使用方式</a:t>
            </a:r>
            <a:r>
              <a:rPr lang="en-US" altLang="zh-TW" sz="1600" dirty="0"/>
              <a:t>2</a:t>
            </a:r>
            <a:r>
              <a:rPr lang="zh-TW" altLang="en-US" sz="1600" dirty="0"/>
              <a:t>：直接輸入電子郵件登入）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xmlns="" id="{C9632345-9334-46B4-9272-29F89455E35F}"/>
              </a:ext>
            </a:extLst>
          </p:cNvPr>
          <p:cNvCxnSpPr>
            <a:cxnSpLocks/>
          </p:cNvCxnSpPr>
          <p:nvPr/>
        </p:nvCxnSpPr>
        <p:spPr>
          <a:xfrm flipH="1">
            <a:off x="4825860" y="1953117"/>
            <a:ext cx="601981" cy="3419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3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BE5690D0-17DE-4FC4-8948-72664E7A01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CC5EA99-3346-45BA-8061-A0D0F831C8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C63E4A56-42A9-4956-8D97-72166EA250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47"/>
          <a:stretch/>
        </p:blipFill>
        <p:spPr>
          <a:xfrm>
            <a:off x="6109234" y="1041155"/>
            <a:ext cx="2904846" cy="30963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647459A-DA39-4424-A35A-4B4F410DB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516" y="2715766"/>
            <a:ext cx="2558607" cy="231118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A926A455-1B55-400F-B433-98F21D38816C}"/>
              </a:ext>
            </a:extLst>
          </p:cNvPr>
          <p:cNvSpPr txBox="1"/>
          <p:nvPr/>
        </p:nvSpPr>
        <p:spPr>
          <a:xfrm>
            <a:off x="3596791" y="4797028"/>
            <a:ext cx="1917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zh-TW" altLang="en-US" sz="1600" dirty="0">
                <a:solidFill>
                  <a:srgbClr val="FF0000"/>
                </a:solidFill>
              </a:rPr>
              <a:t>使用</a:t>
            </a:r>
            <a:r>
              <a:rPr lang="en-US" altLang="zh-TW" sz="1600" dirty="0">
                <a:solidFill>
                  <a:srgbClr val="FF0000"/>
                </a:solidFill>
              </a:rPr>
              <a:t>Apple</a:t>
            </a:r>
            <a:r>
              <a:rPr lang="zh-TW" altLang="en-US" sz="1600" dirty="0">
                <a:solidFill>
                  <a:srgbClr val="FF0000"/>
                </a:solidFill>
              </a:rPr>
              <a:t> </a:t>
            </a:r>
            <a:r>
              <a:rPr lang="en-US" altLang="zh-TW" sz="1600" dirty="0">
                <a:solidFill>
                  <a:srgbClr val="FF0000"/>
                </a:solidFill>
              </a:rPr>
              <a:t>ID</a:t>
            </a:r>
            <a:r>
              <a:rPr lang="zh-TW" altLang="en-US" sz="1600" dirty="0">
                <a:solidFill>
                  <a:srgbClr val="FF0000"/>
                </a:solidFill>
              </a:rPr>
              <a:t>登入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B4F7C33E-0565-47D8-8E03-299750DA3A29}"/>
              </a:ext>
            </a:extLst>
          </p:cNvPr>
          <p:cNvSpPr txBox="1"/>
          <p:nvPr/>
        </p:nvSpPr>
        <p:spPr>
          <a:xfrm>
            <a:off x="6585056" y="4412101"/>
            <a:ext cx="2232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zh-TW" altLang="en-US" sz="1600" dirty="0">
                <a:solidFill>
                  <a:srgbClr val="FF0000"/>
                </a:solidFill>
              </a:rPr>
              <a:t>使用教育雲端帳號登入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5228B704-3A29-4C37-8471-95AA6499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0" y="496218"/>
            <a:ext cx="2837235" cy="362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8018CD71-EED6-4E6B-8E02-AC1F538C0EC3}"/>
              </a:ext>
            </a:extLst>
          </p:cNvPr>
          <p:cNvSpPr txBox="1"/>
          <p:nvPr/>
        </p:nvSpPr>
        <p:spPr>
          <a:xfrm>
            <a:off x="681340" y="4321428"/>
            <a:ext cx="1802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zh-TW" altLang="en-US" sz="1600" dirty="0">
                <a:solidFill>
                  <a:srgbClr val="FF0000"/>
                </a:solidFill>
              </a:rPr>
              <a:t>使用</a:t>
            </a:r>
            <a:r>
              <a:rPr lang="en-US" altLang="zh-TW" sz="1600" dirty="0">
                <a:solidFill>
                  <a:srgbClr val="FF0000"/>
                </a:solidFill>
              </a:rPr>
              <a:t>Google</a:t>
            </a:r>
            <a:r>
              <a:rPr lang="zh-TW" altLang="en-US" sz="1600" dirty="0">
                <a:solidFill>
                  <a:srgbClr val="FF0000"/>
                </a:solidFill>
              </a:rPr>
              <a:t>登入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3783E5C8-BD9B-41D3-9ECF-ADA196012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255" y="78639"/>
            <a:ext cx="2809527" cy="2351526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xmlns="" id="{E9E57DEA-C53B-46A5-AC9B-CC64FBDA56CA}"/>
              </a:ext>
            </a:extLst>
          </p:cNvPr>
          <p:cNvSpPr txBox="1"/>
          <p:nvPr/>
        </p:nvSpPr>
        <p:spPr>
          <a:xfrm>
            <a:off x="3537514" y="2211710"/>
            <a:ext cx="1976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zh-TW" altLang="en-US" sz="1600" dirty="0">
                <a:solidFill>
                  <a:srgbClr val="FF0000"/>
                </a:solidFill>
              </a:rPr>
              <a:t>使用</a:t>
            </a:r>
            <a:r>
              <a:rPr lang="en-US" altLang="zh-TW" sz="1600" dirty="0">
                <a:solidFill>
                  <a:srgbClr val="FF0000"/>
                </a:solidFill>
              </a:rPr>
              <a:t>Microsoft</a:t>
            </a:r>
            <a:r>
              <a:rPr lang="zh-TW" altLang="en-US" sz="1600" dirty="0">
                <a:solidFill>
                  <a:srgbClr val="FF0000"/>
                </a:solidFill>
              </a:rPr>
              <a:t>登入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xmlns="" id="{30537F46-66AA-4770-A271-790DB058D8F0}"/>
              </a:ext>
            </a:extLst>
          </p:cNvPr>
          <p:cNvCxnSpPr>
            <a:cxnSpLocks/>
          </p:cNvCxnSpPr>
          <p:nvPr/>
        </p:nvCxnSpPr>
        <p:spPr>
          <a:xfrm flipV="1">
            <a:off x="1403648" y="3847457"/>
            <a:ext cx="0" cy="524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xmlns="" id="{BE703ECC-4708-4AB4-A2C5-89F3BEDD82C1}"/>
              </a:ext>
            </a:extLst>
          </p:cNvPr>
          <p:cNvCxnSpPr>
            <a:cxnSpLocks/>
          </p:cNvCxnSpPr>
          <p:nvPr/>
        </p:nvCxnSpPr>
        <p:spPr>
          <a:xfrm flipV="1">
            <a:off x="3707904" y="1131587"/>
            <a:ext cx="0" cy="1028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xmlns="" id="{E63E1A5C-FEBA-4E59-A149-81B26E2D9FAD}"/>
              </a:ext>
            </a:extLst>
          </p:cNvPr>
          <p:cNvCxnSpPr>
            <a:cxnSpLocks/>
          </p:cNvCxnSpPr>
          <p:nvPr/>
        </p:nvCxnSpPr>
        <p:spPr>
          <a:xfrm flipV="1">
            <a:off x="3851920" y="3939902"/>
            <a:ext cx="0" cy="8996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xmlns="" id="{F242DEAA-3CBC-47CF-9729-FB119F9B00B0}"/>
              </a:ext>
            </a:extLst>
          </p:cNvPr>
          <p:cNvCxnSpPr>
            <a:cxnSpLocks/>
          </p:cNvCxnSpPr>
          <p:nvPr/>
        </p:nvCxnSpPr>
        <p:spPr>
          <a:xfrm flipV="1">
            <a:off x="7603368" y="3813680"/>
            <a:ext cx="0" cy="576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4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F59571A7-A85C-4134-90C3-A380DD7D1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Entity</a:t>
            </a:r>
            <a:r>
              <a:rPr lang="zh-TW" altLang="en-US" sz="2800" dirty="0"/>
              <a:t>用戶帳號已由管理者建立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CDFB6D05-341A-4D30-8464-12C3433E8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03"/>
          <a:stretch/>
        </p:blipFill>
        <p:spPr>
          <a:xfrm>
            <a:off x="467544" y="906275"/>
            <a:ext cx="2315001" cy="319413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485A52B-C015-4581-AD3F-51C43F9EE0B9}"/>
              </a:ext>
            </a:extLst>
          </p:cNvPr>
          <p:cNvSpPr/>
          <p:nvPr/>
        </p:nvSpPr>
        <p:spPr>
          <a:xfrm>
            <a:off x="683567" y="2490450"/>
            <a:ext cx="1898959" cy="11521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xmlns="" id="{BD5F6FA3-CB5B-4C98-A016-0CCFEB3B786E}"/>
              </a:ext>
            </a:extLst>
          </p:cNvPr>
          <p:cNvCxnSpPr>
            <a:cxnSpLocks/>
          </p:cNvCxnSpPr>
          <p:nvPr/>
        </p:nvCxnSpPr>
        <p:spPr>
          <a:xfrm flipV="1">
            <a:off x="1403647" y="3694149"/>
            <a:ext cx="0" cy="524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 18" descr="一張含有 螢幕擷取畫面 的圖片&#10;&#10;自動產生的描述">
            <a:extLst>
              <a:ext uri="{FF2B5EF4-FFF2-40B4-BE49-F238E27FC236}">
                <a16:creationId xmlns:a16="http://schemas.microsoft.com/office/drawing/2014/main" xmlns="" id="{E25B3D56-4A41-440D-922B-872AA8C1C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5665"/>
            <a:ext cx="3585606" cy="260218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AE8E6FD7-DD06-41C6-B0C2-47A6EB4CB5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74" t="17546" r="11479" b="17547"/>
          <a:stretch/>
        </p:blipFill>
        <p:spPr>
          <a:xfrm>
            <a:off x="2987824" y="997469"/>
            <a:ext cx="2321343" cy="121424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F38B6F1B-CB41-4474-8E1F-2CDCEE30C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633" y="3075806"/>
            <a:ext cx="2358466" cy="1715248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6F120594-868B-4847-B60F-F20B0EE8458E}"/>
              </a:ext>
            </a:extLst>
          </p:cNvPr>
          <p:cNvSpPr txBox="1"/>
          <p:nvPr/>
        </p:nvSpPr>
        <p:spPr>
          <a:xfrm>
            <a:off x="251520" y="4209931"/>
            <a:ext cx="4666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r>
              <a:rPr lang="zh-TW" altLang="en-US" sz="1600" dirty="0">
                <a:solidFill>
                  <a:srgbClr val="FF0000"/>
                </a:solidFill>
              </a:rPr>
              <a:t>方式</a:t>
            </a:r>
            <a:r>
              <a:rPr lang="en-US" altLang="zh-TW" sz="1600" dirty="0">
                <a:solidFill>
                  <a:srgbClr val="FF0000"/>
                </a:solidFill>
              </a:rPr>
              <a:t>2</a:t>
            </a:r>
            <a:r>
              <a:rPr lang="zh-TW" altLang="en-US" sz="1600" dirty="0"/>
              <a:t>：輸入帳號，點擊「登入」</a:t>
            </a:r>
            <a:endParaRPr lang="en-US" altLang="zh-TW" sz="1600" dirty="0"/>
          </a:p>
          <a:p>
            <a:pPr marL="342900" indent="-342900"/>
            <a:r>
              <a:rPr lang="zh-TW" altLang="en-US" sz="1200" dirty="0"/>
              <a:t>*帳號非為 </a:t>
            </a:r>
            <a:r>
              <a:rPr lang="en-US" altLang="zh-TW" sz="1200" dirty="0"/>
              <a:t>Google</a:t>
            </a:r>
            <a:r>
              <a:rPr lang="zh-TW" altLang="en-US" sz="1200" dirty="0"/>
              <a:t>、</a:t>
            </a:r>
            <a:r>
              <a:rPr lang="en-US" altLang="zh-TW" sz="1200" dirty="0"/>
              <a:t>Microsoft</a:t>
            </a:r>
            <a:r>
              <a:rPr lang="zh-TW" altLang="en-US" sz="1200" dirty="0"/>
              <a:t>、</a:t>
            </a:r>
            <a:r>
              <a:rPr lang="en-US" altLang="zh-TW" sz="1200" dirty="0"/>
              <a:t>Apple ID</a:t>
            </a:r>
            <a:r>
              <a:rPr lang="zh-TW" altLang="en-US" sz="1200" dirty="0"/>
              <a:t>或教育雲端帳號，由此登入</a:t>
            </a:r>
            <a:endParaRPr lang="en-US" altLang="zh-TW" sz="1200" dirty="0"/>
          </a:p>
          <a:p>
            <a:pPr marL="342900" indent="-342900"/>
            <a:r>
              <a:rPr lang="zh-TW" altLang="en-US" sz="1200" dirty="0">
                <a:solidFill>
                  <a:srgbClr val="FF0000"/>
                </a:solidFill>
              </a:rPr>
              <a:t>*使用縣市政府</a:t>
            </a:r>
            <a:r>
              <a:rPr lang="en-US" altLang="zh-TW" sz="1200" dirty="0">
                <a:solidFill>
                  <a:srgbClr val="FF0000"/>
                </a:solidFill>
              </a:rPr>
              <a:t>OpenID</a:t>
            </a:r>
            <a:r>
              <a:rPr lang="zh-TW" altLang="en-US" sz="1200" dirty="0">
                <a:solidFill>
                  <a:srgbClr val="FF0000"/>
                </a:solidFill>
              </a:rPr>
              <a:t>者由此登入</a:t>
            </a:r>
            <a:endParaRPr lang="en-US" altLang="zh-TW" sz="1200" dirty="0">
              <a:solidFill>
                <a:srgbClr val="FF0000"/>
              </a:solidFill>
            </a:endParaRPr>
          </a:p>
        </p:txBody>
      </p:sp>
      <p:sp>
        <p:nvSpPr>
          <p:cNvPr id="40" name="橢圓形圖說文字 12">
            <a:extLst>
              <a:ext uri="{FF2B5EF4-FFF2-40B4-BE49-F238E27FC236}">
                <a16:creationId xmlns:a16="http://schemas.microsoft.com/office/drawing/2014/main" xmlns="" id="{B39E4CD7-66A8-40B3-9AB7-9A45A34495E9}"/>
              </a:ext>
            </a:extLst>
          </p:cNvPr>
          <p:cNvSpPr/>
          <p:nvPr/>
        </p:nvSpPr>
        <p:spPr>
          <a:xfrm>
            <a:off x="5073297" y="3848964"/>
            <a:ext cx="1500307" cy="1028549"/>
          </a:xfrm>
          <a:prstGeom prst="wedgeEllipseCallout">
            <a:avLst>
              <a:gd name="adj1" fmla="val 64654"/>
              <a:gd name="adj2" fmla="val -300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輸入新密碼並點擊「確認」完成設置</a:t>
            </a:r>
          </a:p>
        </p:txBody>
      </p:sp>
      <p:sp>
        <p:nvSpPr>
          <p:cNvPr id="21" name="橢圓形圖說文字 12">
            <a:extLst>
              <a:ext uri="{FF2B5EF4-FFF2-40B4-BE49-F238E27FC236}">
                <a16:creationId xmlns:a16="http://schemas.microsoft.com/office/drawing/2014/main" xmlns="" id="{3E1FEC79-1354-4198-86E7-1597D351210F}"/>
              </a:ext>
            </a:extLst>
          </p:cNvPr>
          <p:cNvSpPr/>
          <p:nvPr/>
        </p:nvSpPr>
        <p:spPr>
          <a:xfrm>
            <a:off x="3317118" y="1995686"/>
            <a:ext cx="2197328" cy="1413377"/>
          </a:xfrm>
          <a:prstGeom prst="wedgeEllipseCallout">
            <a:avLst>
              <a:gd name="adj1" fmla="val 71463"/>
              <a:gd name="adj2" fmla="val 3433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zh-TW" altLang="en-US" sz="1400" dirty="0"/>
              <a:t>至電子郵件信箱收取通知信，點擊「</a:t>
            </a:r>
            <a:r>
              <a:rPr lang="en-US" altLang="zh-TW" sz="1400" dirty="0"/>
              <a:t>SIGN IN</a:t>
            </a:r>
            <a:r>
              <a:rPr lang="zh-TW" altLang="en-US" sz="1400" dirty="0"/>
              <a:t>」，並設置新密碼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3085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A22532F-69F6-438F-9BFE-0C07D9C29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帳號個人化設定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BEA8B78-0998-4F85-A4C0-BCC5ACBEF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37"/>
          <a:stretch/>
        </p:blipFill>
        <p:spPr>
          <a:xfrm>
            <a:off x="1239340" y="2211710"/>
            <a:ext cx="4183616" cy="2088232"/>
          </a:xfrm>
          <a:prstGeom prst="rect">
            <a:avLst/>
          </a:prstGeom>
        </p:spPr>
      </p:pic>
      <p:sp>
        <p:nvSpPr>
          <p:cNvPr id="6" name="橢圓形圖說文字 12">
            <a:extLst>
              <a:ext uri="{FF2B5EF4-FFF2-40B4-BE49-F238E27FC236}">
                <a16:creationId xmlns:a16="http://schemas.microsoft.com/office/drawing/2014/main" xmlns="" id="{57222A0A-3D82-4FAC-B8AD-CF4F8730D481}"/>
              </a:ext>
            </a:extLst>
          </p:cNvPr>
          <p:cNvSpPr/>
          <p:nvPr/>
        </p:nvSpPr>
        <p:spPr>
          <a:xfrm>
            <a:off x="5055764" y="896013"/>
            <a:ext cx="3548684" cy="2296655"/>
          </a:xfrm>
          <a:prstGeom prst="wedgeEllipseCallout">
            <a:avLst>
              <a:gd name="adj1" fmla="val -67402"/>
              <a:gd name="adj2" fmla="val 519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zh-TW" altLang="en-US" sz="1400" dirty="0"/>
              <a:t>至</a:t>
            </a:r>
            <a:r>
              <a:rPr lang="en-US" altLang="zh-TW" sz="1400" dirty="0"/>
              <a:t>myViewBoard.com</a:t>
            </a:r>
            <a:r>
              <a:rPr lang="zh-TW" altLang="en-US" sz="1400" dirty="0"/>
              <a:t>登入帳號後，點擊網頁右上方個人圖像，可執行帳號個人化設定如下：</a:t>
            </a:r>
            <a:endParaRPr lang="en-US" altLang="zh-TW" sz="1400" dirty="0"/>
          </a:p>
          <a:p>
            <a:pPr lvl="0">
              <a:spcBef>
                <a:spcPct val="0"/>
              </a:spcBef>
              <a:defRPr/>
            </a:pPr>
            <a:endParaRPr lang="en-US" altLang="zh-TW" sz="1400" dirty="0"/>
          </a:p>
          <a:p>
            <a:pPr lvl="0">
              <a:spcBef>
                <a:spcPct val="0"/>
              </a:spcBef>
              <a:defRPr/>
            </a:pPr>
            <a:r>
              <a:rPr lang="zh-TW" altLang="en-US" sz="1400" dirty="0"/>
              <a:t> </a:t>
            </a:r>
            <a:r>
              <a:rPr lang="en-US" altLang="zh-TW" sz="1400" dirty="0"/>
              <a:t>1.FollowMe</a:t>
            </a:r>
            <a:r>
              <a:rPr lang="zh-TW" altLang="en-US" sz="1400" dirty="0"/>
              <a:t>數位白板設定</a:t>
            </a:r>
            <a:endParaRPr lang="en-US" altLang="zh-TW" sz="1400" dirty="0"/>
          </a:p>
          <a:p>
            <a:pPr lvl="0">
              <a:spcBef>
                <a:spcPct val="0"/>
              </a:spcBef>
              <a:defRPr/>
            </a:pPr>
            <a:r>
              <a:rPr lang="en-US" altLang="zh-TW" sz="1400" dirty="0"/>
              <a:t> 2.</a:t>
            </a:r>
            <a:r>
              <a:rPr lang="zh-TW" altLang="en-US" sz="1400" dirty="0"/>
              <a:t>編輯帳戶</a:t>
            </a:r>
            <a:endParaRPr lang="en-US" altLang="zh-TW" sz="1400" dirty="0"/>
          </a:p>
          <a:p>
            <a:pPr lvl="0">
              <a:spcBef>
                <a:spcPct val="0"/>
              </a:spcBef>
              <a:defRPr/>
            </a:pPr>
            <a:r>
              <a:rPr lang="zh-TW" altLang="en-US" sz="1400" dirty="0"/>
              <a:t> </a:t>
            </a:r>
            <a:r>
              <a:rPr lang="en-US" altLang="zh-TW" sz="1400" dirty="0"/>
              <a:t>3.</a:t>
            </a:r>
            <a:r>
              <a:rPr lang="zh-TW" altLang="en-US" sz="1400" dirty="0"/>
              <a:t>更改密碼</a:t>
            </a:r>
          </a:p>
        </p:txBody>
      </p:sp>
    </p:spTree>
    <p:extLst>
      <p:ext uri="{BB962C8B-B14F-4D97-AF65-F5344CB8AC3E}">
        <p14:creationId xmlns:p14="http://schemas.microsoft.com/office/powerpoint/2010/main" val="272516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A22532F-69F6-438F-9BFE-0C07D9C29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帳號個人化設定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978ABDD-EA47-4C18-8D11-30BD98048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43"/>
          <a:stretch/>
        </p:blipFill>
        <p:spPr>
          <a:xfrm>
            <a:off x="3203848" y="1142829"/>
            <a:ext cx="2861615" cy="2772050"/>
          </a:xfrm>
          <a:prstGeom prst="rect">
            <a:avLst/>
          </a:prstGeom>
        </p:spPr>
      </p:pic>
      <p:sp>
        <p:nvSpPr>
          <p:cNvPr id="7" name="文字版面配置區 5">
            <a:extLst>
              <a:ext uri="{FF2B5EF4-FFF2-40B4-BE49-F238E27FC236}">
                <a16:creationId xmlns:a16="http://schemas.microsoft.com/office/drawing/2014/main" xmlns="" id="{6B8918BB-2F4D-4D09-A392-BFA7D92473A3}"/>
              </a:ext>
            </a:extLst>
          </p:cNvPr>
          <p:cNvSpPr txBox="1">
            <a:spLocks/>
          </p:cNvSpPr>
          <p:nvPr/>
        </p:nvSpPr>
        <p:spPr>
          <a:xfrm>
            <a:off x="3511260" y="4024182"/>
            <a:ext cx="2428892" cy="738664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01800" indent="-158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zh-TW" sz="1400" dirty="0"/>
              <a:t>2.</a:t>
            </a:r>
            <a:r>
              <a:rPr lang="zh-TW" altLang="en-US" sz="1400" dirty="0"/>
              <a:t>「編輯帳戶」可進行帳戶、詳細資料、郵件通知、安全性等相關個人化設定</a:t>
            </a:r>
            <a:endParaRPr lang="en-US" altLang="zh-TW" sz="14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910298C-BFC8-4423-8BA6-5AEE9C843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06" t="3342" r="85138" b="57049"/>
          <a:stretch/>
        </p:blipFill>
        <p:spPr>
          <a:xfrm>
            <a:off x="946491" y="1275267"/>
            <a:ext cx="1267950" cy="2395620"/>
          </a:xfrm>
          <a:prstGeom prst="rect">
            <a:avLst/>
          </a:prstGeom>
        </p:spPr>
      </p:pic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xmlns="" id="{F28DA234-C823-4A98-AC8F-8C23E8FE70B5}"/>
              </a:ext>
            </a:extLst>
          </p:cNvPr>
          <p:cNvSpPr txBox="1">
            <a:spLocks/>
          </p:cNvSpPr>
          <p:nvPr/>
        </p:nvSpPr>
        <p:spPr>
          <a:xfrm>
            <a:off x="198217" y="3922479"/>
            <a:ext cx="2861615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01800" indent="-158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zh-TW" sz="1400" dirty="0"/>
              <a:t>1.</a:t>
            </a:r>
            <a:r>
              <a:rPr lang="zh-TW" altLang="en-US" sz="1400" dirty="0"/>
              <a:t>「</a:t>
            </a:r>
            <a:r>
              <a:rPr lang="en-US" altLang="zh-TW" sz="1400" dirty="0" err="1"/>
              <a:t>FollowMe</a:t>
            </a:r>
            <a:r>
              <a:rPr lang="zh-TW" altLang="en-US" sz="1400" dirty="0"/>
              <a:t>數位白板設定」可進行數位白板軟體相關個人化設定：如雲端服務整合、瀏覽器書籤牆、背景、魔術線筆、形狀筆等</a:t>
            </a:r>
            <a:endParaRPr lang="en-US" altLang="zh-TW" sz="1400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645775F7-67EE-48D7-A9A8-4C4D6B1D2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437046"/>
            <a:ext cx="2484002" cy="2214824"/>
          </a:xfrm>
          <a:prstGeom prst="rect">
            <a:avLst/>
          </a:prstGeom>
        </p:spPr>
      </p:pic>
      <p:sp>
        <p:nvSpPr>
          <p:cNvPr id="14" name="文字版面配置區 5">
            <a:extLst>
              <a:ext uri="{FF2B5EF4-FFF2-40B4-BE49-F238E27FC236}">
                <a16:creationId xmlns:a16="http://schemas.microsoft.com/office/drawing/2014/main" xmlns="" id="{51F34B3B-5FE4-4DF1-AC25-75C16905CD41}"/>
              </a:ext>
            </a:extLst>
          </p:cNvPr>
          <p:cNvSpPr txBox="1">
            <a:spLocks/>
          </p:cNvSpPr>
          <p:nvPr/>
        </p:nvSpPr>
        <p:spPr>
          <a:xfrm>
            <a:off x="6443167" y="4136762"/>
            <a:ext cx="2428892" cy="523220"/>
          </a:xfrm>
          <a:prstGeom prst="rect">
            <a:avLst/>
          </a:prstGeom>
        </p:spPr>
        <p:txBody>
          <a:bodyPr>
            <a:sp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08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01800" indent="-158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zh-TW" sz="1400" dirty="0"/>
              <a:t>3.</a:t>
            </a:r>
            <a:r>
              <a:rPr lang="zh-TW" altLang="en-US" sz="1400" dirty="0"/>
              <a:t>「更改密碼」可重新設定帳戶密碼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43526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051720" y="2279363"/>
            <a:ext cx="6696000" cy="584775"/>
          </a:xfrm>
        </p:spPr>
        <p:txBody>
          <a:bodyPr/>
          <a:lstStyle/>
          <a:p>
            <a:r>
              <a:rPr lang="zh-TW" altLang="en-US" dirty="0"/>
              <a:t>下載</a:t>
            </a:r>
            <a:r>
              <a:rPr lang="en-US" altLang="zh-TW" dirty="0"/>
              <a:t>/</a:t>
            </a:r>
            <a:r>
              <a:rPr lang="zh-TW" altLang="en-US" dirty="0"/>
              <a:t>安裝</a:t>
            </a:r>
            <a:r>
              <a:rPr lang="en-US" altLang="zh-TW" dirty="0" err="1"/>
              <a:t>myViewBoard</a:t>
            </a:r>
            <a:r>
              <a:rPr lang="en-US" altLang="zh-TW" dirty="0"/>
              <a:t> for Windows 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B964C9B-D18F-41F2-919C-7FF71926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6" y="1275755"/>
            <a:ext cx="5855474" cy="280816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4F0168-8CA4-49C1-8C6A-E3FCAA68FE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登入</a:t>
            </a:r>
            <a:r>
              <a:rPr lang="en-US" altLang="zh-TW" sz="2800" dirty="0"/>
              <a:t>myViewBoard.com</a:t>
            </a:r>
            <a:endParaRPr lang="zh-TW" altLang="en-US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F553E9C-44FE-4725-9600-D111683CBAA0}"/>
              </a:ext>
            </a:extLst>
          </p:cNvPr>
          <p:cNvSpPr/>
          <p:nvPr/>
        </p:nvSpPr>
        <p:spPr>
          <a:xfrm>
            <a:off x="4523127" y="1285866"/>
            <a:ext cx="357190" cy="1860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01ECC03-FF91-4827-A710-7CA2B1B2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642924"/>
            <a:ext cx="2921821" cy="437195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F553E9C-44FE-4725-9600-D111683CBAA0}"/>
              </a:ext>
            </a:extLst>
          </p:cNvPr>
          <p:cNvSpPr/>
          <p:nvPr/>
        </p:nvSpPr>
        <p:spPr>
          <a:xfrm>
            <a:off x="6000760" y="1214428"/>
            <a:ext cx="1428760" cy="1357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xmlns="" id="{CBFF937C-AA6A-45A1-BF4D-26660AB60A2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00958" y="1571618"/>
            <a:ext cx="35719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7786710" y="1018750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方式</a:t>
            </a:r>
            <a:r>
              <a:rPr lang="en-US" altLang="zh-TW" sz="1600" dirty="0"/>
              <a:t>1</a:t>
            </a:r>
            <a:r>
              <a:rPr lang="zh-TW" altLang="en-US" sz="1600" dirty="0"/>
              <a:t>：</a:t>
            </a:r>
            <a:endParaRPr lang="en-US" altLang="zh-TW" sz="1600" dirty="0"/>
          </a:p>
          <a:p>
            <a:r>
              <a:rPr lang="zh-TW" altLang="en-US" sz="1600" dirty="0"/>
              <a:t>快速登入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F553E9C-44FE-4725-9600-D111683CBAA0}"/>
              </a:ext>
            </a:extLst>
          </p:cNvPr>
          <p:cNvSpPr/>
          <p:nvPr/>
        </p:nvSpPr>
        <p:spPr>
          <a:xfrm>
            <a:off x="5715008" y="2714626"/>
            <a:ext cx="2071702" cy="142876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xmlns="" id="{CBFF937C-AA6A-45A1-BF4D-26660AB60A2E}"/>
              </a:ext>
            </a:extLst>
          </p:cNvPr>
          <p:cNvCxnSpPr>
            <a:cxnSpLocks/>
          </p:cNvCxnSpPr>
          <p:nvPr/>
        </p:nvCxnSpPr>
        <p:spPr>
          <a:xfrm rot="16200000" flipV="1">
            <a:off x="7858150" y="3500446"/>
            <a:ext cx="357189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821690" y="3844363"/>
            <a:ext cx="125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方式</a:t>
            </a:r>
            <a:r>
              <a:rPr lang="en-US" altLang="zh-TW" sz="1600" dirty="0"/>
              <a:t>2</a:t>
            </a:r>
            <a:r>
              <a:rPr lang="zh-TW" altLang="en-US" sz="1600" dirty="0"/>
              <a:t>：</a:t>
            </a:r>
            <a:endParaRPr lang="en-US" altLang="zh-TW" sz="1600" dirty="0"/>
          </a:p>
          <a:p>
            <a:r>
              <a:rPr lang="zh-TW" altLang="en-US" sz="1600" dirty="0"/>
              <a:t>輸入帳號、密碼登入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xmlns="" id="{74AAB5F0-1034-4D8E-A7CC-5393EBC4C554}"/>
              </a:ext>
            </a:extLst>
          </p:cNvPr>
          <p:cNvCxnSpPr>
            <a:cxnSpLocks/>
          </p:cNvCxnSpPr>
          <p:nvPr/>
        </p:nvCxnSpPr>
        <p:spPr>
          <a:xfrm>
            <a:off x="4742223" y="1543402"/>
            <a:ext cx="479856" cy="3077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8705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Sec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ec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ection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Ending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ding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4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7_VS_typefac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51798</TotalTime>
  <Words>646</Words>
  <Application>Microsoft Office PowerPoint</Application>
  <PresentationFormat>如螢幕大小 (16:9)</PresentationFormat>
  <Paragraphs>87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17</vt:i4>
      </vt:variant>
      <vt:variant>
        <vt:lpstr>投影片標題</vt:lpstr>
      </vt:variant>
      <vt:variant>
        <vt:i4>21</vt:i4>
      </vt:variant>
    </vt:vector>
  </HeadingPairs>
  <TitlesOfParts>
    <vt:vector size="46" baseType="lpstr">
      <vt:lpstr>Linux Libertine</vt:lpstr>
      <vt:lpstr>Roboto</vt:lpstr>
      <vt:lpstr>微軟正黑體</vt:lpstr>
      <vt:lpstr>新細明體</vt:lpstr>
      <vt:lpstr>Arial</vt:lpstr>
      <vt:lpstr>Calibri</vt:lpstr>
      <vt:lpstr>Segoe UI Historic</vt:lpstr>
      <vt:lpstr>Wingdings</vt:lpstr>
      <vt:lpstr>Content page</vt:lpstr>
      <vt:lpstr>Section page 1</vt:lpstr>
      <vt:lpstr>1_Ending page</vt:lpstr>
      <vt:lpstr>1_Content page</vt:lpstr>
      <vt:lpstr>Section 1</vt:lpstr>
      <vt:lpstr>10_Content page</vt:lpstr>
      <vt:lpstr>14_Content page</vt:lpstr>
      <vt:lpstr>11_Content page</vt:lpstr>
      <vt:lpstr>2_Content page</vt:lpstr>
      <vt:lpstr>12_Content page</vt:lpstr>
      <vt:lpstr>3_Content page</vt:lpstr>
      <vt:lpstr>1_Section 1</vt:lpstr>
      <vt:lpstr>Section 2</vt:lpstr>
      <vt:lpstr>Section 3</vt:lpstr>
      <vt:lpstr>Ending page</vt:lpstr>
      <vt:lpstr>13_Content page</vt:lpstr>
      <vt:lpstr>15_Content page</vt:lpstr>
      <vt:lpstr>登入/註冊myViewBoard.com  *首次登入或註冊帳號，請務必至myViewBoard.com執行*</vt:lpstr>
      <vt:lpstr>Entity用戶帳號已由管理者建立</vt:lpstr>
      <vt:lpstr>Entity用戶帳號已由管理者建立</vt:lpstr>
      <vt:lpstr>PowerPoint 簡報</vt:lpstr>
      <vt:lpstr>Entity用戶帳號已由管理者建立</vt:lpstr>
      <vt:lpstr>帳號個人化設定</vt:lpstr>
      <vt:lpstr>帳號個人化設定</vt:lpstr>
      <vt:lpstr>下載/安裝myViewBoard for Windows </vt:lpstr>
      <vt:lpstr>登入myViewBoard.com</vt:lpstr>
      <vt:lpstr>下載myViewBoard for Windows </vt:lpstr>
      <vt:lpstr>PowerPoint 簡報</vt:lpstr>
      <vt:lpstr>安裝myViewBoard for Windows </vt:lpstr>
      <vt:lpstr>安裝myViewBoard for Windows </vt:lpstr>
      <vt:lpstr>安裝myViewBoard for Windows </vt:lpstr>
      <vt:lpstr>安裝myViewBoard for Windows </vt:lpstr>
      <vt:lpstr>安裝myViewBoard for Windows </vt:lpstr>
      <vt:lpstr>於myViewBoard for Windows登入帳號 </vt:lpstr>
      <vt:lpstr>於myViewBoard for Windows登入帳號 </vt:lpstr>
      <vt:lpstr>PowerPoint 簡報</vt:lpstr>
      <vt:lpstr>線上資源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Sara Chu</dc:creator>
  <cp:lastModifiedBy>USER</cp:lastModifiedBy>
  <cp:revision>1485</cp:revision>
  <dcterms:created xsi:type="dcterms:W3CDTF">2017-01-04T07:28:03Z</dcterms:created>
  <dcterms:modified xsi:type="dcterms:W3CDTF">2021-06-30T08:49:09Z</dcterms:modified>
</cp:coreProperties>
</file>