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0"/>
  </p:notesMasterIdLst>
  <p:sldIdLst>
    <p:sldId id="256" r:id="rId2"/>
    <p:sldId id="257" r:id="rId3"/>
    <p:sldId id="291" r:id="rId4"/>
    <p:sldId id="292" r:id="rId5"/>
    <p:sldId id="288" r:id="rId6"/>
    <p:sldId id="258" r:id="rId7"/>
    <p:sldId id="289" r:id="rId8"/>
    <p:sldId id="259" r:id="rId9"/>
    <p:sldId id="262" r:id="rId10"/>
    <p:sldId id="290" r:id="rId11"/>
    <p:sldId id="260" r:id="rId12"/>
    <p:sldId id="294" r:id="rId13"/>
    <p:sldId id="266" r:id="rId14"/>
    <p:sldId id="295" r:id="rId15"/>
    <p:sldId id="267" r:id="rId16"/>
    <p:sldId id="268" r:id="rId17"/>
    <p:sldId id="282" r:id="rId18"/>
    <p:sldId id="271" r:id="rId19"/>
    <p:sldId id="273" r:id="rId20"/>
    <p:sldId id="269" r:id="rId21"/>
    <p:sldId id="274" r:id="rId22"/>
    <p:sldId id="272" r:id="rId23"/>
    <p:sldId id="283" r:id="rId24"/>
    <p:sldId id="284" r:id="rId25"/>
    <p:sldId id="270" r:id="rId26"/>
    <p:sldId id="279" r:id="rId27"/>
    <p:sldId id="277" r:id="rId28"/>
    <p:sldId id="285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90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4BA76-2E9D-4933-993A-06C4DF455486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092C-1520-44A0-B8D2-60FAB0743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02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1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33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63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792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87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93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59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08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79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38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75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25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6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14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0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63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D68C-6264-4258-B82C-9148C4CD85D1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BD771F-1FE2-43AE-8EC8-6225CECDC5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17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701" y="548680"/>
            <a:ext cx="5859531" cy="1646302"/>
          </a:xfrm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111</a:t>
            </a:r>
            <a:r>
              <a:rPr lang="zh-TW" altLang="zh-TW" b="1" dirty="0" smtClean="0">
                <a:solidFill>
                  <a:schemeClr val="accent2">
                    <a:lumMod val="75000"/>
                  </a:schemeClr>
                </a:solidFill>
              </a:rPr>
              <a:t>年度</a:t>
            </a:r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</a:rPr>
              <a:t>教育</a:t>
            </a:r>
            <a:r>
              <a:rPr lang="zh-TW" altLang="zh-TW" b="1" dirty="0" smtClean="0">
                <a:solidFill>
                  <a:schemeClr val="accent2">
                    <a:lumMod val="75000"/>
                  </a:schemeClr>
                </a:solidFill>
              </a:rPr>
              <a:t>會考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</a:rPr>
              <a:t>注意事項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1249" y="216051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>
              <a:defRPr/>
            </a:pPr>
            <a:r>
              <a:rPr lang="zh-TW" altLang="en-US" sz="4000" dirty="0" smtClean="0">
                <a:latin typeface="新細明體" pitchFamily="18" charset="-120"/>
              </a:rPr>
              <a:t>日期：</a:t>
            </a:r>
            <a:r>
              <a:rPr lang="en-US" altLang="zh-TW" sz="4000" b="1" dirty="0" smtClean="0">
                <a:latin typeface="新細明體" pitchFamily="18" charset="-120"/>
              </a:rPr>
              <a:t>5/21(</a:t>
            </a:r>
            <a:r>
              <a:rPr lang="zh-TW" altLang="en-US" sz="4000" b="1" dirty="0" smtClean="0">
                <a:latin typeface="新細明體" pitchFamily="18" charset="-120"/>
              </a:rPr>
              <a:t>六</a:t>
            </a:r>
            <a:r>
              <a:rPr lang="en-US" altLang="zh-TW" sz="4000" b="1" dirty="0" smtClean="0">
                <a:latin typeface="新細明體" pitchFamily="18" charset="-120"/>
              </a:rPr>
              <a:t>)</a:t>
            </a:r>
            <a:r>
              <a:rPr lang="zh-TW" altLang="en-US" sz="4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altLang="zh-TW" sz="4000" b="1" dirty="0">
                <a:latin typeface="新細明體" pitchFamily="18" charset="-120"/>
              </a:rPr>
              <a:t> </a:t>
            </a:r>
            <a:r>
              <a:rPr lang="en-US" altLang="zh-TW" sz="4000" b="1" dirty="0" smtClean="0">
                <a:latin typeface="新細明體" pitchFamily="18" charset="-120"/>
              </a:rPr>
              <a:t>5/22(</a:t>
            </a:r>
            <a:r>
              <a:rPr lang="zh-TW" altLang="en-US" sz="4000" b="1" dirty="0" smtClean="0">
                <a:latin typeface="新細明體" pitchFamily="18" charset="-120"/>
              </a:rPr>
              <a:t>日</a:t>
            </a:r>
            <a:r>
              <a:rPr lang="en-US" altLang="zh-TW" sz="4000" b="1" dirty="0" smtClean="0">
                <a:latin typeface="新細明體" pitchFamily="18" charset="-120"/>
              </a:rPr>
              <a:t>)</a:t>
            </a:r>
          </a:p>
          <a:p>
            <a:pPr marL="812800" indent="-812800">
              <a:defRPr/>
            </a:pPr>
            <a:r>
              <a:rPr lang="zh-TW" altLang="en-US" sz="4000" dirty="0" smtClean="0">
                <a:latin typeface="新細明體" pitchFamily="18" charset="-120"/>
              </a:rPr>
              <a:t>考場：</a:t>
            </a:r>
            <a:r>
              <a:rPr lang="zh-TW" altLang="en-US" sz="4000" b="1" dirty="0" smtClean="0">
                <a:solidFill>
                  <a:srgbClr val="FF0000"/>
                </a:solidFill>
                <a:latin typeface="新細明體" pitchFamily="18" charset="-120"/>
              </a:rPr>
              <a:t>家齊高中</a:t>
            </a:r>
            <a:endParaRPr lang="en-US" altLang="zh-TW" sz="4000" b="1" dirty="0" smtClean="0">
              <a:solidFill>
                <a:srgbClr val="FF0000"/>
              </a:solidFill>
              <a:latin typeface="新細明體" pitchFamily="18" charset="-120"/>
            </a:endParaRPr>
          </a:p>
          <a:p>
            <a:pPr marL="812800" indent="-812800">
              <a:defRPr/>
            </a:pPr>
            <a:r>
              <a:rPr lang="zh-TW" altLang="en-US" sz="4000" dirty="0" smtClean="0">
                <a:latin typeface="新細明體" pitchFamily="18" charset="-120"/>
              </a:rPr>
              <a:t>考生</a:t>
            </a:r>
            <a:r>
              <a:rPr lang="zh-TW" altLang="en-US" sz="4000" dirty="0">
                <a:latin typeface="新細明體" pitchFamily="18" charset="-120"/>
              </a:rPr>
              <a:t>休息區</a:t>
            </a:r>
            <a:r>
              <a:rPr lang="zh-TW" altLang="en-US" sz="4000" dirty="0" smtClean="0">
                <a:latin typeface="新細明體" pitchFamily="18" charset="-120"/>
              </a:rPr>
              <a:t>：</a:t>
            </a:r>
            <a:r>
              <a:rPr lang="en-US" altLang="zh-TW" sz="4000" b="1" dirty="0" smtClean="0">
                <a:solidFill>
                  <a:srgbClr val="FFC000"/>
                </a:solidFill>
                <a:latin typeface="新細明體" pitchFamily="18" charset="-120"/>
              </a:rPr>
              <a:t>5/13(</a:t>
            </a:r>
            <a:r>
              <a:rPr lang="zh-TW" altLang="en-US" sz="4000" b="1" dirty="0" smtClean="0">
                <a:solidFill>
                  <a:srgbClr val="FFC000"/>
                </a:solidFill>
                <a:latin typeface="新細明體" pitchFamily="18" charset="-120"/>
              </a:rPr>
              <a:t>五</a:t>
            </a:r>
            <a:r>
              <a:rPr lang="en-US" altLang="zh-TW" sz="4000" b="1" dirty="0" smtClean="0">
                <a:solidFill>
                  <a:srgbClr val="FFC000"/>
                </a:solidFill>
                <a:latin typeface="新細明體" pitchFamily="18" charset="-120"/>
              </a:rPr>
              <a:t>)</a:t>
            </a:r>
            <a:r>
              <a:rPr lang="zh-TW" altLang="en-US" sz="4000" b="1" dirty="0" smtClean="0">
                <a:solidFill>
                  <a:srgbClr val="FFC000"/>
                </a:solidFill>
                <a:latin typeface="新細明體" pitchFamily="18" charset="-120"/>
              </a:rPr>
              <a:t>公布</a:t>
            </a:r>
            <a:endParaRPr lang="en-US" altLang="zh-TW" sz="4000" b="1" dirty="0" smtClean="0">
              <a:solidFill>
                <a:srgbClr val="FFC000"/>
              </a:solidFill>
              <a:latin typeface="新細明體" pitchFamily="18" charset="-120"/>
            </a:endParaRPr>
          </a:p>
          <a:p>
            <a:pPr marL="812800" indent="-812800">
              <a:defRPr/>
            </a:pPr>
            <a:r>
              <a:rPr lang="zh-TW" altLang="en-US" sz="4000" dirty="0" smtClean="0">
                <a:latin typeface="新細明體" pitchFamily="18" charset="-120"/>
              </a:rPr>
              <a:t>試務中心：教育資料館</a:t>
            </a:r>
            <a:r>
              <a:rPr lang="en-US" altLang="zh-TW" sz="4000" dirty="0" smtClean="0">
                <a:latin typeface="新細明體" pitchFamily="18" charset="-120"/>
              </a:rPr>
              <a:t>2</a:t>
            </a:r>
            <a:r>
              <a:rPr lang="zh-TW" altLang="en-US" sz="4000" dirty="0" smtClean="0">
                <a:latin typeface="新細明體" pitchFamily="18" charset="-120"/>
              </a:rPr>
              <a:t>樓</a:t>
            </a:r>
            <a:endParaRPr lang="en-US" altLang="zh-TW" sz="4000" b="1" dirty="0" smtClean="0">
              <a:solidFill>
                <a:srgbClr val="FF0000"/>
              </a:solidFill>
              <a:latin typeface="新細明體" pitchFamily="18" charset="-120"/>
            </a:endParaRPr>
          </a:p>
          <a:p>
            <a:pPr marL="812800" indent="-812800">
              <a:defRPr/>
            </a:pPr>
            <a:r>
              <a:rPr lang="zh-TW" altLang="en-US" sz="4000" dirty="0" smtClean="0">
                <a:latin typeface="新細明體" pitchFamily="18" charset="-120"/>
              </a:rPr>
              <a:t>試場教室</a:t>
            </a:r>
            <a:r>
              <a:rPr lang="zh-TW" altLang="en-US" sz="4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4000" dirty="0" smtClean="0">
                <a:latin typeface="+mn-ea"/>
              </a:rPr>
              <a:t>19</a:t>
            </a:r>
            <a:r>
              <a:rPr lang="zh-TW" altLang="en-US" sz="4000" dirty="0" smtClean="0">
                <a:latin typeface="+mn-ea"/>
              </a:rPr>
              <a:t>、</a:t>
            </a:r>
            <a:r>
              <a:rPr lang="en-US" altLang="zh-TW" sz="4000" dirty="0" smtClean="0">
                <a:latin typeface="+mn-ea"/>
              </a:rPr>
              <a:t>20</a:t>
            </a:r>
            <a:r>
              <a:rPr lang="zh-TW" altLang="en-US" sz="4000" dirty="0" smtClean="0">
                <a:latin typeface="+mn-ea"/>
              </a:rPr>
              <a:t>、</a:t>
            </a:r>
            <a:r>
              <a:rPr lang="en-US" altLang="zh-TW" sz="4000" dirty="0" smtClean="0">
                <a:latin typeface="+mn-ea"/>
              </a:rPr>
              <a:t>21</a:t>
            </a:r>
            <a:r>
              <a:rPr lang="zh-TW" altLang="en-US" sz="4000" dirty="0" smtClean="0">
                <a:latin typeface="+mn-ea"/>
              </a:rPr>
              <a:t>、</a:t>
            </a:r>
            <a:r>
              <a:rPr lang="en-US" altLang="zh-TW" sz="4000" dirty="0" smtClean="0">
                <a:latin typeface="+mn-ea"/>
              </a:rPr>
              <a:t>22</a:t>
            </a:r>
            <a:r>
              <a:rPr lang="zh-TW" altLang="en-US" sz="4000" dirty="0" smtClean="0">
                <a:latin typeface="+mn-ea"/>
              </a:rPr>
              <a:t>、</a:t>
            </a:r>
            <a:endParaRPr lang="en-US" altLang="zh-TW" sz="4000" dirty="0" smtClean="0">
              <a:latin typeface="+mn-ea"/>
            </a:endParaRPr>
          </a:p>
          <a:p>
            <a:pPr marL="812800" indent="-812800">
              <a:defRPr/>
            </a:pPr>
            <a:r>
              <a:rPr lang="zh-TW" altLang="en-US" sz="4000" dirty="0">
                <a:latin typeface="+mn-ea"/>
              </a:rPr>
              <a:t> </a:t>
            </a:r>
            <a:r>
              <a:rPr lang="zh-TW" altLang="en-US" sz="4000" dirty="0" smtClean="0">
                <a:latin typeface="+mn-ea"/>
              </a:rPr>
              <a:t>                   </a:t>
            </a:r>
            <a:r>
              <a:rPr lang="en-US" altLang="zh-TW" sz="4000" dirty="0" smtClean="0">
                <a:latin typeface="+mn-ea"/>
              </a:rPr>
              <a:t>23</a:t>
            </a:r>
            <a:r>
              <a:rPr lang="zh-TW" altLang="en-US" sz="4000" dirty="0" smtClean="0">
                <a:latin typeface="+mn-ea"/>
              </a:rPr>
              <a:t> 、</a:t>
            </a:r>
            <a:r>
              <a:rPr lang="en-US" altLang="zh-TW" sz="4000" dirty="0" smtClean="0">
                <a:latin typeface="+mn-ea"/>
              </a:rPr>
              <a:t>24</a:t>
            </a:r>
            <a:r>
              <a:rPr lang="zh-TW" altLang="en-US" sz="4000" dirty="0" smtClean="0">
                <a:latin typeface="+mn-ea"/>
              </a:rPr>
              <a:t> 、</a:t>
            </a:r>
            <a:r>
              <a:rPr lang="en-US" altLang="zh-TW" sz="4000" dirty="0" smtClean="0">
                <a:latin typeface="+mn-ea"/>
              </a:rPr>
              <a:t>25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67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午餐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1166" y="1628800"/>
            <a:ext cx="6914729" cy="432048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在休息區用餐</a:t>
            </a:r>
            <a:r>
              <a:rPr lang="zh-TW" altLang="zh-TW" sz="3200" dirty="0" smtClean="0"/>
              <a:t>，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不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可</a:t>
            </a:r>
            <a:r>
              <a:rPr lang="zh-TW" altLang="zh-TW" sz="3200" b="1" dirty="0">
                <a:solidFill>
                  <a:srgbClr val="FF0000"/>
                </a:solidFill>
              </a:rPr>
              <a:t>私自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離開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家齊高中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校門</a:t>
            </a:r>
            <a:r>
              <a:rPr lang="zh-TW" altLang="zh-TW" sz="3200" dirty="0"/>
              <a:t>，違規以校規</a:t>
            </a:r>
            <a:r>
              <a:rPr lang="zh-TW" altLang="en-US" sz="3200" dirty="0"/>
              <a:t>辦理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7030A0"/>
                </a:solidFill>
              </a:rPr>
              <a:t>建議不喝冰涼的飲料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3200" dirty="0" smtClean="0"/>
          </a:p>
          <a:p>
            <a:r>
              <a:rPr lang="zh-TW" altLang="en-US" sz="3200" dirty="0" smtClean="0">
                <a:latin typeface="新細明體" pitchFamily="18" charset="-120"/>
              </a:rPr>
              <a:t>協助</a:t>
            </a:r>
            <a:r>
              <a:rPr lang="zh-TW" altLang="en-US" sz="3200" dirty="0">
                <a:latin typeface="新細明體" pitchFamily="18" charset="-120"/>
              </a:rPr>
              <a:t>垃圾袋</a:t>
            </a:r>
            <a:r>
              <a:rPr lang="zh-TW" altLang="en-US" sz="3200" dirty="0" smtClean="0">
                <a:latin typeface="新細明體" pitchFamily="18" charset="-120"/>
              </a:rPr>
              <a:t>分類</a:t>
            </a:r>
            <a:endParaRPr lang="en-US" altLang="zh-TW" sz="3200" dirty="0" smtClean="0">
              <a:latin typeface="新細明體" pitchFamily="18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新細明體" pitchFamily="18" charset="-120"/>
              </a:rPr>
              <a:t>       </a:t>
            </a:r>
            <a:r>
              <a:rPr lang="en-US" altLang="zh-TW" sz="3200" b="1" dirty="0" smtClean="0">
                <a:latin typeface="新細明體" pitchFamily="18" charset="-120"/>
              </a:rPr>
              <a:t>12</a:t>
            </a:r>
            <a:r>
              <a:rPr lang="zh-TW" altLang="en-US" sz="3200" b="1" dirty="0">
                <a:latin typeface="新細明體" pitchFamily="18" charset="-120"/>
              </a:rPr>
              <a:t>：</a:t>
            </a:r>
            <a:r>
              <a:rPr lang="en-US" altLang="zh-TW" sz="3200" b="1" dirty="0">
                <a:latin typeface="新細明體" pitchFamily="18" charset="-120"/>
              </a:rPr>
              <a:t>00</a:t>
            </a:r>
            <a:r>
              <a:rPr lang="zh-TW" altLang="en-US" sz="3200" b="1" dirty="0">
                <a:latin typeface="新細明體" pitchFamily="18" charset="-120"/>
              </a:rPr>
              <a:t>～</a:t>
            </a:r>
            <a:r>
              <a:rPr lang="en-US" altLang="zh-TW" sz="3200" b="1" dirty="0">
                <a:latin typeface="新細明體" pitchFamily="18" charset="-120"/>
              </a:rPr>
              <a:t>12</a:t>
            </a:r>
            <a:r>
              <a:rPr lang="zh-TW" altLang="en-US" sz="3200" b="1" dirty="0">
                <a:latin typeface="新細明體" pitchFamily="18" charset="-120"/>
              </a:rPr>
              <a:t>：</a:t>
            </a:r>
            <a:r>
              <a:rPr lang="en-US" altLang="zh-TW" sz="3200" b="1" dirty="0" smtClean="0">
                <a:latin typeface="新細明體" pitchFamily="18" charset="-120"/>
              </a:rPr>
              <a:t>30</a:t>
            </a:r>
            <a:r>
              <a:rPr lang="zh-TW" altLang="en-US" sz="3200" b="1" dirty="0" smtClean="0">
                <a:latin typeface="新細明體" pitchFamily="18" charset="-120"/>
              </a:rPr>
              <a:t> 午餐</a:t>
            </a:r>
            <a:endParaRPr lang="zh-TW" altLang="en-US" sz="3200" b="1" dirty="0">
              <a:latin typeface="新細明體" pitchFamily="18" charset="-120"/>
            </a:endParaRPr>
          </a:p>
          <a:p>
            <a:pPr marL="812800" indent="-812800">
              <a:buNone/>
              <a:defRPr/>
            </a:pPr>
            <a:r>
              <a:rPr lang="zh-TW" altLang="en-US" sz="3200" b="1" dirty="0" smtClean="0">
                <a:latin typeface="新細明體" pitchFamily="18" charset="-120"/>
              </a:rPr>
              <a:t>       </a:t>
            </a:r>
            <a:r>
              <a:rPr lang="en-US" altLang="zh-TW" sz="3200" b="1" dirty="0" smtClean="0">
                <a:latin typeface="新細明體" pitchFamily="18" charset="-120"/>
              </a:rPr>
              <a:t>12</a:t>
            </a:r>
            <a:r>
              <a:rPr lang="zh-TW" altLang="en-US" sz="3200" b="1" dirty="0">
                <a:latin typeface="新細明體" pitchFamily="18" charset="-120"/>
              </a:rPr>
              <a:t>：</a:t>
            </a:r>
            <a:r>
              <a:rPr lang="en-US" altLang="zh-TW" sz="3200" b="1" dirty="0">
                <a:latin typeface="新細明體" pitchFamily="18" charset="-120"/>
              </a:rPr>
              <a:t>30</a:t>
            </a:r>
            <a:r>
              <a:rPr lang="zh-TW" altLang="en-US" sz="3200" b="1" dirty="0">
                <a:latin typeface="新細明體" pitchFamily="18" charset="-120"/>
              </a:rPr>
              <a:t>～</a:t>
            </a:r>
            <a:r>
              <a:rPr lang="en-US" altLang="zh-TW" sz="3200" b="1" dirty="0">
                <a:latin typeface="新細明體" pitchFamily="18" charset="-120"/>
              </a:rPr>
              <a:t>13</a:t>
            </a:r>
            <a:r>
              <a:rPr lang="zh-TW" altLang="en-US" sz="3200" b="1" dirty="0" smtClean="0">
                <a:latin typeface="新細明體" pitchFamily="18" charset="-120"/>
              </a:rPr>
              <a:t>：</a:t>
            </a:r>
            <a:r>
              <a:rPr lang="en-US" altLang="zh-TW" sz="3200" b="1" dirty="0" smtClean="0">
                <a:latin typeface="新細明體" pitchFamily="18" charset="-120"/>
              </a:rPr>
              <a:t>10</a:t>
            </a:r>
            <a:r>
              <a:rPr lang="zh-TW" altLang="en-US" sz="3200" b="1" dirty="0" smtClean="0">
                <a:latin typeface="新細明體" pitchFamily="18" charset="-120"/>
              </a:rPr>
              <a:t> 午休</a:t>
            </a:r>
            <a:endParaRPr lang="zh-TW" altLang="en-US" sz="3200" b="1" dirty="0">
              <a:latin typeface="新細明體" pitchFamily="18" charset="-120"/>
            </a:endParaRPr>
          </a:p>
          <a:p>
            <a:pPr marL="812800" indent="-812800">
              <a:buNone/>
              <a:defRPr/>
            </a:pPr>
            <a:r>
              <a:rPr lang="zh-TW" altLang="en-US" sz="3200" b="1" dirty="0" smtClean="0">
                <a:latin typeface="新細明體" pitchFamily="18" charset="-120"/>
              </a:rPr>
              <a:t>       </a:t>
            </a:r>
            <a:r>
              <a:rPr lang="en-US" altLang="zh-TW" sz="3200" b="1" dirty="0" smtClean="0">
                <a:latin typeface="新細明體" pitchFamily="18" charset="-120"/>
              </a:rPr>
              <a:t>13</a:t>
            </a:r>
            <a:r>
              <a:rPr lang="zh-TW" altLang="en-US" sz="3200" b="1" dirty="0" smtClean="0">
                <a:latin typeface="新細明體" pitchFamily="18" charset="-120"/>
              </a:rPr>
              <a:t>：</a:t>
            </a:r>
            <a:r>
              <a:rPr lang="en-US" altLang="zh-TW" sz="3200" b="1" dirty="0" smtClean="0">
                <a:latin typeface="新細明體" pitchFamily="18" charset="-120"/>
              </a:rPr>
              <a:t>10</a:t>
            </a:r>
            <a:r>
              <a:rPr lang="zh-TW" altLang="en-US" sz="3200" b="1" dirty="0">
                <a:latin typeface="新細明體" pitchFamily="18" charset="-120"/>
              </a:rPr>
              <a:t>～</a:t>
            </a:r>
            <a:r>
              <a:rPr lang="en-US" altLang="zh-TW" sz="3200" b="1" dirty="0">
                <a:latin typeface="新細明體" pitchFamily="18" charset="-120"/>
              </a:rPr>
              <a:t>13</a:t>
            </a:r>
            <a:r>
              <a:rPr lang="zh-TW" altLang="en-US" sz="3200" b="1" dirty="0">
                <a:latin typeface="新細明體" pitchFamily="18" charset="-120"/>
              </a:rPr>
              <a:t>：</a:t>
            </a:r>
            <a:r>
              <a:rPr lang="en-US" altLang="zh-TW" sz="3200" b="1" dirty="0" smtClean="0">
                <a:latin typeface="新細明體" pitchFamily="18" charset="-120"/>
              </a:rPr>
              <a:t>30</a:t>
            </a:r>
            <a:r>
              <a:rPr lang="zh-TW" altLang="en-US" sz="3200" b="1" dirty="0" smtClean="0">
                <a:latin typeface="新細明體" pitchFamily="18" charset="-120"/>
              </a:rPr>
              <a:t> 自習</a:t>
            </a:r>
            <a:endParaRPr lang="zh-TW" altLang="en-US" sz="3200" b="1" dirty="0">
              <a:latin typeface="新細明體" pitchFamily="18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8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規定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-1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zh-TW" altLang="en-US" sz="3600" b="1" dirty="0" smtClean="0">
                <a:solidFill>
                  <a:srgbClr val="FF0000"/>
                </a:solidFill>
              </a:rPr>
              <a:t>不得提早交卷</a:t>
            </a:r>
            <a:r>
              <a:rPr lang="zh-TW" altLang="en-US" sz="3600" dirty="0" smtClean="0"/>
              <a:t>，請考生於試場內詳細檢查考題答案，認真作答。</a:t>
            </a:r>
            <a:endParaRPr lang="en-US" altLang="zh-TW" sz="3600" dirty="0" smtClean="0"/>
          </a:p>
          <a:p>
            <a:pPr>
              <a:lnSpc>
                <a:spcPts val="4500"/>
              </a:lnSpc>
            </a:pPr>
            <a:r>
              <a:rPr lang="zh-TW" altLang="zh-TW" sz="3600" dirty="0" smtClean="0"/>
              <a:t>簡章 第</a:t>
            </a:r>
            <a:r>
              <a:rPr lang="en-US" altLang="zh-TW" sz="3600" dirty="0" smtClean="0"/>
              <a:t>35-42</a:t>
            </a:r>
            <a:r>
              <a:rPr lang="zh-TW" altLang="zh-TW" sz="3600" dirty="0" smtClean="0"/>
              <a:t>頁</a:t>
            </a:r>
            <a:r>
              <a:rPr lang="en-US" altLang="zh-TW" sz="3600" dirty="0" smtClean="0"/>
              <a:t> -</a:t>
            </a:r>
            <a:r>
              <a:rPr lang="zh-TW" altLang="zh-TW" sz="3600" dirty="0" smtClean="0"/>
              <a:t>教育</a:t>
            </a:r>
            <a:r>
              <a:rPr lang="zh-TW" altLang="zh-TW" sz="3600" dirty="0"/>
              <a:t>會考試場</a:t>
            </a:r>
            <a:r>
              <a:rPr lang="zh-TW" altLang="zh-TW" sz="3600" dirty="0" smtClean="0"/>
              <a:t>規則</a:t>
            </a:r>
            <a:r>
              <a:rPr lang="zh-TW" altLang="en-US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075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規定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-2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7180170" cy="4608512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+mn-ea"/>
              </a:rPr>
              <a:t>全程配戴口罩</a:t>
            </a:r>
            <a:r>
              <a:rPr lang="zh-TW" altLang="en-US" sz="3600" dirty="0" smtClean="0">
                <a:latin typeface="+mn-ea"/>
              </a:rPr>
              <a:t>，不配合者考試不予計分。</a:t>
            </a:r>
            <a:endParaRPr lang="en-US" altLang="zh-TW" sz="3600" dirty="0" smtClean="0">
              <a:latin typeface="+mn-ea"/>
            </a:endParaRPr>
          </a:p>
          <a:p>
            <a:r>
              <a:rPr lang="zh-TW" altLang="en-US" sz="3600" dirty="0" smtClean="0">
                <a:latin typeface="+mn-ea"/>
              </a:rPr>
              <a:t>核對考生身分時，</a:t>
            </a:r>
            <a:r>
              <a:rPr lang="zh-TW" altLang="en-US" sz="3600" b="1" dirty="0" smtClean="0">
                <a:solidFill>
                  <a:srgbClr val="790771"/>
                </a:solidFill>
                <a:latin typeface="+mn-ea"/>
              </a:rPr>
              <a:t>暫時拉下口罩</a:t>
            </a:r>
            <a:r>
              <a:rPr lang="zh-TW" altLang="en-US" sz="3600" dirty="0" smtClean="0">
                <a:latin typeface="+mn-ea"/>
              </a:rPr>
              <a:t>至可辨識的程度。</a:t>
            </a:r>
            <a:endParaRPr lang="en-US" altLang="zh-TW" sz="3600" dirty="0" smtClean="0">
              <a:latin typeface="+mn-ea"/>
            </a:endParaRPr>
          </a:p>
          <a:p>
            <a:r>
              <a:rPr lang="zh-TW" altLang="en-US" sz="3600" b="1" dirty="0" smtClean="0">
                <a:solidFill>
                  <a:srgbClr val="790771"/>
                </a:solidFill>
                <a:latin typeface="+mn-ea"/>
              </a:rPr>
              <a:t>擤鼻涕可拉下口罩</a:t>
            </a:r>
            <a:r>
              <a:rPr lang="zh-TW" altLang="en-US" sz="3600" dirty="0" smtClean="0">
                <a:latin typeface="+mn-ea"/>
              </a:rPr>
              <a:t>，擤完即刻戴回口罩。</a:t>
            </a:r>
            <a:endParaRPr lang="en-US" altLang="zh-TW" sz="3600" dirty="0" smtClean="0">
              <a:latin typeface="+mn-ea"/>
            </a:endParaRPr>
          </a:p>
          <a:p>
            <a:pPr marL="0" indent="0">
              <a:buNone/>
            </a:pPr>
            <a:endParaRPr lang="zh-TW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7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試場規則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-1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772816"/>
            <a:ext cx="7366092" cy="43204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4500"/>
              </a:lnSpc>
            </a:pPr>
            <a:r>
              <a:rPr lang="zh-TW" altLang="zh-TW" sz="3600" b="1" dirty="0"/>
              <a:t>考試時考生必須</a:t>
            </a:r>
            <a:r>
              <a:rPr lang="zh-TW" altLang="zh-TW" sz="3600" b="1" dirty="0">
                <a:solidFill>
                  <a:srgbClr val="FF0000"/>
                </a:solidFill>
              </a:rPr>
              <a:t>攜帶准考證</a:t>
            </a:r>
            <a:r>
              <a:rPr lang="zh-TW" altLang="zh-TW" sz="3600" b="1" dirty="0"/>
              <a:t>準時入場，對號入座</a:t>
            </a:r>
            <a:r>
              <a:rPr lang="zh-TW" altLang="zh-TW" sz="3600" dirty="0" smtClean="0"/>
              <a:t>。</a:t>
            </a:r>
            <a:r>
              <a:rPr lang="en-US" altLang="zh-TW" sz="3600" dirty="0"/>
              <a:t> </a:t>
            </a:r>
            <a:endParaRPr lang="zh-TW" altLang="zh-TW" sz="3600" dirty="0"/>
          </a:p>
          <a:p>
            <a:pPr>
              <a:lnSpc>
                <a:spcPts val="4500"/>
              </a:lnSpc>
            </a:pPr>
            <a:r>
              <a:rPr lang="zh-TW" altLang="zh-TW" sz="3600" b="1" dirty="0" smtClean="0"/>
              <a:t>考試</a:t>
            </a:r>
            <a:r>
              <a:rPr lang="zh-TW" altLang="zh-TW" sz="3600" b="1" dirty="0"/>
              <a:t>說明開始後即不准離場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lnSpc>
                <a:spcPts val="4500"/>
              </a:lnSpc>
            </a:pPr>
            <a:r>
              <a:rPr lang="zh-TW" altLang="zh-TW" sz="3600" b="1" dirty="0"/>
              <a:t>考試</a:t>
            </a:r>
            <a:r>
              <a:rPr lang="zh-TW" altLang="zh-TW" sz="3600" b="1" dirty="0" smtClean="0"/>
              <a:t>說明</a:t>
            </a:r>
            <a:r>
              <a:rPr lang="zh-TW" altLang="en-US" sz="3600" b="1" dirty="0" smtClean="0"/>
              <a:t>時段內</a:t>
            </a:r>
            <a:r>
              <a:rPr lang="zh-TW" altLang="zh-TW" sz="3600" b="1" dirty="0" smtClean="0"/>
              <a:t>，</a:t>
            </a:r>
            <a:r>
              <a:rPr lang="zh-TW" altLang="en-US" sz="3600" b="1" dirty="0" smtClean="0"/>
              <a:t>不可提前翻開試題本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lnSpc>
                <a:spcPts val="4500"/>
              </a:lnSpc>
            </a:pPr>
            <a:r>
              <a:rPr lang="zh-TW" altLang="en-US" sz="3600" b="1" dirty="0">
                <a:latin typeface="+mn-ea"/>
              </a:rPr>
              <a:t>作答</a:t>
            </a:r>
            <a:r>
              <a:rPr lang="zh-TW" altLang="en-US" sz="3600" b="1" dirty="0" smtClean="0">
                <a:latin typeface="+mn-ea"/>
              </a:rPr>
              <a:t>前檢查</a:t>
            </a:r>
            <a:r>
              <a:rPr lang="zh-TW" altLang="en-US" sz="3600" b="1" dirty="0" smtClean="0">
                <a:solidFill>
                  <a:srgbClr val="0000FF"/>
                </a:solidFill>
                <a:latin typeface="+mn-ea"/>
              </a:rPr>
              <a:t>准考證</a:t>
            </a:r>
            <a:r>
              <a:rPr lang="zh-TW" altLang="en-US" sz="3600" b="1" dirty="0" smtClean="0">
                <a:latin typeface="+mn-ea"/>
              </a:rPr>
              <a:t>、</a:t>
            </a:r>
            <a:r>
              <a:rPr lang="zh-TW" altLang="en-US" sz="3600" b="1" dirty="0" smtClean="0">
                <a:solidFill>
                  <a:srgbClr val="0000FF"/>
                </a:solidFill>
                <a:latin typeface="+mn-ea"/>
              </a:rPr>
              <a:t>答案卡</a:t>
            </a:r>
            <a:r>
              <a:rPr lang="zh-TW" altLang="en-US" sz="3600" b="1" dirty="0" smtClean="0">
                <a:latin typeface="+mn-ea"/>
              </a:rPr>
              <a:t>、</a:t>
            </a:r>
            <a:r>
              <a:rPr lang="zh-TW" altLang="en-US" sz="3600" b="1" dirty="0" smtClean="0">
                <a:solidFill>
                  <a:srgbClr val="0000FF"/>
                </a:solidFill>
                <a:latin typeface="+mn-ea"/>
              </a:rPr>
              <a:t>桌角貼條</a:t>
            </a:r>
            <a:r>
              <a:rPr lang="zh-TW" altLang="en-US" sz="3600" b="1" dirty="0" smtClean="0">
                <a:latin typeface="+mn-ea"/>
              </a:rPr>
              <a:t>之准考證號碼是否相同</a:t>
            </a:r>
            <a:r>
              <a:rPr lang="zh-TW" altLang="en-US" sz="3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3600" b="1" dirty="0" smtClean="0"/>
          </a:p>
          <a:p>
            <a:pPr marL="0" indent="0">
              <a:lnSpc>
                <a:spcPts val="4500"/>
              </a:lnSpc>
              <a:buNone/>
            </a:pPr>
            <a:endParaRPr lang="en-US" altLang="zh-TW" sz="3600" dirty="0" smtClean="0"/>
          </a:p>
          <a:p>
            <a:pPr marL="0" indent="0">
              <a:lnSpc>
                <a:spcPts val="4500"/>
              </a:lnSpc>
              <a:buNone/>
            </a:pPr>
            <a:endParaRPr lang="zh-TW" altLang="zh-TW" sz="3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09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試場規則</a:t>
            </a: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-2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484784"/>
            <a:ext cx="6698705" cy="3880773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+mn-ea"/>
              </a:rPr>
              <a:t>考試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鐘聲響起，應於</a:t>
            </a:r>
            <a:r>
              <a:rPr lang="zh-TW" altLang="en-US" sz="3600" b="1" dirty="0">
                <a:solidFill>
                  <a:srgbClr val="790771"/>
                </a:solidFill>
                <a:latin typeface="+mn-ea"/>
              </a:rPr>
              <a:t>試題本封面</a:t>
            </a:r>
            <a:r>
              <a:rPr lang="zh-TW" altLang="en-US" sz="5400" b="1" dirty="0">
                <a:solidFill>
                  <a:srgbClr val="790771"/>
                </a:solidFill>
                <a:latin typeface="+mn-ea"/>
              </a:rPr>
              <a:t>□□</a:t>
            </a:r>
            <a:r>
              <a:rPr lang="zh-TW" altLang="en-US" sz="3600" b="1" dirty="0">
                <a:solidFill>
                  <a:srgbClr val="790771"/>
                </a:solidFill>
                <a:latin typeface="+mn-ea"/>
              </a:rPr>
              <a:t>處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填入</a:t>
            </a:r>
            <a:r>
              <a:rPr lang="zh-TW" altLang="en-US" sz="3600" b="1" dirty="0">
                <a:solidFill>
                  <a:srgbClr val="790771"/>
                </a:solidFill>
                <a:latin typeface="+mn-ea"/>
              </a:rPr>
              <a:t>准考證末兩</a:t>
            </a:r>
            <a:r>
              <a:rPr lang="zh-TW" altLang="en-US" sz="3600" b="1" dirty="0" smtClean="0">
                <a:solidFill>
                  <a:srgbClr val="790771"/>
                </a:solidFill>
                <a:latin typeface="+mn-ea"/>
              </a:rPr>
              <a:t>碼</a:t>
            </a:r>
            <a:endParaRPr lang="en-US" altLang="zh-TW" sz="3600" dirty="0">
              <a:latin typeface="+mn-ea"/>
            </a:endParaRPr>
          </a:p>
          <a:p>
            <a:r>
              <a:rPr lang="zh-TW" altLang="en-US" sz="3600" dirty="0" smtClean="0">
                <a:latin typeface="+mn-ea"/>
              </a:rPr>
              <a:t>不得損壞題本、標記自己身分。</a:t>
            </a:r>
            <a:endParaRPr lang="en-US" altLang="zh-TW" sz="3600" dirty="0" smtClean="0">
              <a:latin typeface="+mn-ea"/>
            </a:endParaRPr>
          </a:p>
          <a:p>
            <a:r>
              <a:rPr lang="zh-TW" altLang="en-US" sz="3600" dirty="0" smtClean="0">
                <a:latin typeface="+mn-ea"/>
              </a:rPr>
              <a:t>題本及答案卡</a:t>
            </a:r>
            <a:r>
              <a:rPr lang="en-US" altLang="zh-TW" sz="3600" dirty="0" smtClean="0">
                <a:latin typeface="+mn-ea"/>
              </a:rPr>
              <a:t>(</a:t>
            </a:r>
            <a:r>
              <a:rPr lang="zh-TW" altLang="en-US" sz="3600" dirty="0" smtClean="0">
                <a:latin typeface="+mn-ea"/>
              </a:rPr>
              <a:t>卷</a:t>
            </a:r>
            <a:r>
              <a:rPr lang="en-US" altLang="zh-TW" sz="3600" dirty="0" smtClean="0">
                <a:latin typeface="+mn-ea"/>
              </a:rPr>
              <a:t>)</a:t>
            </a:r>
            <a:r>
              <a:rPr lang="zh-TW" altLang="en-US" sz="3600" dirty="0" smtClean="0">
                <a:latin typeface="+mn-ea"/>
              </a:rPr>
              <a:t>如印刷不清、缺頁、汙損，應立即舉手告知監試委員。</a:t>
            </a:r>
            <a:endParaRPr lang="zh-TW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17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試場規則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-3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628800"/>
            <a:ext cx="7772400" cy="5149552"/>
          </a:xfrm>
        </p:spPr>
        <p:txBody>
          <a:bodyPr>
            <a:normAutofit/>
          </a:bodyPr>
          <a:lstStyle/>
          <a:p>
            <a:r>
              <a:rPr lang="zh-TW" altLang="zh-TW" sz="3600" dirty="0"/>
              <a:t>國文、</a:t>
            </a:r>
            <a:r>
              <a:rPr lang="zh-TW" altLang="zh-TW" sz="3600" dirty="0" smtClean="0"/>
              <a:t>英語</a:t>
            </a:r>
            <a:r>
              <a:rPr lang="zh-TW" altLang="zh-TW" sz="3600" dirty="0"/>
              <a:t>（閱讀</a:t>
            </a:r>
            <a:r>
              <a:rPr lang="zh-TW" altLang="zh-TW" sz="3600" dirty="0" smtClean="0"/>
              <a:t>）、數學、社會、自然和寫作測驗正式開始後，遲到</a:t>
            </a:r>
            <a:r>
              <a:rPr lang="zh-TW" altLang="zh-TW" sz="3600" dirty="0" smtClean="0">
                <a:solidFill>
                  <a:srgbClr val="FF0000"/>
                </a:solidFill>
              </a:rPr>
              <a:t>逾</a:t>
            </a:r>
            <a:r>
              <a:rPr lang="en-US" altLang="zh-TW" sz="3600" dirty="0" smtClean="0">
                <a:solidFill>
                  <a:srgbClr val="FF0000"/>
                </a:solidFill>
              </a:rPr>
              <a:t> 20 </a:t>
            </a:r>
            <a:r>
              <a:rPr lang="zh-TW" altLang="zh-TW" sz="3600" dirty="0" smtClean="0">
                <a:solidFill>
                  <a:srgbClr val="FF0000"/>
                </a:solidFill>
              </a:rPr>
              <a:t>分鐘不得入場</a:t>
            </a:r>
            <a:r>
              <a:rPr lang="zh-TW" altLang="zh-TW" sz="3600" dirty="0" smtClean="0"/>
              <a:t>。</a:t>
            </a:r>
            <a:endParaRPr lang="zh-TW" altLang="zh-TW" sz="3600" dirty="0"/>
          </a:p>
          <a:p>
            <a:r>
              <a:rPr lang="zh-TW" altLang="zh-TW" sz="3600" b="1" dirty="0"/>
              <a:t>英語（聽力）試題正式</a:t>
            </a:r>
            <a:r>
              <a:rPr lang="zh-TW" altLang="zh-TW" sz="3600" b="1" dirty="0">
                <a:solidFill>
                  <a:srgbClr val="FF0000"/>
                </a:solidFill>
              </a:rPr>
              <a:t>開始播放後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，即</a:t>
            </a:r>
            <a:r>
              <a:rPr lang="zh-TW" altLang="zh-TW" sz="3600" b="1" dirty="0">
                <a:solidFill>
                  <a:srgbClr val="FF0000"/>
                </a:solidFill>
              </a:rPr>
              <a:t>不得入場亦不得提前離場</a:t>
            </a:r>
            <a:r>
              <a:rPr lang="zh-TW" altLang="zh-TW" sz="3600" b="1" dirty="0"/>
              <a:t>，以免影響試場內他人作</a:t>
            </a:r>
            <a:r>
              <a:rPr lang="zh-TW" altLang="zh-TW" sz="3600" b="1" dirty="0" smtClean="0"/>
              <a:t>答</a:t>
            </a:r>
            <a:r>
              <a:rPr lang="zh-TW" altLang="en-US" sz="3600" b="1" dirty="0" smtClean="0"/>
              <a:t>。</a:t>
            </a:r>
            <a:endParaRPr lang="en-US" altLang="zh-TW" sz="3600" b="1" dirty="0" smtClean="0"/>
          </a:p>
          <a:p>
            <a:pPr marL="0" indent="0">
              <a:buNone/>
            </a:pPr>
            <a:endParaRPr lang="zh-TW" altLang="zh-TW" sz="3600" b="1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51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試場規則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-4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772816"/>
            <a:ext cx="6347714" cy="3880773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zh-TW" sz="3600" dirty="0"/>
              <a:t>考生若</a:t>
            </a:r>
            <a:r>
              <a:rPr lang="zh-TW" altLang="zh-TW" sz="3600" dirty="0" smtClean="0"/>
              <a:t>違反考試</a:t>
            </a:r>
            <a:r>
              <a:rPr lang="zh-TW" altLang="zh-TW" sz="3600" dirty="0"/>
              <a:t>規則，</a:t>
            </a:r>
            <a:r>
              <a:rPr lang="zh-TW" altLang="zh-TW" sz="3600" dirty="0" smtClean="0"/>
              <a:t>將</a:t>
            </a:r>
            <a:r>
              <a:rPr lang="zh-TW" altLang="zh-TW" sz="3600" dirty="0" smtClean="0">
                <a:solidFill>
                  <a:srgbClr val="FF0000"/>
                </a:solidFill>
              </a:rPr>
              <a:t>不予計</a:t>
            </a:r>
            <a:r>
              <a:rPr lang="zh-TW" altLang="en-US" sz="3600" dirty="0">
                <a:solidFill>
                  <a:srgbClr val="FF0000"/>
                </a:solidFill>
              </a:rPr>
              <a:t>分</a:t>
            </a:r>
            <a:r>
              <a:rPr lang="zh-TW" altLang="zh-TW" sz="3600" dirty="0" smtClean="0"/>
              <a:t>或</a:t>
            </a:r>
            <a:r>
              <a:rPr lang="zh-TW" altLang="zh-TW" sz="3600" dirty="0"/>
              <a:t>分別</a:t>
            </a:r>
            <a:r>
              <a:rPr lang="zh-TW" altLang="zh-TW" sz="3600" dirty="0">
                <a:solidFill>
                  <a:srgbClr val="FF0000"/>
                </a:solidFill>
              </a:rPr>
              <a:t>記違規</a:t>
            </a:r>
            <a:r>
              <a:rPr lang="en-US" altLang="zh-TW" sz="3600" dirty="0">
                <a:solidFill>
                  <a:srgbClr val="FF0000"/>
                </a:solidFill>
              </a:rPr>
              <a:t> 1 </a:t>
            </a:r>
            <a:r>
              <a:rPr lang="zh-TW" altLang="zh-TW" sz="3600" dirty="0">
                <a:solidFill>
                  <a:srgbClr val="FF0000"/>
                </a:solidFill>
              </a:rPr>
              <a:t>至</a:t>
            </a:r>
            <a:r>
              <a:rPr lang="en-US" altLang="zh-TW" sz="3600" dirty="0">
                <a:solidFill>
                  <a:srgbClr val="FF0000"/>
                </a:solidFill>
              </a:rPr>
              <a:t> 2 </a:t>
            </a:r>
            <a:r>
              <a:rPr lang="zh-TW" altLang="zh-TW" sz="3600" dirty="0">
                <a:solidFill>
                  <a:srgbClr val="FF0000"/>
                </a:solidFill>
              </a:rPr>
              <a:t>點</a:t>
            </a:r>
            <a:r>
              <a:rPr lang="zh-TW" altLang="zh-TW" sz="3600" dirty="0"/>
              <a:t>。</a:t>
            </a:r>
          </a:p>
          <a:p>
            <a:pPr>
              <a:lnSpc>
                <a:spcPts val="4500"/>
              </a:lnSpc>
            </a:pPr>
            <a:r>
              <a:rPr lang="zh-TW" altLang="en-US" sz="3600" b="1" dirty="0" smtClean="0"/>
              <a:t>違規記點將依比例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扣教育會考總積分</a:t>
            </a:r>
            <a:r>
              <a:rPr lang="en-US" altLang="zh-TW" sz="3600" b="1" dirty="0" smtClean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7119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規則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-5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6191" y="1700808"/>
            <a:ext cx="6347714" cy="3880773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en-US" sz="3600" dirty="0" smtClean="0">
                <a:latin typeface="+mn-ea"/>
              </a:rPr>
              <a:t>文具自備</a:t>
            </a:r>
            <a:r>
              <a:rPr lang="zh-TW" altLang="zh-TW" sz="3600" dirty="0" smtClean="0">
                <a:latin typeface="+mn-ea"/>
              </a:rPr>
              <a:t>，</a:t>
            </a:r>
            <a:r>
              <a:rPr lang="zh-TW" altLang="en-US" sz="3600" dirty="0" smtClean="0">
                <a:latin typeface="+mn-ea"/>
              </a:rPr>
              <a:t>置於透明筆袋內</a:t>
            </a:r>
            <a:r>
              <a:rPr lang="zh-TW" altLang="zh-TW" sz="3600" dirty="0">
                <a:latin typeface="+mn-ea"/>
              </a:rPr>
              <a:t>，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不可在場內向他人借用</a:t>
            </a:r>
            <a:r>
              <a:rPr lang="zh-TW" altLang="zh-TW" sz="3600" dirty="0" smtClean="0">
                <a:latin typeface="+mn-ea"/>
              </a:rPr>
              <a:t>。</a:t>
            </a:r>
            <a:endParaRPr lang="en-US" altLang="zh-TW" sz="3600" dirty="0" smtClean="0">
              <a:latin typeface="+mn-ea"/>
            </a:endParaRPr>
          </a:p>
          <a:p>
            <a:pPr>
              <a:lnSpc>
                <a:spcPts val="4500"/>
              </a:lnSpc>
            </a:pPr>
            <a:r>
              <a:rPr lang="zh-TW" altLang="en-US" sz="3600" dirty="0" smtClean="0">
                <a:latin typeface="+mn-ea"/>
              </a:rPr>
              <a:t>可用透明墊板</a:t>
            </a:r>
            <a:r>
              <a:rPr lang="zh-TW" altLang="zh-TW" sz="3600" dirty="0" smtClean="0">
                <a:latin typeface="+mn-ea"/>
              </a:rPr>
              <a:t>，</a:t>
            </a:r>
            <a:r>
              <a:rPr lang="zh-TW" altLang="en-US" sz="3600" dirty="0" smtClean="0">
                <a:latin typeface="+mn-ea"/>
              </a:rPr>
              <a:t>不得有圖案</a:t>
            </a:r>
            <a:r>
              <a:rPr lang="zh-TW" altLang="zh-TW" sz="3600" dirty="0" smtClean="0">
                <a:latin typeface="+mn-ea"/>
              </a:rPr>
              <a:t>、</a:t>
            </a:r>
            <a:r>
              <a:rPr lang="zh-TW" altLang="en-US" sz="3600" dirty="0" smtClean="0">
                <a:latin typeface="+mn-ea"/>
              </a:rPr>
              <a:t>文字</a:t>
            </a:r>
            <a:r>
              <a:rPr lang="zh-TW" altLang="zh-TW" sz="3600" dirty="0">
                <a:latin typeface="+mn-ea"/>
              </a:rPr>
              <a:t>。</a:t>
            </a:r>
            <a:endParaRPr lang="zh-TW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57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規則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-6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r>
              <a:rPr lang="zh-TW" altLang="zh-TW" sz="3600" dirty="0"/>
              <a:t>考生</a:t>
            </a:r>
            <a:r>
              <a:rPr lang="zh-TW" altLang="zh-TW" sz="3600" dirty="0">
                <a:solidFill>
                  <a:srgbClr val="FF0000"/>
                </a:solidFill>
              </a:rPr>
              <a:t>可</a:t>
            </a:r>
            <a:r>
              <a:rPr lang="zh-TW" altLang="zh-TW" sz="3600" dirty="0" smtClean="0">
                <a:solidFill>
                  <a:srgbClr val="FF0000"/>
                </a:solidFill>
              </a:rPr>
              <a:t>攜帶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3600" dirty="0" smtClean="0"/>
              <a:t>三角板</a:t>
            </a:r>
            <a:r>
              <a:rPr lang="zh-TW" altLang="zh-TW" sz="3600" dirty="0"/>
              <a:t>、直尺、</a:t>
            </a:r>
            <a:r>
              <a:rPr lang="zh-TW" altLang="zh-TW" sz="3600" dirty="0" smtClean="0"/>
              <a:t>圓規。</a:t>
            </a:r>
            <a:endParaRPr lang="en-US" altLang="zh-TW" sz="3600" dirty="0" smtClean="0"/>
          </a:p>
          <a:p>
            <a:endParaRPr lang="zh-TW" altLang="zh-TW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51524"/>
            <a:ext cx="7056784" cy="2769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1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規則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-7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152128"/>
          </a:xfrm>
        </p:spPr>
        <p:txBody>
          <a:bodyPr>
            <a:noAutofit/>
          </a:bodyPr>
          <a:lstStyle/>
          <a:p>
            <a:r>
              <a:rPr lang="zh-TW" altLang="zh-TW" sz="3600" dirty="0">
                <a:solidFill>
                  <a:srgbClr val="FF0000"/>
                </a:solidFill>
              </a:rPr>
              <a:t>不得</a:t>
            </a:r>
            <a:r>
              <a:rPr lang="zh-TW" altLang="zh-TW" sz="3600" dirty="0" smtClean="0">
                <a:solidFill>
                  <a:srgbClr val="FF0000"/>
                </a:solidFill>
              </a:rPr>
              <a:t>攜帶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3600" dirty="0" smtClean="0"/>
              <a:t>量角器</a:t>
            </a:r>
            <a:r>
              <a:rPr lang="zh-TW" altLang="zh-TW" sz="3600" dirty="0"/>
              <a:t>或附量角器功能之</a:t>
            </a:r>
            <a:r>
              <a:rPr lang="zh-TW" altLang="zh-TW" sz="3600" dirty="0" smtClean="0"/>
              <a:t>文具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zh-TW" sz="3600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7128792" cy="3840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0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集合時間</a:t>
            </a:r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（出發）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4818" y="1700808"/>
            <a:ext cx="7351558" cy="424847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zh-TW" altLang="zh-TW" sz="3800" b="1" dirty="0" smtClean="0"/>
              <a:t>上午</a:t>
            </a:r>
            <a:r>
              <a:rPr lang="en-US" altLang="zh-TW" sz="3800" b="1" dirty="0" smtClean="0">
                <a:solidFill>
                  <a:srgbClr val="FF0000"/>
                </a:solidFill>
              </a:rPr>
              <a:t>06</a:t>
            </a:r>
            <a:r>
              <a:rPr lang="zh-TW" altLang="zh-TW" sz="3800" b="1" dirty="0" smtClean="0">
                <a:solidFill>
                  <a:srgbClr val="FF0000"/>
                </a:solidFill>
              </a:rPr>
              <a:t>：</a:t>
            </a:r>
            <a:r>
              <a:rPr lang="en-US" altLang="zh-TW" sz="3800" b="1" dirty="0" smtClean="0">
                <a:solidFill>
                  <a:srgbClr val="FF0000"/>
                </a:solidFill>
              </a:rPr>
              <a:t>50</a:t>
            </a:r>
            <a:r>
              <a:rPr lang="zh-TW" altLang="zh-TW" sz="3800" dirty="0" smtClean="0"/>
              <a:t>於</a:t>
            </a:r>
            <a:r>
              <a:rPr lang="zh-TW" altLang="en-US" sz="3800" b="1" dirty="0" smtClean="0">
                <a:solidFill>
                  <a:srgbClr val="7030A0"/>
                </a:solidFill>
              </a:rPr>
              <a:t>南寧校</a:t>
            </a:r>
            <a:r>
              <a:rPr lang="zh-TW" altLang="zh-TW" sz="3800" b="1" dirty="0" smtClean="0">
                <a:solidFill>
                  <a:srgbClr val="7030A0"/>
                </a:solidFill>
              </a:rPr>
              <a:t>門口</a:t>
            </a:r>
            <a:r>
              <a:rPr lang="zh-TW" altLang="en-US" sz="3800" dirty="0" smtClean="0"/>
              <a:t>集合。</a:t>
            </a:r>
            <a:endParaRPr lang="en-US" altLang="zh-TW" sz="3800" dirty="0" smtClean="0"/>
          </a:p>
          <a:p>
            <a:pPr>
              <a:lnSpc>
                <a:spcPts val="6000"/>
              </a:lnSpc>
            </a:pPr>
            <a:r>
              <a:rPr lang="zh-TW" altLang="zh-TW" sz="3800" b="1" dirty="0" smtClean="0"/>
              <a:t>上午</a:t>
            </a:r>
            <a:r>
              <a:rPr lang="en-US" altLang="zh-TW" sz="3800" b="1" dirty="0">
                <a:solidFill>
                  <a:srgbClr val="FF0000"/>
                </a:solidFill>
              </a:rPr>
              <a:t>07</a:t>
            </a:r>
            <a:r>
              <a:rPr lang="zh-TW" altLang="zh-TW" sz="3800" b="1" dirty="0" smtClean="0">
                <a:solidFill>
                  <a:srgbClr val="FF0000"/>
                </a:solidFill>
              </a:rPr>
              <a:t>：</a:t>
            </a:r>
            <a:r>
              <a:rPr lang="en-US" altLang="zh-TW" sz="3800" b="1" dirty="0" smtClean="0">
                <a:solidFill>
                  <a:srgbClr val="FF0000"/>
                </a:solidFill>
              </a:rPr>
              <a:t>00</a:t>
            </a:r>
            <a:r>
              <a:rPr lang="zh-TW" altLang="zh-TW" sz="3800" dirty="0"/>
              <a:t>準時</a:t>
            </a:r>
            <a:r>
              <a:rPr lang="zh-TW" altLang="zh-TW" sz="3800" dirty="0" smtClean="0"/>
              <a:t>出發</a:t>
            </a:r>
            <a:r>
              <a:rPr lang="zh-TW" altLang="en-US" sz="3800" dirty="0" smtClean="0"/>
              <a:t>。</a:t>
            </a:r>
            <a:endParaRPr lang="en-US" altLang="zh-TW" sz="3800" dirty="0" smtClean="0"/>
          </a:p>
          <a:p>
            <a:pPr>
              <a:lnSpc>
                <a:spcPts val="6000"/>
              </a:lnSpc>
            </a:pPr>
            <a:r>
              <a:rPr lang="zh-TW" altLang="en-US" sz="3800" b="1" dirty="0" smtClean="0"/>
              <a:t>未搭交通車的</a:t>
            </a:r>
            <a:r>
              <a:rPr lang="en-US" altLang="zh-TW" sz="3800" b="1" dirty="0" smtClean="0"/>
              <a:t>(4</a:t>
            </a:r>
            <a:r>
              <a:rPr lang="zh-TW" altLang="en-US" sz="3800" b="1" dirty="0" smtClean="0"/>
              <a:t>人</a:t>
            </a:r>
            <a:r>
              <a:rPr lang="en-US" altLang="zh-TW" sz="3800" b="1" dirty="0" smtClean="0"/>
              <a:t>)</a:t>
            </a:r>
            <a:r>
              <a:rPr lang="zh-TW" altLang="zh-TW" sz="3800" dirty="0" smtClean="0"/>
              <a:t>，</a:t>
            </a:r>
            <a:r>
              <a:rPr lang="zh-TW" altLang="en-US" sz="3800" dirty="0" smtClean="0"/>
              <a:t>於</a:t>
            </a:r>
            <a:r>
              <a:rPr lang="en-US" altLang="zh-TW" sz="3800" b="1" dirty="0">
                <a:solidFill>
                  <a:srgbClr val="FF0000"/>
                </a:solidFill>
              </a:rPr>
              <a:t>07</a:t>
            </a:r>
            <a:r>
              <a:rPr lang="zh-TW" altLang="zh-TW" sz="3800" b="1" dirty="0" smtClean="0">
                <a:solidFill>
                  <a:srgbClr val="FF0000"/>
                </a:solidFill>
              </a:rPr>
              <a:t>：</a:t>
            </a:r>
            <a:r>
              <a:rPr lang="en-US" altLang="zh-TW" sz="3800" b="1" dirty="0" smtClean="0">
                <a:solidFill>
                  <a:srgbClr val="FF0000"/>
                </a:solidFill>
              </a:rPr>
              <a:t>10</a:t>
            </a:r>
            <a:r>
              <a:rPr lang="zh-TW" altLang="en-US" sz="3800" dirty="0" smtClean="0"/>
              <a:t>至</a:t>
            </a:r>
            <a:r>
              <a:rPr lang="zh-TW" altLang="en-US" sz="3800" b="1" dirty="0" smtClean="0">
                <a:solidFill>
                  <a:srgbClr val="7030A0"/>
                </a:solidFill>
              </a:rPr>
              <a:t>家齊</a:t>
            </a:r>
            <a:r>
              <a:rPr lang="zh-TW" altLang="en-US" sz="3800" b="1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，量體溫後至休息區會合</a:t>
            </a:r>
            <a:r>
              <a:rPr lang="zh-TW" altLang="en-US" sz="3800" dirty="0" smtClean="0"/>
              <a:t>。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3438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試場規則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-8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7130753" cy="4320480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不得攜帶</a:t>
            </a:r>
            <a:r>
              <a:rPr lang="zh-TW" altLang="en-US" sz="3200" dirty="0">
                <a:latin typeface="新細明體" panose="02020500000000000000" pitchFamily="18" charset="-120"/>
              </a:rPr>
              <a:t>：</a:t>
            </a:r>
            <a:r>
              <a:rPr lang="zh-TW" altLang="zh-TW" sz="3200" dirty="0" smtClean="0"/>
              <a:t>非</a:t>
            </a:r>
            <a:r>
              <a:rPr lang="zh-TW" altLang="zh-TW" sz="3200" dirty="0"/>
              <a:t>應試用品如教科書、參考書、補習班文宣品、</a:t>
            </a:r>
            <a:r>
              <a:rPr lang="zh-TW" altLang="zh-TW" sz="3200" dirty="0">
                <a:solidFill>
                  <a:srgbClr val="FF0000"/>
                </a:solidFill>
              </a:rPr>
              <a:t>計算紙</a:t>
            </a:r>
            <a:r>
              <a:rPr lang="zh-TW" altLang="zh-TW" sz="3200" dirty="0"/>
              <a:t>等，以及電子辭典、計算機、時鐘、鬧鐘、</a:t>
            </a:r>
            <a:r>
              <a:rPr lang="zh-TW" altLang="zh-TW" sz="3200" dirty="0">
                <a:solidFill>
                  <a:srgbClr val="FF0000"/>
                </a:solidFill>
              </a:rPr>
              <a:t>電子鐘</a:t>
            </a:r>
            <a:r>
              <a:rPr lang="zh-TW" altLang="zh-TW" sz="3200" dirty="0"/>
              <a:t>、</a:t>
            </a:r>
            <a:r>
              <a:rPr lang="zh-TW" altLang="zh-TW" sz="3200" dirty="0">
                <a:solidFill>
                  <a:srgbClr val="FF0000"/>
                </a:solidFill>
              </a:rPr>
              <a:t>行動電話</a:t>
            </a:r>
            <a:r>
              <a:rPr lang="zh-TW" altLang="zh-TW" sz="3200" dirty="0"/>
              <a:t>、呼叫器、收音機、多媒體播放器材（如</a:t>
            </a:r>
            <a:r>
              <a:rPr lang="zh-TW" altLang="zh-TW" sz="3200" dirty="0" smtClean="0"/>
              <a:t>：</a:t>
            </a:r>
            <a:r>
              <a:rPr lang="en-US" altLang="zh-TW" sz="3200" dirty="0" smtClean="0"/>
              <a:t>MP3</a:t>
            </a:r>
            <a:r>
              <a:rPr lang="zh-TW" altLang="zh-TW" sz="3200" dirty="0"/>
              <a:t>、</a:t>
            </a:r>
            <a:r>
              <a:rPr lang="en-US" altLang="zh-TW" sz="3200" dirty="0"/>
              <a:t>MP4 </a:t>
            </a:r>
            <a:r>
              <a:rPr lang="zh-TW" altLang="zh-TW" sz="3200" dirty="0"/>
              <a:t>等），和具通訊、錄影、照相或計算功能之穿戴式裝置（如</a:t>
            </a:r>
            <a:r>
              <a:rPr lang="zh-TW" altLang="zh-TW" sz="3200" dirty="0">
                <a:solidFill>
                  <a:srgbClr val="FF0000"/>
                </a:solidFill>
              </a:rPr>
              <a:t>智慧型</a:t>
            </a:r>
            <a:r>
              <a:rPr lang="zh-TW" altLang="zh-TW" sz="3200" dirty="0" smtClean="0">
                <a:solidFill>
                  <a:srgbClr val="FF0000"/>
                </a:solidFill>
              </a:rPr>
              <a:t>手錶</a:t>
            </a:r>
            <a:r>
              <a:rPr lang="zh-TW" altLang="zh-TW" sz="3200" dirty="0">
                <a:solidFill>
                  <a:srgbClr val="FF0000"/>
                </a:solidFill>
              </a:rPr>
              <a:t>、智慧手環</a:t>
            </a:r>
            <a:r>
              <a:rPr lang="zh-TW" altLang="zh-TW" sz="3200" dirty="0"/>
              <a:t>等</a:t>
            </a:r>
            <a:r>
              <a:rPr lang="zh-TW" altLang="zh-TW" sz="3200" dirty="0" smtClean="0"/>
              <a:t>）</a:t>
            </a:r>
            <a:r>
              <a:rPr lang="zh-TW" altLang="zh-TW" sz="3200" b="1" dirty="0" smtClean="0"/>
              <a:t>。</a:t>
            </a:r>
            <a:endParaRPr lang="en-US" altLang="zh-TW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54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試場規則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-9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484784"/>
            <a:ext cx="7772400" cy="5077544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zh-TW" sz="3200" dirty="0"/>
              <a:t>若不慎攜入試場，於考試開始前，須放置於試場前</a:t>
            </a:r>
            <a:r>
              <a:rPr lang="zh-TW" altLang="zh-TW" sz="3200" dirty="0" smtClean="0"/>
              <a:t>後方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zh-TW" sz="3200" dirty="0" smtClean="0"/>
              <a:t>且</a:t>
            </a:r>
            <a:r>
              <a:rPr lang="zh-TW" altLang="zh-TW" sz="3200" dirty="0"/>
              <a:t>電子產品須先關機或拔掉電池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pPr>
              <a:lnSpc>
                <a:spcPts val="4500"/>
              </a:lnSpc>
            </a:pPr>
            <a:r>
              <a:rPr lang="zh-TW" altLang="zh-TW" sz="3200" dirty="0" smtClean="0"/>
              <a:t>若</a:t>
            </a:r>
            <a:r>
              <a:rPr lang="zh-TW" altLang="zh-TW" sz="3200" dirty="0"/>
              <a:t>隨身放置，</a:t>
            </a:r>
            <a:r>
              <a:rPr lang="zh-TW" altLang="zh-TW" sz="3200" dirty="0">
                <a:solidFill>
                  <a:srgbClr val="FF0000"/>
                </a:solidFill>
              </a:rPr>
              <a:t>無論是否使用或發出聲響</a:t>
            </a:r>
            <a:r>
              <a:rPr lang="zh-TW" altLang="zh-TW" sz="3200" dirty="0" smtClean="0"/>
              <a:t>，記</a:t>
            </a:r>
            <a:r>
              <a:rPr lang="zh-TW" altLang="zh-TW" sz="3200" dirty="0"/>
              <a:t>該科</a:t>
            </a:r>
            <a:r>
              <a:rPr lang="zh-TW" altLang="zh-TW" sz="3200" b="1" dirty="0"/>
              <a:t>違規</a:t>
            </a:r>
            <a:r>
              <a:rPr lang="en-US" altLang="zh-TW" sz="3200" b="1" dirty="0"/>
              <a:t> 2 </a:t>
            </a:r>
            <a:r>
              <a:rPr lang="zh-TW" altLang="zh-TW" sz="3200" b="1" dirty="0"/>
              <a:t>點</a:t>
            </a:r>
            <a:r>
              <a:rPr lang="zh-TW" altLang="zh-TW" sz="3200" dirty="0"/>
              <a:t>；寫作測驗扣</a:t>
            </a:r>
            <a:r>
              <a:rPr lang="zh-TW" altLang="zh-TW" sz="3200" b="1" dirty="0"/>
              <a:t>該科一級分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1932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試場規則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-10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lnSpcReduction="10000"/>
          </a:bodyPr>
          <a:lstStyle/>
          <a:p>
            <a:r>
              <a:rPr lang="zh-TW" altLang="zh-TW" sz="3600" dirty="0"/>
              <a:t>考生應考時</a:t>
            </a:r>
            <a:r>
              <a:rPr lang="zh-TW" altLang="zh-TW" sz="3600" dirty="0">
                <a:solidFill>
                  <a:srgbClr val="FF0000"/>
                </a:solidFill>
              </a:rPr>
              <a:t>不得</a:t>
            </a:r>
            <a:r>
              <a:rPr lang="zh-TW" altLang="zh-TW" sz="3600" dirty="0" smtClean="0">
                <a:solidFill>
                  <a:srgbClr val="FF0000"/>
                </a:solidFill>
              </a:rPr>
              <a:t>飲食</a:t>
            </a:r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水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r>
              <a:rPr lang="zh-TW" altLang="zh-TW" sz="3600" dirty="0" smtClean="0"/>
              <a:t>、</a:t>
            </a:r>
            <a:r>
              <a:rPr lang="zh-TW" altLang="zh-TW" sz="3600" dirty="0"/>
              <a:t>抽煙、嚼食口香糖等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r>
              <a:rPr lang="zh-TW" altLang="en-US" sz="3600" dirty="0" smtClean="0"/>
              <a:t>若因病需服藥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，須於考前持相關證明經監試委員同意，在</a:t>
            </a:r>
            <a:r>
              <a:rPr lang="zh-TW" altLang="en-US" sz="3600" dirty="0">
                <a:latin typeface="新細明體" panose="02020500000000000000" pitchFamily="18" charset="-120"/>
              </a:rPr>
              <a:t>監試</a:t>
            </a:r>
            <a:r>
              <a:rPr lang="zh-TW" altLang="en-US" sz="3600" dirty="0" smtClean="0">
                <a:latin typeface="新細明體" panose="02020500000000000000" pitchFamily="18" charset="-120"/>
              </a:rPr>
              <a:t>委員協助下服用</a:t>
            </a:r>
            <a:r>
              <a:rPr lang="zh-TW" altLang="zh-TW" sz="3600" dirty="0" smtClean="0"/>
              <a:t>。</a:t>
            </a:r>
            <a:r>
              <a:rPr lang="zh-TW" altLang="en-US" sz="3600" dirty="0">
                <a:latin typeface="新細明體" panose="02020500000000000000" pitchFamily="18" charset="-120"/>
              </a:rPr>
              <a:t> </a:t>
            </a:r>
            <a:endParaRPr lang="en-US" altLang="zh-TW" sz="3600" dirty="0" smtClean="0"/>
          </a:p>
          <a:p>
            <a:r>
              <a:rPr lang="zh-TW" altLang="en-US" sz="3600" dirty="0" smtClean="0"/>
              <a:t>如要上廁所</a:t>
            </a:r>
            <a:r>
              <a:rPr lang="zh-TW" altLang="en-US" sz="3600" dirty="0" smtClean="0"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須經</a:t>
            </a:r>
            <a:r>
              <a:rPr lang="zh-TW" altLang="en-US" sz="3600" dirty="0">
                <a:solidFill>
                  <a:srgbClr val="FF0000"/>
                </a:solidFill>
                <a:latin typeface="新細明體" panose="02020500000000000000" pitchFamily="18" charset="-120"/>
              </a:rPr>
              <a:t>監試委員</a:t>
            </a:r>
            <a:r>
              <a:rPr lang="zh-TW" altLang="en-US" sz="36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同意及陪同</a:t>
            </a:r>
            <a:r>
              <a:rPr lang="zh-TW" altLang="en-US" sz="3600" dirty="0" smtClean="0">
                <a:latin typeface="新細明體" panose="02020500000000000000" pitchFamily="18" charset="-120"/>
              </a:rPr>
              <a:t>，始准離座</a:t>
            </a:r>
            <a:r>
              <a:rPr lang="zh-TW" altLang="zh-TW" sz="3600" dirty="0" smtClean="0"/>
              <a:t>。</a:t>
            </a:r>
            <a:r>
              <a:rPr lang="zh-TW" altLang="en-US" sz="3600" dirty="0" smtClean="0"/>
              <a:t>上完廁所</a:t>
            </a:r>
            <a:r>
              <a:rPr lang="zh-TW" altLang="en-US" sz="3600" dirty="0" smtClean="0">
                <a:latin typeface="新細明體" panose="02020500000000000000" pitchFamily="18" charset="-120"/>
              </a:rPr>
              <a:t>，若考試未結束，</a:t>
            </a:r>
            <a:r>
              <a:rPr lang="zh-TW" altLang="en-US" sz="36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仍可繼續考試</a:t>
            </a:r>
            <a:r>
              <a:rPr lang="zh-TW" altLang="en-US" sz="3600" dirty="0" smtClean="0">
                <a:latin typeface="新細明體" panose="02020500000000000000" pitchFamily="18" charset="-120"/>
              </a:rPr>
              <a:t>，但不得延長時間</a:t>
            </a:r>
            <a:r>
              <a:rPr lang="zh-TW" altLang="zh-TW" sz="3600" dirty="0"/>
              <a:t>。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28009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規則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-11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556792"/>
            <a:ext cx="7418786" cy="4752528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zh-TW" altLang="zh-TW" sz="3600" dirty="0"/>
              <a:t>試場內嚴禁談話、</a:t>
            </a:r>
            <a:r>
              <a:rPr lang="zh-TW" altLang="zh-TW" sz="3600" dirty="0" smtClean="0"/>
              <a:t>左顧右盼。</a:t>
            </a:r>
            <a:endParaRPr lang="en-US" altLang="zh-TW" sz="3600" dirty="0"/>
          </a:p>
          <a:p>
            <a:pPr>
              <a:lnSpc>
                <a:spcPts val="4500"/>
              </a:lnSpc>
            </a:pPr>
            <a:r>
              <a:rPr lang="zh-TW" altLang="en-US" sz="3600" dirty="0" smtClean="0"/>
              <a:t>答案卡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（卷）</a:t>
            </a:r>
            <a:r>
              <a:rPr lang="zh-TW" altLang="en-US" sz="3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不得作記號、汙損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lnSpc>
                <a:spcPts val="4500"/>
              </a:lnSpc>
            </a:pPr>
            <a:r>
              <a:rPr lang="zh-TW" altLang="en-US" sz="3600" dirty="0" smtClean="0"/>
              <a:t>數學科非選擇題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、寫作測驗，</a:t>
            </a:r>
            <a:r>
              <a:rPr lang="zh-TW" altLang="en-US" sz="3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不得超出答案卷格線外框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。務必使用</a:t>
            </a:r>
            <a:r>
              <a:rPr lang="zh-TW" altLang="en-US" sz="4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黑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色墨水的筆</a:t>
            </a:r>
            <a:endParaRPr lang="en-US" altLang="zh-TW" sz="3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（建議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0.5mm~0.7mm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090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試場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規則</a:t>
            </a: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28800"/>
            <a:ext cx="6347714" cy="3880773"/>
          </a:xfrm>
        </p:spPr>
        <p:txBody>
          <a:bodyPr>
            <a:normAutofit fontScale="92500"/>
          </a:bodyPr>
          <a:lstStyle/>
          <a:p>
            <a:r>
              <a:rPr lang="zh-TW" altLang="en-US" sz="3600" dirty="0" smtClean="0"/>
              <a:t>如遇停電導致照明設備無法使用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，無論復電與否</a:t>
            </a:r>
            <a:r>
              <a:rPr lang="zh-TW" altLang="en-US" sz="3600" dirty="0"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均以受影響時間，延長考試時間，但至多以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分鐘為限。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冷氣跳電不延長時間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r>
              <a:rPr lang="zh-TW" altLang="en-US" sz="3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考試結束鐘響</a:t>
            </a:r>
            <a:r>
              <a:rPr lang="zh-TW" altLang="en-US" sz="36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，應停止作答</a:t>
            </a:r>
            <a:r>
              <a:rPr lang="zh-TW" altLang="en-US" sz="3600" dirty="0" smtClean="0">
                <a:latin typeface="新細明體" panose="02020500000000000000" pitchFamily="18" charset="-120"/>
              </a:rPr>
              <a:t>。</a:t>
            </a:r>
            <a:endParaRPr lang="en-US" altLang="zh-TW" sz="3600" dirty="0" smtClean="0">
              <a:latin typeface="新細明體" panose="02020500000000000000" pitchFamily="18" charset="-120"/>
            </a:endParaRPr>
          </a:p>
          <a:p>
            <a:r>
              <a:rPr lang="zh-TW" altLang="en-US" sz="3600" dirty="0" smtClean="0">
                <a:latin typeface="新細明體" panose="02020500000000000000" pitchFamily="18" charset="-120"/>
              </a:rPr>
              <a:t>試題本和答案卡不得攜出試場</a:t>
            </a:r>
            <a:r>
              <a:rPr lang="zh-TW" altLang="en-US" sz="3600" dirty="0">
                <a:latin typeface="新細明體" panose="02020500000000000000" pitchFamily="18" charset="-120"/>
              </a:rPr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266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zh-TW" altLang="en-US" sz="5300" dirty="0" smtClean="0">
                <a:solidFill>
                  <a:schemeClr val="accent2">
                    <a:lumMod val="75000"/>
                  </a:schemeClr>
                </a:solidFill>
              </a:rPr>
              <a:t>試場</a:t>
            </a:r>
            <a:r>
              <a:rPr lang="zh-TW" altLang="en-US" sz="5300" dirty="0">
                <a:solidFill>
                  <a:schemeClr val="accent2">
                    <a:lumMod val="75000"/>
                  </a:schemeClr>
                </a:solidFill>
              </a:rPr>
              <a:t>規則</a:t>
            </a:r>
            <a:r>
              <a:rPr lang="en-US" altLang="zh-TW" sz="53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altLang="zh-TW" sz="5300" dirty="0" smtClean="0">
                <a:solidFill>
                  <a:schemeClr val="accent2">
                    <a:lumMod val="75000"/>
                  </a:schemeClr>
                </a:solidFill>
              </a:rPr>
              <a:t>13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/>
              <a:t>關於數學考科作答</a:t>
            </a:r>
            <a:r>
              <a:rPr lang="zh-TW" altLang="en-US" sz="6000" dirty="0" smtClean="0"/>
              <a:t>部分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的重要提</a:t>
            </a:r>
            <a:r>
              <a:rPr lang="zh-TW" altLang="en-US" sz="6000" dirty="0"/>
              <a:t>醒</a:t>
            </a:r>
          </a:p>
        </p:txBody>
      </p:sp>
    </p:spTree>
    <p:extLst>
      <p:ext uri="{BB962C8B-B14F-4D97-AF65-F5344CB8AC3E}">
        <p14:creationId xmlns:p14="http://schemas.microsoft.com/office/powerpoint/2010/main" val="18505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這是同學熟悉的模擬考答案卡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528392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0"/>
          <a:stretch/>
        </p:blipFill>
        <p:spPr bwMode="auto">
          <a:xfrm>
            <a:off x="4860032" y="1916832"/>
            <a:ext cx="3744416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41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</a:rPr>
              <a:t>【國中教育會考數學科答案卷樣式</a:t>
            </a:r>
            <a:r>
              <a:rPr lang="zh-TW" altLang="zh-TW" b="1" dirty="0" smtClean="0">
                <a:solidFill>
                  <a:schemeClr val="accent2">
                    <a:lumMod val="75000"/>
                  </a:schemeClr>
                </a:solidFill>
              </a:rPr>
              <a:t>】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052037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7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5395" y="1340768"/>
            <a:ext cx="6347714" cy="3880773"/>
          </a:xfrm>
        </p:spPr>
        <p:txBody>
          <a:bodyPr>
            <a:normAutofit fontScale="92500"/>
          </a:bodyPr>
          <a:lstStyle/>
          <a:p>
            <a:r>
              <a:rPr lang="zh-TW" altLang="en-US" sz="6600" dirty="0" smtClean="0"/>
              <a:t>預祝同學</a:t>
            </a:r>
            <a:endParaRPr lang="en-US" altLang="zh-TW" sz="6600" dirty="0" smtClean="0"/>
          </a:p>
          <a:p>
            <a:pPr marL="0" indent="0">
              <a:buNone/>
            </a:pP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8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考試順利</a:t>
            </a:r>
            <a:r>
              <a:rPr lang="en-US" altLang="zh-TW" sz="8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buNone/>
            </a:pPr>
            <a:r>
              <a:rPr lang="zh-TW" altLang="en-US" sz="8000" dirty="0" smtClean="0">
                <a:solidFill>
                  <a:srgbClr val="FF0000"/>
                </a:solidFill>
              </a:rPr>
              <a:t>        </a:t>
            </a:r>
            <a:r>
              <a:rPr lang="zh-TW" altLang="en-US" sz="8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金榜題名</a:t>
            </a:r>
            <a:r>
              <a:rPr lang="en-US" altLang="zh-TW" sz="8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8000" dirty="0" smtClean="0">
                <a:solidFill>
                  <a:srgbClr val="FF0000"/>
                </a:solidFill>
              </a:rPr>
              <a:t> 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/>
              <a:t>交通車</a:t>
            </a:r>
            <a:r>
              <a:rPr lang="zh-TW" altLang="en-US" sz="4800" b="1" dirty="0"/>
              <a:t>分配</a:t>
            </a:r>
            <a:r>
              <a:rPr lang="zh-TW" altLang="en-US" sz="4800" dirty="0"/>
              <a:t> 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028241"/>
              </p:ext>
            </p:extLst>
          </p:nvPr>
        </p:nvGraphicFramePr>
        <p:xfrm>
          <a:off x="262279" y="1628800"/>
          <a:ext cx="7262049" cy="2761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648"/>
                <a:gridCol w="1618153"/>
                <a:gridCol w="1640762"/>
                <a:gridCol w="2369382"/>
                <a:gridCol w="936104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車號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行政人員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導師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學生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人數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/>
                </a:tc>
              </a:tr>
              <a:tr h="487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賴莉雯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王韻傑、陳秋伊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305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306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459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陳素霞、曾俊鑫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301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(21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303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(21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648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黃心媺、王俊榮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302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304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529366">
                <a:tc>
                  <a:txBody>
                    <a:bodyPr/>
                    <a:lstStyle/>
                    <a:p>
                      <a:pPr algn="ctr" fontAlgn="ctr"/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92" marR="9192" marT="9192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657" y="548680"/>
            <a:ext cx="7052663" cy="138172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家齊</a:t>
            </a:r>
            <a:r>
              <a:rPr lang="en-US" altLang="zh-TW" b="1" dirty="0" smtClean="0">
                <a:solidFill>
                  <a:srgbClr val="00B050"/>
                </a:solidFill>
              </a:rPr>
              <a:t>6:40</a:t>
            </a:r>
            <a:r>
              <a:rPr lang="zh-TW" altLang="en-US" b="1" dirty="0" smtClean="0">
                <a:solidFill>
                  <a:srgbClr val="00B050"/>
                </a:solidFill>
              </a:rPr>
              <a:t>開門</a:t>
            </a:r>
            <a:r>
              <a:rPr lang="en-US" altLang="zh-TW" b="1" dirty="0" smtClean="0">
                <a:solidFill>
                  <a:srgbClr val="00B050"/>
                </a:solidFill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</a:rPr>
              <a:t>只開健康路大門</a:t>
            </a:r>
            <a:r>
              <a:rPr lang="en-US" altLang="zh-TW" b="1" dirty="0" smtClean="0">
                <a:solidFill>
                  <a:srgbClr val="00B050"/>
                </a:solidFill>
              </a:rPr>
              <a:t>)</a:t>
            </a:r>
            <a:br>
              <a:rPr lang="en-US" altLang="zh-TW" b="1" dirty="0" smtClean="0">
                <a:solidFill>
                  <a:srgbClr val="00B050"/>
                </a:solidFill>
              </a:rPr>
            </a:br>
            <a:r>
              <a:rPr lang="zh-TW" altLang="en-US" b="1" dirty="0" smtClean="0">
                <a:solidFill>
                  <a:srgbClr val="00B050"/>
                </a:solidFill>
              </a:rPr>
              <a:t>憑</a:t>
            </a:r>
            <a:r>
              <a:rPr lang="zh-TW" altLang="en-US" b="1" dirty="0" smtClean="0">
                <a:solidFill>
                  <a:srgbClr val="FF0000"/>
                </a:solidFill>
              </a:rPr>
              <a:t>准考證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放在透明筆袋中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zh-TW" altLang="en-US" b="1" dirty="0" smtClean="0">
                <a:solidFill>
                  <a:srgbClr val="00B050"/>
                </a:solidFill>
              </a:rPr>
              <a:t>入校門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15815"/>
            <a:ext cx="6348413" cy="35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集合時間</a:t>
            </a:r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（回程）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484784"/>
            <a:ext cx="6626697" cy="3528392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+mj-ea"/>
                <a:ea typeface="+mj-ea"/>
              </a:rPr>
              <a:t>5/21</a:t>
            </a:r>
            <a:r>
              <a:rPr lang="zh-TW" altLang="en-US" sz="4000" dirty="0" smtClean="0">
                <a:latin typeface="+mj-ea"/>
                <a:ea typeface="+mj-ea"/>
              </a:rPr>
              <a:t>（六）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</a:rPr>
              <a:t>16:40~16:50</a:t>
            </a:r>
          </a:p>
          <a:p>
            <a:r>
              <a:rPr lang="en-US" altLang="zh-TW" sz="4000" dirty="0" smtClean="0">
                <a:latin typeface="+mj-ea"/>
                <a:ea typeface="+mj-ea"/>
              </a:rPr>
              <a:t>5/22</a:t>
            </a:r>
            <a:r>
              <a:rPr lang="zh-TW" altLang="en-US" sz="4000" dirty="0" smtClean="0">
                <a:latin typeface="+mj-ea"/>
                <a:ea typeface="+mj-ea"/>
              </a:rPr>
              <a:t> （</a:t>
            </a:r>
            <a:r>
              <a:rPr lang="zh-TW" altLang="en-US" sz="4000" dirty="0">
                <a:latin typeface="+mj-ea"/>
                <a:ea typeface="+mj-ea"/>
              </a:rPr>
              <a:t>日</a:t>
            </a:r>
            <a:r>
              <a:rPr lang="zh-TW" altLang="en-US" sz="4000" dirty="0" smtClean="0">
                <a:latin typeface="+mj-ea"/>
                <a:ea typeface="+mj-ea"/>
              </a:rPr>
              <a:t>）</a:t>
            </a:r>
            <a:r>
              <a:rPr lang="en-US" altLang="zh-TW" sz="4000" dirty="0" smtClean="0">
                <a:latin typeface="+mj-ea"/>
                <a:ea typeface="+mj-ea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</a:rPr>
              <a:t>12:30~12:50</a:t>
            </a:r>
            <a:endParaRPr lang="en-US" altLang="zh-TW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在</a:t>
            </a:r>
            <a:r>
              <a:rPr lang="zh-TW" altLang="en-US" sz="4000" b="1" dirty="0" smtClean="0">
                <a:solidFill>
                  <a:srgbClr val="0000FF"/>
                </a:solidFill>
                <a:latin typeface="+mj-ea"/>
                <a:ea typeface="+mj-ea"/>
              </a:rPr>
              <a:t>休息區</a:t>
            </a:r>
            <a:r>
              <a:rPr lang="zh-TW" altLang="zh-TW" sz="4000" dirty="0" smtClean="0">
                <a:latin typeface="+mj-ea"/>
                <a:ea typeface="+mj-ea"/>
              </a:rPr>
              <a:t>集合</a:t>
            </a:r>
            <a:r>
              <a:rPr lang="zh-TW" altLang="zh-TW" sz="4000" dirty="0">
                <a:latin typeface="+mj-ea"/>
                <a:ea typeface="+mj-ea"/>
              </a:rPr>
              <a:t>點名準備</a:t>
            </a:r>
            <a:r>
              <a:rPr lang="zh-TW" altLang="zh-TW" sz="4000" dirty="0" smtClean="0">
                <a:latin typeface="+mj-ea"/>
                <a:ea typeface="+mj-ea"/>
              </a:rPr>
              <a:t>乘坐交通車</a:t>
            </a:r>
            <a:r>
              <a:rPr lang="zh-TW" altLang="en-US" sz="4000" dirty="0" smtClean="0">
                <a:latin typeface="+mj-ea"/>
                <a:ea typeface="+mj-ea"/>
              </a:rPr>
              <a:t>。</a:t>
            </a:r>
            <a:endParaRPr lang="en-US" altLang="zh-TW" sz="4000" dirty="0" smtClean="0"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同一車走在一起</a:t>
            </a:r>
            <a:r>
              <a:rPr lang="zh-TW" altLang="en-US" sz="4000" dirty="0">
                <a:latin typeface="+mj-ea"/>
              </a:rPr>
              <a:t>。</a:t>
            </a:r>
            <a:endParaRPr lang="en-US" altLang="zh-TW" sz="40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909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服儀規定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556792"/>
            <a:ext cx="6914730" cy="3880773"/>
          </a:xfrm>
        </p:spPr>
        <p:txBody>
          <a:bodyPr/>
          <a:lstStyle/>
          <a:p>
            <a:pPr lvl="0">
              <a:lnSpc>
                <a:spcPts val="4500"/>
              </a:lnSpc>
            </a:pPr>
            <a:r>
              <a:rPr lang="en-US" altLang="zh-TW" sz="4400" dirty="0" smtClean="0"/>
              <a:t>5/21(</a:t>
            </a:r>
            <a:r>
              <a:rPr lang="zh-TW" altLang="zh-TW" sz="4400" dirty="0"/>
              <a:t>六</a:t>
            </a:r>
            <a:r>
              <a:rPr lang="en-US" altLang="zh-TW" sz="4400" dirty="0"/>
              <a:t>)</a:t>
            </a:r>
            <a:r>
              <a:rPr lang="zh-TW" altLang="zh-TW" sz="4400" dirty="0"/>
              <a:t>請穿著</a:t>
            </a:r>
            <a:r>
              <a:rPr lang="zh-TW" altLang="zh-TW" sz="4400" dirty="0" smtClean="0"/>
              <a:t>學校</a:t>
            </a:r>
            <a:r>
              <a:rPr lang="zh-TW" altLang="zh-TW" sz="4400" dirty="0" smtClean="0">
                <a:solidFill>
                  <a:srgbClr val="FF0000"/>
                </a:solidFill>
              </a:rPr>
              <a:t>運動服</a:t>
            </a:r>
            <a:r>
              <a:rPr lang="zh-TW" altLang="en-US" sz="4400" dirty="0"/>
              <a:t>。</a:t>
            </a:r>
            <a:endParaRPr lang="en-US" altLang="zh-TW" sz="4400" dirty="0" smtClean="0"/>
          </a:p>
          <a:p>
            <a:pPr lvl="0">
              <a:lnSpc>
                <a:spcPts val="4500"/>
              </a:lnSpc>
            </a:pPr>
            <a:r>
              <a:rPr lang="en-US" altLang="zh-TW" sz="4400" dirty="0" smtClean="0"/>
              <a:t>5/22(</a:t>
            </a:r>
            <a:r>
              <a:rPr lang="zh-TW" altLang="zh-TW" sz="4400" dirty="0"/>
              <a:t>日</a:t>
            </a:r>
            <a:r>
              <a:rPr lang="en-US" altLang="zh-TW" sz="4400" dirty="0"/>
              <a:t>)</a:t>
            </a:r>
            <a:r>
              <a:rPr lang="zh-TW" altLang="zh-TW" sz="4400" dirty="0"/>
              <a:t>請著各班</a:t>
            </a:r>
            <a:r>
              <a:rPr lang="zh-TW" altLang="zh-TW" sz="4400" dirty="0">
                <a:solidFill>
                  <a:srgbClr val="FF0000"/>
                </a:solidFill>
              </a:rPr>
              <a:t>班服</a:t>
            </a:r>
            <a:r>
              <a:rPr lang="zh-TW" altLang="zh-TW" sz="4400" dirty="0" smtClean="0"/>
              <a:t>。</a:t>
            </a:r>
            <a:endParaRPr lang="en-US" altLang="zh-TW" sz="4400" dirty="0" smtClean="0"/>
          </a:p>
          <a:p>
            <a:pPr>
              <a:lnSpc>
                <a:spcPts val="4500"/>
              </a:lnSpc>
            </a:pPr>
            <a:r>
              <a:rPr lang="zh-TW" altLang="zh-TW" sz="4400" dirty="0"/>
              <a:t>考場全部為冷氣</a:t>
            </a:r>
            <a:r>
              <a:rPr lang="zh-TW" altLang="zh-TW" sz="4400" dirty="0" smtClean="0"/>
              <a:t>考場</a:t>
            </a:r>
            <a:r>
              <a:rPr lang="zh-TW" altLang="en-US" sz="4400" dirty="0" smtClean="0"/>
              <a:t>，</a:t>
            </a:r>
            <a:r>
              <a:rPr lang="zh-TW" altLang="en-US" sz="4400" dirty="0"/>
              <a:t>可</a:t>
            </a:r>
            <a:r>
              <a:rPr lang="zh-TW" altLang="zh-TW" sz="4400" dirty="0" smtClean="0"/>
              <a:t>攜帶</a:t>
            </a:r>
            <a:r>
              <a:rPr lang="zh-TW" altLang="zh-TW" sz="4400" dirty="0">
                <a:solidFill>
                  <a:srgbClr val="FF0000"/>
                </a:solidFill>
              </a:rPr>
              <a:t>薄</a:t>
            </a:r>
            <a:r>
              <a:rPr lang="zh-TW" altLang="zh-TW" sz="4400" dirty="0" smtClean="0">
                <a:solidFill>
                  <a:srgbClr val="FF0000"/>
                </a:solidFill>
              </a:rPr>
              <a:t>外套</a:t>
            </a:r>
            <a:r>
              <a:rPr lang="zh-TW" altLang="zh-TW" sz="4400" dirty="0" smtClean="0"/>
              <a:t>。</a:t>
            </a:r>
            <a:endParaRPr lang="zh-TW" altLang="zh-TW" sz="4400" dirty="0"/>
          </a:p>
          <a:p>
            <a:pPr lvl="0"/>
            <a:endParaRPr lang="zh-TW" altLang="zh-TW" sz="3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89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攜帶物品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3252" y="1270000"/>
            <a:ext cx="8309228" cy="5255344"/>
          </a:xfrm>
        </p:spPr>
        <p:txBody>
          <a:bodyPr>
            <a:normAutofit lnSpcReduction="10000"/>
          </a:bodyPr>
          <a:lstStyle/>
          <a:p>
            <a:pPr marL="812800" indent="-812800">
              <a:buNone/>
              <a:defRPr/>
            </a:pPr>
            <a:r>
              <a:rPr lang="en-US" altLang="zh-TW" sz="32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1)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准考證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指針式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手錶（電子錶</a:t>
            </a:r>
            <a:r>
              <a:rPr lang="zh-TW" altLang="zh-TW" sz="3200" b="1" dirty="0"/>
              <a:t>應解除響鈴功能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zh-TW" altLang="en-US" sz="3200" b="1" dirty="0">
              <a:solidFill>
                <a:schemeClr val="tx1"/>
              </a:solidFill>
              <a:latin typeface="+mn-ea"/>
            </a:endParaRPr>
          </a:p>
          <a:p>
            <a:pPr marL="812800" indent="-812800">
              <a:buNone/>
              <a:defRPr/>
            </a:pP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(2) </a:t>
            </a:r>
            <a:r>
              <a:rPr lang="en-US" altLang="zh-TW" sz="3200" b="1" dirty="0" err="1">
                <a:solidFill>
                  <a:schemeClr val="tx1"/>
                </a:solidFill>
                <a:latin typeface="+mj-ea"/>
                <a:ea typeface="+mj-ea"/>
              </a:rPr>
              <a:t>2B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鉛筆*</a:t>
            </a:r>
            <a:r>
              <a:rPr lang="en-US" altLang="zh-TW" sz="3200" b="1" dirty="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橡皮擦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透明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墊板</a:t>
            </a:r>
            <a:r>
              <a:rPr lang="zh-TW" altLang="en-US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透明筆袋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黑色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原子筆*</a:t>
            </a:r>
            <a:r>
              <a:rPr lang="en-US" altLang="zh-TW" sz="3200" b="1" dirty="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lang="zh-TW" altLang="en-US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立可帶</a:t>
            </a:r>
            <a:endParaRPr lang="zh-TW" altLang="en-US" sz="3200" b="1" dirty="0">
              <a:solidFill>
                <a:schemeClr val="tx1"/>
              </a:solidFill>
              <a:latin typeface="+mn-ea"/>
            </a:endParaRPr>
          </a:p>
          <a:p>
            <a:pPr marL="812800" indent="-812800">
              <a:buNone/>
              <a:defRPr/>
            </a:pP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(3)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礦泉水、手提袋</a:t>
            </a:r>
            <a:r>
              <a:rPr lang="en-US" altLang="zh-TW" sz="32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複習講義</a:t>
            </a:r>
            <a:r>
              <a:rPr lang="en-US" altLang="zh-TW" sz="32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en-US" sz="32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、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口罩*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2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812800" indent="-812800">
              <a:buNone/>
              <a:defRPr/>
            </a:pP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(4)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手帕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擦汗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、衛生紙請隨身攜帶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備用</a:t>
            </a:r>
            <a:endParaRPr lang="en-US" altLang="zh-TW" sz="32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12800" indent="-812800">
              <a:buNone/>
              <a:defRPr/>
            </a:pPr>
            <a:r>
              <a:rPr lang="en-US" altLang="zh-TW" sz="3200" b="1" dirty="0" smtClean="0">
                <a:solidFill>
                  <a:schemeClr val="tx1"/>
                </a:solidFill>
                <a:latin typeface="+mj-ea"/>
                <a:ea typeface="+mj-ea"/>
              </a:rPr>
              <a:t>(5)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</a:rPr>
              <a:t>有照片證件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zh-TW" sz="3200" b="1" dirty="0">
                <a:solidFill>
                  <a:schemeClr val="tx1"/>
                </a:solidFill>
                <a:latin typeface="+mj-ea"/>
                <a:ea typeface="+mj-ea"/>
              </a:rPr>
              <a:t>如身份證或健保卡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zh-TW" sz="3200" b="1" dirty="0">
                <a:solidFill>
                  <a:schemeClr val="tx1"/>
                </a:solidFill>
                <a:latin typeface="+mj-ea"/>
                <a:ea typeface="+mj-ea"/>
              </a:rPr>
              <a:t>及與</a:t>
            </a:r>
            <a:r>
              <a:rPr lang="zh-TW" altLang="zh-TW" sz="3200" b="1" dirty="0" smtClean="0">
                <a:solidFill>
                  <a:schemeClr val="tx1"/>
                </a:solidFill>
                <a:latin typeface="+mj-ea"/>
                <a:ea typeface="+mj-ea"/>
              </a:rPr>
              <a:t>報名時</a:t>
            </a:r>
            <a:r>
              <a:rPr lang="zh-TW" altLang="zh-TW" sz="3200" b="1" dirty="0">
                <a:solidFill>
                  <a:schemeClr val="tx1"/>
                </a:solidFill>
                <a:latin typeface="+mj-ea"/>
                <a:ea typeface="+mj-ea"/>
              </a:rPr>
              <a:t>同式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</a:rPr>
              <a:t>吋相片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TW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張</a:t>
            </a:r>
            <a:r>
              <a:rPr lang="en-US" altLang="zh-TW" sz="3200" dirty="0" smtClean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若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准考證臨時遺失可於現場辦理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12800" indent="-812800">
              <a:buNone/>
              <a:defRPr/>
            </a:pPr>
            <a:r>
              <a:rPr lang="en-US" altLang="zh-TW" sz="3200" b="1" dirty="0" smtClean="0">
                <a:solidFill>
                  <a:schemeClr val="tx1"/>
                </a:solidFill>
                <a:latin typeface="+mj-ea"/>
                <a:ea typeface="+mj-ea"/>
              </a:rPr>
              <a:t>(6)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雨具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062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1021" y="548680"/>
            <a:ext cx="6347713" cy="13208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請假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846138"/>
            <a:ext cx="7772400" cy="5400600"/>
          </a:xfrm>
        </p:spPr>
        <p:txBody>
          <a:bodyPr>
            <a:normAutofit/>
          </a:bodyPr>
          <a:lstStyle/>
          <a:p>
            <a:endParaRPr lang="en-US" altLang="zh-TW" sz="3200" dirty="0" smtClean="0"/>
          </a:p>
          <a:p>
            <a:pPr>
              <a:lnSpc>
                <a:spcPts val="4500"/>
              </a:lnSpc>
            </a:pPr>
            <a:r>
              <a:rPr lang="zh-TW" altLang="zh-TW" sz="3600" dirty="0" smtClean="0"/>
              <a:t>如</a:t>
            </a:r>
            <a:r>
              <a:rPr lang="zh-TW" altLang="zh-TW" sz="3600" dirty="0"/>
              <a:t>有急事需離開會考試場，</a:t>
            </a:r>
            <a:r>
              <a:rPr lang="zh-TW" altLang="zh-TW" sz="3600" dirty="0" smtClean="0"/>
              <a:t>請</a:t>
            </a:r>
            <a:r>
              <a:rPr lang="zh-TW" altLang="zh-TW" sz="3600" b="1" u="sng" dirty="0" smtClean="0">
                <a:solidFill>
                  <a:srgbClr val="FF0000"/>
                </a:solidFill>
              </a:rPr>
              <a:t>向導師</a:t>
            </a:r>
            <a:r>
              <a:rPr lang="zh-TW" altLang="en-US" sz="3600" b="1" u="sng" dirty="0" smtClean="0">
                <a:solidFill>
                  <a:srgbClr val="FF0000"/>
                </a:solidFill>
              </a:rPr>
              <a:t>及</a:t>
            </a:r>
            <a:r>
              <a:rPr lang="zh-TW" altLang="zh-TW" sz="3600" b="1" u="sng" dirty="0" smtClean="0">
                <a:solidFill>
                  <a:srgbClr val="FF0000"/>
                </a:solidFill>
              </a:rPr>
              <a:t>駐</a:t>
            </a:r>
            <a:r>
              <a:rPr lang="zh-TW" altLang="zh-TW" sz="3600" b="1" u="sng" dirty="0">
                <a:solidFill>
                  <a:srgbClr val="FF0000"/>
                </a:solidFill>
              </a:rPr>
              <a:t>點行政人員</a:t>
            </a:r>
            <a:r>
              <a:rPr lang="zh-TW" altLang="zh-TW" sz="3600" b="1" dirty="0">
                <a:solidFill>
                  <a:srgbClr val="FF0000"/>
                </a:solidFill>
              </a:rPr>
              <a:t>辦理請假手續</a:t>
            </a:r>
            <a:r>
              <a:rPr lang="en-US" altLang="zh-TW" sz="3600" dirty="0"/>
              <a:t>(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填寫外出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三聯單</a:t>
            </a:r>
            <a:r>
              <a:rPr lang="en-US" altLang="zh-TW" sz="3600" dirty="0" smtClean="0"/>
              <a:t>)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zh-TW" sz="3600" b="1" dirty="0" smtClean="0"/>
              <a:t>並</a:t>
            </a:r>
            <a:r>
              <a:rPr lang="zh-TW" altLang="zh-TW" sz="3600" b="1" dirty="0"/>
              <a:t>需由家長來帶始得</a:t>
            </a:r>
            <a:r>
              <a:rPr lang="zh-TW" altLang="zh-TW" sz="3600" b="1" dirty="0" smtClean="0"/>
              <a:t>離開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>
              <a:lnSpc>
                <a:spcPts val="4500"/>
              </a:lnSpc>
            </a:pPr>
            <a:r>
              <a:rPr lang="zh-TW" altLang="en-US" sz="3600" b="1" dirty="0" smtClean="0"/>
              <a:t>若出校門再度入場</a:t>
            </a:r>
            <a:r>
              <a:rPr lang="zh-TW" altLang="en-US" sz="3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b="1" dirty="0" smtClean="0"/>
              <a:t>需重新量體溫</a:t>
            </a:r>
            <a:r>
              <a:rPr lang="zh-TW" altLang="en-US" sz="3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3600" b="1" dirty="0" smtClean="0"/>
          </a:p>
          <a:p>
            <a:pPr>
              <a:lnSpc>
                <a:spcPts val="4500"/>
              </a:lnSpc>
            </a:pPr>
            <a:r>
              <a:rPr lang="zh-TW" altLang="en-US" sz="3600" dirty="0" smtClean="0">
                <a:solidFill>
                  <a:srgbClr val="FF0000"/>
                </a:solidFill>
              </a:rPr>
              <a:t>搭遊覽車者</a:t>
            </a:r>
            <a:r>
              <a:rPr lang="zh-TW" altLang="zh-TW" sz="3600" dirty="0"/>
              <a:t>，</a:t>
            </a:r>
            <a:r>
              <a:rPr lang="zh-TW" altLang="en-US" sz="3600" dirty="0" smtClean="0">
                <a:solidFill>
                  <a:srgbClr val="FF0000"/>
                </a:solidFill>
              </a:rPr>
              <a:t>當日必須一起搭車返校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>
              <a:lnSpc>
                <a:spcPts val="4500"/>
              </a:lnSpc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740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747" y="464344"/>
            <a:ext cx="6347713" cy="1320800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休息區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2747" y="1412776"/>
            <a:ext cx="6731581" cy="4752528"/>
          </a:xfrm>
        </p:spPr>
        <p:txBody>
          <a:bodyPr>
            <a:normAutofit/>
          </a:bodyPr>
          <a:lstStyle/>
          <a:p>
            <a:pPr lvl="0">
              <a:lnSpc>
                <a:spcPts val="4800"/>
              </a:lnSpc>
            </a:pPr>
            <a:endParaRPr lang="en-US" altLang="zh-TW" sz="3600" dirty="0" smtClean="0"/>
          </a:p>
          <a:p>
            <a:pPr lvl="0">
              <a:lnSpc>
                <a:spcPts val="4800"/>
              </a:lnSpc>
            </a:pPr>
            <a:r>
              <a:rPr lang="zh-TW" altLang="zh-TW" sz="3600" dirty="0" smtClean="0"/>
              <a:t>貴重物品自行保管。</a:t>
            </a:r>
            <a:endParaRPr lang="en-US" altLang="zh-TW" sz="3600" dirty="0" smtClean="0"/>
          </a:p>
          <a:p>
            <a:pPr lvl="0">
              <a:lnSpc>
                <a:spcPts val="4800"/>
              </a:lnSpc>
            </a:pPr>
            <a:r>
              <a:rPr lang="zh-TW" altLang="en-US" sz="3600" dirty="0" smtClean="0">
                <a:solidFill>
                  <a:srgbClr val="FF0000"/>
                </a:solidFill>
              </a:rPr>
              <a:t>勿亂丟傳單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/>
              <a:t>做好垃圾分類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 lvl="0">
              <a:lnSpc>
                <a:spcPts val="4800"/>
              </a:lnSpc>
            </a:pPr>
            <a:r>
              <a:rPr lang="zh-TW" altLang="en-US" sz="3600" dirty="0" smtClean="0"/>
              <a:t>安靜自修</a:t>
            </a:r>
            <a:endParaRPr lang="en-US" altLang="zh-TW" sz="3600" dirty="0" smtClean="0"/>
          </a:p>
          <a:p>
            <a:pPr lvl="0">
              <a:lnSpc>
                <a:spcPts val="4800"/>
              </a:lnSpc>
            </a:pPr>
            <a:r>
              <a:rPr lang="zh-TW" altLang="en-US" sz="3600" dirty="0" smtClean="0"/>
              <a:t>不要到其他同學的教室</a:t>
            </a:r>
            <a:endParaRPr lang="en-US" altLang="zh-TW" sz="3600" dirty="0" smtClean="0"/>
          </a:p>
          <a:p>
            <a:pPr lvl="0">
              <a:lnSpc>
                <a:spcPts val="4800"/>
              </a:lnSpc>
            </a:pPr>
            <a:r>
              <a:rPr lang="zh-TW" altLang="en-US" sz="3600" dirty="0" smtClean="0"/>
              <a:t>不到外校的休息區</a:t>
            </a:r>
            <a:endParaRPr lang="zh-TW" altLang="zh-TW" sz="3600" dirty="0"/>
          </a:p>
          <a:p>
            <a:pPr marL="0" indent="0">
              <a:buNone/>
            </a:pPr>
            <a:endParaRPr lang="zh-TW" altLang="zh-TW" dirty="0"/>
          </a:p>
          <a:p>
            <a:pPr lvl="0"/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4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1155</TotalTime>
  <Words>1136</Words>
  <Application>Microsoft Office PowerPoint</Application>
  <PresentationFormat>如螢幕大小 (4:3)</PresentationFormat>
  <Paragraphs>123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111年度教育會考注意事項</vt:lpstr>
      <vt:lpstr>集合時間（出發）</vt:lpstr>
      <vt:lpstr>交通車分配 </vt:lpstr>
      <vt:lpstr>家齊6:40開門(只開健康路大門) 憑准考證(放在透明筆袋中)入校門</vt:lpstr>
      <vt:lpstr>集合時間（回程）</vt:lpstr>
      <vt:lpstr>服儀規定</vt:lpstr>
      <vt:lpstr>攜帶物品</vt:lpstr>
      <vt:lpstr>請假</vt:lpstr>
      <vt:lpstr>休息區 </vt:lpstr>
      <vt:lpstr>午餐</vt:lpstr>
      <vt:lpstr>規定-1</vt:lpstr>
      <vt:lpstr>規定-2</vt:lpstr>
      <vt:lpstr>試場規則-1</vt:lpstr>
      <vt:lpstr>試場規則-2</vt:lpstr>
      <vt:lpstr>試場規則-3</vt:lpstr>
      <vt:lpstr>試場規則-4</vt:lpstr>
      <vt:lpstr>試場規則-5</vt:lpstr>
      <vt:lpstr>試場規則-6</vt:lpstr>
      <vt:lpstr>試場規則-7</vt:lpstr>
      <vt:lpstr>試場規則-8</vt:lpstr>
      <vt:lpstr>試場規則-9</vt:lpstr>
      <vt:lpstr>試場規則-10</vt:lpstr>
      <vt:lpstr>試場規則-11</vt:lpstr>
      <vt:lpstr>試場規則-12</vt:lpstr>
      <vt:lpstr>試場規則-13  關於數學考科作答部分 的重要提醒</vt:lpstr>
      <vt:lpstr>這是同學熟悉的模擬考答案卡!</vt:lpstr>
      <vt:lpstr>【國中教育會考數學科答案卷樣式】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105學年度教育會考前提醒</dc:title>
  <dc:creator>user2547</dc:creator>
  <cp:lastModifiedBy>user</cp:lastModifiedBy>
  <cp:revision>170</cp:revision>
  <dcterms:created xsi:type="dcterms:W3CDTF">2017-05-15T00:35:34Z</dcterms:created>
  <dcterms:modified xsi:type="dcterms:W3CDTF">2022-05-10T02:24:03Z</dcterms:modified>
</cp:coreProperties>
</file>