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63" r:id="rId2"/>
    <p:sldId id="280" r:id="rId3"/>
    <p:sldId id="281" r:id="rId4"/>
    <p:sldId id="270" r:id="rId5"/>
    <p:sldId id="264" r:id="rId6"/>
    <p:sldId id="265" r:id="rId7"/>
    <p:sldId id="266" r:id="rId8"/>
    <p:sldId id="267" r:id="rId9"/>
    <p:sldId id="271" r:id="rId10"/>
    <p:sldId id="277" r:id="rId11"/>
    <p:sldId id="272" r:id="rId12"/>
    <p:sldId id="284" r:id="rId13"/>
    <p:sldId id="278" r:id="rId14"/>
    <p:sldId id="288" r:id="rId15"/>
    <p:sldId id="274" r:id="rId16"/>
    <p:sldId id="285" r:id="rId17"/>
    <p:sldId id="287" r:id="rId18"/>
    <p:sldId id="275" r:id="rId19"/>
  </p:sldIdLst>
  <p:sldSz cx="12192000" cy="6858000"/>
  <p:notesSz cx="12341225" cy="84883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2"/>
            <a:ext cx="5347864" cy="425892"/>
          </a:xfrm>
          <a:prstGeom prst="rect">
            <a:avLst/>
          </a:prstGeom>
        </p:spPr>
        <p:txBody>
          <a:bodyPr vert="horz" lIns="119009" tIns="59505" rIns="119009" bIns="59505" rtlCol="0"/>
          <a:lstStyle>
            <a:lvl1pPr algn="l">
              <a:defRPr sz="1600"/>
            </a:lvl1pPr>
          </a:lstStyle>
          <a:p>
            <a:endParaRPr lang="zh-TW" altLang="en-US"/>
          </a:p>
        </p:txBody>
      </p:sp>
      <p:sp>
        <p:nvSpPr>
          <p:cNvPr id="3" name="日期版面配置區 2"/>
          <p:cNvSpPr>
            <a:spLocks noGrp="1"/>
          </p:cNvSpPr>
          <p:nvPr>
            <p:ph type="dt" sz="quarter" idx="1"/>
          </p:nvPr>
        </p:nvSpPr>
        <p:spPr>
          <a:xfrm>
            <a:off x="6990508" y="2"/>
            <a:ext cx="5347864" cy="425892"/>
          </a:xfrm>
          <a:prstGeom prst="rect">
            <a:avLst/>
          </a:prstGeom>
        </p:spPr>
        <p:txBody>
          <a:bodyPr vert="horz" lIns="119009" tIns="59505" rIns="119009" bIns="59505" rtlCol="0"/>
          <a:lstStyle>
            <a:lvl1pPr algn="r">
              <a:defRPr sz="1600"/>
            </a:lvl1pPr>
          </a:lstStyle>
          <a:p>
            <a:fld id="{9C820D5F-6BC3-4227-91AB-D7E0FC49FB69}" type="datetimeFigureOut">
              <a:rPr lang="zh-TW" altLang="en-US" smtClean="0"/>
              <a:t>2020/9/2</a:t>
            </a:fld>
            <a:endParaRPr lang="zh-TW" altLang="en-US"/>
          </a:p>
        </p:txBody>
      </p:sp>
      <p:sp>
        <p:nvSpPr>
          <p:cNvPr id="4" name="頁尾版面配置區 3"/>
          <p:cNvSpPr>
            <a:spLocks noGrp="1"/>
          </p:cNvSpPr>
          <p:nvPr>
            <p:ph type="ftr" sz="quarter" idx="2"/>
          </p:nvPr>
        </p:nvSpPr>
        <p:spPr>
          <a:xfrm>
            <a:off x="3" y="8062473"/>
            <a:ext cx="5347864" cy="425891"/>
          </a:xfrm>
          <a:prstGeom prst="rect">
            <a:avLst/>
          </a:prstGeom>
        </p:spPr>
        <p:txBody>
          <a:bodyPr vert="horz" lIns="119009" tIns="59505" rIns="119009" bIns="59505" rtlCol="0" anchor="b"/>
          <a:lstStyle>
            <a:lvl1pPr algn="l">
              <a:defRPr sz="1600"/>
            </a:lvl1pPr>
          </a:lstStyle>
          <a:p>
            <a:endParaRPr lang="zh-TW" altLang="en-US"/>
          </a:p>
        </p:txBody>
      </p:sp>
      <p:sp>
        <p:nvSpPr>
          <p:cNvPr id="5" name="投影片編號版面配置區 4"/>
          <p:cNvSpPr>
            <a:spLocks noGrp="1"/>
          </p:cNvSpPr>
          <p:nvPr>
            <p:ph type="sldNum" sz="quarter" idx="3"/>
          </p:nvPr>
        </p:nvSpPr>
        <p:spPr>
          <a:xfrm>
            <a:off x="6990508" y="8062473"/>
            <a:ext cx="5347864" cy="425891"/>
          </a:xfrm>
          <a:prstGeom prst="rect">
            <a:avLst/>
          </a:prstGeom>
        </p:spPr>
        <p:txBody>
          <a:bodyPr vert="horz" lIns="119009" tIns="59505" rIns="119009" bIns="59505" rtlCol="0" anchor="b"/>
          <a:lstStyle>
            <a:lvl1pPr algn="r">
              <a:defRPr sz="1600"/>
            </a:lvl1pPr>
          </a:lstStyle>
          <a:p>
            <a:fld id="{35B0653C-1088-4AFD-83D3-4D513DA9F1E0}" type="slidenum">
              <a:rPr lang="zh-TW" altLang="en-US" smtClean="0"/>
              <a:t>‹#›</a:t>
            </a:fld>
            <a:endParaRPr lang="zh-TW" altLang="en-US"/>
          </a:p>
        </p:txBody>
      </p:sp>
    </p:spTree>
    <p:extLst>
      <p:ext uri="{BB962C8B-B14F-4D97-AF65-F5344CB8AC3E}">
        <p14:creationId xmlns:p14="http://schemas.microsoft.com/office/powerpoint/2010/main" val="3868443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5348438" cy="424988"/>
          </a:xfrm>
          <a:prstGeom prst="rect">
            <a:avLst/>
          </a:prstGeom>
        </p:spPr>
        <p:txBody>
          <a:bodyPr vert="horz" lIns="109848" tIns="54925" rIns="109848" bIns="54925" rtlCol="0"/>
          <a:lstStyle>
            <a:lvl1pPr algn="l">
              <a:defRPr sz="1500"/>
            </a:lvl1pPr>
          </a:lstStyle>
          <a:p>
            <a:endParaRPr lang="zh-TW" altLang="en-US"/>
          </a:p>
        </p:txBody>
      </p:sp>
      <p:sp>
        <p:nvSpPr>
          <p:cNvPr id="3" name="日期版面配置區 2"/>
          <p:cNvSpPr>
            <a:spLocks noGrp="1"/>
          </p:cNvSpPr>
          <p:nvPr>
            <p:ph type="dt" idx="1"/>
          </p:nvPr>
        </p:nvSpPr>
        <p:spPr>
          <a:xfrm>
            <a:off x="6990873" y="0"/>
            <a:ext cx="5348438" cy="424988"/>
          </a:xfrm>
          <a:prstGeom prst="rect">
            <a:avLst/>
          </a:prstGeom>
        </p:spPr>
        <p:txBody>
          <a:bodyPr vert="horz" lIns="109848" tIns="54925" rIns="109848" bIns="54925" rtlCol="0"/>
          <a:lstStyle>
            <a:lvl1pPr algn="r">
              <a:defRPr sz="1500"/>
            </a:lvl1pPr>
          </a:lstStyle>
          <a:p>
            <a:fld id="{0A969CA0-DFDB-4D7B-B80B-BFC82AB90AE2}" type="datetimeFigureOut">
              <a:rPr lang="zh-TW" altLang="en-US" smtClean="0"/>
              <a:t>2020/9/2</a:t>
            </a:fld>
            <a:endParaRPr lang="zh-TW" altLang="en-US"/>
          </a:p>
        </p:txBody>
      </p:sp>
      <p:sp>
        <p:nvSpPr>
          <p:cNvPr id="4" name="投影片圖像版面配置區 3"/>
          <p:cNvSpPr>
            <a:spLocks noGrp="1" noRot="1" noChangeAspect="1"/>
          </p:cNvSpPr>
          <p:nvPr>
            <p:ph type="sldImg" idx="2"/>
          </p:nvPr>
        </p:nvSpPr>
        <p:spPr>
          <a:xfrm>
            <a:off x="3625850" y="1060450"/>
            <a:ext cx="5089525" cy="2863850"/>
          </a:xfrm>
          <a:prstGeom prst="rect">
            <a:avLst/>
          </a:prstGeom>
          <a:noFill/>
          <a:ln w="12700">
            <a:solidFill>
              <a:prstClr val="black"/>
            </a:solidFill>
          </a:ln>
        </p:spPr>
        <p:txBody>
          <a:bodyPr vert="horz" lIns="109848" tIns="54925" rIns="109848" bIns="54925" rtlCol="0" anchor="ctr"/>
          <a:lstStyle/>
          <a:p>
            <a:endParaRPr lang="zh-TW" altLang="en-US"/>
          </a:p>
        </p:txBody>
      </p:sp>
      <p:sp>
        <p:nvSpPr>
          <p:cNvPr id="5" name="備忘稿版面配置區 4"/>
          <p:cNvSpPr>
            <a:spLocks noGrp="1"/>
          </p:cNvSpPr>
          <p:nvPr>
            <p:ph type="body" sz="quarter" idx="3"/>
          </p:nvPr>
        </p:nvSpPr>
        <p:spPr>
          <a:xfrm>
            <a:off x="1234697" y="4084813"/>
            <a:ext cx="9871831" cy="3342980"/>
          </a:xfrm>
          <a:prstGeom prst="rect">
            <a:avLst/>
          </a:prstGeom>
        </p:spPr>
        <p:txBody>
          <a:bodyPr vert="horz" lIns="109848" tIns="54925" rIns="109848" bIns="54925"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8063375"/>
            <a:ext cx="5348438" cy="424988"/>
          </a:xfrm>
          <a:prstGeom prst="rect">
            <a:avLst/>
          </a:prstGeom>
        </p:spPr>
        <p:txBody>
          <a:bodyPr vert="horz" lIns="109848" tIns="54925" rIns="109848" bIns="54925" rtlCol="0" anchor="b"/>
          <a:lstStyle>
            <a:lvl1pPr algn="l">
              <a:defRPr sz="1500"/>
            </a:lvl1pPr>
          </a:lstStyle>
          <a:p>
            <a:endParaRPr lang="zh-TW" altLang="en-US"/>
          </a:p>
        </p:txBody>
      </p:sp>
      <p:sp>
        <p:nvSpPr>
          <p:cNvPr id="7" name="投影片編號版面配置區 6"/>
          <p:cNvSpPr>
            <a:spLocks noGrp="1"/>
          </p:cNvSpPr>
          <p:nvPr>
            <p:ph type="sldNum" sz="quarter" idx="5"/>
          </p:nvPr>
        </p:nvSpPr>
        <p:spPr>
          <a:xfrm>
            <a:off x="6990873" y="8063375"/>
            <a:ext cx="5348438" cy="424988"/>
          </a:xfrm>
          <a:prstGeom prst="rect">
            <a:avLst/>
          </a:prstGeom>
        </p:spPr>
        <p:txBody>
          <a:bodyPr vert="horz" lIns="109848" tIns="54925" rIns="109848" bIns="54925" rtlCol="0" anchor="b"/>
          <a:lstStyle>
            <a:lvl1pPr algn="r">
              <a:defRPr sz="1500"/>
            </a:lvl1pPr>
          </a:lstStyle>
          <a:p>
            <a:fld id="{3C9BC90F-24AF-43C4-B379-F1B56ADB38D3}" type="slidenum">
              <a:rPr lang="zh-TW" altLang="en-US" smtClean="0"/>
              <a:t>‹#›</a:t>
            </a:fld>
            <a:endParaRPr lang="zh-TW" altLang="en-US"/>
          </a:p>
        </p:txBody>
      </p:sp>
    </p:spTree>
    <p:extLst>
      <p:ext uri="{BB962C8B-B14F-4D97-AF65-F5344CB8AC3E}">
        <p14:creationId xmlns:p14="http://schemas.microsoft.com/office/powerpoint/2010/main" val="14363339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40781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48634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232029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43310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86414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38611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356834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284277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224931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117257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F82DF89-8F1B-43C3-B9EC-F1829FAE9486}" type="datetimeFigureOut">
              <a:rPr lang="zh-TW" altLang="en-US" smtClean="0"/>
              <a:t>2020/9/2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13053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DF89-8F1B-43C3-B9EC-F1829FAE9486}" type="datetimeFigureOut">
              <a:rPr lang="zh-TW" altLang="en-US" smtClean="0"/>
              <a:t>2020/9/2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DC7D7-A182-4E52-B70B-539A69924A97}" type="slidenum">
              <a:rPr lang="zh-TW" altLang="en-US" smtClean="0"/>
              <a:t>‹#›</a:t>
            </a:fld>
            <a:endParaRPr lang="zh-TW" altLang="en-US"/>
          </a:p>
        </p:txBody>
      </p:sp>
    </p:spTree>
    <p:extLst>
      <p:ext uri="{BB962C8B-B14F-4D97-AF65-F5344CB8AC3E}">
        <p14:creationId xmlns:p14="http://schemas.microsoft.com/office/powerpoint/2010/main" val="371945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967747" y="2462462"/>
            <a:ext cx="4801314" cy="1015663"/>
          </a:xfrm>
          <a:prstGeom prst="rect">
            <a:avLst/>
          </a:prstGeom>
          <a:noFill/>
        </p:spPr>
        <p:txBody>
          <a:bodyPr wrap="none" rtlCol="0">
            <a:spAutoFit/>
          </a:bodyPr>
          <a:lstStyle/>
          <a:p>
            <a:r>
              <a:rPr lang="zh-TW" altLang="en-US" sz="6000" b="1" dirty="0" smtClean="0">
                <a:latin typeface="微軟正黑體" panose="020B0604030504040204" pitchFamily="34" charset="-120"/>
                <a:ea typeface="微軟正黑體" panose="020B0604030504040204" pitchFamily="34" charset="-120"/>
              </a:rPr>
              <a:t>資源回收宣導</a:t>
            </a:r>
            <a:endParaRPr lang="zh-TW" altLang="en-US" sz="6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7095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999873" y="2662989"/>
            <a:ext cx="6218369" cy="1015663"/>
          </a:xfrm>
          <a:prstGeom prst="rect">
            <a:avLst/>
          </a:prstGeom>
          <a:noFill/>
        </p:spPr>
        <p:txBody>
          <a:bodyPr wrap="none" rtlCol="0">
            <a:spAutoFit/>
          </a:bodyPr>
          <a:lstStyle/>
          <a:p>
            <a:r>
              <a:rPr lang="zh-TW" altLang="en-US" sz="6000" b="1" dirty="0" smtClean="0">
                <a:latin typeface="微軟正黑體" panose="020B0604030504040204" pitchFamily="34" charset="-120"/>
                <a:ea typeface="微軟正黑體" panose="020B0604030504040204" pitchFamily="34" charset="-120"/>
              </a:rPr>
              <a:t>空氣品質指標</a:t>
            </a:r>
            <a:r>
              <a:rPr lang="en-US" altLang="zh-TW" sz="6000" b="1" dirty="0" smtClean="0">
                <a:latin typeface="微軟正黑體" panose="020B0604030504040204" pitchFamily="34" charset="-120"/>
                <a:ea typeface="微軟正黑體" panose="020B0604030504040204" pitchFamily="34" charset="-120"/>
              </a:rPr>
              <a:t>AQI</a:t>
            </a:r>
            <a:endParaRPr lang="zh-TW" altLang="en-US" sz="6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162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779520" y="0"/>
            <a:ext cx="4108817" cy="646331"/>
          </a:xfrm>
          <a:prstGeom prst="rect">
            <a:avLst/>
          </a:prstGeom>
          <a:noFill/>
        </p:spPr>
        <p:txBody>
          <a:bodyPr wrap="none" rtlCol="0">
            <a:spAutoFit/>
          </a:bodyPr>
          <a:lstStyle/>
          <a:p>
            <a:r>
              <a:rPr lang="zh-TW" altLang="zh-TW" sz="3600" b="1" dirty="0">
                <a:latin typeface="微軟正黑體" pitchFamily="34" charset="-120"/>
                <a:ea typeface="微軟正黑體" pitchFamily="34" charset="-120"/>
              </a:rPr>
              <a:t>空氣品質指標</a:t>
            </a:r>
            <a:r>
              <a:rPr lang="en-US" altLang="zh-TW" sz="3600" b="1" dirty="0">
                <a:latin typeface="微軟正黑體" pitchFamily="34" charset="-120"/>
                <a:ea typeface="微軟正黑體" pitchFamily="34" charset="-120"/>
              </a:rPr>
              <a:t>(AQI)</a:t>
            </a:r>
            <a:endParaRPr lang="zh-TW" altLang="en-US" sz="3600" b="1" dirty="0">
              <a:latin typeface="微軟正黑體" pitchFamily="34" charset="-120"/>
              <a:ea typeface="微軟正黑體" pitchFamily="34" charset="-120"/>
            </a:endParaRPr>
          </a:p>
        </p:txBody>
      </p:sp>
      <p:grpSp>
        <p:nvGrpSpPr>
          <p:cNvPr id="6" name="群組 5"/>
          <p:cNvGrpSpPr/>
          <p:nvPr/>
        </p:nvGrpSpPr>
        <p:grpSpPr>
          <a:xfrm>
            <a:off x="696011" y="715525"/>
            <a:ext cx="2478564" cy="2897271"/>
            <a:chOff x="696011" y="889315"/>
            <a:chExt cx="2478564" cy="2897271"/>
          </a:xfrm>
        </p:grpSpPr>
        <p:sp>
          <p:nvSpPr>
            <p:cNvPr id="2" name="橢圓 1"/>
            <p:cNvSpPr>
              <a:spLocks noChangeAspect="1"/>
            </p:cNvSpPr>
            <p:nvPr/>
          </p:nvSpPr>
          <p:spPr>
            <a:xfrm>
              <a:off x="1180420" y="1474090"/>
              <a:ext cx="1603419" cy="1603419"/>
            </a:xfrm>
            <a:prstGeom prst="ellipse">
              <a:avLst/>
            </a:prstGeom>
            <a:solidFill>
              <a:srgbClr val="50F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4" name="文字方塊 3"/>
            <p:cNvSpPr txBox="1"/>
            <p:nvPr/>
          </p:nvSpPr>
          <p:spPr>
            <a:xfrm>
              <a:off x="1433604" y="2955589"/>
              <a:ext cx="1005403" cy="830997"/>
            </a:xfrm>
            <a:prstGeom prst="rect">
              <a:avLst/>
            </a:prstGeom>
            <a:noFill/>
          </p:spPr>
          <p:txBody>
            <a:bodyPr wrap="none" rtlCol="0">
              <a:spAutoFit/>
            </a:bodyPr>
            <a:lstStyle/>
            <a:p>
              <a:pPr>
                <a:lnSpc>
                  <a:spcPct val="150000"/>
                </a:lnSpc>
              </a:pPr>
              <a:r>
                <a:rPr lang="zh-TW" altLang="zh-TW" sz="3200" b="1" dirty="0" smtClean="0">
                  <a:solidFill>
                    <a:srgbClr val="002060"/>
                  </a:solidFill>
                  <a:effectLst>
                    <a:glow rad="63500">
                      <a:schemeClr val="bg1">
                        <a:lumMod val="75000"/>
                        <a:alpha val="40000"/>
                      </a:schemeClr>
                    </a:glow>
                  </a:effectLst>
                  <a:latin typeface="微軟正黑體" pitchFamily="34" charset="-120"/>
                  <a:ea typeface="微軟正黑體" pitchFamily="34" charset="-120"/>
                </a:rPr>
                <a:t>良好</a:t>
              </a:r>
              <a:endParaRPr lang="zh-TW" altLang="en-US" sz="3200" b="1" dirty="0">
                <a:solidFill>
                  <a:srgbClr val="002060"/>
                </a:solidFill>
                <a:latin typeface="微軟正黑體" pitchFamily="34" charset="-120"/>
                <a:ea typeface="微軟正黑體" pitchFamily="34" charset="-120"/>
              </a:endParaRPr>
            </a:p>
          </p:txBody>
        </p:sp>
        <p:sp>
          <p:nvSpPr>
            <p:cNvPr id="5" name="文字方塊 4"/>
            <p:cNvSpPr txBox="1"/>
            <p:nvPr/>
          </p:nvSpPr>
          <p:spPr>
            <a:xfrm>
              <a:off x="696011" y="889315"/>
              <a:ext cx="2478564"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0</a:t>
              </a:r>
              <a:r>
                <a:rPr lang="zh-TW" altLang="zh-TW" sz="3200" b="1" dirty="0">
                  <a:solidFill>
                    <a:srgbClr val="FF0000"/>
                  </a:solidFill>
                  <a:latin typeface="微軟正黑體" pitchFamily="34" charset="-120"/>
                  <a:ea typeface="微軟正黑體" pitchFamily="34" charset="-120"/>
                  <a:cs typeface="Calibri" panose="020F0502020204030204" pitchFamily="34" charset="0"/>
                </a:rPr>
                <a:t>～</a:t>
              </a:r>
              <a:r>
                <a:rPr lang="en-US" altLang="zh-TW" sz="3200" b="1" dirty="0">
                  <a:solidFill>
                    <a:srgbClr val="FF0000"/>
                  </a:solidFill>
                  <a:latin typeface="微軟正黑體" pitchFamily="34" charset="-120"/>
                  <a:ea typeface="微軟正黑體" pitchFamily="34" charset="-120"/>
                  <a:cs typeface="Calibri" panose="020F0502020204030204" pitchFamily="34" charset="0"/>
                </a:rPr>
                <a:t>50</a:t>
              </a:r>
              <a:r>
                <a:rPr lang="en-US" altLang="zh-TW" sz="3200" b="1" dirty="0" smtClean="0">
                  <a:latin typeface="微軟正黑體" pitchFamily="34" charset="-120"/>
                  <a:ea typeface="微軟正黑體" pitchFamily="34" charset="-120"/>
                  <a:cs typeface="Calibri" panose="020F0502020204030204" pitchFamily="34" charset="0"/>
                </a:rPr>
                <a:t>)</a:t>
              </a:r>
            </a:p>
          </p:txBody>
        </p:sp>
      </p:grpSp>
      <p:grpSp>
        <p:nvGrpSpPr>
          <p:cNvPr id="7" name="群組 6"/>
          <p:cNvGrpSpPr/>
          <p:nvPr/>
        </p:nvGrpSpPr>
        <p:grpSpPr>
          <a:xfrm>
            <a:off x="4495851" y="705365"/>
            <a:ext cx="2969083" cy="2897271"/>
            <a:chOff x="523291" y="889315"/>
            <a:chExt cx="2969083" cy="2897271"/>
          </a:xfrm>
        </p:grpSpPr>
        <p:sp>
          <p:nvSpPr>
            <p:cNvPr id="8" name="橢圓 7"/>
            <p:cNvSpPr>
              <a:spLocks noChangeAspect="1"/>
            </p:cNvSpPr>
            <p:nvPr/>
          </p:nvSpPr>
          <p:spPr>
            <a:xfrm>
              <a:off x="1180420" y="1474090"/>
              <a:ext cx="1603419" cy="16034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9" name="文字方塊 8"/>
            <p:cNvSpPr txBox="1"/>
            <p:nvPr/>
          </p:nvSpPr>
          <p:spPr>
            <a:xfrm>
              <a:off x="1433604" y="2955589"/>
              <a:ext cx="1005403" cy="830997"/>
            </a:xfrm>
            <a:prstGeom prst="rect">
              <a:avLst/>
            </a:prstGeom>
            <a:noFill/>
          </p:spPr>
          <p:txBody>
            <a:bodyPr wrap="none" rtlCol="0">
              <a:spAutoFit/>
            </a:bodyPr>
            <a:lstStyle/>
            <a:p>
              <a:pPr>
                <a:lnSpc>
                  <a:spcPct val="150000"/>
                </a:lnSpc>
              </a:pPr>
              <a:r>
                <a:rPr lang="zh-TW" altLang="en-US" sz="3200" b="1" dirty="0" smtClean="0">
                  <a:solidFill>
                    <a:srgbClr val="002060"/>
                  </a:solidFill>
                  <a:effectLst>
                    <a:glow rad="63500">
                      <a:schemeClr val="bg1">
                        <a:lumMod val="75000"/>
                        <a:alpha val="40000"/>
                      </a:schemeClr>
                    </a:glow>
                  </a:effectLst>
                  <a:latin typeface="微軟正黑體" pitchFamily="34" charset="-120"/>
                  <a:ea typeface="微軟正黑體" pitchFamily="34" charset="-120"/>
                </a:rPr>
                <a:t>普通</a:t>
              </a:r>
              <a:endParaRPr lang="zh-TW" altLang="en-US" sz="3200" b="1" dirty="0">
                <a:solidFill>
                  <a:srgbClr val="002060"/>
                </a:solidFill>
                <a:latin typeface="微軟正黑體" pitchFamily="34" charset="-120"/>
                <a:ea typeface="微軟正黑體" pitchFamily="34" charset="-120"/>
              </a:endParaRPr>
            </a:p>
          </p:txBody>
        </p:sp>
        <p:sp>
          <p:nvSpPr>
            <p:cNvPr id="10" name="文字方塊 9"/>
            <p:cNvSpPr txBox="1"/>
            <p:nvPr/>
          </p:nvSpPr>
          <p:spPr>
            <a:xfrm>
              <a:off x="523291" y="889315"/>
              <a:ext cx="2969083"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51</a:t>
              </a:r>
              <a:r>
                <a:rPr lang="zh-TW" altLang="zh-TW" sz="3200" b="1" dirty="0" smtClean="0">
                  <a:solidFill>
                    <a:srgbClr val="FF0000"/>
                  </a:solidFill>
                  <a:latin typeface="微軟正黑體" pitchFamily="34" charset="-120"/>
                  <a:ea typeface="微軟正黑體" pitchFamily="34" charset="-120"/>
                  <a:cs typeface="Calibri" panose="020F0502020204030204" pitchFamily="34" charset="0"/>
                </a:rPr>
                <a:t>～</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100</a:t>
              </a:r>
              <a:r>
                <a:rPr lang="en-US" altLang="zh-TW" sz="3200" b="1" dirty="0" smtClean="0">
                  <a:latin typeface="微軟正黑體" pitchFamily="34" charset="-120"/>
                  <a:ea typeface="微軟正黑體" pitchFamily="34" charset="-120"/>
                  <a:cs typeface="Calibri" panose="020F0502020204030204" pitchFamily="34" charset="0"/>
                </a:rPr>
                <a:t>)</a:t>
              </a:r>
            </a:p>
          </p:txBody>
        </p:sp>
      </p:grpSp>
      <p:grpSp>
        <p:nvGrpSpPr>
          <p:cNvPr id="11" name="群組 10"/>
          <p:cNvGrpSpPr/>
          <p:nvPr/>
        </p:nvGrpSpPr>
        <p:grpSpPr>
          <a:xfrm>
            <a:off x="7925844" y="695205"/>
            <a:ext cx="3604508" cy="2897271"/>
            <a:chOff x="1044" y="889315"/>
            <a:chExt cx="3604508" cy="2897271"/>
          </a:xfrm>
        </p:grpSpPr>
        <p:sp>
          <p:nvSpPr>
            <p:cNvPr id="12" name="橢圓 11"/>
            <p:cNvSpPr>
              <a:spLocks noChangeAspect="1"/>
            </p:cNvSpPr>
            <p:nvPr/>
          </p:nvSpPr>
          <p:spPr>
            <a:xfrm>
              <a:off x="1180420" y="1474090"/>
              <a:ext cx="1603419" cy="1603419"/>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13" name="文字方塊 12"/>
            <p:cNvSpPr txBox="1"/>
            <p:nvPr/>
          </p:nvSpPr>
          <p:spPr>
            <a:xfrm>
              <a:off x="1044" y="2955589"/>
              <a:ext cx="3467616" cy="830997"/>
            </a:xfrm>
            <a:prstGeom prst="rect">
              <a:avLst/>
            </a:prstGeom>
            <a:noFill/>
          </p:spPr>
          <p:txBody>
            <a:bodyPr wrap="none" rtlCol="0">
              <a:spAutoFit/>
            </a:bodyPr>
            <a:lstStyle/>
            <a:p>
              <a:pPr>
                <a:lnSpc>
                  <a:spcPct val="150000"/>
                </a:lnSpc>
              </a:pPr>
              <a:r>
                <a:rPr lang="zh-TW" altLang="en-US" sz="3200" b="1" dirty="0" smtClean="0">
                  <a:solidFill>
                    <a:srgbClr val="002060"/>
                  </a:solidFill>
                  <a:effectLst>
                    <a:glow rad="63500">
                      <a:schemeClr val="bg1">
                        <a:lumMod val="75000"/>
                        <a:alpha val="40000"/>
                      </a:schemeClr>
                    </a:glow>
                  </a:effectLst>
                  <a:latin typeface="微軟正黑體" pitchFamily="34" charset="-120"/>
                  <a:ea typeface="微軟正黑體" pitchFamily="34" charset="-120"/>
                </a:rPr>
                <a:t>對敏感族群不健康</a:t>
              </a:r>
              <a:endParaRPr lang="zh-TW" altLang="en-US" sz="3200" b="1" dirty="0">
                <a:solidFill>
                  <a:srgbClr val="002060"/>
                </a:solidFill>
                <a:latin typeface="微軟正黑體" pitchFamily="34" charset="-120"/>
                <a:ea typeface="微軟正黑體" pitchFamily="34" charset="-120"/>
              </a:endParaRPr>
            </a:p>
          </p:txBody>
        </p:sp>
        <p:sp>
          <p:nvSpPr>
            <p:cNvPr id="14" name="文字方塊 13"/>
            <p:cNvSpPr txBox="1"/>
            <p:nvPr/>
          </p:nvSpPr>
          <p:spPr>
            <a:xfrm>
              <a:off x="391211" y="889315"/>
              <a:ext cx="3214341"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101</a:t>
              </a:r>
              <a:r>
                <a:rPr lang="zh-TW" altLang="zh-TW" sz="3200" b="1" dirty="0" smtClean="0">
                  <a:solidFill>
                    <a:srgbClr val="FF0000"/>
                  </a:solidFill>
                  <a:latin typeface="微軟正黑體" pitchFamily="34" charset="-120"/>
                  <a:ea typeface="微軟正黑體" pitchFamily="34" charset="-120"/>
                  <a:cs typeface="Calibri" panose="020F0502020204030204" pitchFamily="34" charset="0"/>
                </a:rPr>
                <a:t>～</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150</a:t>
              </a:r>
              <a:r>
                <a:rPr lang="en-US" altLang="zh-TW" sz="3200" b="1" dirty="0" smtClean="0">
                  <a:latin typeface="微軟正黑體" pitchFamily="34" charset="-120"/>
                  <a:ea typeface="微軟正黑體" pitchFamily="34" charset="-120"/>
                  <a:cs typeface="Calibri" panose="020F0502020204030204" pitchFamily="34" charset="0"/>
                </a:rPr>
                <a:t>)</a:t>
              </a:r>
            </a:p>
          </p:txBody>
        </p:sp>
      </p:grpSp>
      <p:grpSp>
        <p:nvGrpSpPr>
          <p:cNvPr id="15" name="群組 14"/>
          <p:cNvGrpSpPr/>
          <p:nvPr/>
        </p:nvGrpSpPr>
        <p:grpSpPr>
          <a:xfrm>
            <a:off x="427762" y="3919133"/>
            <a:ext cx="3467616" cy="2897271"/>
            <a:chOff x="417602" y="889315"/>
            <a:chExt cx="3467616" cy="2897271"/>
          </a:xfrm>
        </p:grpSpPr>
        <p:sp>
          <p:nvSpPr>
            <p:cNvPr id="16" name="橢圓 15"/>
            <p:cNvSpPr>
              <a:spLocks noChangeAspect="1"/>
            </p:cNvSpPr>
            <p:nvPr/>
          </p:nvSpPr>
          <p:spPr>
            <a:xfrm>
              <a:off x="1180420" y="1474090"/>
              <a:ext cx="1603419" cy="160341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17" name="文字方塊 16"/>
            <p:cNvSpPr txBox="1"/>
            <p:nvPr/>
          </p:nvSpPr>
          <p:spPr>
            <a:xfrm>
              <a:off x="417602" y="2955589"/>
              <a:ext cx="3467616" cy="830997"/>
            </a:xfrm>
            <a:prstGeom prst="rect">
              <a:avLst/>
            </a:prstGeom>
            <a:noFill/>
          </p:spPr>
          <p:txBody>
            <a:bodyPr wrap="none" rtlCol="0">
              <a:spAutoFit/>
            </a:bodyPr>
            <a:lstStyle/>
            <a:p>
              <a:pPr>
                <a:lnSpc>
                  <a:spcPct val="150000"/>
                </a:lnSpc>
              </a:pPr>
              <a:r>
                <a:rPr lang="zh-TW" altLang="en-US" sz="3200" b="1" dirty="0" smtClean="0">
                  <a:solidFill>
                    <a:srgbClr val="002060"/>
                  </a:solidFill>
                  <a:effectLst>
                    <a:glow rad="63500">
                      <a:schemeClr val="bg1">
                        <a:lumMod val="75000"/>
                        <a:alpha val="40000"/>
                      </a:schemeClr>
                    </a:glow>
                  </a:effectLst>
                  <a:latin typeface="微軟正黑體" pitchFamily="34" charset="-120"/>
                  <a:ea typeface="微軟正黑體" pitchFamily="34" charset="-120"/>
                </a:rPr>
                <a:t>對所有族群不健康</a:t>
              </a:r>
              <a:endParaRPr lang="zh-TW" altLang="en-US" sz="3200" b="1" dirty="0">
                <a:solidFill>
                  <a:srgbClr val="002060"/>
                </a:solidFill>
                <a:latin typeface="微軟正黑體" pitchFamily="34" charset="-120"/>
                <a:ea typeface="微軟正黑體" pitchFamily="34" charset="-120"/>
              </a:endParaRPr>
            </a:p>
          </p:txBody>
        </p:sp>
        <p:sp>
          <p:nvSpPr>
            <p:cNvPr id="18" name="文字方塊 17"/>
            <p:cNvSpPr txBox="1"/>
            <p:nvPr/>
          </p:nvSpPr>
          <p:spPr>
            <a:xfrm>
              <a:off x="431851" y="889315"/>
              <a:ext cx="3214341"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151</a:t>
              </a:r>
              <a:r>
                <a:rPr lang="zh-TW" altLang="zh-TW" sz="3200" b="1" dirty="0" smtClean="0">
                  <a:solidFill>
                    <a:srgbClr val="FF0000"/>
                  </a:solidFill>
                  <a:latin typeface="微軟正黑體" pitchFamily="34" charset="-120"/>
                  <a:ea typeface="微軟正黑體" pitchFamily="34" charset="-120"/>
                  <a:cs typeface="Calibri" panose="020F0502020204030204" pitchFamily="34" charset="0"/>
                </a:rPr>
                <a:t>～</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200</a:t>
              </a:r>
              <a:r>
                <a:rPr lang="en-US" altLang="zh-TW" sz="3200" b="1" dirty="0" smtClean="0">
                  <a:latin typeface="微軟正黑體" pitchFamily="34" charset="-120"/>
                  <a:ea typeface="微軟正黑體" pitchFamily="34" charset="-120"/>
                  <a:cs typeface="Calibri" panose="020F0502020204030204" pitchFamily="34" charset="0"/>
                </a:rPr>
                <a:t>)</a:t>
              </a:r>
            </a:p>
          </p:txBody>
        </p:sp>
      </p:grpSp>
      <p:grpSp>
        <p:nvGrpSpPr>
          <p:cNvPr id="19" name="群組 18"/>
          <p:cNvGrpSpPr/>
          <p:nvPr/>
        </p:nvGrpSpPr>
        <p:grpSpPr>
          <a:xfrm>
            <a:off x="4485691" y="3919133"/>
            <a:ext cx="2969083" cy="2897271"/>
            <a:chOff x="523291" y="889315"/>
            <a:chExt cx="2969083" cy="2897271"/>
          </a:xfrm>
        </p:grpSpPr>
        <p:sp>
          <p:nvSpPr>
            <p:cNvPr id="20" name="橢圓 19"/>
            <p:cNvSpPr>
              <a:spLocks noChangeAspect="1"/>
            </p:cNvSpPr>
            <p:nvPr/>
          </p:nvSpPr>
          <p:spPr>
            <a:xfrm>
              <a:off x="1180420" y="1474090"/>
              <a:ext cx="1603419" cy="1603419"/>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21" name="文字方塊 20"/>
            <p:cNvSpPr txBox="1"/>
            <p:nvPr/>
          </p:nvSpPr>
          <p:spPr>
            <a:xfrm>
              <a:off x="903144" y="2955589"/>
              <a:ext cx="2236510" cy="830997"/>
            </a:xfrm>
            <a:prstGeom prst="rect">
              <a:avLst/>
            </a:prstGeom>
            <a:noFill/>
          </p:spPr>
          <p:txBody>
            <a:bodyPr wrap="none" rtlCol="0">
              <a:spAutoFit/>
            </a:bodyPr>
            <a:lstStyle/>
            <a:p>
              <a:pPr>
                <a:lnSpc>
                  <a:spcPct val="150000"/>
                </a:lnSpc>
              </a:pPr>
              <a:r>
                <a:rPr lang="zh-TW" altLang="en-US" sz="3200" b="1" dirty="0" smtClean="0">
                  <a:solidFill>
                    <a:srgbClr val="002060"/>
                  </a:solidFill>
                  <a:latin typeface="微軟正黑體" pitchFamily="34" charset="-120"/>
                  <a:ea typeface="微軟正黑體" pitchFamily="34" charset="-120"/>
                </a:rPr>
                <a:t>非常不健康</a:t>
              </a:r>
              <a:endParaRPr lang="zh-TW" altLang="en-US" sz="3200" b="1" dirty="0">
                <a:solidFill>
                  <a:srgbClr val="002060"/>
                </a:solidFill>
                <a:latin typeface="微軟正黑體" pitchFamily="34" charset="-120"/>
                <a:ea typeface="微軟正黑體" pitchFamily="34" charset="-120"/>
              </a:endParaRPr>
            </a:p>
          </p:txBody>
        </p:sp>
        <p:sp>
          <p:nvSpPr>
            <p:cNvPr id="22" name="文字方塊 21"/>
            <p:cNvSpPr txBox="1"/>
            <p:nvPr/>
          </p:nvSpPr>
          <p:spPr>
            <a:xfrm>
              <a:off x="523291" y="889315"/>
              <a:ext cx="2969083"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51</a:t>
              </a:r>
              <a:r>
                <a:rPr lang="zh-TW" altLang="zh-TW" sz="3200" b="1" dirty="0" smtClean="0">
                  <a:solidFill>
                    <a:srgbClr val="FF0000"/>
                  </a:solidFill>
                  <a:latin typeface="微軟正黑體" pitchFamily="34" charset="-120"/>
                  <a:ea typeface="微軟正黑體" pitchFamily="34" charset="-120"/>
                  <a:cs typeface="Calibri" panose="020F0502020204030204" pitchFamily="34" charset="0"/>
                </a:rPr>
                <a:t>～</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100</a:t>
              </a:r>
              <a:r>
                <a:rPr lang="en-US" altLang="zh-TW" sz="3200" b="1" dirty="0" smtClean="0">
                  <a:latin typeface="微軟正黑體" pitchFamily="34" charset="-120"/>
                  <a:ea typeface="微軟正黑體" pitchFamily="34" charset="-120"/>
                  <a:cs typeface="Calibri" panose="020F0502020204030204" pitchFamily="34" charset="0"/>
                </a:rPr>
                <a:t>)</a:t>
              </a:r>
            </a:p>
          </p:txBody>
        </p:sp>
      </p:grpSp>
      <p:grpSp>
        <p:nvGrpSpPr>
          <p:cNvPr id="23" name="群組 22"/>
          <p:cNvGrpSpPr/>
          <p:nvPr/>
        </p:nvGrpSpPr>
        <p:grpSpPr>
          <a:xfrm>
            <a:off x="8480175" y="3929293"/>
            <a:ext cx="2888932" cy="2897271"/>
            <a:chOff x="523291" y="889315"/>
            <a:chExt cx="2888932" cy="2897271"/>
          </a:xfrm>
        </p:grpSpPr>
        <p:sp>
          <p:nvSpPr>
            <p:cNvPr id="24" name="橢圓 23"/>
            <p:cNvSpPr>
              <a:spLocks noChangeAspect="1"/>
            </p:cNvSpPr>
            <p:nvPr/>
          </p:nvSpPr>
          <p:spPr>
            <a:xfrm>
              <a:off x="1180420" y="1474090"/>
              <a:ext cx="1603419" cy="1603419"/>
            </a:xfrm>
            <a:prstGeom prst="ellipse">
              <a:avLst/>
            </a:pr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3200" b="1">
                <a:latin typeface="微軟正黑體" pitchFamily="34" charset="-120"/>
                <a:ea typeface="微軟正黑體" pitchFamily="34" charset="-120"/>
              </a:endParaRPr>
            </a:p>
          </p:txBody>
        </p:sp>
        <p:sp>
          <p:nvSpPr>
            <p:cNvPr id="25" name="文字方塊 24"/>
            <p:cNvSpPr txBox="1"/>
            <p:nvPr/>
          </p:nvSpPr>
          <p:spPr>
            <a:xfrm>
              <a:off x="1560872" y="2955589"/>
              <a:ext cx="1005403" cy="830997"/>
            </a:xfrm>
            <a:prstGeom prst="rect">
              <a:avLst/>
            </a:prstGeom>
            <a:noFill/>
          </p:spPr>
          <p:txBody>
            <a:bodyPr wrap="none" rtlCol="0">
              <a:spAutoFit/>
            </a:bodyPr>
            <a:lstStyle/>
            <a:p>
              <a:pPr>
                <a:lnSpc>
                  <a:spcPct val="150000"/>
                </a:lnSpc>
              </a:pPr>
              <a:r>
                <a:rPr lang="zh-TW" altLang="en-US" sz="3200" b="1" dirty="0" smtClean="0">
                  <a:solidFill>
                    <a:srgbClr val="002060"/>
                  </a:solidFill>
                  <a:latin typeface="微軟正黑體" pitchFamily="34" charset="-120"/>
                  <a:ea typeface="微軟正黑體" pitchFamily="34" charset="-120"/>
                </a:rPr>
                <a:t>危害</a:t>
              </a:r>
              <a:endParaRPr lang="zh-TW" altLang="en-US" sz="3200" b="1" dirty="0">
                <a:solidFill>
                  <a:srgbClr val="002060"/>
                </a:solidFill>
                <a:latin typeface="微軟正黑體" pitchFamily="34" charset="-120"/>
                <a:ea typeface="微軟正黑體" pitchFamily="34" charset="-120"/>
              </a:endParaRPr>
            </a:p>
          </p:txBody>
        </p:sp>
        <p:sp>
          <p:nvSpPr>
            <p:cNvPr id="26" name="文字方塊 25"/>
            <p:cNvSpPr txBox="1"/>
            <p:nvPr/>
          </p:nvSpPr>
          <p:spPr>
            <a:xfrm>
              <a:off x="523291" y="889315"/>
              <a:ext cx="2888932" cy="584775"/>
            </a:xfrm>
            <a:prstGeom prst="rect">
              <a:avLst/>
            </a:prstGeom>
            <a:noFill/>
          </p:spPr>
          <p:txBody>
            <a:bodyPr wrap="none" rtlCol="0">
              <a:spAutoFit/>
            </a:bodyPr>
            <a:lstStyle/>
            <a:p>
              <a:r>
                <a:rPr lang="en-US" altLang="zh-TW" sz="3200" b="1" dirty="0" smtClean="0">
                  <a:latin typeface="微軟正黑體" pitchFamily="34" charset="-120"/>
                  <a:ea typeface="微軟正黑體" pitchFamily="34" charset="-120"/>
                  <a:cs typeface="Calibri" panose="020F0502020204030204" pitchFamily="34" charset="0"/>
                </a:rPr>
                <a:t>(AQI</a:t>
              </a:r>
              <a:r>
                <a:rPr lang="zh-TW" altLang="en-US" sz="3200" b="1" dirty="0" smtClean="0">
                  <a:latin typeface="微軟正黑體" pitchFamily="34" charset="-120"/>
                  <a:ea typeface="微軟正黑體" pitchFamily="34" charset="-120"/>
                  <a:cs typeface="Calibri" panose="020F0502020204030204" pitchFamily="34" charset="0"/>
                </a:rPr>
                <a:t> </a:t>
              </a:r>
              <a:r>
                <a:rPr lang="en-US" altLang="zh-TW" sz="3200" b="1" dirty="0" smtClean="0">
                  <a:solidFill>
                    <a:srgbClr val="FF0000"/>
                  </a:solidFill>
                  <a:latin typeface="微軟正黑體" pitchFamily="34" charset="-120"/>
                  <a:ea typeface="微軟正黑體" pitchFamily="34" charset="-120"/>
                  <a:cs typeface="Calibri" panose="020F0502020204030204" pitchFamily="34" charset="0"/>
                </a:rPr>
                <a:t>301</a:t>
              </a:r>
              <a:r>
                <a:rPr lang="zh-TW" altLang="en-US" sz="3200" b="1" dirty="0" smtClean="0">
                  <a:solidFill>
                    <a:srgbClr val="FF0000"/>
                  </a:solidFill>
                  <a:latin typeface="微軟正黑體" pitchFamily="34" charset="-120"/>
                  <a:ea typeface="微軟正黑體" pitchFamily="34" charset="-120"/>
                  <a:cs typeface="Calibri" panose="020F0502020204030204" pitchFamily="34" charset="0"/>
                </a:rPr>
                <a:t>以上</a:t>
              </a:r>
              <a:r>
                <a:rPr lang="en-US" altLang="zh-TW" sz="3200" b="1" dirty="0" smtClean="0">
                  <a:latin typeface="微軟正黑體" pitchFamily="34" charset="-120"/>
                  <a:ea typeface="微軟正黑體" pitchFamily="34" charset="-120"/>
                  <a:cs typeface="Calibri" panose="020F0502020204030204" pitchFamily="34" charset="0"/>
                </a:rPr>
                <a:t>)</a:t>
              </a:r>
            </a:p>
          </p:txBody>
        </p:sp>
      </p:grpSp>
    </p:spTree>
    <p:extLst>
      <p:ext uri="{BB962C8B-B14F-4D97-AF65-F5344CB8AC3E}">
        <p14:creationId xmlns:p14="http://schemas.microsoft.com/office/powerpoint/2010/main" val="3353856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8" y="228601"/>
            <a:ext cx="11342614" cy="651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338618" y="3602182"/>
            <a:ext cx="6317673" cy="3137285"/>
          </a:xfrm>
          <a:prstGeom prst="rect">
            <a:avLst/>
          </a:prstGeom>
          <a:noFill/>
          <a:ln w="1270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35198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411579" y="2711115"/>
            <a:ext cx="4031873" cy="1015663"/>
          </a:xfrm>
          <a:prstGeom prst="rect">
            <a:avLst/>
          </a:prstGeom>
          <a:noFill/>
        </p:spPr>
        <p:txBody>
          <a:bodyPr wrap="none" rtlCol="0">
            <a:spAutoFit/>
          </a:bodyPr>
          <a:lstStyle/>
          <a:p>
            <a:r>
              <a:rPr lang="zh-TW" altLang="en-US" sz="6000" b="1" dirty="0" smtClean="0">
                <a:latin typeface="微軟正黑體" panose="020B0604030504040204" pitchFamily="34" charset="-120"/>
                <a:ea typeface="微軟正黑體" panose="020B0604030504040204" pitchFamily="34" charset="-120"/>
              </a:rPr>
              <a:t>登革熱宣導</a:t>
            </a:r>
            <a:endParaRPr lang="zh-TW" altLang="en-US" sz="6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31164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EGY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814" y="1963905"/>
            <a:ext cx="4837113" cy="4350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1" name="Rectangle 4"/>
          <p:cNvSpPr>
            <a:spLocks noChangeArrowheads="1"/>
          </p:cNvSpPr>
          <p:nvPr/>
        </p:nvSpPr>
        <p:spPr bwMode="auto">
          <a:xfrm>
            <a:off x="-674687" y="-142874"/>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b="1" dirty="0">
                <a:latin typeface="Times New Roman" panose="02020603050405020304" pitchFamily="18" charset="0"/>
                <a:ea typeface="標楷體" panose="03000509000000000000" pitchFamily="65" charset="-120"/>
              </a:rPr>
              <a:t>台灣傳播登革熱的病媒蚊</a:t>
            </a:r>
          </a:p>
        </p:txBody>
      </p:sp>
      <p:sp>
        <p:nvSpPr>
          <p:cNvPr id="7172" name="Rectangle 5"/>
          <p:cNvSpPr>
            <a:spLocks noChangeArrowheads="1"/>
          </p:cNvSpPr>
          <p:nvPr/>
        </p:nvSpPr>
        <p:spPr bwMode="auto">
          <a:xfrm>
            <a:off x="2800602" y="1226936"/>
            <a:ext cx="4271093" cy="79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Clr>
                <a:srgbClr val="0000FF"/>
              </a:buClr>
              <a:buFont typeface="Wingdings" panose="05000000000000000000" pitchFamily="2" charset="2"/>
              <a:buChar char="Ø"/>
            </a:pPr>
            <a:r>
              <a:rPr lang="zh-TW" altLang="en-US" sz="3600" dirty="0">
                <a:solidFill>
                  <a:srgbClr val="0000FF"/>
                </a:solidFill>
                <a:latin typeface="Times New Roman" panose="02020603050405020304" pitchFamily="18" charset="0"/>
                <a:ea typeface="標楷體" panose="03000509000000000000" pitchFamily="65" charset="-120"/>
              </a:rPr>
              <a:t>埃及斑蚊</a:t>
            </a:r>
          </a:p>
        </p:txBody>
      </p:sp>
      <p:sp>
        <p:nvSpPr>
          <p:cNvPr id="7173" name="Rectangle 6"/>
          <p:cNvSpPr>
            <a:spLocks noChangeArrowheads="1"/>
          </p:cNvSpPr>
          <p:nvPr/>
        </p:nvSpPr>
        <p:spPr bwMode="auto">
          <a:xfrm>
            <a:off x="6367609" y="1241421"/>
            <a:ext cx="4107961" cy="70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 typeface="Wingdings" panose="05000000000000000000" pitchFamily="2" charset="2"/>
              <a:buChar char="Ø"/>
            </a:pPr>
            <a:r>
              <a:rPr lang="zh-TW" altLang="en-US" sz="3600" dirty="0">
                <a:solidFill>
                  <a:srgbClr val="0000FF"/>
                </a:solidFill>
                <a:latin typeface="Times New Roman" panose="02020603050405020304" pitchFamily="18" charset="0"/>
                <a:ea typeface="標楷體" panose="03000509000000000000" pitchFamily="65" charset="-120"/>
              </a:rPr>
              <a:t>白線斑蚊</a:t>
            </a:r>
          </a:p>
        </p:txBody>
      </p:sp>
      <p:sp>
        <p:nvSpPr>
          <p:cNvPr id="7174" name="Oval 8"/>
          <p:cNvSpPr>
            <a:spLocks noChangeArrowheads="1"/>
          </p:cNvSpPr>
          <p:nvPr/>
        </p:nvSpPr>
        <p:spPr bwMode="auto">
          <a:xfrm>
            <a:off x="3297536" y="2813574"/>
            <a:ext cx="1437668" cy="104482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sz="3600">
              <a:latin typeface="Times New Roman" panose="02020603050405020304" pitchFamily="18" charset="0"/>
            </a:endParaRPr>
          </a:p>
        </p:txBody>
      </p:sp>
      <p:pic>
        <p:nvPicPr>
          <p:cNvPr id="7175" name="Picture 3" descr="ALB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408" y="1963906"/>
            <a:ext cx="4231546" cy="43501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6" name="Oval 9"/>
          <p:cNvSpPr>
            <a:spLocks noChangeArrowheads="1"/>
          </p:cNvSpPr>
          <p:nvPr/>
        </p:nvSpPr>
        <p:spPr bwMode="auto">
          <a:xfrm>
            <a:off x="8177726" y="4332501"/>
            <a:ext cx="1145840" cy="7858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lang="zh-TW" altLang="en-US" sz="3600">
              <a:latin typeface="Times New Roman" panose="02020603050405020304" pitchFamily="18" charset="0"/>
            </a:endParaRPr>
          </a:p>
        </p:txBody>
      </p:sp>
      <p:sp>
        <p:nvSpPr>
          <p:cNvPr id="15370" name="Text Box 10"/>
          <p:cNvSpPr txBox="1">
            <a:spLocks noChangeArrowheads="1"/>
          </p:cNvSpPr>
          <p:nvPr/>
        </p:nvSpPr>
        <p:spPr bwMode="auto">
          <a:xfrm>
            <a:off x="-13920" y="1963905"/>
            <a:ext cx="2332247" cy="2062103"/>
          </a:xfrm>
          <a:prstGeom prst="rect">
            <a:avLst/>
          </a:prstGeom>
          <a:solidFill>
            <a:schemeClr val="accent4">
              <a:lumMod val="20000"/>
              <a:lumOff val="80000"/>
            </a:schemeClr>
          </a:solidFill>
          <a:ln>
            <a:noFill/>
          </a:ln>
          <a:extLst/>
        </p:spPr>
        <p:txBody>
          <a:bodyPr wrap="squar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r>
              <a:rPr lang="zh-TW" altLang="en-US" sz="3200" dirty="0">
                <a:ea typeface="標楷體" panose="03000509000000000000" pitchFamily="65" charset="-120"/>
              </a:rPr>
              <a:t>胸部背側有</a:t>
            </a:r>
            <a:r>
              <a:rPr lang="zh-TW" altLang="en-US" sz="3200" dirty="0">
                <a:solidFill>
                  <a:srgbClr val="0000FF"/>
                </a:solidFill>
                <a:ea typeface="標楷體" panose="03000509000000000000" pitchFamily="65" charset="-120"/>
              </a:rPr>
              <a:t>一對彎曲白線條紋</a:t>
            </a:r>
            <a:r>
              <a:rPr lang="zh-TW" altLang="en-US" sz="3200" dirty="0">
                <a:ea typeface="標楷體" panose="03000509000000000000" pitchFamily="65" charset="-120"/>
              </a:rPr>
              <a:t>及</a:t>
            </a:r>
            <a:r>
              <a:rPr lang="zh-TW" altLang="en-US" sz="3200" dirty="0">
                <a:solidFill>
                  <a:srgbClr val="0000FF"/>
                </a:solidFill>
                <a:ea typeface="標楷體" panose="03000509000000000000" pitchFamily="65" charset="-120"/>
              </a:rPr>
              <a:t>中間</a:t>
            </a:r>
            <a:r>
              <a:rPr lang="en-US" altLang="zh-TW" sz="3200" dirty="0">
                <a:solidFill>
                  <a:srgbClr val="0000FF"/>
                </a:solidFill>
                <a:ea typeface="標楷體" panose="03000509000000000000" pitchFamily="65" charset="-120"/>
              </a:rPr>
              <a:t>2</a:t>
            </a:r>
            <a:r>
              <a:rPr lang="zh-TW" altLang="en-US" sz="3200" dirty="0">
                <a:solidFill>
                  <a:srgbClr val="0000FF"/>
                </a:solidFill>
                <a:ea typeface="標楷體" panose="03000509000000000000" pitchFamily="65" charset="-120"/>
              </a:rPr>
              <a:t>條縱線</a:t>
            </a:r>
          </a:p>
        </p:txBody>
      </p:sp>
      <p:sp>
        <p:nvSpPr>
          <p:cNvPr id="15371" name="Text Box 11"/>
          <p:cNvSpPr txBox="1">
            <a:spLocks noChangeArrowheads="1"/>
          </p:cNvSpPr>
          <p:nvPr/>
        </p:nvSpPr>
        <p:spPr bwMode="auto">
          <a:xfrm>
            <a:off x="9561580" y="2394791"/>
            <a:ext cx="2630420" cy="1200329"/>
          </a:xfrm>
          <a:prstGeom prst="rect">
            <a:avLst/>
          </a:prstGeom>
          <a:solidFill>
            <a:schemeClr val="accent4">
              <a:lumMod val="20000"/>
              <a:lumOff val="80000"/>
            </a:schemeClr>
          </a:solidFill>
          <a:ln>
            <a:noFill/>
          </a:ln>
          <a:extLst/>
        </p:spPr>
        <p:txBody>
          <a:bodyPr wrap="square">
            <a:spAutoFit/>
          </a:bodyPr>
          <a:lstStyle>
            <a:defPPr>
              <a:defRPr lang="zh-TW"/>
            </a:defPPr>
            <a:lvl1pPr eaLnBrk="1" hangingPunct="1">
              <a:defRPr sz="1800">
                <a:latin typeface="Times New Roman" panose="02020603050405020304" pitchFamily="18" charset="0"/>
                <a:ea typeface="標楷體" panose="03000509000000000000" pitchFamily="65" charset="-12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pPr>
              <a:defRPr/>
            </a:pPr>
            <a:r>
              <a:rPr lang="zh-TW" altLang="en-US" sz="3600" dirty="0"/>
              <a:t>胸部背面有</a:t>
            </a:r>
            <a:r>
              <a:rPr lang="zh-TW" altLang="en-US" sz="3600" dirty="0">
                <a:solidFill>
                  <a:srgbClr val="0000FF"/>
                </a:solidFill>
              </a:rPr>
              <a:t>一條白線</a:t>
            </a:r>
          </a:p>
        </p:txBody>
      </p:sp>
      <p:sp>
        <p:nvSpPr>
          <p:cNvPr id="15367" name="Text Box 7"/>
          <p:cNvSpPr txBox="1">
            <a:spLocks noChangeArrowheads="1"/>
          </p:cNvSpPr>
          <p:nvPr/>
        </p:nvSpPr>
        <p:spPr bwMode="auto">
          <a:xfrm>
            <a:off x="4735204" y="5609229"/>
            <a:ext cx="4143539" cy="1077218"/>
          </a:xfrm>
          <a:prstGeom prst="rect">
            <a:avLst/>
          </a:prstGeom>
          <a:solidFill>
            <a:schemeClr val="accent4">
              <a:lumMod val="20000"/>
              <a:lumOff val="80000"/>
            </a:schemeClr>
          </a:solidFill>
          <a:ln>
            <a:noFill/>
          </a:ln>
          <a:extLst/>
        </p:spPr>
        <p:txBody>
          <a:bodyPr wrap="square">
            <a:spAutoFit/>
          </a:bodyPr>
          <a:lstStyle>
            <a:defPPr>
              <a:defRPr lang="zh-TW"/>
            </a:defPPr>
            <a:lvl1pPr eaLnBrk="1" hangingPunct="1">
              <a:defRPr sz="1800">
                <a:latin typeface="Times New Roman" panose="02020603050405020304" pitchFamily="18" charset="0"/>
                <a:ea typeface="標楷體" panose="03000509000000000000" pitchFamily="65" charset="-12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pPr>
              <a:defRPr/>
            </a:pPr>
            <a:r>
              <a:rPr lang="zh-TW" altLang="en-US" sz="3200" dirty="0"/>
              <a:t>腳上都有黑白相間的斑紋亦叫</a:t>
            </a:r>
            <a:r>
              <a:rPr lang="zh-TW" altLang="en-US" sz="3200" dirty="0">
                <a:solidFill>
                  <a:srgbClr val="FF0000"/>
                </a:solidFill>
              </a:rPr>
              <a:t>花腳蚊</a:t>
            </a:r>
          </a:p>
        </p:txBody>
      </p:sp>
    </p:spTree>
    <p:extLst>
      <p:ext uri="{BB962C8B-B14F-4D97-AF65-F5344CB8AC3E}">
        <p14:creationId xmlns:p14="http://schemas.microsoft.com/office/powerpoint/2010/main" val="147594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10500" y="178385"/>
            <a:ext cx="79248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b="1" dirty="0" smtClean="0">
                <a:solidFill>
                  <a:srgbClr val="002060"/>
                </a:solidFill>
                <a:latin typeface="微軟正黑體" panose="020B0604030504040204" pitchFamily="34" charset="-120"/>
                <a:ea typeface="微軟正黑體" panose="020B0604030504040204" pitchFamily="34" charset="-120"/>
              </a:rPr>
              <a:t>登革熱病媒蚊生長條件</a:t>
            </a:r>
            <a:endParaRPr lang="zh-TW" altLang="en-US" sz="4800" b="1" dirty="0">
              <a:solidFill>
                <a:srgbClr val="002060"/>
              </a:solidFill>
              <a:latin typeface="微軟正黑體" panose="020B0604030504040204" pitchFamily="34" charset="-120"/>
              <a:ea typeface="微軟正黑體" panose="020B0604030504040204" pitchFamily="34" charset="-120"/>
            </a:endParaRPr>
          </a:p>
        </p:txBody>
      </p:sp>
      <p:sp>
        <p:nvSpPr>
          <p:cNvPr id="6" name="內容版面配置區 3"/>
          <p:cNvSpPr txBox="1">
            <a:spLocks/>
          </p:cNvSpPr>
          <p:nvPr/>
        </p:nvSpPr>
        <p:spPr>
          <a:xfrm>
            <a:off x="679587" y="1200345"/>
            <a:ext cx="5170797" cy="5093702"/>
          </a:xfrm>
          <a:prstGeom prst="rect">
            <a:avLst/>
          </a:prstGeom>
        </p:spPr>
        <p:txBody>
          <a:bodyPr wrap="square">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zh-TW" altLang="en-US" sz="5000" b="1" dirty="0" smtClean="0">
                <a:solidFill>
                  <a:srgbClr val="FF0000"/>
                </a:solidFill>
                <a:latin typeface="微軟正黑體" panose="020B0604030504040204" pitchFamily="34" charset="-120"/>
                <a:ea typeface="微軟正黑體" panose="020B0604030504040204" pitchFamily="34" charset="-120"/>
              </a:rPr>
              <a:t>乾淨的水</a:t>
            </a:r>
            <a:endParaRPr lang="en-US" altLang="zh-TW" sz="50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5000" b="1" dirty="0" smtClean="0">
                <a:solidFill>
                  <a:srgbClr val="FF0000"/>
                </a:solidFill>
                <a:latin typeface="微軟正黑體" panose="020B0604030504040204" pitchFamily="34" charset="-120"/>
                <a:ea typeface="微軟正黑體" panose="020B0604030504040204" pitchFamily="34" charset="-120"/>
              </a:rPr>
              <a:t>不流動的水</a:t>
            </a:r>
            <a:endParaRPr lang="en-US" altLang="zh-TW" sz="50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5000" b="1" dirty="0">
                <a:solidFill>
                  <a:srgbClr val="FF0000"/>
                </a:solidFill>
                <a:latin typeface="微軟正黑體" panose="020B0604030504040204" pitchFamily="34" charset="-120"/>
                <a:ea typeface="微軟正黑體" panose="020B0604030504040204" pitchFamily="34" charset="-120"/>
              </a:rPr>
              <a:t>超過</a:t>
            </a:r>
            <a:r>
              <a:rPr lang="en-US" altLang="zh-TW" sz="5000" b="1" dirty="0">
                <a:solidFill>
                  <a:srgbClr val="FF0000"/>
                </a:solidFill>
                <a:latin typeface="微軟正黑體" panose="020B0604030504040204" pitchFamily="34" charset="-120"/>
                <a:ea typeface="微軟正黑體" panose="020B0604030504040204" pitchFamily="34" charset="-120"/>
              </a:rPr>
              <a:t>7</a:t>
            </a:r>
            <a:r>
              <a:rPr lang="zh-TW" altLang="en-US" sz="5000" b="1" dirty="0" smtClean="0">
                <a:solidFill>
                  <a:srgbClr val="FF0000"/>
                </a:solidFill>
                <a:latin typeface="微軟正黑體" panose="020B0604030504040204" pitchFamily="34" charset="-120"/>
                <a:ea typeface="微軟正黑體" panose="020B0604030504040204" pitchFamily="34" charset="-120"/>
              </a:rPr>
              <a:t>天的積水</a:t>
            </a:r>
            <a:endParaRPr lang="en-US" altLang="zh-TW" sz="5000" b="1"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5000" b="1" dirty="0">
                <a:solidFill>
                  <a:srgbClr val="FF0000"/>
                </a:solidFill>
                <a:latin typeface="微軟正黑體" panose="020B0604030504040204" pitchFamily="34" charset="-120"/>
                <a:ea typeface="微軟正黑體" panose="020B0604030504040204" pitchFamily="34" charset="-120"/>
              </a:rPr>
              <a:t>≧</a:t>
            </a:r>
            <a:r>
              <a:rPr lang="en-US" altLang="zh-TW" sz="5000" b="1" dirty="0" err="1" smtClean="0">
                <a:solidFill>
                  <a:srgbClr val="FF0000"/>
                </a:solidFill>
                <a:latin typeface="微軟正黑體" panose="020B0604030504040204" pitchFamily="34" charset="-120"/>
                <a:ea typeface="微軟正黑體" panose="020B0604030504040204" pitchFamily="34" charset="-120"/>
              </a:rPr>
              <a:t>5c.c</a:t>
            </a:r>
            <a:r>
              <a:rPr lang="en-US" altLang="zh-TW" sz="5000" b="1" dirty="0" smtClean="0">
                <a:solidFill>
                  <a:srgbClr val="FF0000"/>
                </a:solidFill>
                <a:latin typeface="微軟正黑體" panose="020B0604030504040204" pitchFamily="34" charset="-120"/>
                <a:ea typeface="微軟正黑體" panose="020B0604030504040204" pitchFamily="34" charset="-120"/>
              </a:rPr>
              <a:t>.</a:t>
            </a:r>
            <a:r>
              <a:rPr lang="zh-TW" altLang="en-US" sz="5000" b="1" dirty="0" smtClean="0">
                <a:solidFill>
                  <a:srgbClr val="FF0000"/>
                </a:solidFill>
                <a:latin typeface="微軟正黑體" panose="020B0604030504040204" pitchFamily="34" charset="-120"/>
                <a:ea typeface="微軟正黑體" panose="020B0604030504040204" pitchFamily="34" charset="-120"/>
              </a:rPr>
              <a:t> 的水</a:t>
            </a:r>
            <a:endParaRPr lang="zh-TW" altLang="en-US" sz="5000" b="1" dirty="0">
              <a:solidFill>
                <a:srgbClr val="FF0000"/>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0384" y="2002749"/>
            <a:ext cx="5649917" cy="3194893"/>
          </a:xfrm>
          <a:prstGeom prst="rect">
            <a:avLst/>
          </a:prstGeom>
        </p:spPr>
      </p:pic>
    </p:spTree>
    <p:extLst>
      <p:ext uri="{BB962C8B-B14F-4D97-AF65-F5344CB8AC3E}">
        <p14:creationId xmlns:p14="http://schemas.microsoft.com/office/powerpoint/2010/main" val="1584538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907"/>
            <a:ext cx="10515600" cy="1325563"/>
          </a:xfrm>
        </p:spPr>
        <p:txBody>
          <a:bodyPr>
            <a:normAutofit/>
          </a:bodyPr>
          <a:lstStyle/>
          <a:p>
            <a:r>
              <a:rPr lang="zh-TW" altLang="en-US" sz="5000" b="1" dirty="0">
                <a:solidFill>
                  <a:srgbClr val="FFC000"/>
                </a:solidFill>
              </a:rPr>
              <a:t>容易忽略的地方</a:t>
            </a:r>
            <a:endParaRPr lang="zh-TW" altLang="en-US" sz="5000"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8959" y="2062379"/>
            <a:ext cx="2031274" cy="3614738"/>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309" y="378663"/>
            <a:ext cx="4489910" cy="3367432"/>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3719" y="4117731"/>
            <a:ext cx="4878281" cy="2740269"/>
          </a:xfrm>
          <a:prstGeom prst="rect">
            <a:avLst/>
          </a:prstGeom>
        </p:spPr>
      </p:pic>
    </p:spTree>
    <p:extLst>
      <p:ext uri="{BB962C8B-B14F-4D97-AF65-F5344CB8AC3E}">
        <p14:creationId xmlns:p14="http://schemas.microsoft.com/office/powerpoint/2010/main" val="15253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882" y="1330470"/>
            <a:ext cx="4543281" cy="476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a:spLocks noGrp="1"/>
          </p:cNvSpPr>
          <p:nvPr>
            <p:ph type="title"/>
          </p:nvPr>
        </p:nvSpPr>
        <p:spPr>
          <a:xfrm>
            <a:off x="0" y="4907"/>
            <a:ext cx="10515600" cy="1325563"/>
          </a:xfrm>
        </p:spPr>
        <p:txBody>
          <a:bodyPr>
            <a:normAutofit/>
          </a:bodyPr>
          <a:lstStyle/>
          <a:p>
            <a:r>
              <a:rPr lang="zh-TW" altLang="en-US" sz="5000" b="1" dirty="0">
                <a:solidFill>
                  <a:srgbClr val="FFC000"/>
                </a:solidFill>
              </a:rPr>
              <a:t>容易忽略的地方</a:t>
            </a:r>
            <a:endParaRPr lang="zh-TW" altLang="en-US" sz="5000"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1223" y="1330470"/>
            <a:ext cx="6078838" cy="3437438"/>
          </a:xfrm>
          <a:prstGeom prst="rect">
            <a:avLst/>
          </a:prstGeom>
        </p:spPr>
      </p:pic>
      <p:sp>
        <p:nvSpPr>
          <p:cNvPr id="7" name="文字方塊 6"/>
          <p:cNvSpPr txBox="1"/>
          <p:nvPr/>
        </p:nvSpPr>
        <p:spPr>
          <a:xfrm>
            <a:off x="6698364" y="4869074"/>
            <a:ext cx="4104555" cy="1077218"/>
          </a:xfrm>
          <a:prstGeom prst="rect">
            <a:avLst/>
          </a:prstGeom>
          <a:noFill/>
        </p:spPr>
        <p:txBody>
          <a:bodyPr wrap="square" rtlCol="0">
            <a:spAutoFit/>
          </a:bodyPr>
          <a:lstStyle/>
          <a:p>
            <a:r>
              <a:rPr lang="zh-TW" altLang="en-US" sz="3200" dirty="0" smtClean="0">
                <a:latin typeface="微軟正黑體" panose="020B0604030504040204" pitchFamily="34" charset="-120"/>
                <a:ea typeface="微軟正黑體" panose="020B0604030504040204" pitchFamily="34" charset="-120"/>
              </a:rPr>
              <a:t>請勿</a:t>
            </a:r>
            <a:r>
              <a:rPr lang="zh-TW" altLang="en-US" sz="3200" dirty="0" smtClean="0">
                <a:latin typeface="微軟正黑體" panose="020B0604030504040204" pitchFamily="34" charset="-120"/>
                <a:ea typeface="微軟正黑體" panose="020B0604030504040204" pitchFamily="34" charset="-120"/>
              </a:rPr>
              <a:t>將畚箕及垃圾袋放在戶外以防積水</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561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8787" y="122140"/>
            <a:ext cx="79248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800" b="1" dirty="0" smtClean="0">
                <a:solidFill>
                  <a:srgbClr val="002060"/>
                </a:solidFill>
                <a:latin typeface="微軟正黑體" panose="020B0604030504040204" pitchFamily="34" charset="-120"/>
                <a:ea typeface="微軟正黑體" panose="020B0604030504040204" pitchFamily="34" charset="-120"/>
              </a:rPr>
              <a:t>罰款</a:t>
            </a:r>
            <a:endParaRPr lang="zh-TW" altLang="en-US" sz="4800" b="1" dirty="0">
              <a:solidFill>
                <a:srgbClr val="002060"/>
              </a:solidFill>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2790354" y="869352"/>
            <a:ext cx="7924800" cy="10367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charset="2"/>
              <a:buNone/>
              <a:defRPr/>
            </a:pPr>
            <a:r>
              <a:rPr lang="en-US" altLang="zh-TW" sz="3600" b="1" dirty="0" smtClean="0">
                <a:latin typeface="微軟正黑體" panose="020B0604030504040204" pitchFamily="34" charset="-120"/>
                <a:ea typeface="微軟正黑體" panose="020B0604030504040204" pitchFamily="34" charset="-120"/>
              </a:rPr>
              <a:t>  </a:t>
            </a:r>
            <a:r>
              <a:rPr lang="zh-TW" altLang="en-US" sz="3600" b="1" dirty="0" smtClean="0">
                <a:latin typeface="微軟正黑體" panose="020B0604030504040204" pitchFamily="34" charset="-120"/>
                <a:ea typeface="微軟正黑體" panose="020B0604030504040204" pitchFamily="34" charset="-120"/>
              </a:rPr>
              <a:t>衛生局稽查發現陽性容器</a:t>
            </a:r>
            <a:endParaRPr lang="zh-TW" altLang="en-US" sz="3600" b="1"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612513" y="5739357"/>
            <a:ext cx="8796243" cy="646331"/>
          </a:xfrm>
          <a:prstGeom prst="rect">
            <a:avLst/>
          </a:prstGeom>
          <a:noFill/>
        </p:spPr>
        <p:txBody>
          <a:bodyPr wrap="square" rtlCol="0">
            <a:spAutoFit/>
          </a:bodyPr>
          <a:lstStyle/>
          <a:p>
            <a:pPr algn="ctr"/>
            <a:r>
              <a:rPr lang="zh-TW" altLang="en-US" sz="3600" b="1" dirty="0" smtClean="0">
                <a:solidFill>
                  <a:srgbClr val="FF0000"/>
                </a:solidFill>
                <a:latin typeface="微軟正黑體" panose="020B0604030504040204" pitchFamily="34" charset="-120"/>
                <a:ea typeface="微軟正黑體" panose="020B0604030504040204" pitchFamily="34" charset="-120"/>
              </a:rPr>
              <a:t>處</a:t>
            </a:r>
            <a:r>
              <a:rPr lang="zh-TW" altLang="en-US" sz="3600" b="1" dirty="0">
                <a:solidFill>
                  <a:srgbClr val="FF0000"/>
                </a:solidFill>
                <a:latin typeface="微軟正黑體" panose="020B0604030504040204" pitchFamily="34" charset="-120"/>
                <a:ea typeface="微軟正黑體" panose="020B0604030504040204" pitchFamily="34" charset="-120"/>
              </a:rPr>
              <a:t>新臺幣</a:t>
            </a:r>
            <a:r>
              <a:rPr lang="en-US" altLang="zh-TW" sz="3600" b="1" dirty="0" smtClean="0">
                <a:solidFill>
                  <a:srgbClr val="FF0000"/>
                </a:solidFill>
                <a:latin typeface="微軟正黑體" panose="020B0604030504040204" pitchFamily="34" charset="-120"/>
                <a:ea typeface="微軟正黑體" panose="020B0604030504040204" pitchFamily="34" charset="-120"/>
              </a:rPr>
              <a:t>3000</a:t>
            </a:r>
            <a:r>
              <a:rPr lang="zh-TW" altLang="en-US" sz="3600" b="1" dirty="0" smtClean="0">
                <a:solidFill>
                  <a:srgbClr val="FF0000"/>
                </a:solidFill>
                <a:latin typeface="微軟正黑體" panose="020B0604030504040204" pitchFamily="34" charset="-120"/>
                <a:ea typeface="微軟正黑體" panose="020B0604030504040204" pitchFamily="34" charset="-120"/>
              </a:rPr>
              <a:t>～</a:t>
            </a:r>
            <a:r>
              <a:rPr lang="en-US" altLang="zh-TW" sz="3600" b="1" dirty="0" smtClean="0">
                <a:solidFill>
                  <a:srgbClr val="FF0000"/>
                </a:solidFill>
                <a:latin typeface="微軟正黑體" panose="020B0604030504040204" pitchFamily="34" charset="-120"/>
                <a:ea typeface="微軟正黑體" panose="020B0604030504040204" pitchFamily="34" charset="-120"/>
              </a:rPr>
              <a:t>15000</a:t>
            </a:r>
            <a:r>
              <a:rPr lang="zh-TW" altLang="en-US" sz="3600" b="1" dirty="0" smtClean="0">
                <a:solidFill>
                  <a:srgbClr val="FF0000"/>
                </a:solidFill>
                <a:latin typeface="微軟正黑體" panose="020B0604030504040204" pitchFamily="34" charset="-120"/>
                <a:ea typeface="微軟正黑體" panose="020B0604030504040204" pitchFamily="34" charset="-120"/>
              </a:rPr>
              <a:t>罰鍰</a:t>
            </a:r>
            <a:r>
              <a:rPr lang="zh-TW" altLang="en-US" sz="3600" dirty="0">
                <a:solidFill>
                  <a:srgbClr val="FF0000"/>
                </a:solidFill>
                <a:latin typeface="微軟正黑體" panose="020B0604030504040204" pitchFamily="34" charset="-120"/>
                <a:ea typeface="微軟正黑體" panose="020B0604030504040204" pitchFamily="34" charset="-120"/>
              </a:rPr>
              <a:t>。</a:t>
            </a: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80" y="1906064"/>
            <a:ext cx="5282907" cy="3515535"/>
          </a:xfrm>
          <a:prstGeom prst="rect">
            <a:avLst/>
          </a:prstGeom>
        </p:spPr>
      </p:pic>
    </p:spTree>
    <p:extLst>
      <p:ext uri="{BB962C8B-B14F-4D97-AF65-F5344CB8AC3E}">
        <p14:creationId xmlns:p14="http://schemas.microsoft.com/office/powerpoint/2010/main" val="45714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880" y="240030"/>
            <a:ext cx="2031325" cy="830997"/>
          </a:xfrm>
          <a:prstGeom prst="rect">
            <a:avLst/>
          </a:prstGeom>
        </p:spPr>
        <p:txBody>
          <a:bodyPr wrap="none">
            <a:spAutoFit/>
          </a:bodyPr>
          <a:lstStyle/>
          <a:p>
            <a:r>
              <a:rPr lang="zh-TW" altLang="en-US" sz="4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寶特瓶</a:t>
            </a:r>
            <a:endParaRPr lang="zh-TW" altLang="en-US" sz="4800" b="1" dirty="0">
              <a:latin typeface="微軟正黑體" panose="020B0604030504040204" pitchFamily="34" charset="-120"/>
              <a:ea typeface="微軟正黑體" panose="020B0604030504040204" pitchFamily="34" charset="-120"/>
            </a:endParaRPr>
          </a:p>
        </p:txBody>
      </p:sp>
      <p:pic>
        <p:nvPicPr>
          <p:cNvPr id="8194" name="Picture 2" descr="塑膠保特瓶做成的地毯, 再生環保! @ 愛環保- ECO時尚減碳- 簡單充實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888" y="240030"/>
            <a:ext cx="4986961" cy="3754664"/>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3"/>
          <a:stretch>
            <a:fillRect/>
          </a:stretch>
        </p:blipFill>
        <p:spPr>
          <a:xfrm>
            <a:off x="42505" y="2914651"/>
            <a:ext cx="5680710" cy="3384756"/>
          </a:xfrm>
          <a:prstGeom prst="rect">
            <a:avLst/>
          </a:prstGeom>
        </p:spPr>
      </p:pic>
      <p:sp>
        <p:nvSpPr>
          <p:cNvPr id="5" name="矩形 4"/>
          <p:cNvSpPr/>
          <p:nvPr/>
        </p:nvSpPr>
        <p:spPr>
          <a:xfrm rot="21270571">
            <a:off x="7115059" y="3958921"/>
            <a:ext cx="3262432" cy="707886"/>
          </a:xfrm>
          <a:prstGeom prst="rect">
            <a:avLst/>
          </a:prstGeom>
        </p:spPr>
        <p:txBody>
          <a:bodyPr wrap="none">
            <a:spAutoFit/>
          </a:bodyPr>
          <a:lstStyle/>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要洗淨、壓扁</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9965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687692" y="1071026"/>
            <a:ext cx="4673728" cy="4014787"/>
          </a:xfrm>
          <a:prstGeom prst="rect">
            <a:avLst/>
          </a:prstGeom>
        </p:spPr>
      </p:pic>
      <p:pic>
        <p:nvPicPr>
          <p:cNvPr id="7176" name="Picture 8" descr="https://www.chungtai-tableware.com.tw/picture/zh/product/product_l_694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 y="2176605"/>
            <a:ext cx="5227956" cy="388415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82880" y="240030"/>
            <a:ext cx="2031325" cy="830997"/>
          </a:xfrm>
          <a:prstGeom prst="rect">
            <a:avLst/>
          </a:prstGeom>
        </p:spPr>
        <p:txBody>
          <a:bodyPr wrap="none">
            <a:spAutoFit/>
          </a:bodyPr>
          <a:lstStyle/>
          <a:p>
            <a:r>
              <a:rPr lang="zh-TW" altLang="en-US" sz="4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塑膠</a:t>
            </a:r>
            <a:r>
              <a:rPr lang="zh-TW" altLang="en-US" sz="4800" b="1" kern="100" dirty="0">
                <a:latin typeface="微軟正黑體" panose="020B0604030504040204" pitchFamily="34" charset="-120"/>
                <a:ea typeface="微軟正黑體" panose="020B0604030504040204" pitchFamily="34" charset="-120"/>
                <a:cs typeface="Times New Roman" panose="02020603050405020304" pitchFamily="18" charset="0"/>
              </a:rPr>
              <a:t>類</a:t>
            </a:r>
            <a:endParaRPr lang="zh-TW" altLang="en-US" sz="4800" b="1" dirty="0">
              <a:latin typeface="微軟正黑體" panose="020B0604030504040204" pitchFamily="34" charset="-120"/>
              <a:ea typeface="微軟正黑體" panose="020B0604030504040204" pitchFamily="34" charset="-120"/>
            </a:endParaRPr>
          </a:p>
        </p:txBody>
      </p:sp>
      <p:sp>
        <p:nvSpPr>
          <p:cNvPr id="9" name="矩形 8"/>
          <p:cNvSpPr/>
          <p:nvPr/>
        </p:nvSpPr>
        <p:spPr>
          <a:xfrm rot="21313762">
            <a:off x="18455" y="1822662"/>
            <a:ext cx="6340197" cy="707886"/>
          </a:xfrm>
          <a:prstGeom prst="rect">
            <a:avLst/>
          </a:prstGeom>
        </p:spPr>
        <p:txBody>
          <a:bodyPr wrap="none">
            <a:spAutoFit/>
          </a:bodyPr>
          <a:lstStyle/>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去吸管、撕膜、洗淨、堆疊</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016780" y="5787390"/>
            <a:ext cx="1723549" cy="707886"/>
          </a:xfrm>
          <a:prstGeom prst="rect">
            <a:avLst/>
          </a:prstGeom>
        </p:spPr>
        <p:txBody>
          <a:bodyPr wrap="none">
            <a:spAutoFit/>
          </a:bodyPr>
          <a:lstStyle/>
          <a:p>
            <a:r>
              <a:rPr lang="zh-TW" altLang="en-US" sz="4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塑膠杯</a:t>
            </a:r>
            <a:endParaRPr lang="zh-TW" altLang="en-US" sz="40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8158500" y="5085813"/>
            <a:ext cx="1723549" cy="707886"/>
          </a:xfrm>
          <a:prstGeom prst="rect">
            <a:avLst/>
          </a:prstGeom>
        </p:spPr>
        <p:txBody>
          <a:bodyPr wrap="none">
            <a:spAutoFit/>
          </a:bodyPr>
          <a:lstStyle/>
          <a:p>
            <a:r>
              <a:rPr lang="zh-TW" altLang="en-US" sz="4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塑膠瓶</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807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240030"/>
            <a:ext cx="2646878" cy="830997"/>
          </a:xfrm>
          <a:prstGeom prst="rect">
            <a:avLst/>
          </a:prstGeom>
        </p:spPr>
        <p:txBody>
          <a:bodyPr wrap="none">
            <a:spAutoFit/>
          </a:bodyPr>
          <a:lstStyle/>
          <a:p>
            <a:r>
              <a:rPr lang="zh-TW" altLang="en-US" sz="4800" kern="100" dirty="0" smtClean="0">
                <a:ea typeface="華康POP1體W7(P)" panose="040B0700000000000000" pitchFamily="82" charset="-120"/>
                <a:cs typeface="Times New Roman" panose="02020603050405020304" pitchFamily="18" charset="0"/>
              </a:rPr>
              <a:t>薄型塑膠</a:t>
            </a:r>
            <a:endParaRPr lang="zh-TW" altLang="en-US" sz="4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329" y="1866118"/>
            <a:ext cx="8876719" cy="4443241"/>
          </a:xfrm>
          <a:prstGeom prst="rect">
            <a:avLst/>
          </a:prstGeom>
        </p:spPr>
      </p:pic>
    </p:spTree>
    <p:extLst>
      <p:ext uri="{BB962C8B-B14F-4D97-AF65-F5344CB8AC3E}">
        <p14:creationId xmlns:p14="http://schemas.microsoft.com/office/powerpoint/2010/main" val="41796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回收知識- 回收分類表- 高雄市政府環境保護局- 資源回收資訊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078" name="Picture 6" descr="http://ksepb.clweb.com.tw/ksepb-recycle/upload/imag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64" y="856125"/>
            <a:ext cx="9000000" cy="600187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0375" y="160338"/>
            <a:ext cx="1415772" cy="830997"/>
          </a:xfrm>
          <a:prstGeom prst="rect">
            <a:avLst/>
          </a:prstGeom>
        </p:spPr>
        <p:txBody>
          <a:bodyPr wrap="none">
            <a:spAutoFit/>
          </a:bodyPr>
          <a:lstStyle/>
          <a:p>
            <a:pPr lvl="0" eaLnBrk="0" fontAlgn="base" hangingPunct="0">
              <a:spcBef>
                <a:spcPts val="600"/>
              </a:spcBef>
              <a:spcAft>
                <a:spcPts val="600"/>
              </a:spcAft>
            </a:pPr>
            <a:r>
              <a:rPr lang="zh-TW" altLang="en-US" sz="4800" b="1" dirty="0" smtClean="0">
                <a:solidFill>
                  <a:srgbClr val="030303"/>
                </a:solidFill>
                <a:latin typeface="微軟正黑體" panose="020B0604030504040204" pitchFamily="34" charset="-120"/>
                <a:ea typeface="微軟正黑體" panose="020B0604030504040204" pitchFamily="34" charset="-120"/>
              </a:rPr>
              <a:t>紙類</a:t>
            </a:r>
            <a:endParaRPr lang="en-US" altLang="zh-TW" sz="4800" b="1" dirty="0">
              <a:solidFill>
                <a:srgbClr val="030303"/>
              </a:solidFill>
              <a:latin typeface="微軟正黑體" panose="020B0604030504040204" pitchFamily="34" charset="-120"/>
              <a:ea typeface="微軟正黑體" panose="020B0604030504040204" pitchFamily="34" charset="-120"/>
            </a:endParaRPr>
          </a:p>
        </p:txBody>
      </p:sp>
      <p:sp>
        <p:nvSpPr>
          <p:cNvPr id="7" name="矩形 6"/>
          <p:cNvSpPr/>
          <p:nvPr/>
        </p:nvSpPr>
        <p:spPr>
          <a:xfrm rot="21270571">
            <a:off x="529548" y="1465197"/>
            <a:ext cx="3262432" cy="1323439"/>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紙箱</a:t>
            </a:r>
            <a:endParaRPr lang="en-US" altLang="zh-TW"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要拆平、壓扁</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rot="21270571">
            <a:off x="8798405" y="4292926"/>
            <a:ext cx="3403001" cy="1323439"/>
          </a:xfrm>
          <a:prstGeom prst="rect">
            <a:avLst/>
          </a:prstGeom>
        </p:spPr>
        <p:txBody>
          <a:bodyPr wrap="squar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書</a:t>
            </a:r>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要用塑膠繩綁好</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656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回收知識- 回收分類表- 高雄市政府環境保護局- 資源回收資訊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0" name="Picture 4" descr="臺東推動隨手一杯的飲料杯紙容器回收妥善回收可用資源再利用減少垃圾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905" y="524436"/>
            <a:ext cx="3480990" cy="26073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dn2.ettoday.net/images/49/d499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76" y="1948735"/>
            <a:ext cx="5013477" cy="37601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我的私房教具DIY @ Tell Me A Story :: 痞客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745" y="3131820"/>
            <a:ext cx="4900784" cy="3261251"/>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60375" y="160338"/>
            <a:ext cx="2031325" cy="830997"/>
          </a:xfrm>
          <a:prstGeom prst="rect">
            <a:avLst/>
          </a:prstGeom>
        </p:spPr>
        <p:txBody>
          <a:bodyPr wrap="none">
            <a:spAutoFit/>
          </a:bodyPr>
          <a:lstStyle/>
          <a:p>
            <a:pPr lvl="0" eaLnBrk="0" fontAlgn="base" hangingPunct="0">
              <a:spcBef>
                <a:spcPts val="600"/>
              </a:spcBef>
              <a:spcAft>
                <a:spcPts val="600"/>
              </a:spcAft>
            </a:pPr>
            <a:r>
              <a:rPr lang="zh-TW" altLang="en-US" sz="4800" b="1" dirty="0">
                <a:solidFill>
                  <a:srgbClr val="030303"/>
                </a:solidFill>
                <a:latin typeface="微軟正黑體" panose="020B0604030504040204" pitchFamily="34" charset="-120"/>
                <a:ea typeface="微軟正黑體" panose="020B0604030504040204" pitchFamily="34" charset="-120"/>
              </a:rPr>
              <a:t>紙容器</a:t>
            </a:r>
            <a:endParaRPr lang="en-US" altLang="zh-TW" sz="4800" b="1" dirty="0">
              <a:solidFill>
                <a:srgbClr val="030303"/>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016780" y="5787390"/>
            <a:ext cx="1723549"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紙餐盒</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9751860" y="6034831"/>
            <a:ext cx="1723549"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牛奶罐</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0022803" y="2300823"/>
            <a:ext cx="1210588"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紙杯</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13" name="矩形 12"/>
          <p:cNvSpPr/>
          <p:nvPr/>
        </p:nvSpPr>
        <p:spPr>
          <a:xfrm rot="21313762">
            <a:off x="5116758" y="93643"/>
            <a:ext cx="6340197" cy="707886"/>
          </a:xfrm>
          <a:prstGeom prst="rect">
            <a:avLst/>
          </a:prstGeom>
        </p:spPr>
        <p:txBody>
          <a:bodyPr wrap="none">
            <a:spAutoFit/>
          </a:bodyPr>
          <a:lstStyle/>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去吸管、撕膜、洗淨、堆疊</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
        <p:nvSpPr>
          <p:cNvPr id="14" name="矩形 13"/>
          <p:cNvSpPr/>
          <p:nvPr/>
        </p:nvSpPr>
        <p:spPr>
          <a:xfrm rot="21313762">
            <a:off x="1021432" y="1474184"/>
            <a:ext cx="2749471" cy="707886"/>
          </a:xfrm>
          <a:prstGeom prst="rect">
            <a:avLst/>
          </a:prstGeom>
          <a:solidFill>
            <a:schemeClr val="bg1"/>
          </a:solidFill>
        </p:spPr>
        <p:txBody>
          <a:bodyPr wrap="none">
            <a:spAutoFit/>
          </a:bodyPr>
          <a:lstStyle/>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洗淨、堆疊</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p:cNvSpPr/>
          <p:nvPr/>
        </p:nvSpPr>
        <p:spPr>
          <a:xfrm rot="21313762">
            <a:off x="6862269" y="6084054"/>
            <a:ext cx="2749471" cy="707886"/>
          </a:xfrm>
          <a:prstGeom prst="rect">
            <a:avLst/>
          </a:prstGeom>
          <a:solidFill>
            <a:schemeClr val="bg1"/>
          </a:solidFill>
        </p:spPr>
        <p:txBody>
          <a:bodyPr wrap="none">
            <a:spAutoFit/>
          </a:bodyPr>
          <a:lstStyle/>
          <a:p>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洗淨、壓扁</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61624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未提供相片說明。"/>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850" y="2208974"/>
            <a:ext cx="6338307" cy="4210423"/>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3"/>
          <a:stretch>
            <a:fillRect/>
          </a:stretch>
        </p:blipFill>
        <p:spPr>
          <a:xfrm>
            <a:off x="689292" y="1969504"/>
            <a:ext cx="3696922" cy="4624373"/>
          </a:xfrm>
          <a:prstGeom prst="rect">
            <a:avLst/>
          </a:prstGeom>
        </p:spPr>
      </p:pic>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7"/>
          <p:cNvSpPr>
            <a:spLocks noChangeArrowheads="1"/>
          </p:cNvSpPr>
          <p:nvPr/>
        </p:nvSpPr>
        <p:spPr bwMode="auto">
          <a:xfrm>
            <a:off x="171450" y="147806"/>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4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鋁箔包</a:t>
            </a:r>
            <a:endParaRPr kumimoji="0" lang="zh-TW" altLang="zh-TW" sz="4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rot="21303686">
            <a:off x="513992" y="1012135"/>
            <a:ext cx="4801314" cy="707886"/>
          </a:xfrm>
          <a:prstGeom prst="rect">
            <a:avLst/>
          </a:prstGeom>
        </p:spPr>
        <p:txBody>
          <a:bodyPr wrap="none">
            <a:spAutoFit/>
          </a:bodyPr>
          <a:lstStyle/>
          <a:p>
            <a:r>
              <a:rPr lang="zh-TW" altLang="en-US" sz="4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去吸管</a:t>
            </a:r>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、洗淨、壓扁</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4795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回收知識- 回收分類表- 高雄市政府環境保護局- 資源回收資訊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205" y="1646236"/>
            <a:ext cx="7310433" cy="486886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82880" y="240030"/>
            <a:ext cx="2031325" cy="830997"/>
          </a:xfrm>
          <a:prstGeom prst="rect">
            <a:avLst/>
          </a:prstGeom>
        </p:spPr>
        <p:txBody>
          <a:bodyPr wrap="none">
            <a:spAutoFit/>
          </a:bodyPr>
          <a:lstStyle/>
          <a:p>
            <a:r>
              <a:rPr lang="zh-TW" altLang="zh-TW" sz="4800" b="1" kern="100" dirty="0">
                <a:latin typeface="微軟正黑體" panose="020B0604030504040204" pitchFamily="34" charset="-120"/>
                <a:ea typeface="微軟正黑體" panose="020B0604030504040204" pitchFamily="34" charset="-120"/>
                <a:cs typeface="Times New Roman" panose="02020603050405020304" pitchFamily="18" charset="0"/>
              </a:rPr>
              <a:t>鐵鋁罐</a:t>
            </a:r>
            <a:endParaRPr lang="zh-TW" altLang="en-US" sz="4800" b="1" dirty="0">
              <a:latin typeface="微軟正黑體" panose="020B0604030504040204" pitchFamily="34" charset="-120"/>
              <a:ea typeface="微軟正黑體" panose="020B0604030504040204" pitchFamily="34" charset="-120"/>
            </a:endParaRPr>
          </a:p>
        </p:txBody>
      </p:sp>
      <p:sp>
        <p:nvSpPr>
          <p:cNvPr id="4" name="矩形 3"/>
          <p:cNvSpPr/>
          <p:nvPr/>
        </p:nvSpPr>
        <p:spPr>
          <a:xfrm rot="21212559">
            <a:off x="2199288" y="1004689"/>
            <a:ext cx="5827236" cy="707886"/>
          </a:xfrm>
          <a:prstGeom prst="rect">
            <a:avLst/>
          </a:prstGeom>
        </p:spPr>
        <p:txBody>
          <a:bodyPr wrap="none">
            <a:spAutoFit/>
          </a:bodyPr>
          <a:lstStyle/>
          <a:p>
            <a:r>
              <a:rPr lang="zh-TW" altLang="en-US" sz="4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去吸管</a:t>
            </a:r>
            <a:r>
              <a:rPr lang="zh-TW" altLang="en-US" sz="4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、洗淨、鋁罐壓扁</a:t>
            </a:r>
            <a:endParaRPr lang="zh-TW" altLang="en-US" sz="4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379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36" y="182880"/>
            <a:ext cx="1415772" cy="830997"/>
          </a:xfrm>
          <a:prstGeom prst="rect">
            <a:avLst/>
          </a:prstGeom>
        </p:spPr>
        <p:txBody>
          <a:bodyPr wrap="none">
            <a:spAutoFit/>
          </a:bodyPr>
          <a:lstStyle/>
          <a:p>
            <a:r>
              <a:rPr lang="zh-TW" altLang="en-US" sz="4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其他</a:t>
            </a:r>
            <a:endParaRPr lang="zh-TW" altLang="en-US" sz="4800" b="1" dirty="0">
              <a:latin typeface="微軟正黑體" panose="020B0604030504040204" pitchFamily="34" charset="-120"/>
              <a:ea typeface="微軟正黑體" panose="020B0604030504040204" pitchFamily="34" charset="-120"/>
            </a:endParaRPr>
          </a:p>
        </p:txBody>
      </p:sp>
      <p:pic>
        <p:nvPicPr>
          <p:cNvPr id="10242" name="Picture 2" descr="http://ksepb.clweb.com.tw/ksepb-recycle/upload/images/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998" y="4347210"/>
            <a:ext cx="3600000" cy="24007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ksepb.clweb.com.tw/ksepb-recycle/upload/images/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20" y="1219617"/>
            <a:ext cx="3600000" cy="2400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ksepb.clweb.com.tw/ksepb-recycle/upload/images/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2045" y="358140"/>
            <a:ext cx="3600000" cy="240075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epaper.pccu.edu.tw/photo/20031241723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925" y="369189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946140" y="3204868"/>
            <a:ext cx="1210588"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電池</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121400" y="5743773"/>
            <a:ext cx="1210588"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玻璃</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0228510" y="2050706"/>
            <a:ext cx="1210588" cy="1323439"/>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燈泡</a:t>
            </a:r>
            <a:endParaRPr lang="en-US" altLang="zh-TW"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燈</a:t>
            </a:r>
            <a:r>
              <a:rPr lang="zh-TW" altLang="en-US" sz="4000" b="1"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管</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10300052" y="5849008"/>
            <a:ext cx="1210588" cy="707886"/>
          </a:xfrm>
          <a:prstGeom prst="rect">
            <a:avLst/>
          </a:prstGeom>
        </p:spPr>
        <p:txBody>
          <a:bodyPr wrap="none">
            <a:spAutoFit/>
          </a:bodyPr>
          <a:lstStyle/>
          <a:p>
            <a:r>
              <a:rPr lang="zh-TW" altLang="en-US" sz="4000" b="1"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光碟</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00179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258</Words>
  <Application>Microsoft Office PowerPoint</Application>
  <PresentationFormat>寬螢幕</PresentationFormat>
  <Paragraphs>61</Paragraphs>
  <Slides>18</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18</vt:i4>
      </vt:variant>
    </vt:vector>
  </HeadingPairs>
  <TitlesOfParts>
    <vt:vector size="29" baseType="lpstr">
      <vt:lpstr>華康POP1體W7(P)</vt:lpstr>
      <vt:lpstr>微軟正黑體</vt:lpstr>
      <vt:lpstr>新細明體</vt:lpstr>
      <vt:lpstr>標楷體</vt:lpstr>
      <vt:lpstr>Arial</vt:lpstr>
      <vt:lpstr>Calibri</vt:lpstr>
      <vt:lpstr>Calibri Light</vt:lpstr>
      <vt:lpstr>Times New Roman</vt:lpstr>
      <vt:lpstr>Wingdings</vt:lpstr>
      <vt:lpstr>Wingdings 3</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容易忽略的地方</vt:lpstr>
      <vt:lpstr>容易忽略的地方</vt:lpstr>
      <vt:lpstr>PowerPoint 簡報</vt:lpstr>
    </vt:vector>
  </TitlesOfParts>
  <Company>NNJH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NNJH</dc:creator>
  <cp:lastModifiedBy>user</cp:lastModifiedBy>
  <cp:revision>91</cp:revision>
  <cp:lastPrinted>2020-08-24T05:38:57Z</cp:lastPrinted>
  <dcterms:created xsi:type="dcterms:W3CDTF">2019-05-20T01:06:21Z</dcterms:created>
  <dcterms:modified xsi:type="dcterms:W3CDTF">2020-09-02T12:50:06Z</dcterms:modified>
</cp:coreProperties>
</file>