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82" r:id="rId2"/>
    <p:sldId id="322" r:id="rId3"/>
    <p:sldId id="325" r:id="rId4"/>
    <p:sldId id="408" r:id="rId5"/>
    <p:sldId id="409" r:id="rId6"/>
    <p:sldId id="406" r:id="rId7"/>
    <p:sldId id="407" r:id="rId8"/>
    <p:sldId id="412" r:id="rId9"/>
    <p:sldId id="413" r:id="rId10"/>
    <p:sldId id="385" r:id="rId11"/>
    <p:sldId id="380" r:id="rId12"/>
    <p:sldId id="384" r:id="rId13"/>
  </p:sldIdLst>
  <p:sldSz cx="12192000" cy="6858000"/>
  <p:notesSz cx="6797675" cy="9926638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FE4052"/>
    <a:srgbClr val="EB3F32"/>
    <a:srgbClr val="2D6B81"/>
    <a:srgbClr val="FF99CC"/>
    <a:srgbClr val="2AB7AE"/>
    <a:srgbClr val="FA6A31"/>
    <a:srgbClr val="30BAA0"/>
    <a:srgbClr val="95DACD"/>
    <a:srgbClr val="2038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3"/>
  </p:normalViewPr>
  <p:slideViewPr>
    <p:cSldViewPr snapToGrid="0">
      <p:cViewPr varScale="1">
        <p:scale>
          <a:sx n="84" d="100"/>
          <a:sy n="84" d="100"/>
        </p:scale>
        <p:origin x="629" y="72"/>
      </p:cViewPr>
      <p:guideLst>
        <p:guide orient="horz" pos="2205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89459F-9C46-44AB-9C07-A4B29FEE2243}" type="datetimeFigureOut">
              <a:rPr lang="zh-TW" altLang="en-US" smtClean="0"/>
              <a:pPr/>
              <a:t>2021/8/25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7674DF-1F31-4506-9D6D-91FE37F802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0200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99B61-1965-4EFE-8CC7-B07ABC51CE77}" type="datetimeFigureOut">
              <a:rPr lang="zh-CN" altLang="en-US" smtClean="0"/>
              <a:pPr/>
              <a:t>2021/8/25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8278BB-0B43-4416-AB87-665455D97D6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353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89436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>
                <a:solidFill>
                  <a:prstClr val="black"/>
                </a:solidFill>
              </a:rPr>
              <a:pPr/>
              <a:t>10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0953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>
                <a:solidFill>
                  <a:prstClr val="black"/>
                </a:solidFill>
              </a:rPr>
              <a:pPr/>
              <a:t>11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8290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2773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>
                <a:solidFill>
                  <a:prstClr val="black"/>
                </a:solidFill>
              </a:rPr>
              <a:pPr/>
              <a:t>2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673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>
                <a:solidFill>
                  <a:prstClr val="black"/>
                </a:solidFill>
              </a:rPr>
              <a:pPr/>
              <a:t>3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3450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>
                <a:solidFill>
                  <a:prstClr val="black"/>
                </a:solidFill>
              </a:rPr>
              <a:pPr/>
              <a:t>4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3450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>
                <a:solidFill>
                  <a:prstClr val="black"/>
                </a:solidFill>
              </a:rPr>
              <a:pPr/>
              <a:t>5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345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>
                <a:solidFill>
                  <a:prstClr val="black"/>
                </a:solidFill>
              </a:rPr>
              <a:pPr/>
              <a:t>6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246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>
                <a:solidFill>
                  <a:prstClr val="black"/>
                </a:solidFill>
              </a:rPr>
              <a:pPr/>
              <a:t>7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7736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>
                <a:solidFill>
                  <a:prstClr val="black"/>
                </a:solidFill>
              </a:rPr>
              <a:pPr/>
              <a:t>8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7736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>
                <a:solidFill>
                  <a:prstClr val="black"/>
                </a:solidFill>
              </a:rPr>
              <a:pPr/>
              <a:t>9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773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EFE88861-68FC-4AEA-98F9-FBF694DA10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="" xmlns:a16="http://schemas.microsoft.com/office/drawing/2014/main" id="{063D7916-F8D3-4CB7-9890-7D1913FD68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8B0A1E82-8289-4819-87B3-D5CF14621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AA19-1DBA-4536-AE77-3798F5218B94}" type="datetimeFigureOut">
              <a:rPr lang="zh-CN" altLang="en-US" smtClean="0"/>
              <a:pPr/>
              <a:t>2021/8/25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CCE3385B-2A41-4B18-A839-B90FC4CC3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4A5BAC0C-7DC4-44E4-9D06-DCEBB439F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597-647B-4160-821B-B765FEAFEA7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1829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000">
        <p14:switch dir="l"/>
      </p:transition>
    </mc:Choice>
    <mc:Fallback xmlns="">
      <p:transition spd="slow" advClick="0" advTm="3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96E619EA-7A11-47CE-9AF5-C5FB5D1FC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a16="http://schemas.microsoft.com/office/drawing/2014/main" id="{59E5FD84-4A4A-4290-B403-A9D7A4A9E6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017AF4ED-4C3E-4180-9D88-7D0873928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AA19-1DBA-4536-AE77-3798F5218B94}" type="datetimeFigureOut">
              <a:rPr lang="zh-CN" altLang="en-US" smtClean="0"/>
              <a:pPr/>
              <a:t>2021/8/25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731914C0-378C-4FE5-BFB6-5379D6E6C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80FB46C3-02BE-4AC5-9F71-2A9E21383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597-647B-4160-821B-B765FEAFEA7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2132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000">
        <p14:switch dir="l"/>
      </p:transition>
    </mc:Choice>
    <mc:Fallback xmlns="">
      <p:transition spd="slow" advClick="0" advTm="3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="" xmlns:a16="http://schemas.microsoft.com/office/drawing/2014/main" id="{014F8FCB-C639-40CE-86BD-4E0CE340D0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a16="http://schemas.microsoft.com/office/drawing/2014/main" id="{E1DD7DC9-1CE5-4C14-B7BD-8EC2E10D25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748B0A06-FC06-4823-8603-C0364D656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AA19-1DBA-4536-AE77-3798F5218B94}" type="datetimeFigureOut">
              <a:rPr lang="zh-CN" altLang="en-US" smtClean="0"/>
              <a:pPr/>
              <a:t>2021/8/25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183100C9-490F-4558-8943-204AA3D4A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73B3501E-E940-48FB-AB13-F9291694E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597-647B-4160-821B-B765FEAFEA7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2191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000">
        <p14:switch dir="l"/>
      </p:transition>
    </mc:Choice>
    <mc:Fallback xmlns="">
      <p:transition spd="slow" advClick="0" advTm="3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819B1DED-71D3-44ED-BBBA-1199D4253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27ABC780-8EB3-4FCE-8D78-5DADB618C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4EA04F2D-4621-4D12-AF80-7CF919118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AA19-1DBA-4536-AE77-3798F5218B94}" type="datetimeFigureOut">
              <a:rPr lang="zh-CN" altLang="en-US" smtClean="0"/>
              <a:pPr/>
              <a:t>2021/8/25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871B307D-A64B-4D17-8216-570E8466E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736CC741-DA88-4931-A911-CC83CEE16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597-647B-4160-821B-B765FEAFEA7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4808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000">
        <p14:switch dir="l"/>
      </p:transition>
    </mc:Choice>
    <mc:Fallback xmlns="">
      <p:transition spd="slow" advClick="0" advTm="3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9E2E0300-5CB3-490D-B59F-DC6BFC4F1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26EF1CBE-6614-4528-8FE7-CFA7CF5F1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356B9B41-2EAC-4F02-88F2-30EDB08CD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AA19-1DBA-4536-AE77-3798F5218B94}" type="datetimeFigureOut">
              <a:rPr lang="zh-CN" altLang="en-US" smtClean="0"/>
              <a:pPr/>
              <a:t>2021/8/25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36D9E8BF-193D-4C26-90C2-0D6567541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07866AAF-78AB-4C94-A72F-4626CBC19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597-647B-4160-821B-B765FEAFEA7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5757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000">
        <p14:switch dir="l"/>
      </p:transition>
    </mc:Choice>
    <mc:Fallback xmlns="">
      <p:transition spd="slow" advClick="0" advTm="3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27C46C37-1CC0-4E79-A303-5FE1FE61D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C3F43B52-DE3D-4704-A451-2C1DD7F539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37F87157-C606-43B7-8644-413B0F677C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4B7EDE8C-1226-4CC9-BF1D-9A8E7F584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AA19-1DBA-4536-AE77-3798F5218B94}" type="datetimeFigureOut">
              <a:rPr lang="zh-CN" altLang="en-US" smtClean="0"/>
              <a:pPr/>
              <a:t>2021/8/25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0AEC4466-A7D5-493B-A252-17D2EB3A9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EDADDE1C-B312-4857-9F40-72D60E8C3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597-647B-4160-821B-B765FEAFEA7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822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000">
        <p14:switch dir="l"/>
      </p:transition>
    </mc:Choice>
    <mc:Fallback xmlns="">
      <p:transition spd="slow" advClick="0" advTm="3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38831FD0-4521-4B71-B496-BB6ABBC7C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94B6BAE6-2929-40B3-95B4-D610842479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32440283-92CC-479D-B868-60B4691D74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="" xmlns:a16="http://schemas.microsoft.com/office/drawing/2014/main" id="{32A9FCD4-FD55-43CF-BEAD-A00C18D48B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="" xmlns:a16="http://schemas.microsoft.com/office/drawing/2014/main" id="{AF993449-B850-4555-9455-E8C808E5D9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="" xmlns:a16="http://schemas.microsoft.com/office/drawing/2014/main" id="{FA31BE21-9AB7-466F-8A8C-2BCEB0C0C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AA19-1DBA-4536-AE77-3798F5218B94}" type="datetimeFigureOut">
              <a:rPr lang="zh-CN" altLang="en-US" smtClean="0"/>
              <a:pPr/>
              <a:t>2021/8/25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="" xmlns:a16="http://schemas.microsoft.com/office/drawing/2014/main" id="{D777BA08-F043-43CF-B237-DE4A77F86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="" xmlns:a16="http://schemas.microsoft.com/office/drawing/2014/main" id="{243694DC-BBB8-4536-AB04-B49E4C527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597-647B-4160-821B-B765FEAFEA7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9651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000">
        <p14:switch dir="l"/>
      </p:transition>
    </mc:Choice>
    <mc:Fallback xmlns="">
      <p:transition spd="slow" advClick="0" advTm="3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F608A976-83E7-4489-A678-CFE5AE229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CB7C0FD6-C8AE-4FD3-821A-03EA1CA02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AA19-1DBA-4536-AE77-3798F5218B94}" type="datetimeFigureOut">
              <a:rPr lang="zh-CN" altLang="en-US" smtClean="0"/>
              <a:pPr/>
              <a:t>2021/8/25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847F1A97-0A44-4284-88E3-D5FB3C54A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2C4D4369-2FAF-40E0-AAB3-F7D94EEFA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597-647B-4160-821B-B765FEAFEA7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3401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000">
        <p14:switch dir="l"/>
      </p:transition>
    </mc:Choice>
    <mc:Fallback xmlns="">
      <p:transition spd="slow" advClick="0" advTm="3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="" xmlns:a16="http://schemas.microsoft.com/office/drawing/2014/main" id="{0C384350-9C43-4B24-B53A-555039222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AA19-1DBA-4536-AE77-3798F5218B94}" type="datetimeFigureOut">
              <a:rPr lang="zh-CN" altLang="en-US" smtClean="0"/>
              <a:pPr/>
              <a:t>2021/8/25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="" xmlns:a16="http://schemas.microsoft.com/office/drawing/2014/main" id="{1874CF69-4B84-44E7-9E3E-C39A4982C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E5BA9226-E063-4B0A-A098-478BF975B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597-647B-4160-821B-B765FEAFEA7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7495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000">
        <p14:switch dir="l"/>
      </p:transition>
    </mc:Choice>
    <mc:Fallback xmlns="">
      <p:transition spd="slow" advClick="0" advTm="3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EADA02CA-EA6E-49DE-BD85-F43173128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6AA70FF3-1FD3-4767-AC15-CD6D6064A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="" xmlns:a16="http://schemas.microsoft.com/office/drawing/2014/main" id="{D9A21953-4705-4247-8447-0EFB8B56F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71D485AD-FEB3-4674-9E4F-C54274D3E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AA19-1DBA-4536-AE77-3798F5218B94}" type="datetimeFigureOut">
              <a:rPr lang="zh-CN" altLang="en-US" smtClean="0"/>
              <a:pPr/>
              <a:t>2021/8/25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802BE61E-D0C7-4683-BF15-0D95F9E47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FBD21329-A680-4994-840A-3BE6FE23B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597-647B-4160-821B-B765FEAFEA7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4575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000">
        <p14:switch dir="l"/>
      </p:transition>
    </mc:Choice>
    <mc:Fallback xmlns="">
      <p:transition spd="slow" advClick="0" advTm="3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691B958D-E7D2-4696-A2F1-07B8EBFFC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="" xmlns:a16="http://schemas.microsoft.com/office/drawing/2014/main" id="{BEBA68FB-1216-4EE6-ADCA-E305C9C20B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="" xmlns:a16="http://schemas.microsoft.com/office/drawing/2014/main" id="{2F6DD553-6ACA-48E9-8128-57D480500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612D663D-A04D-40FB-94E7-5EC1B1DA4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AA19-1DBA-4536-AE77-3798F5218B94}" type="datetimeFigureOut">
              <a:rPr lang="zh-CN" altLang="en-US" smtClean="0"/>
              <a:pPr/>
              <a:t>2021/8/25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4583008E-0D5F-477C-B143-1D70B2233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BFEF557A-6F52-43D0-82F0-23E954047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597-647B-4160-821B-B765FEAFEA7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90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000">
        <p14:switch dir="l"/>
      </p:transition>
    </mc:Choice>
    <mc:Fallback xmlns="">
      <p:transition spd="slow" advClick="0" advTm="3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="" xmlns:a16="http://schemas.microsoft.com/office/drawing/2014/main" id="{EACF0C81-D217-4AB9-9823-AED8BBC8E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872DA104-FE93-41A2-BE69-BBEE478299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03B8E6C3-D9DD-4997-B5D5-77AC230047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5AA19-1DBA-4536-AE77-3798F5218B94}" type="datetimeFigureOut">
              <a:rPr lang="zh-CN" altLang="en-US" smtClean="0"/>
              <a:pPr/>
              <a:t>2021/8/25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1F265C50-E409-434E-B1FA-1B6391672D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D9F7AF10-A73C-47B3-B489-584DC1E8BD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40597-647B-4160-821B-B765FEAFEA7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3959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 advClick="0" advTm="3000">
        <p14:switch dir="l"/>
      </p:transition>
    </mc:Choice>
    <mc:Fallback xmlns="">
      <p:transition spd="slow" advClick="0" advTm="3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="" xmlns:a16="http://schemas.microsoft.com/office/drawing/2014/main" id="{F2DA4D4F-4FE0-4D38-9AA4-8E8D5325F4E2}"/>
              </a:ext>
            </a:extLst>
          </p:cNvPr>
          <p:cNvSpPr/>
          <p:nvPr/>
        </p:nvSpPr>
        <p:spPr>
          <a:xfrm>
            <a:off x="249382" y="300849"/>
            <a:ext cx="11694968" cy="6204544"/>
          </a:xfrm>
          <a:prstGeom prst="rect">
            <a:avLst/>
          </a:prstGeom>
          <a:solidFill>
            <a:schemeClr val="bg1">
              <a:alpha val="76000"/>
            </a:schemeClr>
          </a:solidFill>
          <a:ln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sym typeface="Arial"/>
            </a:endParaRPr>
          </a:p>
        </p:txBody>
      </p:sp>
      <p:sp>
        <p:nvSpPr>
          <p:cNvPr id="52" name="文本框 51">
            <a:extLst>
              <a:ext uri="{FF2B5EF4-FFF2-40B4-BE49-F238E27FC236}">
                <a16:creationId xmlns="" xmlns:a16="http://schemas.microsoft.com/office/drawing/2014/main" id="{D5783824-1293-4FCE-94BC-95AADE5B5C34}"/>
              </a:ext>
            </a:extLst>
          </p:cNvPr>
          <p:cNvSpPr txBox="1"/>
          <p:nvPr/>
        </p:nvSpPr>
        <p:spPr>
          <a:xfrm>
            <a:off x="249383" y="1325549"/>
            <a:ext cx="11694967" cy="3077760"/>
          </a:xfrm>
          <a:prstGeom prst="rect">
            <a:avLst/>
          </a:prstGeom>
          <a:noFill/>
        </p:spPr>
        <p:txBody>
          <a:bodyPr wrap="square" lIns="121915" tIns="60957" rIns="121915" bIns="60957" rtlCol="0" anchor="t">
            <a:spAutoFit/>
          </a:bodyPr>
          <a:lstStyle/>
          <a:p>
            <a:pPr algn="ctr">
              <a:defRPr/>
            </a:pPr>
            <a:r>
              <a:rPr lang="zh-TW" altLang="en-US" sz="6600" b="1" spc="300" dirty="0">
                <a:solidFill>
                  <a:srgbClr val="002060"/>
                </a:solidFill>
                <a:latin typeface="Arial"/>
                <a:ea typeface="微软雅黑"/>
                <a:sym typeface="Arial"/>
              </a:rPr>
              <a:t>友善校園</a:t>
            </a:r>
            <a:r>
              <a:rPr lang="zh-TW" altLang="en-US" sz="6600" b="1" spc="300" dirty="0" smtClean="0">
                <a:solidFill>
                  <a:srgbClr val="002060"/>
                </a:solidFill>
                <a:latin typeface="Arial"/>
                <a:ea typeface="微软雅黑"/>
                <a:sym typeface="Arial"/>
              </a:rPr>
              <a:t>週</a:t>
            </a:r>
            <a:endParaRPr lang="en-US" altLang="zh-TW" sz="6600" b="1" spc="300" dirty="0" smtClean="0">
              <a:solidFill>
                <a:srgbClr val="002060"/>
              </a:solidFill>
              <a:latin typeface="Arial"/>
              <a:ea typeface="微软雅黑"/>
              <a:sym typeface="Arial"/>
            </a:endParaRPr>
          </a:p>
          <a:p>
            <a:pPr algn="ctr">
              <a:defRPr/>
            </a:pPr>
            <a:r>
              <a:rPr lang="zh-CN" altLang="en-US" sz="6600" b="1" spc="300" dirty="0" smtClean="0">
                <a:solidFill>
                  <a:srgbClr val="002060"/>
                </a:solidFill>
                <a:latin typeface="Arial"/>
                <a:ea typeface="微软雅黑"/>
                <a:sym typeface="Arial"/>
              </a:rPr>
              <a:t>性</a:t>
            </a:r>
            <a:r>
              <a:rPr lang="zh-CN" altLang="en-US" sz="6600" b="1" spc="300" dirty="0">
                <a:solidFill>
                  <a:srgbClr val="002060"/>
                </a:solidFill>
                <a:latin typeface="Arial"/>
                <a:ea typeface="微软雅黑"/>
                <a:sym typeface="Arial"/>
              </a:rPr>
              <a:t>平教育</a:t>
            </a:r>
            <a:r>
              <a:rPr lang="zh-TW" altLang="en-US" sz="6600" b="1" spc="300" dirty="0">
                <a:solidFill>
                  <a:srgbClr val="002060"/>
                </a:solidFill>
                <a:latin typeface="Arial"/>
                <a:ea typeface="微软雅黑"/>
                <a:sym typeface="Arial"/>
              </a:rPr>
              <a:t>入班</a:t>
            </a:r>
            <a:r>
              <a:rPr lang="zh-CN" altLang="en-US" sz="6600" b="1" spc="300" dirty="0">
                <a:solidFill>
                  <a:srgbClr val="002060"/>
                </a:solidFill>
                <a:latin typeface="Arial"/>
                <a:ea typeface="微软雅黑"/>
                <a:sym typeface="Arial"/>
              </a:rPr>
              <a:t>宣導</a:t>
            </a:r>
            <a:endParaRPr lang="en-US" altLang="zh-CN" sz="6600" b="1" spc="300" dirty="0">
              <a:solidFill>
                <a:srgbClr val="002060"/>
              </a:solidFill>
              <a:latin typeface="Arial"/>
              <a:ea typeface="微软雅黑"/>
              <a:sym typeface="Arial"/>
            </a:endParaRPr>
          </a:p>
          <a:p>
            <a:pPr algn="ctr">
              <a:defRPr/>
            </a:pPr>
            <a:r>
              <a:rPr lang="zh-TW" altLang="en-US" sz="6000" b="1" dirty="0">
                <a:solidFill>
                  <a:srgbClr val="7030A0"/>
                </a:solidFill>
                <a:latin typeface="Arial"/>
                <a:ea typeface="微软雅黑"/>
                <a:cs typeface="Arial"/>
              </a:rPr>
              <a:t>主題</a:t>
            </a:r>
            <a:r>
              <a:rPr lang="en-US" altLang="zh-TW" sz="6000" b="1" dirty="0">
                <a:solidFill>
                  <a:srgbClr val="7030A0"/>
                </a:solidFill>
                <a:latin typeface="Arial"/>
                <a:ea typeface="微软雅黑"/>
                <a:cs typeface="Arial"/>
              </a:rPr>
              <a:t>-</a:t>
            </a:r>
            <a:r>
              <a:rPr lang="zh-TW" altLang="zh-TW" sz="6000" b="1" dirty="0">
                <a:solidFill>
                  <a:srgbClr val="7030A0"/>
                </a:solidFill>
                <a:latin typeface="Microsoft YaHei" pitchFamily="34" charset="-122"/>
                <a:ea typeface="Microsoft YaHei" pitchFamily="34" charset="-122"/>
              </a:rPr>
              <a:t>數位性</a:t>
            </a:r>
            <a:r>
              <a:rPr lang="zh-TW" altLang="en-US" sz="6000" b="1" dirty="0">
                <a:solidFill>
                  <a:srgbClr val="7030A0"/>
                </a:solidFill>
                <a:latin typeface="Microsoft YaHei" pitchFamily="34" charset="-122"/>
                <a:ea typeface="Microsoft YaHei" pitchFamily="34" charset="-122"/>
              </a:rPr>
              <a:t>別</a:t>
            </a:r>
            <a:r>
              <a:rPr lang="zh-TW" altLang="zh-TW" sz="6000" b="1" dirty="0" smtClean="0">
                <a:solidFill>
                  <a:srgbClr val="7030A0"/>
                </a:solidFill>
                <a:latin typeface="Microsoft YaHei" pitchFamily="34" charset="-122"/>
                <a:ea typeface="Microsoft YaHei" pitchFamily="34" charset="-122"/>
              </a:rPr>
              <a:t>暴力</a:t>
            </a:r>
            <a:endParaRPr lang="en-US" altLang="zh-CN" sz="6000" b="1" dirty="0">
              <a:solidFill>
                <a:srgbClr val="7030A0"/>
              </a:solidFill>
              <a:latin typeface="Arial"/>
              <a:ea typeface="微软雅黑"/>
              <a:cs typeface="Arial"/>
            </a:endParaRPr>
          </a:p>
        </p:txBody>
      </p:sp>
      <p:grpSp>
        <p:nvGrpSpPr>
          <p:cNvPr id="58" name="组合 55">
            <a:extLst>
              <a:ext uri="{FF2B5EF4-FFF2-40B4-BE49-F238E27FC236}">
                <a16:creationId xmlns="" xmlns:a16="http://schemas.microsoft.com/office/drawing/2014/main" id="{7722F249-784B-4638-A995-FAF815261C45}"/>
              </a:ext>
            </a:extLst>
          </p:cNvPr>
          <p:cNvGrpSpPr/>
          <p:nvPr/>
        </p:nvGrpSpPr>
        <p:grpSpPr bwMode="auto">
          <a:xfrm>
            <a:off x="4203746" y="4535316"/>
            <a:ext cx="3573066" cy="696102"/>
            <a:chOff x="3791205" y="5346441"/>
            <a:chExt cx="5833188" cy="1152192"/>
          </a:xfrm>
        </p:grpSpPr>
        <p:sp>
          <p:nvSpPr>
            <p:cNvPr id="59" name="圆角矩形 165">
              <a:extLst>
                <a:ext uri="{FF2B5EF4-FFF2-40B4-BE49-F238E27FC236}">
                  <a16:creationId xmlns="" xmlns:a16="http://schemas.microsoft.com/office/drawing/2014/main" id="{E0721AED-B578-4DE2-AA27-209E12A85960}"/>
                </a:ext>
              </a:extLst>
            </p:cNvPr>
            <p:cNvSpPr/>
            <p:nvPr/>
          </p:nvSpPr>
          <p:spPr>
            <a:xfrm>
              <a:off x="4007769" y="5518708"/>
              <a:ext cx="5400600" cy="807659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50000"/>
              </a:schemeClr>
            </a:solidFill>
            <a:ln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691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60" name="任意多边形 166">
              <a:extLst>
                <a:ext uri="{FF2B5EF4-FFF2-40B4-BE49-F238E27FC236}">
                  <a16:creationId xmlns="" xmlns:a16="http://schemas.microsoft.com/office/drawing/2014/main" id="{1A582EE6-1499-4CBC-9F33-3655C04D1301}"/>
                </a:ext>
              </a:extLst>
            </p:cNvPr>
            <p:cNvSpPr/>
            <p:nvPr/>
          </p:nvSpPr>
          <p:spPr>
            <a:xfrm>
              <a:off x="3791205" y="5346441"/>
              <a:ext cx="5833186" cy="1152192"/>
            </a:xfrm>
            <a:custGeom>
              <a:avLst/>
              <a:gdLst>
                <a:gd name="connsiteX0" fmla="*/ 619854 w 5832648"/>
                <a:gd name="connsiteY0" fmla="*/ 172234 h 1152128"/>
                <a:gd name="connsiteX1" fmla="*/ 247759 w 5832648"/>
                <a:gd name="connsiteY1" fmla="*/ 418875 h 1152128"/>
                <a:gd name="connsiteX2" fmla="*/ 216024 w 5832648"/>
                <a:gd name="connsiteY2" fmla="*/ 576064 h 1152128"/>
                <a:gd name="connsiteX3" fmla="*/ 216024 w 5832648"/>
                <a:gd name="connsiteY3" fmla="*/ 576063 h 1152128"/>
                <a:gd name="connsiteX4" fmla="*/ 216024 w 5832648"/>
                <a:gd name="connsiteY4" fmla="*/ 576064 h 1152128"/>
                <a:gd name="connsiteX5" fmla="*/ 216024 w 5832648"/>
                <a:gd name="connsiteY5" fmla="*/ 576064 h 1152128"/>
                <a:gd name="connsiteX6" fmla="*/ 247759 w 5832648"/>
                <a:gd name="connsiteY6" fmla="*/ 733252 h 1152128"/>
                <a:gd name="connsiteX7" fmla="*/ 619854 w 5832648"/>
                <a:gd name="connsiteY7" fmla="*/ 979893 h 1152128"/>
                <a:gd name="connsiteX8" fmla="*/ 5212794 w 5832648"/>
                <a:gd name="connsiteY8" fmla="*/ 979894 h 1152128"/>
                <a:gd name="connsiteX9" fmla="*/ 5616624 w 5832648"/>
                <a:gd name="connsiteY9" fmla="*/ 576064 h 1152128"/>
                <a:gd name="connsiteX10" fmla="*/ 5616625 w 5832648"/>
                <a:gd name="connsiteY10" fmla="*/ 576064 h 1152128"/>
                <a:gd name="connsiteX11" fmla="*/ 5212795 w 5832648"/>
                <a:gd name="connsiteY11" fmla="*/ 172234 h 1152128"/>
                <a:gd name="connsiteX12" fmla="*/ 576064 w 5832648"/>
                <a:gd name="connsiteY12" fmla="*/ 0 h 1152128"/>
                <a:gd name="connsiteX13" fmla="*/ 5256584 w 5832648"/>
                <a:gd name="connsiteY13" fmla="*/ 0 h 1152128"/>
                <a:gd name="connsiteX14" fmla="*/ 5832648 w 5832648"/>
                <a:gd name="connsiteY14" fmla="*/ 576064 h 1152128"/>
                <a:gd name="connsiteX15" fmla="*/ 5256584 w 5832648"/>
                <a:gd name="connsiteY15" fmla="*/ 1152128 h 1152128"/>
                <a:gd name="connsiteX16" fmla="*/ 576064 w 5832648"/>
                <a:gd name="connsiteY16" fmla="*/ 1152128 h 1152128"/>
                <a:gd name="connsiteX17" fmla="*/ 0 w 5832648"/>
                <a:gd name="connsiteY17" fmla="*/ 576064 h 1152128"/>
                <a:gd name="connsiteX18" fmla="*/ 576064 w 5832648"/>
                <a:gd name="connsiteY18" fmla="*/ 0 h 1152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5832648" h="1152128">
                  <a:moveTo>
                    <a:pt x="619854" y="172234"/>
                  </a:moveTo>
                  <a:cubicBezTo>
                    <a:pt x="452583" y="172234"/>
                    <a:pt x="309064" y="273935"/>
                    <a:pt x="247759" y="418875"/>
                  </a:cubicBezTo>
                  <a:lnTo>
                    <a:pt x="216024" y="576064"/>
                  </a:lnTo>
                  <a:lnTo>
                    <a:pt x="216024" y="576063"/>
                  </a:lnTo>
                  <a:lnTo>
                    <a:pt x="216024" y="576064"/>
                  </a:lnTo>
                  <a:lnTo>
                    <a:pt x="216024" y="576064"/>
                  </a:lnTo>
                  <a:lnTo>
                    <a:pt x="247759" y="733252"/>
                  </a:lnTo>
                  <a:cubicBezTo>
                    <a:pt x="309064" y="878193"/>
                    <a:pt x="452583" y="979893"/>
                    <a:pt x="619854" y="979893"/>
                  </a:cubicBezTo>
                  <a:lnTo>
                    <a:pt x="5212794" y="979894"/>
                  </a:lnTo>
                  <a:cubicBezTo>
                    <a:pt x="5435823" y="979894"/>
                    <a:pt x="5616624" y="799093"/>
                    <a:pt x="5616624" y="576064"/>
                  </a:cubicBezTo>
                  <a:lnTo>
                    <a:pt x="5616625" y="576064"/>
                  </a:lnTo>
                  <a:cubicBezTo>
                    <a:pt x="5616625" y="353035"/>
                    <a:pt x="5435824" y="172234"/>
                    <a:pt x="5212795" y="172234"/>
                  </a:cubicBezTo>
                  <a:close/>
                  <a:moveTo>
                    <a:pt x="576064" y="0"/>
                  </a:moveTo>
                  <a:lnTo>
                    <a:pt x="5256584" y="0"/>
                  </a:lnTo>
                  <a:cubicBezTo>
                    <a:pt x="5574735" y="0"/>
                    <a:pt x="5832648" y="257913"/>
                    <a:pt x="5832648" y="576064"/>
                  </a:cubicBezTo>
                  <a:cubicBezTo>
                    <a:pt x="5832648" y="894215"/>
                    <a:pt x="5574735" y="1152128"/>
                    <a:pt x="5256584" y="1152128"/>
                  </a:cubicBezTo>
                  <a:lnTo>
                    <a:pt x="576064" y="1152128"/>
                  </a:lnTo>
                  <a:cubicBezTo>
                    <a:pt x="257913" y="1152128"/>
                    <a:pt x="0" y="894215"/>
                    <a:pt x="0" y="576064"/>
                  </a:cubicBezTo>
                  <a:cubicBezTo>
                    <a:pt x="0" y="257913"/>
                    <a:pt x="257913" y="0"/>
                    <a:pt x="57606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outerShdw blurRad="889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691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61" name="圆角矩形 167">
              <a:extLst>
                <a:ext uri="{FF2B5EF4-FFF2-40B4-BE49-F238E27FC236}">
                  <a16:creationId xmlns="" xmlns:a16="http://schemas.microsoft.com/office/drawing/2014/main" id="{FF1442A9-071F-4ACA-8812-96E2A3392E4B}"/>
                </a:ext>
              </a:extLst>
            </p:cNvPr>
            <p:cNvSpPr/>
            <p:nvPr/>
          </p:nvSpPr>
          <p:spPr>
            <a:xfrm>
              <a:off x="3791744" y="5346472"/>
              <a:ext cx="5832649" cy="1152127"/>
            </a:xfrm>
            <a:prstGeom prst="roundRect">
              <a:avLst>
                <a:gd name="adj" fmla="val 50000"/>
              </a:avLst>
            </a:prstGeom>
            <a:noFill/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691">
                <a:latin typeface="Arial"/>
                <a:ea typeface="微软雅黑"/>
                <a:cs typeface="+mn-ea"/>
                <a:sym typeface="Arial"/>
              </a:endParaRPr>
            </a:p>
          </p:txBody>
        </p:sp>
      </p:grpSp>
      <p:sp>
        <p:nvSpPr>
          <p:cNvPr id="62" name="矩形 61">
            <a:extLst>
              <a:ext uri="{FF2B5EF4-FFF2-40B4-BE49-F238E27FC236}">
                <a16:creationId xmlns="" xmlns:a16="http://schemas.microsoft.com/office/drawing/2014/main" id="{C9E33410-7114-4E30-8838-7852FBC9E729}"/>
              </a:ext>
            </a:extLst>
          </p:cNvPr>
          <p:cNvSpPr/>
          <p:nvPr/>
        </p:nvSpPr>
        <p:spPr>
          <a:xfrm>
            <a:off x="4503230" y="4639392"/>
            <a:ext cx="3522963" cy="86177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t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國</a:t>
            </a:r>
            <a:r>
              <a:rPr lang="zh-TW" altLang="en-US" sz="2800" dirty="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中</a:t>
            </a:r>
            <a:r>
              <a:rPr lang="zh-TW" altLang="en-US" sz="2800" dirty="0">
                <a:solidFill>
                  <a:srgbClr val="FFFF00"/>
                </a:solidFill>
                <a:latin typeface="Arial"/>
                <a:ea typeface="微软雅黑"/>
                <a:cs typeface="+mn-ea"/>
                <a:sym typeface="Arial"/>
              </a:rPr>
              <a:t>九</a:t>
            </a:r>
            <a:r>
              <a:rPr lang="zh-CN" altLang="en-US" sz="2800" dirty="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年級</a:t>
            </a:r>
            <a:r>
              <a:rPr lang="zh-TW" altLang="en-US" sz="2800" dirty="0">
                <a:solidFill>
                  <a:srgbClr val="FFFF00"/>
                </a:solidFill>
                <a:latin typeface="Arial"/>
                <a:ea typeface="微软雅黑"/>
                <a:cs typeface="+mn-ea"/>
                <a:sym typeface="Arial"/>
              </a:rPr>
              <a:t>上</a:t>
            </a:r>
            <a:r>
              <a:rPr lang="zh-TW" altLang="en-US" sz="2800" dirty="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學期</a:t>
            </a:r>
            <a:endParaRPr lang="zh-CN" altLang="en-US" sz="2800" dirty="0">
              <a:solidFill>
                <a:schemeClr val="bg1"/>
              </a:solidFill>
              <a:latin typeface="Arial"/>
              <a:ea typeface="微软雅黑"/>
              <a:cs typeface="+mn-ea"/>
            </a:endParaRPr>
          </a:p>
          <a:p>
            <a:endParaRPr lang="zh-CN" altLang="en-US" sz="2200" dirty="0">
              <a:solidFill>
                <a:schemeClr val="bg1"/>
              </a:solidFill>
              <a:latin typeface="Arial"/>
              <a:ea typeface="微软雅黑"/>
              <a:cs typeface="+mn-ea"/>
            </a:endParaRPr>
          </a:p>
        </p:txBody>
      </p:sp>
      <p:sp>
        <p:nvSpPr>
          <p:cNvPr id="11" name="Google Shape;97;p13"/>
          <p:cNvSpPr txBox="1"/>
          <p:nvPr/>
        </p:nvSpPr>
        <p:spPr>
          <a:xfrm>
            <a:off x="4301848" y="5438872"/>
            <a:ext cx="3376860" cy="553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50" rIns="121900" bIns="6095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 b="1" dirty="0">
                <a:solidFill>
                  <a:srgbClr val="7030A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Arial"/>
              </a:rPr>
              <a:t>臺南市政府教育局</a:t>
            </a:r>
            <a:endParaRPr sz="2800" b="1" dirty="0">
              <a:solidFill>
                <a:srgbClr val="7030A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4807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圆角矩形 165">
            <a:extLst>
              <a:ext uri="{FF2B5EF4-FFF2-40B4-BE49-F238E27FC236}">
                <a16:creationId xmlns="" xmlns:a16="http://schemas.microsoft.com/office/drawing/2014/main" id="{3E412583-10A7-40A2-A54F-C80BB0B54EA6}"/>
              </a:ext>
            </a:extLst>
          </p:cNvPr>
          <p:cNvSpPr/>
          <p:nvPr/>
        </p:nvSpPr>
        <p:spPr bwMode="auto">
          <a:xfrm>
            <a:off x="1632065" y="831273"/>
            <a:ext cx="5203767" cy="1282869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7200" b="1">
              <a:solidFill>
                <a:srgbClr val="2D6B81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7" name="圆角矩形 165">
            <a:extLst>
              <a:ext uri="{FF2B5EF4-FFF2-40B4-BE49-F238E27FC236}">
                <a16:creationId xmlns="" xmlns:a16="http://schemas.microsoft.com/office/drawing/2014/main" id="{3E412583-10A7-40A2-A54F-C80BB0B54EA6}"/>
              </a:ext>
            </a:extLst>
          </p:cNvPr>
          <p:cNvSpPr/>
          <p:nvPr/>
        </p:nvSpPr>
        <p:spPr bwMode="auto">
          <a:xfrm>
            <a:off x="860913" y="13595"/>
            <a:ext cx="8510386" cy="2194210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5400" b="1">
              <a:solidFill>
                <a:srgbClr val="FF6699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9" name="圆角矩形 165">
            <a:extLst>
              <a:ext uri="{FF2B5EF4-FFF2-40B4-BE49-F238E27FC236}">
                <a16:creationId xmlns="" xmlns:a16="http://schemas.microsoft.com/office/drawing/2014/main" id="{3E412583-10A7-40A2-A54F-C80BB0B54EA6}"/>
              </a:ext>
            </a:extLst>
          </p:cNvPr>
          <p:cNvSpPr/>
          <p:nvPr/>
        </p:nvSpPr>
        <p:spPr bwMode="auto">
          <a:xfrm>
            <a:off x="1813801" y="275709"/>
            <a:ext cx="9001125" cy="1435307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TW" altLang="en-US" sz="6400" b="1" dirty="0">
                <a:solidFill>
                  <a:srgbClr val="FF6699"/>
                </a:solidFill>
                <a:latin typeface="Arial"/>
                <a:ea typeface="微软雅黑"/>
                <a:cs typeface="+mn-ea"/>
                <a:sym typeface="Arial"/>
              </a:rPr>
              <a:t>求助管道</a:t>
            </a:r>
            <a:endParaRPr lang="zh-CN" altLang="en-US" sz="6400" b="1" dirty="0">
              <a:solidFill>
                <a:srgbClr val="FF6699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8" name="Google Shape;276;p38"/>
          <p:cNvSpPr txBox="1"/>
          <p:nvPr/>
        </p:nvSpPr>
        <p:spPr>
          <a:xfrm>
            <a:off x="2019414" y="1492804"/>
            <a:ext cx="9632836" cy="4862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zh-TW" altLang="en-US" sz="2800" b="1" dirty="0">
                <a:latin typeface="Microsoft YaHei" pitchFamily="34" charset="-122"/>
                <a:ea typeface="Microsoft YaHei" pitchFamily="34" charset="-122"/>
              </a:rPr>
              <a:t>如果不幸遇到數位性別暴力，請先將頁面截圖，紀錄時間、發文者帳戶名等資訊，向以下管道尋求協助：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2800" b="1" dirty="0">
              <a:solidFill>
                <a:srgbClr val="FF6699"/>
              </a:solidFill>
              <a:latin typeface="Microsoft YaHei" pitchFamily="34" charset="-122"/>
              <a:ea typeface="Microsoft YaHei" pitchFamily="34" charset="-122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 b="1" dirty="0">
                <a:solidFill>
                  <a:srgbClr val="FF6699"/>
                </a:solidFill>
                <a:latin typeface="Microsoft YaHei" pitchFamily="34" charset="-122"/>
                <a:ea typeface="Microsoft YaHei" pitchFamily="34" charset="-122"/>
              </a:rPr>
              <a:t>1、家長</a:t>
            </a:r>
            <a:endParaRPr sz="2800" b="1" dirty="0">
              <a:solidFill>
                <a:srgbClr val="FF6699"/>
              </a:solidFill>
              <a:latin typeface="Microsoft YaHei" pitchFamily="34" charset="-122"/>
              <a:ea typeface="Microsoft YaHei" pitchFamily="34" charset="-122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 b="1" dirty="0">
                <a:solidFill>
                  <a:srgbClr val="FF6699"/>
                </a:solidFill>
                <a:latin typeface="Microsoft YaHei" pitchFamily="34" charset="-122"/>
                <a:ea typeface="Microsoft YaHei" pitchFamily="34" charset="-122"/>
              </a:rPr>
              <a:t>2、學校導師或學務處、輔導室 </a:t>
            </a:r>
            <a:endParaRPr sz="2800" b="1" dirty="0">
              <a:solidFill>
                <a:srgbClr val="FF6699"/>
              </a:solidFill>
              <a:latin typeface="Microsoft YaHei" pitchFamily="34" charset="-122"/>
              <a:ea typeface="Microsoft YaHei" pitchFamily="34" charset="-122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 b="1" dirty="0">
                <a:solidFill>
                  <a:srgbClr val="FF6699"/>
                </a:solidFill>
                <a:latin typeface="Microsoft YaHei" pitchFamily="34" charset="-122"/>
                <a:ea typeface="Microsoft YaHei" pitchFamily="34" charset="-122"/>
              </a:rPr>
              <a:t>3、警察局(110)：</a:t>
            </a:r>
            <a:endParaRPr lang="en-US" altLang="zh-TW" sz="2800" b="1" dirty="0">
              <a:solidFill>
                <a:srgbClr val="FF6699"/>
              </a:solidFill>
              <a:latin typeface="Microsoft YaHei" pitchFamily="34" charset="-122"/>
              <a:ea typeface="Microsoft YaHei" pitchFamily="34" charset="-122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2800" b="1" dirty="0">
                <a:solidFill>
                  <a:srgbClr val="FF6699"/>
                </a:solidFill>
                <a:latin typeface="Microsoft YaHei" pitchFamily="34" charset="-122"/>
                <a:ea typeface="Microsoft YaHei" pitchFamily="34" charset="-122"/>
              </a:rPr>
              <a:t>      </a:t>
            </a:r>
            <a:r>
              <a:rPr lang="zh-TW" sz="2800" dirty="0">
                <a:latin typeface="Microsoft YaHei" pitchFamily="34" charset="-122"/>
                <a:ea typeface="Microsoft YaHei" pitchFamily="34" charset="-122"/>
              </a:rPr>
              <a:t>由員警了解案情後，協助將影像移除。</a:t>
            </a:r>
            <a:endParaRPr sz="2800" dirty="0">
              <a:latin typeface="Microsoft YaHei" pitchFamily="34" charset="-122"/>
              <a:ea typeface="Microsoft YaHei" pitchFamily="34" charset="-122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 b="1" dirty="0">
                <a:solidFill>
                  <a:srgbClr val="FF6699"/>
                </a:solidFill>
                <a:latin typeface="Microsoft YaHei" pitchFamily="34" charset="-122"/>
                <a:ea typeface="Microsoft YaHei" pitchFamily="34" charset="-122"/>
              </a:rPr>
              <a:t>4、IWIN網路內容防護機構：</a:t>
            </a:r>
            <a:endParaRPr lang="en-US" altLang="zh-TW" sz="2800" b="1" dirty="0">
              <a:solidFill>
                <a:srgbClr val="FF6699"/>
              </a:solidFill>
              <a:latin typeface="Microsoft YaHei" pitchFamily="34" charset="-122"/>
              <a:ea typeface="Microsoft YaHei" pitchFamily="34" charset="-122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2800" b="1" dirty="0">
                <a:solidFill>
                  <a:srgbClr val="FF6699"/>
                </a:solidFill>
                <a:latin typeface="Microsoft YaHei" pitchFamily="34" charset="-122"/>
                <a:ea typeface="Microsoft YaHei" pitchFamily="34" charset="-122"/>
              </a:rPr>
              <a:t>      </a:t>
            </a:r>
            <a:r>
              <a:rPr lang="zh-TW" sz="2800" dirty="0">
                <a:latin typeface="Microsoft YaHei" pitchFamily="34" charset="-122"/>
                <a:ea typeface="Microsoft YaHei" pitchFamily="34" charset="-122"/>
              </a:rPr>
              <a:t>向IWIN提出檢舉申訴</a:t>
            </a:r>
            <a:r>
              <a:rPr lang="zh-TW" altLang="en-US" sz="2800" dirty="0">
                <a:latin typeface="Microsoft YaHei" pitchFamily="34" charset="-122"/>
                <a:ea typeface="Microsoft YaHei" pitchFamily="34" charset="-122"/>
              </a:rPr>
              <a:t>，</a:t>
            </a:r>
            <a:r>
              <a:rPr lang="zh-TW" altLang="zh-TW" sz="2800" dirty="0">
                <a:latin typeface="Microsoft YaHei" pitchFamily="34" charset="-122"/>
                <a:ea typeface="Microsoft YaHei" pitchFamily="34" charset="-122"/>
              </a:rPr>
              <a:t>由</a:t>
            </a:r>
            <a:r>
              <a:rPr lang="zh-TW" sz="2800" dirty="0">
                <a:latin typeface="Microsoft YaHei" pitchFamily="34" charset="-122"/>
                <a:ea typeface="Microsoft YaHei" pitchFamily="34" charset="-122"/>
              </a:rPr>
              <a:t>IWIN向網站要求刪除下架</a:t>
            </a:r>
            <a:endParaRPr sz="2800" dirty="0">
              <a:latin typeface="Microsoft YaHei" pitchFamily="34" charset="-122"/>
              <a:ea typeface="Microsoft YaHei" pitchFamily="34" charset="-122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 b="1" dirty="0">
                <a:solidFill>
                  <a:srgbClr val="FF6699"/>
                </a:solidFill>
                <a:latin typeface="Microsoft YaHei" pitchFamily="34" charset="-122"/>
                <a:ea typeface="Microsoft YaHei" pitchFamily="34" charset="-122"/>
              </a:rPr>
              <a:t>5、婦女救援基金會：</a:t>
            </a:r>
            <a:r>
              <a:rPr lang="zh-TW" sz="2800" dirty="0">
                <a:latin typeface="Microsoft YaHei" pitchFamily="34" charset="-122"/>
                <a:ea typeface="Microsoft YaHei" pitchFamily="34" charset="-122"/>
              </a:rPr>
              <a:t>撥打求助專線(02-2555-8595＃31,32)</a:t>
            </a:r>
            <a:endParaRPr sz="2800" dirty="0">
              <a:latin typeface="Microsoft YaHei" pitchFamily="34" charset="-122"/>
              <a:ea typeface="Microsoft YaHei" pitchFamily="34" charset="-122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latin typeface="Microsoft YaHei" pitchFamily="34" charset="-122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01509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圆角矩形 165">
            <a:extLst>
              <a:ext uri="{FF2B5EF4-FFF2-40B4-BE49-F238E27FC236}">
                <a16:creationId xmlns="" xmlns:a16="http://schemas.microsoft.com/office/drawing/2014/main" id="{3E412583-10A7-40A2-A54F-C80BB0B54EA6}"/>
              </a:ext>
            </a:extLst>
          </p:cNvPr>
          <p:cNvSpPr/>
          <p:nvPr/>
        </p:nvSpPr>
        <p:spPr bwMode="auto">
          <a:xfrm>
            <a:off x="1632065" y="831273"/>
            <a:ext cx="5203767" cy="1282869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7200" b="1">
              <a:solidFill>
                <a:srgbClr val="2D6B81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7" name="圆角矩形 165">
            <a:extLst>
              <a:ext uri="{FF2B5EF4-FFF2-40B4-BE49-F238E27FC236}">
                <a16:creationId xmlns="" xmlns:a16="http://schemas.microsoft.com/office/drawing/2014/main" id="{3E412583-10A7-40A2-A54F-C80BB0B54EA6}"/>
              </a:ext>
            </a:extLst>
          </p:cNvPr>
          <p:cNvSpPr/>
          <p:nvPr/>
        </p:nvSpPr>
        <p:spPr bwMode="auto">
          <a:xfrm>
            <a:off x="1197544" y="176537"/>
            <a:ext cx="9398980" cy="2468408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TW" altLang="en-US" sz="5400" b="1" dirty="0">
                <a:solidFill>
                  <a:srgbClr val="FF6699"/>
                </a:solidFill>
                <a:latin typeface="Arial"/>
                <a:ea typeface="微软雅黑"/>
                <a:cs typeface="+mn-ea"/>
                <a:sym typeface="Arial"/>
              </a:rPr>
              <a:t>結語</a:t>
            </a:r>
            <a:endParaRPr lang="en-US" altLang="zh-TW" sz="5400" b="1" dirty="0">
              <a:solidFill>
                <a:srgbClr val="FF6699"/>
              </a:solidFill>
              <a:latin typeface="Arial"/>
              <a:ea typeface="微软雅黑"/>
              <a:cs typeface="+mn-ea"/>
              <a:sym typeface="Arial"/>
            </a:endParaRPr>
          </a:p>
          <a:p>
            <a:pPr lvl="0" algn="ctr"/>
            <a:r>
              <a:rPr lang="zh-TW" altLang="en-US" sz="4000" b="1" dirty="0">
                <a:solidFill>
                  <a:srgbClr val="FF6699"/>
                </a:solidFill>
                <a:latin typeface="Microsoft YaHei" pitchFamily="34" charset="-122"/>
                <a:ea typeface="Microsoft YaHei" pitchFamily="34" charset="-122"/>
              </a:rPr>
              <a:t>終結數位性別暴力</a:t>
            </a:r>
            <a:r>
              <a:rPr lang="en-US" altLang="zh-TW" sz="4000" b="1" dirty="0">
                <a:solidFill>
                  <a:srgbClr val="FF6699"/>
                </a:solidFill>
                <a:latin typeface="Microsoft YaHei" pitchFamily="34" charset="-122"/>
                <a:ea typeface="Microsoft YaHei" pitchFamily="34" charset="-122"/>
              </a:rPr>
              <a:t>-</a:t>
            </a:r>
            <a:r>
              <a:rPr lang="zh-TW" altLang="en-US" sz="4000" b="1" dirty="0">
                <a:solidFill>
                  <a:srgbClr val="FF6699"/>
                </a:solidFill>
                <a:latin typeface="Microsoft YaHei" pitchFamily="34" charset="-122"/>
                <a:ea typeface="Microsoft YaHei" pitchFamily="34" charset="-122"/>
              </a:rPr>
              <a:t>五不四要守則</a:t>
            </a:r>
          </a:p>
          <a:p>
            <a:pPr algn="ctr"/>
            <a:endParaRPr lang="zh-CN" altLang="en-US" sz="6400" b="1" dirty="0">
              <a:solidFill>
                <a:srgbClr val="FF6699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12" name="內容版面配置區 11"/>
          <p:cNvSpPr>
            <a:spLocks noGrp="1"/>
          </p:cNvSpPr>
          <p:nvPr>
            <p:ph sz="half" idx="1"/>
          </p:nvPr>
        </p:nvSpPr>
        <p:spPr>
          <a:xfrm>
            <a:off x="1945178" y="3458216"/>
            <a:ext cx="4074621" cy="2441576"/>
          </a:xfrm>
        </p:spPr>
        <p:txBody>
          <a:bodyPr/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zh-TW" altLang="en-US" sz="2400" b="1" dirty="0">
                <a:solidFill>
                  <a:srgbClr val="FF6699"/>
                </a:solidFill>
                <a:latin typeface="Microsoft YaHei" pitchFamily="34" charset="-122"/>
                <a:ea typeface="Microsoft YaHei" pitchFamily="34" charset="-122"/>
              </a:rPr>
              <a:t>      「五不」防護守則：</a:t>
            </a:r>
            <a:endParaRPr lang="en-US" altLang="zh-TW" sz="2400" b="1" dirty="0">
              <a:solidFill>
                <a:srgbClr val="FF6699"/>
              </a:solidFill>
              <a:latin typeface="Microsoft YaHei" pitchFamily="34" charset="-122"/>
              <a:ea typeface="Microsoft YaHei" pitchFamily="34" charset="-122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altLang="zh-TW" sz="2400" b="1" dirty="0">
              <a:solidFill>
                <a:srgbClr val="FF6699"/>
              </a:solidFill>
              <a:latin typeface="Microsoft YaHei" pitchFamily="34" charset="-122"/>
              <a:ea typeface="Microsoft YaHei" pitchFamily="34" charset="-122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zh-TW" altLang="en-US" sz="2400" dirty="0">
                <a:latin typeface="Microsoft YaHei" pitchFamily="34" charset="-122"/>
                <a:ea typeface="Microsoft YaHei" pitchFamily="34" charset="-122"/>
              </a:rPr>
              <a:t> </a:t>
            </a:r>
            <a:r>
              <a:rPr lang="en-US" altLang="zh-TW" sz="2400" dirty="0">
                <a:latin typeface="Microsoft YaHei" pitchFamily="34" charset="-122"/>
                <a:ea typeface="Microsoft YaHei" pitchFamily="34" charset="-122"/>
              </a:rPr>
              <a:t>1</a:t>
            </a:r>
            <a:r>
              <a:rPr lang="zh-TW" altLang="en-US" sz="2400" dirty="0">
                <a:latin typeface="Microsoft YaHei" pitchFamily="34" charset="-122"/>
                <a:ea typeface="Microsoft YaHei" pitchFamily="34" charset="-122"/>
              </a:rPr>
              <a:t>、不違反意願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zh-TW" altLang="en-US" sz="2400" dirty="0">
                <a:latin typeface="Microsoft YaHei" pitchFamily="34" charset="-122"/>
                <a:ea typeface="Microsoft YaHei" pitchFamily="34" charset="-122"/>
              </a:rPr>
              <a:t> </a:t>
            </a:r>
            <a:r>
              <a:rPr lang="en-US" altLang="zh-TW" sz="2400" dirty="0">
                <a:latin typeface="Microsoft YaHei" pitchFamily="34" charset="-122"/>
                <a:ea typeface="Microsoft YaHei" pitchFamily="34" charset="-122"/>
              </a:rPr>
              <a:t>2</a:t>
            </a:r>
            <a:r>
              <a:rPr lang="zh-TW" altLang="en-US" sz="2400" dirty="0">
                <a:latin typeface="Microsoft YaHei" pitchFamily="34" charset="-122"/>
                <a:ea typeface="Microsoft YaHei" pitchFamily="34" charset="-122"/>
              </a:rPr>
              <a:t>、不聽從自拍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zh-TW" altLang="en-US" sz="2400" dirty="0">
                <a:latin typeface="Microsoft YaHei" pitchFamily="34" charset="-122"/>
                <a:ea typeface="Microsoft YaHei" pitchFamily="34" charset="-122"/>
              </a:rPr>
              <a:t> </a:t>
            </a:r>
            <a:r>
              <a:rPr lang="en-US" altLang="zh-TW" sz="2400" dirty="0">
                <a:latin typeface="Microsoft YaHei" pitchFamily="34" charset="-122"/>
                <a:ea typeface="Microsoft YaHei" pitchFamily="34" charset="-122"/>
              </a:rPr>
              <a:t>3</a:t>
            </a:r>
            <a:r>
              <a:rPr lang="zh-TW" altLang="en-US" sz="2400" dirty="0">
                <a:latin typeface="Microsoft YaHei" pitchFamily="34" charset="-122"/>
                <a:ea typeface="Microsoft YaHei" pitchFamily="34" charset="-122"/>
              </a:rPr>
              <a:t>、不倉促傳訊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zh-TW" altLang="en-US" sz="2400" dirty="0">
                <a:latin typeface="Microsoft YaHei" pitchFamily="34" charset="-122"/>
                <a:ea typeface="Microsoft YaHei" pitchFamily="34" charset="-122"/>
              </a:rPr>
              <a:t> </a:t>
            </a:r>
            <a:r>
              <a:rPr lang="en-US" altLang="zh-TW" sz="2400" dirty="0">
                <a:latin typeface="Microsoft YaHei" pitchFamily="34" charset="-122"/>
                <a:ea typeface="Microsoft YaHei" pitchFamily="34" charset="-122"/>
              </a:rPr>
              <a:t>4</a:t>
            </a:r>
            <a:r>
              <a:rPr lang="zh-TW" altLang="en-US" sz="2400" dirty="0">
                <a:latin typeface="Microsoft YaHei" pitchFamily="34" charset="-122"/>
                <a:ea typeface="Microsoft YaHei" pitchFamily="34" charset="-122"/>
              </a:rPr>
              <a:t>、不轉寄私照 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zh-TW" altLang="en-US" sz="2400" dirty="0">
                <a:latin typeface="Microsoft YaHei" pitchFamily="34" charset="-122"/>
                <a:ea typeface="Microsoft YaHei" pitchFamily="34" charset="-122"/>
              </a:rPr>
              <a:t> </a:t>
            </a:r>
            <a:r>
              <a:rPr lang="en-US" altLang="zh-TW" sz="2400" dirty="0">
                <a:latin typeface="Microsoft YaHei" pitchFamily="34" charset="-122"/>
                <a:ea typeface="Microsoft YaHei" pitchFamily="34" charset="-122"/>
              </a:rPr>
              <a:t>5</a:t>
            </a:r>
            <a:r>
              <a:rPr lang="zh-TW" altLang="en-US" sz="2400" dirty="0">
                <a:latin typeface="Microsoft YaHei" pitchFamily="34" charset="-122"/>
                <a:ea typeface="Microsoft YaHei" pitchFamily="34" charset="-122"/>
              </a:rPr>
              <a:t>、不取笑被害 </a:t>
            </a:r>
          </a:p>
          <a:p>
            <a:endParaRPr lang="zh-TW" altLang="en-US" dirty="0"/>
          </a:p>
        </p:txBody>
      </p:sp>
      <p:sp>
        <p:nvSpPr>
          <p:cNvPr id="14" name="Google Shape;265;p37"/>
          <p:cNvSpPr txBox="1">
            <a:spLocks noGrp="1"/>
          </p:cNvSpPr>
          <p:nvPr>
            <p:ph sz="half" idx="2"/>
          </p:nvPr>
        </p:nvSpPr>
        <p:spPr>
          <a:xfrm>
            <a:off x="5897034" y="3382879"/>
            <a:ext cx="5181600" cy="3603625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b="1" dirty="0">
                <a:solidFill>
                  <a:srgbClr val="FF6699"/>
                </a:solidFill>
                <a:latin typeface="Microsoft YaHei" pitchFamily="34" charset="-122"/>
                <a:ea typeface="Microsoft YaHei" pitchFamily="34" charset="-122"/>
              </a:rPr>
              <a:t>「四要」防護守則： </a:t>
            </a:r>
            <a:endParaRPr lang="en-US" altLang="zh-TW" sz="2400" b="1" dirty="0">
              <a:solidFill>
                <a:srgbClr val="FF6699"/>
              </a:solidFill>
              <a:latin typeface="Microsoft YaHei" pitchFamily="34" charset="-122"/>
              <a:ea typeface="Microsoft YaHei" pitchFamily="34" charset="-122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rgbClr val="FF6699"/>
              </a:solidFill>
              <a:latin typeface="Microsoft YaHei" pitchFamily="34" charset="-122"/>
              <a:ea typeface="Microsoft YaHei" pitchFamily="34" charset="-122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2400" dirty="0">
                <a:latin typeface="Microsoft YaHei" pitchFamily="34" charset="-122"/>
                <a:ea typeface="Microsoft YaHei" pitchFamily="34" charset="-122"/>
              </a:rPr>
              <a:t>  </a:t>
            </a:r>
            <a:r>
              <a:rPr lang="zh-TW" sz="2400" dirty="0">
                <a:latin typeface="Microsoft YaHei" pitchFamily="34" charset="-122"/>
                <a:ea typeface="Microsoft YaHei" pitchFamily="34" charset="-122"/>
              </a:rPr>
              <a:t>1、要告訴師長 </a:t>
            </a:r>
            <a:endParaRPr sz="2400" dirty="0">
              <a:latin typeface="Microsoft YaHei" pitchFamily="34" charset="-122"/>
              <a:ea typeface="Microsoft YaHei" pitchFamily="34" charset="-122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2400" dirty="0">
                <a:latin typeface="Microsoft YaHei" pitchFamily="34" charset="-122"/>
                <a:ea typeface="Microsoft YaHei" pitchFamily="34" charset="-122"/>
              </a:rPr>
              <a:t>  </a:t>
            </a:r>
            <a:r>
              <a:rPr lang="zh-TW" sz="2400" dirty="0">
                <a:latin typeface="Microsoft YaHei" pitchFamily="34" charset="-122"/>
                <a:ea typeface="Microsoft YaHei" pitchFamily="34" charset="-122"/>
              </a:rPr>
              <a:t>2、要截圖存證</a:t>
            </a:r>
            <a:endParaRPr sz="2400" dirty="0">
              <a:latin typeface="Microsoft YaHei" pitchFamily="34" charset="-122"/>
              <a:ea typeface="Microsoft YaHei" pitchFamily="34" charset="-122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2400" dirty="0">
                <a:latin typeface="Microsoft YaHei" pitchFamily="34" charset="-122"/>
                <a:ea typeface="Microsoft YaHei" pitchFamily="34" charset="-122"/>
              </a:rPr>
              <a:t>  </a:t>
            </a:r>
            <a:r>
              <a:rPr lang="zh-TW" sz="2400" dirty="0">
                <a:latin typeface="Microsoft YaHei" pitchFamily="34" charset="-122"/>
                <a:ea typeface="Microsoft YaHei" pitchFamily="34" charset="-122"/>
              </a:rPr>
              <a:t>3、要記得報警 </a:t>
            </a:r>
            <a:endParaRPr sz="2400" dirty="0">
              <a:latin typeface="Microsoft YaHei" pitchFamily="34" charset="-122"/>
              <a:ea typeface="Microsoft YaHei" pitchFamily="34" charset="-122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2400" dirty="0">
                <a:latin typeface="Microsoft YaHei" pitchFamily="34" charset="-122"/>
                <a:ea typeface="Microsoft YaHei" pitchFamily="34" charset="-122"/>
              </a:rPr>
              <a:t>  </a:t>
            </a:r>
            <a:r>
              <a:rPr lang="zh-TW" sz="2400" dirty="0">
                <a:latin typeface="Microsoft YaHei" pitchFamily="34" charset="-122"/>
                <a:ea typeface="Microsoft YaHei" pitchFamily="34" charset="-122"/>
              </a:rPr>
              <a:t>4、要檢舉對方</a:t>
            </a:r>
            <a:endParaRPr sz="2400" dirty="0">
              <a:latin typeface="Microsoft YaHei" pitchFamily="34" charset="-122"/>
              <a:ea typeface="Microsoft YaHei" pitchFamily="34" charset="-122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681340"/>
            <a:ext cx="3532824" cy="5000123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43" y="1681340"/>
            <a:ext cx="3532824" cy="5000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461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AutoShape 30">
            <a:extLst>
              <a:ext uri="{FF2B5EF4-FFF2-40B4-BE49-F238E27FC236}">
                <a16:creationId xmlns="" xmlns:a16="http://schemas.microsoft.com/office/drawing/2014/main" id="{0E757C22-3443-420E-B9D3-4132AA66CAC4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5230395" y="3743825"/>
            <a:ext cx="52451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Arial"/>
              <a:ea typeface="微软雅黑"/>
              <a:sym typeface="Arial"/>
            </a:endParaRPr>
          </a:p>
        </p:txBody>
      </p:sp>
      <p:sp>
        <p:nvSpPr>
          <p:cNvPr id="6" name="Shape 401"/>
          <p:cNvSpPr txBox="1">
            <a:spLocks/>
          </p:cNvSpPr>
          <p:nvPr/>
        </p:nvSpPr>
        <p:spPr>
          <a:xfrm>
            <a:off x="6587046" y="3743825"/>
            <a:ext cx="3895725" cy="1487488"/>
          </a:xfrm>
          <a:prstGeom prst="rect">
            <a:avLst/>
          </a:prstGeom>
        </p:spPr>
        <p:txBody>
          <a:bodyPr vert="horz" lIns="91950" tIns="45975" rIns="91950" bIns="45975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4846" indent="-344846">
              <a:spcBef>
                <a:spcPts val="0"/>
              </a:spcBef>
              <a:buSzPct val="25000"/>
              <a:buFont typeface="Arial"/>
              <a:buNone/>
              <a:defRPr/>
            </a:pPr>
            <a:r>
              <a:rPr lang="zh-TW" altLang="en-US" sz="6600" b="1" dirty="0">
                <a:solidFill>
                  <a:srgbClr val="EB3F3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微软雅黑"/>
                <a:cs typeface="+mn-ea"/>
                <a:sym typeface="Arial"/>
              </a:rPr>
              <a:t>感</a:t>
            </a:r>
            <a:r>
              <a:rPr lang="zh-TW" sz="6600" b="1" dirty="0">
                <a:solidFill>
                  <a:srgbClr val="EB3F3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微软雅黑"/>
                <a:cs typeface="+mn-ea"/>
                <a:sym typeface="Arial"/>
              </a:rPr>
              <a:t>謝聆聽</a:t>
            </a:r>
          </a:p>
        </p:txBody>
      </p:sp>
    </p:spTree>
    <p:extLst>
      <p:ext uri="{BB962C8B-B14F-4D97-AF65-F5344CB8AC3E}">
        <p14:creationId xmlns:p14="http://schemas.microsoft.com/office/powerpoint/2010/main" val="293288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55">
            <a:extLst>
              <a:ext uri="{FF2B5EF4-FFF2-40B4-BE49-F238E27FC236}">
                <a16:creationId xmlns="" xmlns:a16="http://schemas.microsoft.com/office/drawing/2014/main" id="{653213A5-ADDD-4520-B22B-46659ECCBF59}"/>
              </a:ext>
            </a:extLst>
          </p:cNvPr>
          <p:cNvGrpSpPr/>
          <p:nvPr/>
        </p:nvGrpSpPr>
        <p:grpSpPr bwMode="auto">
          <a:xfrm>
            <a:off x="3930291" y="342502"/>
            <a:ext cx="4283467" cy="1303839"/>
            <a:chOff x="3791743" y="5346472"/>
            <a:chExt cx="5833187" cy="1152803"/>
          </a:xfrm>
          <a:effectLst/>
        </p:grpSpPr>
        <p:sp>
          <p:nvSpPr>
            <p:cNvPr id="31" name="任意多边形 166">
              <a:extLst>
                <a:ext uri="{FF2B5EF4-FFF2-40B4-BE49-F238E27FC236}">
                  <a16:creationId xmlns="" xmlns:a16="http://schemas.microsoft.com/office/drawing/2014/main" id="{E30933C2-9B17-4879-BDFF-2E99FCCCE2C4}"/>
                </a:ext>
              </a:extLst>
            </p:cNvPr>
            <p:cNvSpPr/>
            <p:nvPr/>
          </p:nvSpPr>
          <p:spPr>
            <a:xfrm>
              <a:off x="3791743" y="5347083"/>
              <a:ext cx="5833187" cy="1152192"/>
            </a:xfrm>
            <a:custGeom>
              <a:avLst/>
              <a:gdLst>
                <a:gd name="connsiteX0" fmla="*/ 619854 w 5832648"/>
                <a:gd name="connsiteY0" fmla="*/ 172234 h 1152128"/>
                <a:gd name="connsiteX1" fmla="*/ 247759 w 5832648"/>
                <a:gd name="connsiteY1" fmla="*/ 418875 h 1152128"/>
                <a:gd name="connsiteX2" fmla="*/ 216024 w 5832648"/>
                <a:gd name="connsiteY2" fmla="*/ 576064 h 1152128"/>
                <a:gd name="connsiteX3" fmla="*/ 216024 w 5832648"/>
                <a:gd name="connsiteY3" fmla="*/ 576063 h 1152128"/>
                <a:gd name="connsiteX4" fmla="*/ 216024 w 5832648"/>
                <a:gd name="connsiteY4" fmla="*/ 576064 h 1152128"/>
                <a:gd name="connsiteX5" fmla="*/ 216024 w 5832648"/>
                <a:gd name="connsiteY5" fmla="*/ 576064 h 1152128"/>
                <a:gd name="connsiteX6" fmla="*/ 247759 w 5832648"/>
                <a:gd name="connsiteY6" fmla="*/ 733252 h 1152128"/>
                <a:gd name="connsiteX7" fmla="*/ 619854 w 5832648"/>
                <a:gd name="connsiteY7" fmla="*/ 979893 h 1152128"/>
                <a:gd name="connsiteX8" fmla="*/ 5212794 w 5832648"/>
                <a:gd name="connsiteY8" fmla="*/ 979894 h 1152128"/>
                <a:gd name="connsiteX9" fmla="*/ 5616624 w 5832648"/>
                <a:gd name="connsiteY9" fmla="*/ 576064 h 1152128"/>
                <a:gd name="connsiteX10" fmla="*/ 5616625 w 5832648"/>
                <a:gd name="connsiteY10" fmla="*/ 576064 h 1152128"/>
                <a:gd name="connsiteX11" fmla="*/ 5212795 w 5832648"/>
                <a:gd name="connsiteY11" fmla="*/ 172234 h 1152128"/>
                <a:gd name="connsiteX12" fmla="*/ 576064 w 5832648"/>
                <a:gd name="connsiteY12" fmla="*/ 0 h 1152128"/>
                <a:gd name="connsiteX13" fmla="*/ 5256584 w 5832648"/>
                <a:gd name="connsiteY13" fmla="*/ 0 h 1152128"/>
                <a:gd name="connsiteX14" fmla="*/ 5832648 w 5832648"/>
                <a:gd name="connsiteY14" fmla="*/ 576064 h 1152128"/>
                <a:gd name="connsiteX15" fmla="*/ 5256584 w 5832648"/>
                <a:gd name="connsiteY15" fmla="*/ 1152128 h 1152128"/>
                <a:gd name="connsiteX16" fmla="*/ 576064 w 5832648"/>
                <a:gd name="connsiteY16" fmla="*/ 1152128 h 1152128"/>
                <a:gd name="connsiteX17" fmla="*/ 0 w 5832648"/>
                <a:gd name="connsiteY17" fmla="*/ 576064 h 1152128"/>
                <a:gd name="connsiteX18" fmla="*/ 576064 w 5832648"/>
                <a:gd name="connsiteY18" fmla="*/ 0 h 1152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5832648" h="1152128">
                  <a:moveTo>
                    <a:pt x="619854" y="172234"/>
                  </a:moveTo>
                  <a:cubicBezTo>
                    <a:pt x="452583" y="172234"/>
                    <a:pt x="309064" y="273935"/>
                    <a:pt x="247759" y="418875"/>
                  </a:cubicBezTo>
                  <a:lnTo>
                    <a:pt x="216024" y="576064"/>
                  </a:lnTo>
                  <a:lnTo>
                    <a:pt x="216024" y="576063"/>
                  </a:lnTo>
                  <a:lnTo>
                    <a:pt x="216024" y="576064"/>
                  </a:lnTo>
                  <a:lnTo>
                    <a:pt x="216024" y="576064"/>
                  </a:lnTo>
                  <a:lnTo>
                    <a:pt x="247759" y="733252"/>
                  </a:lnTo>
                  <a:cubicBezTo>
                    <a:pt x="309064" y="878193"/>
                    <a:pt x="452583" y="979893"/>
                    <a:pt x="619854" y="979893"/>
                  </a:cubicBezTo>
                  <a:lnTo>
                    <a:pt x="5212794" y="979894"/>
                  </a:lnTo>
                  <a:cubicBezTo>
                    <a:pt x="5435823" y="979894"/>
                    <a:pt x="5616624" y="799093"/>
                    <a:pt x="5616624" y="576064"/>
                  </a:cubicBezTo>
                  <a:lnTo>
                    <a:pt x="5616625" y="576064"/>
                  </a:lnTo>
                  <a:cubicBezTo>
                    <a:pt x="5616625" y="353035"/>
                    <a:pt x="5435824" y="172234"/>
                    <a:pt x="5212795" y="172234"/>
                  </a:cubicBezTo>
                  <a:close/>
                  <a:moveTo>
                    <a:pt x="576064" y="0"/>
                  </a:moveTo>
                  <a:lnTo>
                    <a:pt x="5256584" y="0"/>
                  </a:lnTo>
                  <a:cubicBezTo>
                    <a:pt x="5574735" y="0"/>
                    <a:pt x="5832648" y="257913"/>
                    <a:pt x="5832648" y="576064"/>
                  </a:cubicBezTo>
                  <a:cubicBezTo>
                    <a:pt x="5832648" y="894215"/>
                    <a:pt x="5574735" y="1152128"/>
                    <a:pt x="5256584" y="1152128"/>
                  </a:cubicBezTo>
                  <a:lnTo>
                    <a:pt x="576064" y="1152128"/>
                  </a:lnTo>
                  <a:cubicBezTo>
                    <a:pt x="257913" y="1152128"/>
                    <a:pt x="0" y="894215"/>
                    <a:pt x="0" y="576064"/>
                  </a:cubicBezTo>
                  <a:cubicBezTo>
                    <a:pt x="0" y="257913"/>
                    <a:pt x="257913" y="0"/>
                    <a:pt x="57606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800">
                <a:solidFill>
                  <a:prstClr val="white"/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32" name="圆角矩形 165">
              <a:extLst>
                <a:ext uri="{FF2B5EF4-FFF2-40B4-BE49-F238E27FC236}">
                  <a16:creationId xmlns="" xmlns:a16="http://schemas.microsoft.com/office/drawing/2014/main" id="{3E412583-10A7-40A2-A54F-C80BB0B54EA6}"/>
                </a:ext>
              </a:extLst>
            </p:cNvPr>
            <p:cNvSpPr/>
            <p:nvPr/>
          </p:nvSpPr>
          <p:spPr>
            <a:xfrm>
              <a:off x="4007769" y="5518706"/>
              <a:ext cx="5400600" cy="80765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dist"/>
              <a:r>
                <a:rPr lang="zh-CN" altLang="en-US" sz="4400" b="1" dirty="0">
                  <a:solidFill>
                    <a:srgbClr val="2AB7AE"/>
                  </a:solidFill>
                  <a:latin typeface="Arial"/>
                  <a:ea typeface="微软雅黑"/>
                  <a:cs typeface="+mn-ea"/>
                  <a:sym typeface="Arial"/>
                </a:rPr>
                <a:t>課程內容</a:t>
              </a:r>
            </a:p>
          </p:txBody>
        </p:sp>
        <p:sp>
          <p:nvSpPr>
            <p:cNvPr id="33" name="圆角矩形 167">
              <a:extLst>
                <a:ext uri="{FF2B5EF4-FFF2-40B4-BE49-F238E27FC236}">
                  <a16:creationId xmlns="" xmlns:a16="http://schemas.microsoft.com/office/drawing/2014/main" id="{50E2042E-F4F7-4A26-A63C-003E02CA23D0}"/>
                </a:ext>
              </a:extLst>
            </p:cNvPr>
            <p:cNvSpPr/>
            <p:nvPr/>
          </p:nvSpPr>
          <p:spPr>
            <a:xfrm>
              <a:off x="3791744" y="5346472"/>
              <a:ext cx="5832649" cy="1152127"/>
            </a:xfrm>
            <a:prstGeom prst="roundRect">
              <a:avLst>
                <a:gd name="adj" fmla="val 50000"/>
              </a:avLst>
            </a:prstGeom>
            <a:noFill/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800">
                <a:solidFill>
                  <a:prstClr val="white"/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</p:grpSp>
      <p:sp>
        <p:nvSpPr>
          <p:cNvPr id="22" name="圆角矩形 115">
            <a:extLst>
              <a:ext uri="{FF2B5EF4-FFF2-40B4-BE49-F238E27FC236}">
                <a16:creationId xmlns="" xmlns:a16="http://schemas.microsoft.com/office/drawing/2014/main" id="{183A14FF-700C-4EED-A0FB-4A049991F52A}"/>
              </a:ext>
            </a:extLst>
          </p:cNvPr>
          <p:cNvSpPr>
            <a:spLocks noChangeAspect="1"/>
          </p:cNvSpPr>
          <p:nvPr/>
        </p:nvSpPr>
        <p:spPr>
          <a:xfrm>
            <a:off x="281354" y="2551317"/>
            <a:ext cx="3628760" cy="3634978"/>
          </a:xfrm>
          <a:prstGeom prst="roundRect">
            <a:avLst>
              <a:gd name="adj" fmla="val 7687"/>
            </a:avLst>
          </a:prstGeom>
          <a:noFill/>
          <a:ln w="12700" cmpd="sng">
            <a:solidFill>
              <a:schemeClr val="bg2">
                <a:lumMod val="75000"/>
              </a:schemeClr>
            </a:solidFill>
          </a:ln>
          <a:effectLst>
            <a:outerShdw dist="12700" dir="5400000" algn="tl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latin typeface="Arial"/>
              <a:ea typeface="微软雅黑"/>
              <a:sym typeface="Arial"/>
            </a:endParaRPr>
          </a:p>
        </p:txBody>
      </p:sp>
      <p:sp>
        <p:nvSpPr>
          <p:cNvPr id="24" name="圆角矩形 19">
            <a:extLst>
              <a:ext uri="{FF2B5EF4-FFF2-40B4-BE49-F238E27FC236}">
                <a16:creationId xmlns="" xmlns:a16="http://schemas.microsoft.com/office/drawing/2014/main" id="{79FA25E5-6BA8-4329-8F52-12E536A0F460}"/>
              </a:ext>
            </a:extLst>
          </p:cNvPr>
          <p:cNvSpPr>
            <a:spLocks noChangeAspect="1"/>
          </p:cNvSpPr>
          <p:nvPr/>
        </p:nvSpPr>
        <p:spPr>
          <a:xfrm>
            <a:off x="4219968" y="2461804"/>
            <a:ext cx="3732687" cy="3724491"/>
          </a:xfrm>
          <a:prstGeom prst="roundRect">
            <a:avLst>
              <a:gd name="adj" fmla="val 7687"/>
            </a:avLst>
          </a:prstGeom>
          <a:noFill/>
          <a:ln w="12700" cmpd="sng">
            <a:solidFill>
              <a:schemeClr val="bg2">
                <a:lumMod val="75000"/>
              </a:schemeClr>
            </a:solidFill>
          </a:ln>
          <a:effectLst>
            <a:outerShdw dist="12700" dir="5400000" algn="tl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latin typeface="Arial"/>
              <a:ea typeface="微软雅黑"/>
              <a:sym typeface="Arial"/>
            </a:endParaRPr>
          </a:p>
        </p:txBody>
      </p:sp>
      <p:sp>
        <p:nvSpPr>
          <p:cNvPr id="25" name="圆角矩形 20">
            <a:extLst>
              <a:ext uri="{FF2B5EF4-FFF2-40B4-BE49-F238E27FC236}">
                <a16:creationId xmlns="" xmlns:a16="http://schemas.microsoft.com/office/drawing/2014/main" id="{D0326E42-980C-460F-A707-ADD9F793FC7A}"/>
              </a:ext>
            </a:extLst>
          </p:cNvPr>
          <p:cNvSpPr>
            <a:spLocks noChangeAspect="1"/>
          </p:cNvSpPr>
          <p:nvPr/>
        </p:nvSpPr>
        <p:spPr>
          <a:xfrm>
            <a:off x="4473180" y="2145974"/>
            <a:ext cx="3208291" cy="727777"/>
          </a:xfrm>
          <a:prstGeom prst="roundRect">
            <a:avLst>
              <a:gd name="adj" fmla="val 31705"/>
            </a:avLst>
          </a:prstGeom>
          <a:solidFill>
            <a:srgbClr val="FE4052"/>
          </a:solidFill>
          <a:ln>
            <a:solidFill>
              <a:schemeClr val="bg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zh-TW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微软雅黑"/>
                <a:sym typeface="Arial"/>
              </a:rPr>
              <a:t>主題說明</a:t>
            </a: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微软雅黑"/>
              <a:sym typeface="Arial"/>
            </a:endParaRPr>
          </a:p>
        </p:txBody>
      </p:sp>
      <p:sp>
        <p:nvSpPr>
          <p:cNvPr id="27" name="圆角矩形 22">
            <a:extLst>
              <a:ext uri="{FF2B5EF4-FFF2-40B4-BE49-F238E27FC236}">
                <a16:creationId xmlns="" xmlns:a16="http://schemas.microsoft.com/office/drawing/2014/main" id="{072B89A8-CC5B-48D8-B27C-87AD7A40E262}"/>
              </a:ext>
            </a:extLst>
          </p:cNvPr>
          <p:cNvSpPr>
            <a:spLocks noChangeAspect="1"/>
          </p:cNvSpPr>
          <p:nvPr/>
        </p:nvSpPr>
        <p:spPr>
          <a:xfrm>
            <a:off x="8213758" y="2484290"/>
            <a:ext cx="3655433" cy="3637350"/>
          </a:xfrm>
          <a:prstGeom prst="roundRect">
            <a:avLst>
              <a:gd name="adj" fmla="val 7687"/>
            </a:avLst>
          </a:prstGeom>
          <a:noFill/>
          <a:ln w="12700" cmpd="sng">
            <a:solidFill>
              <a:schemeClr val="bg2">
                <a:lumMod val="75000"/>
              </a:schemeClr>
            </a:solidFill>
          </a:ln>
          <a:effectLst>
            <a:outerShdw dist="12700" dir="5400000" algn="tl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latin typeface="Arial"/>
              <a:ea typeface="微软雅黑"/>
              <a:sym typeface="Arial"/>
            </a:endParaRPr>
          </a:p>
        </p:txBody>
      </p:sp>
      <p:sp>
        <p:nvSpPr>
          <p:cNvPr id="28" name="圆角矩形 23">
            <a:extLst>
              <a:ext uri="{FF2B5EF4-FFF2-40B4-BE49-F238E27FC236}">
                <a16:creationId xmlns="" xmlns:a16="http://schemas.microsoft.com/office/drawing/2014/main" id="{E8EE0C7F-F26B-4466-8C4D-C9E85EBB5432}"/>
              </a:ext>
            </a:extLst>
          </p:cNvPr>
          <p:cNvSpPr>
            <a:spLocks noChangeAspect="1"/>
          </p:cNvSpPr>
          <p:nvPr/>
        </p:nvSpPr>
        <p:spPr>
          <a:xfrm>
            <a:off x="8448481" y="2187428"/>
            <a:ext cx="3133229" cy="727777"/>
          </a:xfrm>
          <a:prstGeom prst="roundRect">
            <a:avLst>
              <a:gd name="adj" fmla="val 31705"/>
            </a:avLst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zh-TW" alt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微软雅黑"/>
                <a:sym typeface="Arial"/>
              </a:rPr>
              <a:t>結語</a:t>
            </a:r>
            <a:endParaRPr lang="zh-CN" altLang="en-US" sz="40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微软雅黑"/>
              <a:sym typeface="Arial"/>
            </a:endParaRPr>
          </a:p>
          <a:p>
            <a:pPr algn="ctr"/>
            <a:endParaRPr lang="zh-CN" altLang="en-US" sz="3200" b="1" noProof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微软雅黑"/>
              <a:sym typeface="Arial"/>
            </a:endParaRPr>
          </a:p>
        </p:txBody>
      </p:sp>
      <p:sp>
        <p:nvSpPr>
          <p:cNvPr id="34" name="圆角矩形 25">
            <a:extLst>
              <a:ext uri="{FF2B5EF4-FFF2-40B4-BE49-F238E27FC236}">
                <a16:creationId xmlns="" xmlns:a16="http://schemas.microsoft.com/office/drawing/2014/main" id="{E5C6E46A-5A84-4258-A929-27F70BA22A1E}"/>
              </a:ext>
            </a:extLst>
          </p:cNvPr>
          <p:cNvSpPr>
            <a:spLocks noChangeAspect="1"/>
          </p:cNvSpPr>
          <p:nvPr/>
        </p:nvSpPr>
        <p:spPr>
          <a:xfrm>
            <a:off x="592955" y="2197565"/>
            <a:ext cx="3131187" cy="727777"/>
          </a:xfrm>
          <a:prstGeom prst="roundRect">
            <a:avLst>
              <a:gd name="adj" fmla="val 28375"/>
            </a:avLst>
          </a:prstGeom>
          <a:solidFill>
            <a:srgbClr val="30BAA0"/>
          </a:solidFill>
          <a:ln>
            <a:solidFill>
              <a:schemeClr val="bg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zh-TW" alt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微软雅黑"/>
                <a:sym typeface="Arial"/>
              </a:rPr>
              <a:t>案例分享</a:t>
            </a:r>
            <a:endParaRPr lang="zh-CN" altLang="en-US" sz="40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微软雅黑"/>
              <a:sym typeface="Arial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44628" y="3972468"/>
            <a:ext cx="25747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chemeClr val="dk1"/>
              </a:buClr>
              <a:buSzPts val="1100"/>
            </a:pPr>
            <a:r>
              <a:rPr lang="zh-TW" altLang="en-US" sz="2800" b="1" dirty="0">
                <a:solidFill>
                  <a:schemeClr val="dk1"/>
                </a:solidFill>
                <a:latin typeface="Microsoft YaHei" pitchFamily="34" charset="-122"/>
                <a:ea typeface="Microsoft YaHei" pitchFamily="34" charset="-122"/>
              </a:rPr>
              <a:t>別讓</a:t>
            </a:r>
            <a:r>
              <a:rPr lang="en-US" altLang="zh-TW" sz="2800" b="1" dirty="0">
                <a:solidFill>
                  <a:schemeClr val="dk1"/>
                </a:solidFill>
                <a:latin typeface="Microsoft YaHei" pitchFamily="34" charset="-122"/>
                <a:ea typeface="Microsoft YaHei" pitchFamily="34" charset="-122"/>
              </a:rPr>
              <a:t>P</a:t>
            </a:r>
            <a:r>
              <a:rPr lang="zh-TW" altLang="en-US" sz="2800" b="1" dirty="0">
                <a:solidFill>
                  <a:schemeClr val="dk1"/>
                </a:solidFill>
                <a:latin typeface="Microsoft YaHei" pitchFamily="34" charset="-122"/>
                <a:ea typeface="Microsoft YaHei" pitchFamily="34" charset="-122"/>
              </a:rPr>
              <a:t>圖變犯罪</a:t>
            </a:r>
            <a:endParaRPr lang="zh-TW" altLang="en-US" sz="2800" b="1" dirty="0">
              <a:solidFill>
                <a:schemeClr val="lt1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16" name="Google Shape;156;p26"/>
          <p:cNvSpPr txBox="1"/>
          <p:nvPr/>
        </p:nvSpPr>
        <p:spPr>
          <a:xfrm>
            <a:off x="4330700" y="3575484"/>
            <a:ext cx="3467100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b="1" dirty="0">
                <a:latin typeface="Microsoft YaHei" pitchFamily="34" charset="-122"/>
                <a:ea typeface="Microsoft YaHei" pitchFamily="34" charset="-122"/>
              </a:rPr>
              <a:t>1</a:t>
            </a:r>
            <a:r>
              <a:rPr lang="zh-TW" altLang="en-US" sz="2400" b="1" dirty="0">
                <a:latin typeface="Microsoft YaHei" pitchFamily="34" charset="-122"/>
                <a:ea typeface="Microsoft YaHei" pitchFamily="34" charset="-122"/>
              </a:rPr>
              <a:t>、數位性別暴力之定義</a:t>
            </a:r>
            <a:endParaRPr lang="en-US" altLang="zh-TW" sz="2400" b="1" dirty="0">
              <a:latin typeface="Microsoft YaHei" pitchFamily="34" charset="-122"/>
              <a:ea typeface="Microsoft YaHei" pitchFamily="34" charset="-122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latin typeface="Microsoft YaHei" pitchFamily="34" charset="-122"/>
                <a:ea typeface="Microsoft YaHei" pitchFamily="34" charset="-122"/>
              </a:rPr>
              <a:t>2</a:t>
            </a:r>
            <a:r>
              <a:rPr lang="zh-TW" altLang="en-US" sz="2400" b="1" dirty="0">
                <a:latin typeface="Microsoft YaHei" pitchFamily="34" charset="-122"/>
                <a:ea typeface="Microsoft YaHei" pitchFamily="34" charset="-122"/>
              </a:rPr>
              <a:t>、數位性別暴力的樣態</a:t>
            </a:r>
            <a:endParaRPr sz="2400" b="1" dirty="0"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19" name="Google Shape;157;p26"/>
          <p:cNvSpPr txBox="1"/>
          <p:nvPr/>
        </p:nvSpPr>
        <p:spPr>
          <a:xfrm>
            <a:off x="8634748" y="3972468"/>
            <a:ext cx="3138152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 b="1" dirty="0">
                <a:latin typeface="Microsoft YaHei" pitchFamily="34" charset="-122"/>
                <a:ea typeface="Microsoft YaHei" pitchFamily="34" charset="-122"/>
              </a:rPr>
              <a:t>五不四要防護守則</a:t>
            </a:r>
            <a:endParaRPr sz="2800" b="1" dirty="0">
              <a:latin typeface="Microsoft YaHei" pitchFamily="34" charset="-122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69535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圆角矩形 165">
            <a:extLst>
              <a:ext uri="{FF2B5EF4-FFF2-40B4-BE49-F238E27FC236}">
                <a16:creationId xmlns="" xmlns:a16="http://schemas.microsoft.com/office/drawing/2014/main" id="{3E412583-10A7-40A2-A54F-C80BB0B54EA6}"/>
              </a:ext>
            </a:extLst>
          </p:cNvPr>
          <p:cNvSpPr/>
          <p:nvPr/>
        </p:nvSpPr>
        <p:spPr bwMode="auto">
          <a:xfrm>
            <a:off x="7276" y="240519"/>
            <a:ext cx="12191825" cy="3432409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zh-TW" altLang="en-US" sz="6400" b="1" dirty="0">
                <a:solidFill>
                  <a:srgbClr val="FF6699"/>
                </a:solidFill>
                <a:latin typeface="Arial"/>
                <a:ea typeface="微软雅黑"/>
                <a:cs typeface="+mn-ea"/>
                <a:sym typeface="Arial"/>
              </a:rPr>
              <a:t>案例分享</a:t>
            </a:r>
            <a:endParaRPr lang="en-US" altLang="zh-TW" sz="6400" b="1" dirty="0">
              <a:solidFill>
                <a:srgbClr val="FF6699"/>
              </a:solidFill>
              <a:latin typeface="Arial"/>
              <a:ea typeface="微软雅黑"/>
              <a:cs typeface="+mn-ea"/>
              <a:sym typeface="Arial"/>
            </a:endParaRPr>
          </a:p>
          <a:p>
            <a:pPr algn="ctr"/>
            <a:r>
              <a:rPr lang="zh-TW" altLang="en-US" sz="3600" b="1" dirty="0">
                <a:solidFill>
                  <a:srgbClr val="FF6699"/>
                </a:solidFill>
                <a:latin typeface="Microsoft YaHei" pitchFamily="34" charset="-122"/>
                <a:ea typeface="Microsoft YaHei" pitchFamily="34" charset="-122"/>
              </a:rPr>
              <a:t>別讓</a:t>
            </a:r>
            <a:r>
              <a:rPr lang="en-US" altLang="zh-TW" sz="3600" b="1" dirty="0">
                <a:solidFill>
                  <a:srgbClr val="FF6699"/>
                </a:solidFill>
                <a:latin typeface="Microsoft YaHei" pitchFamily="34" charset="-122"/>
                <a:ea typeface="Microsoft YaHei" pitchFamily="34" charset="-122"/>
              </a:rPr>
              <a:t>P</a:t>
            </a:r>
            <a:r>
              <a:rPr lang="zh-TW" altLang="en-US" sz="3600" b="1" dirty="0">
                <a:solidFill>
                  <a:srgbClr val="FF6699"/>
                </a:solidFill>
                <a:latin typeface="Microsoft YaHei" pitchFamily="34" charset="-122"/>
                <a:ea typeface="Microsoft YaHei" pitchFamily="34" charset="-122"/>
              </a:rPr>
              <a:t>圖變犯罪</a:t>
            </a:r>
            <a:r>
              <a:rPr lang="en-US" altLang="zh-TW" sz="3600" b="1" dirty="0">
                <a:solidFill>
                  <a:srgbClr val="FF6699"/>
                </a:solidFill>
                <a:latin typeface="Microsoft YaHei" pitchFamily="34" charset="-122"/>
                <a:ea typeface="Microsoft YaHei" pitchFamily="34" charset="-122"/>
              </a:rPr>
              <a:t>-</a:t>
            </a:r>
            <a:r>
              <a:rPr lang="zh-TW" altLang="en-US" sz="3600" b="1" dirty="0">
                <a:solidFill>
                  <a:srgbClr val="FF6699"/>
                </a:solidFill>
                <a:latin typeface="Microsoft YaHei" pitchFamily="34" charset="-122"/>
                <a:ea typeface="Microsoft YaHei" pitchFamily="34" charset="-122"/>
              </a:rPr>
              <a:t>數位性別暴力</a:t>
            </a:r>
            <a:r>
              <a:rPr lang="zh-TW" altLang="en-US" sz="3200" b="1" dirty="0">
                <a:solidFill>
                  <a:srgbClr val="FF6699"/>
                </a:solidFill>
                <a:latin typeface="Arial"/>
                <a:ea typeface="微软雅黑"/>
                <a:cs typeface="+mn-ea"/>
                <a:sym typeface="Arial"/>
              </a:rPr>
              <a:t> </a:t>
            </a:r>
          </a:p>
          <a:p>
            <a:pPr algn="ctr"/>
            <a:endParaRPr lang="zh-TW" altLang="en-US" sz="6400" b="1" dirty="0">
              <a:solidFill>
                <a:schemeClr val="tx1"/>
              </a:solidFill>
              <a:latin typeface="Arial"/>
              <a:ea typeface="微软雅黑"/>
            </a:endParaRPr>
          </a:p>
          <a:p>
            <a:pPr algn="ctr"/>
            <a:endParaRPr lang="zh-TW" altLang="en-US" dirty="0">
              <a:solidFill>
                <a:schemeClr val="tx1"/>
              </a:solidFill>
              <a:ea typeface="等线"/>
            </a:endParaRPr>
          </a:p>
        </p:txBody>
      </p:sp>
      <p:sp>
        <p:nvSpPr>
          <p:cNvPr id="5" name="Google Shape;167;p27"/>
          <p:cNvSpPr txBox="1"/>
          <p:nvPr/>
        </p:nvSpPr>
        <p:spPr>
          <a:xfrm>
            <a:off x="1346578" y="2037600"/>
            <a:ext cx="9616985" cy="42523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600" dirty="0">
                <a:latin typeface="Microsoft YaHei" pitchFamily="34" charset="-122"/>
                <a:ea typeface="Microsoft YaHei" pitchFamily="34" charset="-122"/>
              </a:rPr>
              <a:t>韋傑跟佳恩在班上跟另外幾個好朋友有一個私底下的不公開群組，平常會在裏面說三道四，結果這段時間流行梗圖，韋傑就把平常佳恩自拍照片拿來改成梗圖再傳到群組，佳恩不甘示弱也開始改圖，這樣一來一往彼此就覺得好玩。</a:t>
            </a:r>
            <a:r>
              <a:rPr lang="zh-TW" sz="3600" dirty="0">
                <a:solidFill>
                  <a:schemeClr val="dk1"/>
                </a:solidFill>
                <a:latin typeface="Microsoft YaHei" pitchFamily="34" charset="-122"/>
                <a:ea typeface="Microsoft YaHei" pitchFamily="34" charset="-122"/>
              </a:rPr>
              <a:t>但有一天韋傑竟然一時興起，在網路上找了個祼露下體的男生照片，將佳恩的頭改上去，放到群組裏。</a:t>
            </a:r>
            <a:endParaRPr lang="en-US" altLang="zh-TW" sz="3600" dirty="0">
              <a:solidFill>
                <a:schemeClr val="dk1"/>
              </a:solidFill>
              <a:latin typeface="Microsoft YaHei" pitchFamily="34" charset="-122"/>
              <a:ea typeface="Microsoft YaHei" pitchFamily="34" charset="-122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latin typeface="Microsoft YaHei" pitchFamily="34" charset="-122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4933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圆角矩形 165">
            <a:extLst>
              <a:ext uri="{FF2B5EF4-FFF2-40B4-BE49-F238E27FC236}">
                <a16:creationId xmlns="" xmlns:a16="http://schemas.microsoft.com/office/drawing/2014/main" id="{3E412583-10A7-40A2-A54F-C80BB0B54EA6}"/>
              </a:ext>
            </a:extLst>
          </p:cNvPr>
          <p:cNvSpPr/>
          <p:nvPr/>
        </p:nvSpPr>
        <p:spPr bwMode="auto">
          <a:xfrm>
            <a:off x="-7101" y="240519"/>
            <a:ext cx="12191825" cy="3432409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zh-TW" altLang="en-US" sz="6400" b="1" dirty="0">
                <a:solidFill>
                  <a:srgbClr val="FF6699"/>
                </a:solidFill>
                <a:latin typeface="Arial"/>
                <a:ea typeface="微软雅黑"/>
                <a:cs typeface="+mn-ea"/>
                <a:sym typeface="Arial"/>
              </a:rPr>
              <a:t>案例分享</a:t>
            </a:r>
            <a:endParaRPr lang="en-US" altLang="zh-TW" sz="6400" b="1" dirty="0">
              <a:solidFill>
                <a:srgbClr val="FF6699"/>
              </a:solidFill>
              <a:latin typeface="Arial"/>
              <a:ea typeface="微软雅黑"/>
              <a:cs typeface="+mn-ea"/>
              <a:sym typeface="Arial"/>
            </a:endParaRPr>
          </a:p>
          <a:p>
            <a:pPr algn="ctr"/>
            <a:r>
              <a:rPr lang="zh-TW" altLang="en-US" sz="3600" b="1" dirty="0">
                <a:solidFill>
                  <a:srgbClr val="FF6699"/>
                </a:solidFill>
                <a:latin typeface="Microsoft YaHei" pitchFamily="34" charset="-122"/>
                <a:ea typeface="Microsoft YaHei" pitchFamily="34" charset="-122"/>
              </a:rPr>
              <a:t>別讓</a:t>
            </a:r>
            <a:r>
              <a:rPr lang="en-US" altLang="zh-TW" sz="3600" b="1" dirty="0">
                <a:solidFill>
                  <a:srgbClr val="FF6699"/>
                </a:solidFill>
                <a:latin typeface="Microsoft YaHei" pitchFamily="34" charset="-122"/>
                <a:ea typeface="Microsoft YaHei" pitchFamily="34" charset="-122"/>
              </a:rPr>
              <a:t>P</a:t>
            </a:r>
            <a:r>
              <a:rPr lang="zh-TW" altLang="en-US" sz="3600" b="1" dirty="0">
                <a:solidFill>
                  <a:srgbClr val="FF6699"/>
                </a:solidFill>
                <a:latin typeface="Microsoft YaHei" pitchFamily="34" charset="-122"/>
                <a:ea typeface="Microsoft YaHei" pitchFamily="34" charset="-122"/>
              </a:rPr>
              <a:t>圖變犯罪</a:t>
            </a:r>
            <a:r>
              <a:rPr lang="en-US" altLang="zh-TW" sz="3600" b="1" dirty="0">
                <a:solidFill>
                  <a:srgbClr val="FF6699"/>
                </a:solidFill>
                <a:latin typeface="Microsoft YaHei" pitchFamily="34" charset="-122"/>
                <a:ea typeface="Microsoft YaHei" pitchFamily="34" charset="-122"/>
              </a:rPr>
              <a:t>-</a:t>
            </a:r>
            <a:r>
              <a:rPr lang="zh-TW" altLang="en-US" sz="3600" b="1" dirty="0">
                <a:solidFill>
                  <a:srgbClr val="FF6699"/>
                </a:solidFill>
                <a:latin typeface="Microsoft YaHei" pitchFamily="34" charset="-122"/>
                <a:ea typeface="Microsoft YaHei" pitchFamily="34" charset="-122"/>
              </a:rPr>
              <a:t>數位性別暴力</a:t>
            </a:r>
            <a:r>
              <a:rPr lang="zh-TW" altLang="en-US" sz="2800" b="1" dirty="0">
                <a:solidFill>
                  <a:srgbClr val="FF6699"/>
                </a:solidFill>
                <a:latin typeface="Arial"/>
                <a:ea typeface="微软雅黑"/>
                <a:cs typeface="+mn-ea"/>
                <a:sym typeface="Arial"/>
              </a:rPr>
              <a:t> </a:t>
            </a:r>
          </a:p>
          <a:p>
            <a:pPr algn="ctr"/>
            <a:endParaRPr lang="zh-TW" altLang="en-US" sz="6400" b="1" dirty="0">
              <a:solidFill>
                <a:schemeClr val="tx1"/>
              </a:solidFill>
              <a:latin typeface="Arial"/>
              <a:ea typeface="微软雅黑"/>
            </a:endParaRPr>
          </a:p>
          <a:p>
            <a:pPr algn="ctr"/>
            <a:endParaRPr lang="zh-TW" altLang="en-US" dirty="0">
              <a:solidFill>
                <a:schemeClr val="tx1"/>
              </a:solidFill>
              <a:ea typeface="等线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381036" y="2172515"/>
            <a:ext cx="941554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3600" dirty="0">
                <a:latin typeface="Microsoft YaHei" pitchFamily="34" charset="-122"/>
                <a:ea typeface="Microsoft YaHei" pitchFamily="34" charset="-122"/>
              </a:rPr>
              <a:t>佳恩一看之下氣炸了，叫韋傑收回照片，但韋傑偏不要，佳恩便退出群組。佳恩退了群組後好幾天都不理他們幾個，但有一天，有同學拿著那張有佳恩頭的不雅照給佳恩看，原來不少同學都看到照片了，還有不少人說佳恩哪有這種身材等等的酸言酸語，一直到有同學看不過去了佳恩才讓他知道</a:t>
            </a:r>
            <a:r>
              <a:rPr lang="zh-TW" altLang="en-US" sz="3600" dirty="0">
                <a:latin typeface="Microsoft YaHei" pitchFamily="34" charset="-122"/>
                <a:ea typeface="Microsoft YaHei" pitchFamily="34" charset="-122"/>
              </a:rPr>
              <a:t>。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24933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圆角矩形 165">
            <a:extLst>
              <a:ext uri="{FF2B5EF4-FFF2-40B4-BE49-F238E27FC236}">
                <a16:creationId xmlns="" xmlns:a16="http://schemas.microsoft.com/office/drawing/2014/main" id="{3E412583-10A7-40A2-A54F-C80BB0B54EA6}"/>
              </a:ext>
            </a:extLst>
          </p:cNvPr>
          <p:cNvSpPr/>
          <p:nvPr/>
        </p:nvSpPr>
        <p:spPr bwMode="auto">
          <a:xfrm>
            <a:off x="7276" y="250044"/>
            <a:ext cx="12191825" cy="3432409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zh-TW" altLang="en-US" sz="6400" b="1" dirty="0">
                <a:solidFill>
                  <a:srgbClr val="FF6699"/>
                </a:solidFill>
                <a:latin typeface="Arial"/>
                <a:ea typeface="微软雅黑"/>
                <a:cs typeface="+mn-ea"/>
                <a:sym typeface="Arial"/>
              </a:rPr>
              <a:t>案例分享</a:t>
            </a:r>
            <a:endParaRPr lang="en-US" altLang="zh-TW" sz="6400" b="1" dirty="0">
              <a:solidFill>
                <a:srgbClr val="FF6699"/>
              </a:solidFill>
              <a:latin typeface="Arial"/>
              <a:ea typeface="微软雅黑"/>
              <a:cs typeface="+mn-ea"/>
              <a:sym typeface="Arial"/>
            </a:endParaRPr>
          </a:p>
          <a:p>
            <a:pPr algn="ctr"/>
            <a:r>
              <a:rPr lang="zh-TW" altLang="en-US" sz="3600" b="1" dirty="0">
                <a:solidFill>
                  <a:srgbClr val="FF6699"/>
                </a:solidFill>
                <a:latin typeface="Microsoft YaHei" pitchFamily="34" charset="-122"/>
                <a:ea typeface="Microsoft YaHei" pitchFamily="34" charset="-122"/>
              </a:rPr>
              <a:t>別讓</a:t>
            </a:r>
            <a:r>
              <a:rPr lang="en-US" altLang="zh-TW" sz="3600" b="1" dirty="0">
                <a:solidFill>
                  <a:srgbClr val="FF6699"/>
                </a:solidFill>
                <a:latin typeface="Microsoft YaHei" pitchFamily="34" charset="-122"/>
                <a:ea typeface="Microsoft YaHei" pitchFamily="34" charset="-122"/>
              </a:rPr>
              <a:t>P</a:t>
            </a:r>
            <a:r>
              <a:rPr lang="zh-TW" altLang="en-US" sz="3600" b="1" dirty="0">
                <a:solidFill>
                  <a:srgbClr val="FF6699"/>
                </a:solidFill>
                <a:latin typeface="Microsoft YaHei" pitchFamily="34" charset="-122"/>
                <a:ea typeface="Microsoft YaHei" pitchFamily="34" charset="-122"/>
              </a:rPr>
              <a:t>圖變犯罪</a:t>
            </a:r>
            <a:r>
              <a:rPr lang="en-US" altLang="zh-TW" sz="3600" b="1" dirty="0">
                <a:solidFill>
                  <a:srgbClr val="FF6699"/>
                </a:solidFill>
                <a:latin typeface="Microsoft YaHei" pitchFamily="34" charset="-122"/>
                <a:ea typeface="Microsoft YaHei" pitchFamily="34" charset="-122"/>
              </a:rPr>
              <a:t>-</a:t>
            </a:r>
            <a:r>
              <a:rPr lang="zh-TW" altLang="en-US" sz="3600" b="1" dirty="0">
                <a:solidFill>
                  <a:srgbClr val="FF6699"/>
                </a:solidFill>
                <a:latin typeface="Microsoft YaHei" pitchFamily="34" charset="-122"/>
                <a:ea typeface="Microsoft YaHei" pitchFamily="34" charset="-122"/>
              </a:rPr>
              <a:t>數位性別暴力</a:t>
            </a:r>
            <a:r>
              <a:rPr lang="zh-TW" altLang="en-US" sz="2800" b="1" dirty="0">
                <a:solidFill>
                  <a:srgbClr val="FF6699"/>
                </a:solidFill>
                <a:latin typeface="Arial"/>
                <a:ea typeface="微软雅黑"/>
                <a:cs typeface="+mn-ea"/>
                <a:sym typeface="Arial"/>
              </a:rPr>
              <a:t> </a:t>
            </a:r>
          </a:p>
          <a:p>
            <a:pPr algn="ctr"/>
            <a:endParaRPr lang="zh-TW" altLang="en-US" sz="6400" b="1" dirty="0">
              <a:solidFill>
                <a:schemeClr val="tx1"/>
              </a:solidFill>
              <a:latin typeface="Arial"/>
              <a:ea typeface="微软雅黑"/>
            </a:endParaRPr>
          </a:p>
          <a:p>
            <a:pPr algn="ctr"/>
            <a:endParaRPr lang="zh-TW" altLang="en-US" dirty="0">
              <a:solidFill>
                <a:schemeClr val="tx1"/>
              </a:solidFill>
              <a:ea typeface="等线"/>
            </a:endParaRPr>
          </a:p>
        </p:txBody>
      </p:sp>
      <p:sp>
        <p:nvSpPr>
          <p:cNvPr id="7" name="Google Shape;187;p29"/>
          <p:cNvSpPr txBox="1"/>
          <p:nvPr/>
        </p:nvSpPr>
        <p:spPr>
          <a:xfrm>
            <a:off x="1300724" y="2225914"/>
            <a:ext cx="9681311" cy="3315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600" dirty="0">
                <a:latin typeface="Microsoft YaHei" pitchFamily="34" charset="-122"/>
                <a:ea typeface="Microsoft YaHei" pitchFamily="34" charset="-122"/>
              </a:rPr>
              <a:t>佳恩知道不少人已經看過照片了，雖然那下半身不是自己，但一下子覺得不知道如何面對同學，加上那些取笑的酸言酸語，他連向老師說的勇氣都沒了，只想躲起來不要看見任何人。</a:t>
            </a:r>
            <a:endParaRPr sz="3600" dirty="0">
              <a:latin typeface="Microsoft YaHei" pitchFamily="34" charset="-122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4933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圆角矩形 165">
            <a:extLst>
              <a:ext uri="{FF2B5EF4-FFF2-40B4-BE49-F238E27FC236}">
                <a16:creationId xmlns="" xmlns:a16="http://schemas.microsoft.com/office/drawing/2014/main" id="{3E412583-10A7-40A2-A54F-C80BB0B54EA6}"/>
              </a:ext>
            </a:extLst>
          </p:cNvPr>
          <p:cNvSpPr/>
          <p:nvPr/>
        </p:nvSpPr>
        <p:spPr bwMode="auto">
          <a:xfrm>
            <a:off x="632346" y="316720"/>
            <a:ext cx="11566755" cy="2869826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zh-TW" altLang="en-US" sz="4800" b="1" dirty="0">
                <a:solidFill>
                  <a:srgbClr val="FF6699"/>
                </a:solidFill>
                <a:latin typeface="Microsoft YaHei" pitchFamily="34" charset="-122"/>
                <a:ea typeface="Microsoft YaHei" pitchFamily="34" charset="-122"/>
              </a:rPr>
              <a:t>何謂數位性別暴力之定義說明</a:t>
            </a:r>
            <a:endParaRPr lang="zh-TW" sz="4800" dirty="0">
              <a:solidFill>
                <a:schemeClr val="tx1"/>
              </a:solidFill>
              <a:ea typeface="等线"/>
            </a:endParaRPr>
          </a:p>
        </p:txBody>
      </p:sp>
      <p:sp>
        <p:nvSpPr>
          <p:cNvPr id="8" name="Google Shape;196;p30"/>
          <p:cNvSpPr txBox="1"/>
          <p:nvPr/>
        </p:nvSpPr>
        <p:spPr>
          <a:xfrm>
            <a:off x="1522700" y="2122643"/>
            <a:ext cx="10167582" cy="39512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endParaRPr lang="en-US" altLang="zh-TW" sz="2400" dirty="0">
              <a:latin typeface="Microsoft YaHei" pitchFamily="34" charset="-122"/>
              <a:ea typeface="Microsoft YaHei" pitchFamily="34" charset="-122"/>
            </a:endParaRPr>
          </a:p>
          <a:p>
            <a:pPr lvl="0"/>
            <a:r>
              <a:rPr lang="zh-TW" altLang="en-US" sz="3600" dirty="0">
                <a:latin typeface="Microsoft YaHei" pitchFamily="34" charset="-122"/>
                <a:ea typeface="Microsoft YaHei" pitchFamily="34" charset="-122"/>
              </a:rPr>
              <a:t>指「透過網路或數位方式，基於性別之暴力行為。</a:t>
            </a:r>
          </a:p>
          <a:p>
            <a:pPr lvl="0"/>
            <a:r>
              <a:rPr lang="zh-TW" altLang="en-US" sz="3600" dirty="0">
                <a:latin typeface="Microsoft YaHei" pitchFamily="34" charset="-122"/>
                <a:ea typeface="Microsoft YaHei" pitchFamily="34" charset="-122"/>
              </a:rPr>
              <a:t>即針對性別而施加他人之暴力或不成比例地影響他人，包括身體、心理或性之傷害、痛苦、施加威脅、壓制和剝奪其他行動自由等。」</a:t>
            </a:r>
            <a:endParaRPr lang="en-US" altLang="zh-TW" sz="3600" dirty="0">
              <a:latin typeface="Microsoft YaHei" pitchFamily="34" charset="-122"/>
              <a:ea typeface="Microsoft YaHei" pitchFamily="34" charset="-122"/>
            </a:endParaRPr>
          </a:p>
          <a:p>
            <a:pPr lvl="0"/>
            <a:endParaRPr lang="en-US" altLang="zh-TW" sz="3600" dirty="0">
              <a:latin typeface="Microsoft YaHei" pitchFamily="34" charset="-122"/>
              <a:ea typeface="Microsoft YaHei" pitchFamily="34" charset="-122"/>
            </a:endParaRPr>
          </a:p>
          <a:p>
            <a:pPr lvl="0"/>
            <a:r>
              <a:rPr lang="zh-TW" altLang="en-US" sz="3600" dirty="0">
                <a:latin typeface="Microsoft YaHei" pitchFamily="34" charset="-122"/>
                <a:ea typeface="Microsoft YaHei" pitchFamily="34" charset="-122"/>
              </a:rPr>
              <a:t>（參酌 </a:t>
            </a:r>
            <a:r>
              <a:rPr lang="en-US" altLang="zh-TW" sz="3600" dirty="0">
                <a:latin typeface="Microsoft YaHei" pitchFamily="34" charset="-122"/>
                <a:ea typeface="Microsoft YaHei" pitchFamily="34" charset="-122"/>
              </a:rPr>
              <a:t>CEDAW </a:t>
            </a:r>
            <a:r>
              <a:rPr lang="zh-TW" altLang="en-US" sz="3600" dirty="0">
                <a:latin typeface="Microsoft YaHei" pitchFamily="34" charset="-122"/>
                <a:ea typeface="Microsoft YaHei" pitchFamily="34" charset="-122"/>
              </a:rPr>
              <a:t>一般性建議第 </a:t>
            </a:r>
            <a:r>
              <a:rPr lang="en-US" altLang="zh-TW" sz="3600" dirty="0">
                <a:latin typeface="Microsoft YaHei" pitchFamily="34" charset="-122"/>
                <a:ea typeface="Microsoft YaHei" pitchFamily="34" charset="-122"/>
              </a:rPr>
              <a:t>19 </a:t>
            </a:r>
            <a:r>
              <a:rPr lang="zh-TW" altLang="en-US" sz="3600" dirty="0">
                <a:latin typeface="Microsoft YaHei" pitchFamily="34" charset="-122"/>
                <a:ea typeface="Microsoft YaHei" pitchFamily="34" charset="-122"/>
              </a:rPr>
              <a:t>號第 </a:t>
            </a:r>
            <a:r>
              <a:rPr lang="en-US" altLang="zh-TW" sz="3600" dirty="0">
                <a:latin typeface="Microsoft YaHei" pitchFamily="34" charset="-122"/>
                <a:ea typeface="Microsoft YaHei" pitchFamily="34" charset="-122"/>
              </a:rPr>
              <a:t>6 </a:t>
            </a:r>
            <a:r>
              <a:rPr lang="zh-TW" altLang="en-US" sz="3600" dirty="0">
                <a:latin typeface="Microsoft YaHei" pitchFamily="34" charset="-122"/>
                <a:ea typeface="Microsoft YaHei" pitchFamily="34" charset="-122"/>
              </a:rPr>
              <a:t>段意旨）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600" b="1" dirty="0">
              <a:latin typeface="Microsoft YaHei" pitchFamily="34" charset="-122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77324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圆角矩形 165">
            <a:extLst>
              <a:ext uri="{FF2B5EF4-FFF2-40B4-BE49-F238E27FC236}">
                <a16:creationId xmlns="" xmlns:a16="http://schemas.microsoft.com/office/drawing/2014/main" id="{3E412583-10A7-40A2-A54F-C80BB0B54EA6}"/>
              </a:ext>
            </a:extLst>
          </p:cNvPr>
          <p:cNvSpPr/>
          <p:nvPr/>
        </p:nvSpPr>
        <p:spPr bwMode="auto">
          <a:xfrm>
            <a:off x="415345" y="-28809"/>
            <a:ext cx="11361309" cy="1276608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zh-TW" altLang="en-US" sz="4800" b="1" dirty="0">
                <a:solidFill>
                  <a:srgbClr val="FF6699"/>
                </a:solidFill>
                <a:latin typeface="Microsoft YaHei" pitchFamily="34" charset="-122"/>
                <a:ea typeface="Microsoft YaHei" pitchFamily="34" charset="-122"/>
              </a:rPr>
              <a:t>數位性別暴力之行為樣態１</a:t>
            </a:r>
            <a:endParaRPr lang="zh-TW" sz="4800" b="1" dirty="0">
              <a:solidFill>
                <a:srgbClr val="FF6699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5" name="Google Shape;205;p31"/>
          <p:cNvSpPr txBox="1"/>
          <p:nvPr/>
        </p:nvSpPr>
        <p:spPr>
          <a:xfrm>
            <a:off x="2026114" y="1007888"/>
            <a:ext cx="9831476" cy="6771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>
              <a:buClr>
                <a:schemeClr val="dk1"/>
              </a:buClr>
              <a:buSzPts val="1100"/>
            </a:pPr>
            <a:r>
              <a:rPr lang="en-US" altLang="zh-TW" sz="2800" b="1" dirty="0">
                <a:solidFill>
                  <a:srgbClr val="FF6699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1. </a:t>
            </a:r>
            <a:r>
              <a:rPr lang="zh-TW" altLang="en-US" sz="2800" b="1" dirty="0">
                <a:solidFill>
                  <a:srgbClr val="FF6699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網路跟蹤</a:t>
            </a:r>
            <a:endParaRPr lang="en-US" altLang="zh-TW" sz="2800" b="1" dirty="0">
              <a:solidFill>
                <a:srgbClr val="FF6699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0">
              <a:buClr>
                <a:schemeClr val="dk1"/>
              </a:buClr>
              <a:buSzPts val="1100"/>
            </a:pPr>
            <a:r>
              <a:rPr lang="en-US" altLang="zh-TW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A.</a:t>
            </a:r>
            <a:r>
              <a:rPr lang="zh-TW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對於他人反覆實施跟蹤騷擾行為，致令他人感到不安或畏懼。 </a:t>
            </a:r>
            <a:endParaRPr lang="en-US" altLang="zh-TW" sz="28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0">
              <a:buClr>
                <a:schemeClr val="dk1"/>
              </a:buClr>
              <a:buSzPts val="1100"/>
            </a:pPr>
            <a:r>
              <a:rPr lang="en-US" altLang="zh-TW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B.</a:t>
            </a:r>
            <a:r>
              <a:rPr lang="zh-TW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跟蹤或監視他人活動。</a:t>
            </a:r>
            <a:endParaRPr lang="en-US" altLang="zh-TW" sz="28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0">
              <a:buClr>
                <a:schemeClr val="dk1"/>
              </a:buClr>
              <a:buSzPts val="1100"/>
            </a:pPr>
            <a:r>
              <a:rPr lang="en-US" altLang="zh-TW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C.</a:t>
            </a:r>
            <a:r>
              <a:rPr lang="zh-TW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監視或蒐集他人網路活動或資訊，進而違反他人意願與之接觸等。</a:t>
            </a:r>
            <a:endParaRPr lang="en-US" altLang="zh-TW" sz="28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0">
              <a:buClr>
                <a:schemeClr val="dk1"/>
              </a:buClr>
              <a:buSzPts val="1100"/>
            </a:pPr>
            <a:r>
              <a:rPr lang="en-US" altLang="zh-TW" sz="2800" b="1" dirty="0">
                <a:solidFill>
                  <a:srgbClr val="FF6699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2. </a:t>
            </a:r>
            <a:r>
              <a:rPr lang="zh-TW" altLang="en-US" sz="2800" b="1" dirty="0">
                <a:solidFill>
                  <a:srgbClr val="FF6699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惡意或未經同意散布與性或性別有關個人私密資料</a:t>
            </a:r>
            <a:endParaRPr lang="en-US" altLang="zh-TW" sz="2800" b="1" dirty="0">
              <a:solidFill>
                <a:srgbClr val="FF6699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0">
              <a:buClr>
                <a:schemeClr val="dk1"/>
              </a:buClr>
              <a:buSzPts val="1100"/>
            </a:pPr>
            <a:r>
              <a:rPr lang="zh-TW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惡意或未經同意而散布與性或性別有關之文字、聲音、圖畫、照片或影像等個人私密資料。</a:t>
            </a:r>
            <a:endParaRPr lang="en-US" altLang="zh-TW" sz="28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0">
              <a:buClr>
                <a:schemeClr val="dk1"/>
              </a:buClr>
              <a:buSzPts val="1100"/>
            </a:pPr>
            <a:r>
              <a:rPr lang="en-US" altLang="zh-TW" sz="2800" b="1" dirty="0">
                <a:solidFill>
                  <a:srgbClr val="FF6699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3. </a:t>
            </a:r>
            <a:r>
              <a:rPr lang="zh-TW" altLang="en-US" sz="2800" b="1" dirty="0">
                <a:solidFill>
                  <a:srgbClr val="FF6699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網路性騷擾</a:t>
            </a:r>
            <a:endParaRPr lang="en-US" altLang="zh-TW" sz="2800" b="1" dirty="0">
              <a:solidFill>
                <a:srgbClr val="FF6699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0">
              <a:buClr>
                <a:schemeClr val="dk1"/>
              </a:buClr>
              <a:buSzPts val="1100"/>
            </a:pPr>
            <a:r>
              <a:rPr lang="en-US" altLang="zh-TW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A.</a:t>
            </a:r>
            <a:r>
              <a:rPr lang="zh-TW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未經同意逕將猥褻文字、聲音、圖畫、照片或影像等資料傳送他人。 </a:t>
            </a:r>
            <a:endParaRPr lang="en-US" altLang="zh-TW" sz="28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0">
              <a:buClr>
                <a:schemeClr val="dk1"/>
              </a:buClr>
              <a:buSzPts val="1100"/>
            </a:pPr>
            <a:r>
              <a:rPr lang="en-US" altLang="zh-TW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B.</a:t>
            </a:r>
            <a:r>
              <a:rPr lang="zh-TW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對於他人實施性別工作平等法、性別平等教育法或性騷擾防治法所定性騷擾行為。</a:t>
            </a:r>
            <a:endParaRPr lang="en-US" altLang="zh-TW" sz="28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 dirty="0">
                <a:latin typeface="Microsoft YaHei" pitchFamily="34" charset="-122"/>
                <a:ea typeface="Microsoft YaHei" pitchFamily="34" charset="-122"/>
              </a:rPr>
              <a:t/>
            </a:r>
            <a:br>
              <a:rPr lang="zh-TW" sz="2800" dirty="0">
                <a:latin typeface="Microsoft YaHei" pitchFamily="34" charset="-122"/>
                <a:ea typeface="Microsoft YaHei" pitchFamily="34" charset="-122"/>
              </a:rPr>
            </a:br>
            <a:r>
              <a:rPr lang="zh-TW" dirty="0">
                <a:latin typeface="Microsoft YaHei" pitchFamily="34" charset="-122"/>
                <a:ea typeface="Microsoft YaHei" pitchFamily="34" charset="-122"/>
              </a:rPr>
              <a:t/>
            </a:r>
            <a:br>
              <a:rPr lang="zh-TW" dirty="0">
                <a:latin typeface="Microsoft YaHei" pitchFamily="34" charset="-122"/>
                <a:ea typeface="Microsoft YaHei" pitchFamily="34" charset="-122"/>
              </a:rPr>
            </a:br>
            <a:endParaRPr dirty="0">
              <a:latin typeface="Microsoft YaHei" pitchFamily="34" charset="-122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90295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圆角矩形 165">
            <a:extLst>
              <a:ext uri="{FF2B5EF4-FFF2-40B4-BE49-F238E27FC236}">
                <a16:creationId xmlns="" xmlns:a16="http://schemas.microsoft.com/office/drawing/2014/main" id="{3E412583-10A7-40A2-A54F-C80BB0B54EA6}"/>
              </a:ext>
            </a:extLst>
          </p:cNvPr>
          <p:cNvSpPr/>
          <p:nvPr/>
        </p:nvSpPr>
        <p:spPr bwMode="auto">
          <a:xfrm>
            <a:off x="415345" y="-28809"/>
            <a:ext cx="11361309" cy="1276608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zh-TW" altLang="en-US" sz="4800" b="1" dirty="0">
                <a:solidFill>
                  <a:srgbClr val="FF6699"/>
                </a:solidFill>
                <a:latin typeface="Microsoft YaHei" pitchFamily="34" charset="-122"/>
                <a:ea typeface="Microsoft YaHei" pitchFamily="34" charset="-122"/>
              </a:rPr>
              <a:t>數位性別暴力之行為樣態２</a:t>
            </a:r>
            <a:endParaRPr lang="zh-TW" sz="4800" b="1" dirty="0">
              <a:solidFill>
                <a:srgbClr val="FF6699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5" name="Google Shape;205;p31"/>
          <p:cNvSpPr txBox="1"/>
          <p:nvPr/>
        </p:nvSpPr>
        <p:spPr>
          <a:xfrm>
            <a:off x="2018815" y="977530"/>
            <a:ext cx="9969731" cy="5909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>
              <a:buClr>
                <a:schemeClr val="dk1"/>
              </a:buClr>
              <a:buSzPts val="1100"/>
            </a:pPr>
            <a:r>
              <a:rPr lang="en-US" altLang="zh-TW" sz="2800" b="1" dirty="0">
                <a:solidFill>
                  <a:srgbClr val="FF6699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4. </a:t>
            </a:r>
            <a:r>
              <a:rPr lang="zh-TW" altLang="en-US" sz="2800" b="1" dirty="0">
                <a:solidFill>
                  <a:srgbClr val="FF6699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具性別暴力的言論</a:t>
            </a:r>
            <a:endParaRPr lang="en-US" altLang="zh-TW" sz="2800" b="1" dirty="0">
              <a:solidFill>
                <a:srgbClr val="FF6699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0">
              <a:buClr>
                <a:schemeClr val="dk1"/>
              </a:buClr>
              <a:buSzPts val="1100"/>
            </a:pPr>
            <a:r>
              <a:rPr lang="en-US" altLang="zh-TW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A.</a:t>
            </a:r>
            <a:r>
              <a:rPr lang="zh-TW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對他人之性別、性傾向或性別認同等，發表貶抑、侮辱、攻擊或威脅等 仇恨言論。</a:t>
            </a:r>
            <a:endParaRPr lang="en-US" altLang="zh-TW" sz="28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0">
              <a:buClr>
                <a:schemeClr val="dk1"/>
              </a:buClr>
              <a:buSzPts val="1100"/>
            </a:pPr>
            <a:r>
              <a:rPr lang="en-US" altLang="zh-TW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B.</a:t>
            </a:r>
            <a:r>
              <a:rPr lang="zh-TW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基於性別，對於他人之行為或遭遇，進行貶抑或訕笑。 </a:t>
            </a:r>
            <a:r>
              <a:rPr lang="en-US" altLang="zh-TW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C.</a:t>
            </a:r>
            <a:r>
              <a:rPr lang="zh-TW" altLang="en-US" sz="2800" dirty="0">
                <a:latin typeface="Microsoft YaHei" pitchFamily="34" charset="-122"/>
                <a:ea typeface="Microsoft YaHei" pitchFamily="34" charset="-122"/>
              </a:rPr>
              <a:t>鼓吹性別暴力。 </a:t>
            </a:r>
          </a:p>
          <a:p>
            <a:pPr lvl="0">
              <a:buClr>
                <a:schemeClr val="dk1"/>
              </a:buClr>
              <a:buSzPts val="1100"/>
            </a:pPr>
            <a:r>
              <a:rPr lang="en-US" altLang="zh-TW" sz="2800" b="1" dirty="0">
                <a:solidFill>
                  <a:srgbClr val="FF6699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5. </a:t>
            </a:r>
            <a:r>
              <a:rPr lang="zh-TW" altLang="en-US" sz="2800" b="1" dirty="0">
                <a:solidFill>
                  <a:srgbClr val="FF6699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性勒索</a:t>
            </a:r>
            <a:endParaRPr lang="en-US" altLang="zh-TW" sz="2800" b="1" dirty="0">
              <a:solidFill>
                <a:srgbClr val="FF6699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0">
              <a:buClr>
                <a:schemeClr val="dk1"/>
              </a:buClr>
              <a:buSzPts val="1100"/>
            </a:pPr>
            <a:r>
              <a:rPr lang="zh-TW" altLang="en-US" sz="2800" dirty="0">
                <a:latin typeface="Microsoft YaHei" pitchFamily="34" charset="-122"/>
                <a:ea typeface="Microsoft YaHei" pitchFamily="34" charset="-122"/>
              </a:rPr>
              <a:t>以揭露他人性私密資料（文字、聲音、圖畫、照片或影像等） 為手段，勒索、恐嚇或脅迫他人。</a:t>
            </a:r>
          </a:p>
          <a:p>
            <a:pPr lvl="0">
              <a:buClr>
                <a:schemeClr val="dk1"/>
              </a:buClr>
              <a:buSzPts val="1100"/>
            </a:pPr>
            <a:r>
              <a:rPr lang="en-US" altLang="zh-TW" sz="2800" b="1" dirty="0">
                <a:solidFill>
                  <a:srgbClr val="FF6699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6. </a:t>
            </a:r>
            <a:r>
              <a:rPr lang="zh-TW" altLang="en-US" sz="2800" b="1" dirty="0">
                <a:solidFill>
                  <a:srgbClr val="FF6699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人肉搜索</a:t>
            </a:r>
            <a:endParaRPr lang="en-US" altLang="zh-TW" sz="2800" b="1" dirty="0">
              <a:solidFill>
                <a:srgbClr val="FF6699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0">
              <a:buClr>
                <a:schemeClr val="dk1"/>
              </a:buClr>
              <a:buSzPts val="1100"/>
            </a:pPr>
            <a:r>
              <a:rPr lang="zh-TW" altLang="en-US" sz="2800" dirty="0">
                <a:latin typeface="Microsoft YaHei" pitchFamily="34" charset="-122"/>
                <a:ea typeface="Microsoft YaHei" pitchFamily="34" charset="-122"/>
              </a:rPr>
              <a:t>透過網路搜索取得與散布未經他人同意揭露之文字、聲音、 圖畫、照片或影像等私密資料。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 dirty="0">
                <a:latin typeface="Microsoft YaHei" pitchFamily="34" charset="-122"/>
                <a:ea typeface="Microsoft YaHei" pitchFamily="34" charset="-122"/>
              </a:rPr>
              <a:t/>
            </a:r>
            <a:br>
              <a:rPr lang="zh-TW" sz="2800" dirty="0">
                <a:latin typeface="Microsoft YaHei" pitchFamily="34" charset="-122"/>
                <a:ea typeface="Microsoft YaHei" pitchFamily="34" charset="-122"/>
              </a:rPr>
            </a:br>
            <a:r>
              <a:rPr lang="zh-TW" dirty="0">
                <a:latin typeface="Microsoft YaHei" pitchFamily="34" charset="-122"/>
                <a:ea typeface="Microsoft YaHei" pitchFamily="34" charset="-122"/>
              </a:rPr>
              <a:t/>
            </a:r>
            <a:br>
              <a:rPr lang="zh-TW" dirty="0">
                <a:latin typeface="Microsoft YaHei" pitchFamily="34" charset="-122"/>
                <a:ea typeface="Microsoft YaHei" pitchFamily="34" charset="-122"/>
              </a:rPr>
            </a:br>
            <a:endParaRPr dirty="0">
              <a:latin typeface="Microsoft YaHei" pitchFamily="34" charset="-122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749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圆角矩形 165">
            <a:extLst>
              <a:ext uri="{FF2B5EF4-FFF2-40B4-BE49-F238E27FC236}">
                <a16:creationId xmlns="" xmlns:a16="http://schemas.microsoft.com/office/drawing/2014/main" id="{3E412583-10A7-40A2-A54F-C80BB0B54EA6}"/>
              </a:ext>
            </a:extLst>
          </p:cNvPr>
          <p:cNvSpPr/>
          <p:nvPr/>
        </p:nvSpPr>
        <p:spPr bwMode="auto">
          <a:xfrm>
            <a:off x="415345" y="-28809"/>
            <a:ext cx="11361309" cy="1276608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/>
            <a:r>
              <a:rPr lang="zh-TW" altLang="en-US" sz="4800" b="1" dirty="0">
                <a:solidFill>
                  <a:srgbClr val="FF6699"/>
                </a:solidFill>
                <a:latin typeface="Microsoft YaHei" pitchFamily="34" charset="-122"/>
                <a:ea typeface="Microsoft YaHei" pitchFamily="34" charset="-122"/>
              </a:rPr>
              <a:t>數位性別暴力之行為樣態３</a:t>
            </a:r>
            <a:endParaRPr lang="zh-TW" sz="4800" b="1" dirty="0">
              <a:solidFill>
                <a:srgbClr val="FF6699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5" name="Google Shape;205;p31"/>
          <p:cNvSpPr txBox="1"/>
          <p:nvPr/>
        </p:nvSpPr>
        <p:spPr>
          <a:xfrm>
            <a:off x="2106187" y="1012116"/>
            <a:ext cx="10052858" cy="7078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>
              <a:buClr>
                <a:schemeClr val="dk1"/>
              </a:buClr>
              <a:buSzPts val="1100"/>
            </a:pPr>
            <a:r>
              <a:rPr lang="en-US" altLang="zh-TW" sz="2800" b="1" dirty="0">
                <a:solidFill>
                  <a:srgbClr val="FF6699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7. </a:t>
            </a:r>
            <a:r>
              <a:rPr lang="zh-TW" altLang="en-US" sz="2800" b="1" dirty="0">
                <a:solidFill>
                  <a:srgbClr val="FF6699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死亡威脅</a:t>
            </a:r>
          </a:p>
          <a:p>
            <a:pPr lvl="0">
              <a:buClr>
                <a:schemeClr val="dk1"/>
              </a:buClr>
              <a:buSzPts val="1100"/>
            </a:pPr>
            <a:r>
              <a:rPr lang="zh-TW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基於性別偏見，以強制性交或加害生命之事恐嚇他人，使他人心生畏懼者。</a:t>
            </a:r>
          </a:p>
          <a:p>
            <a:pPr lvl="0">
              <a:buClr>
                <a:schemeClr val="dk1"/>
              </a:buClr>
              <a:buSzPts val="1100"/>
            </a:pPr>
            <a:r>
              <a:rPr lang="en-US" altLang="zh-TW" sz="2800" b="1" dirty="0">
                <a:solidFill>
                  <a:srgbClr val="FF6699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8. </a:t>
            </a:r>
            <a:r>
              <a:rPr lang="zh-TW" altLang="en-US" sz="2800" b="1" dirty="0">
                <a:solidFill>
                  <a:srgbClr val="FF6699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運用網路招募引誘進行人口販運</a:t>
            </a:r>
          </a:p>
          <a:p>
            <a:pPr lvl="0">
              <a:buClr>
                <a:schemeClr val="dk1"/>
              </a:buClr>
              <a:buSzPts val="1100"/>
            </a:pPr>
            <a:r>
              <a:rPr lang="zh-TW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係指運用網路或數位方式遂行人口販運，抑或從事人口販運者，利用網路聊天室等傳遞人口販運訊息或進行廣告等。</a:t>
            </a:r>
          </a:p>
          <a:p>
            <a:pPr lvl="0">
              <a:buClr>
                <a:schemeClr val="dk1"/>
              </a:buClr>
              <a:buSzPts val="1100"/>
            </a:pPr>
            <a:r>
              <a:rPr lang="en-US" altLang="zh-TW" sz="2800" b="1" dirty="0">
                <a:solidFill>
                  <a:srgbClr val="FF6699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9. </a:t>
            </a:r>
            <a:r>
              <a:rPr lang="zh-TW" altLang="en-US" sz="2800" b="1" dirty="0">
                <a:solidFill>
                  <a:srgbClr val="FF6699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非法侵入或竊取他人資料</a:t>
            </a:r>
          </a:p>
          <a:p>
            <a:pPr lvl="0">
              <a:buClr>
                <a:schemeClr val="dk1"/>
              </a:buClr>
              <a:buSzPts val="1100"/>
            </a:pPr>
            <a:r>
              <a:rPr lang="zh-TW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非法侵入他人電腦或相關設備，以觀覽、取得、刪除或變更他人個人資料等。</a:t>
            </a:r>
          </a:p>
          <a:p>
            <a:pPr lvl="0">
              <a:buClr>
                <a:schemeClr val="dk1"/>
              </a:buClr>
              <a:buSzPts val="1100"/>
            </a:pPr>
            <a:r>
              <a:rPr lang="en-US" altLang="zh-TW" sz="2800" b="1" dirty="0">
                <a:solidFill>
                  <a:srgbClr val="FF6699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10. </a:t>
            </a:r>
            <a:r>
              <a:rPr lang="zh-TW" altLang="en-US" sz="2800" b="1" dirty="0">
                <a:solidFill>
                  <a:srgbClr val="FF6699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偽造或冒用身份</a:t>
            </a:r>
          </a:p>
          <a:p>
            <a:pPr lvl="0">
              <a:buClr>
                <a:schemeClr val="dk1"/>
              </a:buClr>
              <a:buSzPts val="1100"/>
            </a:pPr>
            <a:r>
              <a:rPr lang="zh-TW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偽造或冒用身分，以取得他人個人資料、侮辱或接觸他人、損害他人名譽或信用、遂行恐嚇或威脅，或據以製作身分證件供詐欺之用等。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 dirty="0">
                <a:latin typeface="Microsoft YaHei" pitchFamily="34" charset="-122"/>
                <a:ea typeface="Microsoft YaHei" pitchFamily="34" charset="-122"/>
              </a:rPr>
              <a:t/>
            </a:r>
            <a:br>
              <a:rPr lang="zh-TW" sz="2800" dirty="0">
                <a:latin typeface="Microsoft YaHei" pitchFamily="34" charset="-122"/>
                <a:ea typeface="Microsoft YaHei" pitchFamily="34" charset="-122"/>
              </a:rPr>
            </a:br>
            <a:r>
              <a:rPr lang="zh-TW" sz="2800" dirty="0">
                <a:latin typeface="Microsoft YaHei" pitchFamily="34" charset="-122"/>
                <a:ea typeface="Microsoft YaHei" pitchFamily="34" charset="-122"/>
              </a:rPr>
              <a:t/>
            </a:r>
            <a:br>
              <a:rPr lang="zh-TW" sz="2800" dirty="0">
                <a:latin typeface="Microsoft YaHei" pitchFamily="34" charset="-122"/>
                <a:ea typeface="Microsoft YaHei" pitchFamily="34" charset="-122"/>
              </a:rPr>
            </a:br>
            <a:endParaRPr sz="2800" dirty="0">
              <a:latin typeface="Microsoft YaHei" pitchFamily="34" charset="-122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31809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炫彩多边形简约运营工作汇报PPT模板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solidFill>
            <a:srgbClr val="203864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1065</Words>
  <Application>Microsoft Office PowerPoint</Application>
  <PresentationFormat>寬螢幕</PresentationFormat>
  <Paragraphs>96</Paragraphs>
  <Slides>12</Slides>
  <Notes>12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20" baseType="lpstr">
      <vt:lpstr>等线</vt:lpstr>
      <vt:lpstr>等线 Light</vt:lpstr>
      <vt:lpstr>Microsoft YaHei</vt:lpstr>
      <vt:lpstr>Microsoft YaHei</vt:lpstr>
      <vt:lpstr>新細明體</vt:lpstr>
      <vt:lpstr>Arial</vt:lpstr>
      <vt:lpstr>Calibri</vt:lpstr>
      <vt:lpstr>Office 主题​​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cp:lastModifiedBy>Windows 使用者</cp:lastModifiedBy>
  <cp:revision>253</cp:revision>
  <cp:lastPrinted>2020-08-26T23:51:51Z</cp:lastPrinted>
  <dcterms:created xsi:type="dcterms:W3CDTF">2017-07-25T14:12:10Z</dcterms:created>
  <dcterms:modified xsi:type="dcterms:W3CDTF">2021-08-25T10:56:02Z</dcterms:modified>
</cp:coreProperties>
</file>