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7640" autoAdjust="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CC41EA7-2139-4E9D-AF99-8F454BB27995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2024/9/19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CC41EA7-2139-4E9D-AF99-8F454BB27995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2024/9/19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 noProof="0"/>
              <a:t>按一下以編輯母片副標題樣式</a:t>
            </a:r>
            <a:endParaRPr lang="zh-TW" altLang="en-US" noProof="0" dirty="0"/>
          </a:p>
        </p:txBody>
      </p:sp>
      <p:sp>
        <p:nvSpPr>
          <p:cNvPr id="8" name="日期預留位置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6C8858E-052F-46F7-8A67-01067E1B6633}" type="datetime1">
              <a:rPr lang="zh-TW" altLang="en-US" smtClean="0"/>
              <a:pPr/>
              <a:t>2024/9/19</a:t>
            </a:fld>
            <a:endParaRPr lang="zh-TW" altLang="en-US" dirty="0"/>
          </a:p>
        </p:txBody>
      </p:sp>
      <p:sp>
        <p:nvSpPr>
          <p:cNvPr id="9" name="頁尾預留位置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10" name="投影片編號預留位置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2024/9/19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CB3B4DE-620A-4586-AEA6-16BE28D6AA01}" type="datetime1">
              <a:rPr lang="zh-TW" altLang="en-US" smtClean="0"/>
              <a:pPr/>
              <a:t>2024/9/19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A66B22E-3CC6-4BEC-81AE-67F1D78B7B77}" type="datetime1">
              <a:rPr lang="zh-TW" altLang="en-US" smtClean="0"/>
              <a:pPr/>
              <a:t>2024/9/19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54D69F2-8A86-4A80-84A1-8F66630EEFA9}" type="datetime1">
              <a:rPr lang="zh-TW" altLang="en-US" smtClean="0"/>
              <a:pPr/>
              <a:t>2024/9/19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2024/9/19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CB3B4DE-620A-4586-AEA6-16BE28D6AA01}" type="datetime1">
              <a:rPr lang="zh-TW" altLang="en-US" smtClean="0"/>
              <a:pPr/>
              <a:t>2024/9/19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FDBFFB2-86D9-4B8F-A59A-553A60B94BBE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2024/9/19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2024/9/19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2024/9/19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8" name="圓角矩形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CB3B4DE-620A-4586-AEA6-16BE28D6AA01}" type="datetime1">
              <a:rPr lang="zh-TW" altLang="en-US" smtClean="0"/>
              <a:pPr/>
              <a:t>2024/9/19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FDBFFB2-86D9-4B8F-A59A-553A60B94BBE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B8288638-A9D7-4AA9-B33E-D9A764F8FD84}" type="datetime1">
              <a:rPr lang="zh-TW" altLang="en-US" smtClean="0"/>
              <a:pPr/>
              <a:t>2024/9/19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FDBFFB2-86D9-4B8F-A59A-553A60B94BBE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60388" y="1066800"/>
            <a:ext cx="9097962" cy="2181226"/>
          </a:xfrm>
        </p:spPr>
        <p:txBody>
          <a:bodyPr rtlCol="0"/>
          <a:lstStyle/>
          <a:p>
            <a:pPr algn="ctr"/>
            <a:r>
              <a:rPr lang="zh-TW" altLang="zh-TW" b="1" dirty="0"/>
              <a:t>大學多元入學管道</a:t>
            </a:r>
            <a:r>
              <a:rPr lang="zh-TW" altLang="en-US" b="1" dirty="0"/>
              <a:t> 簡介</a:t>
            </a:r>
            <a:endParaRPr lang="zh-TW" altLang="zh-TW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027239" y="3566004"/>
            <a:ext cx="4706936" cy="838200"/>
          </a:xfrm>
        </p:spPr>
        <p:txBody>
          <a:bodyPr rtlCol="0">
            <a:noAutofit/>
          </a:bodyPr>
          <a:lstStyle/>
          <a:p>
            <a:pPr rtl="0"/>
            <a:r>
              <a:rPr lang="zh-TW" altLang="en-US" sz="3200" b="1" dirty="0">
                <a:latin typeface="Salesforce Sans"/>
                <a:sym typeface="Salesforce Sans"/>
              </a:rPr>
              <a:t>南寧高中輔導工作委員會</a:t>
            </a:r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66849" y="1790611"/>
            <a:ext cx="98202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    高中三年的累積會對未來升學帶來很大的影響，及早開始準備，就不會到高三時還要一邊忙著準備考試，一邊想辦法補齊自己不足的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學習歷程</a:t>
            </a: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與成果，而陷入焦頭爛額的窘境。</a:t>
            </a:r>
            <a:endParaRPr lang="zh-TW" altLang="en-US" sz="32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1466849" y="97155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給</a:t>
            </a:r>
            <a:r>
              <a:rPr lang="zh-TW" altLang="en-US" sz="40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高一</a:t>
            </a: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新生的建議</a:t>
            </a:r>
            <a:r>
              <a:rPr lang="zh-TW" altLang="en-US" sz="32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～</a:t>
            </a:r>
            <a:endParaRPr lang="zh-TW" altLang="en-US" sz="32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88993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66849" y="1790611"/>
            <a:ext cx="982027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    高二是製作個人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學習歷程</a:t>
            </a: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與成果的黃金時期，同學在此階段已經比較有能力撰寫出一份完整的報告。加上學校將自然探究、社會探究、校定必修、自主學習</a:t>
            </a:r>
            <a:r>
              <a:rPr lang="en-US" altLang="zh-TW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…</a:t>
            </a: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等課程安排在此年段，因此一定要好好把握時間，為自己的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課程學習成果</a:t>
            </a: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、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多元表現</a:t>
            </a: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累積資料。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466849" y="97155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給</a:t>
            </a:r>
            <a:r>
              <a:rPr lang="zh-TW" altLang="en-US" sz="40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高二</a:t>
            </a: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學生的建議</a:t>
            </a:r>
            <a:r>
              <a:rPr lang="zh-TW" altLang="en-US" sz="32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～</a:t>
            </a:r>
            <a:endParaRPr lang="zh-TW" altLang="en-US" sz="32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5018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66849" y="1790611"/>
            <a:ext cx="98202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    高三上最重要的目標就是考好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學測</a:t>
            </a: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，尤其國文、英文在分科已經無法再考一次，所以需要謹慎以對。高三下收到學測成績單以後，可以選擇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繁星</a:t>
            </a: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、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個申大學科大</a:t>
            </a: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，或是直接面對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分科測驗</a:t>
            </a: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。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466849" y="97155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給</a:t>
            </a:r>
            <a:r>
              <a:rPr lang="zh-TW" altLang="en-US" sz="40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高三</a:t>
            </a: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學生的建議</a:t>
            </a:r>
            <a:r>
              <a:rPr lang="en-US" altLang="zh-TW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2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～</a:t>
            </a:r>
            <a:endParaRPr lang="zh-TW" altLang="en-US" sz="32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87711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66849" y="1790611"/>
            <a:ext cx="982027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    高三下，如果選擇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申請大學、科大</a:t>
            </a: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，則需要從個人的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學習歷程檔案</a:t>
            </a: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勾選備審資料</a:t>
            </a:r>
            <a:r>
              <a:rPr lang="en-US" altLang="zh-TW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﹔</a:t>
            </a: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若資料庫仍欠完備，則可利用最後一次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上傳</a:t>
            </a: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PDF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檔案</a:t>
            </a: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的機會，加以補足。</a:t>
            </a:r>
            <a:endParaRPr lang="en-US" altLang="zh-TW" sz="32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  <a:sym typeface="Salesforce Sans"/>
            </a:endParaRPr>
          </a:p>
          <a:p>
            <a:pPr algn="just"/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    在二階面試方面，學校會安排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模擬面試</a:t>
            </a: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協助同學脫穎而出。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466849" y="97155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給</a:t>
            </a:r>
            <a:r>
              <a:rPr lang="zh-TW" altLang="en-US" sz="40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高三</a:t>
            </a: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學生的建議</a:t>
            </a:r>
            <a:r>
              <a:rPr lang="en-US" altLang="zh-TW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2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～</a:t>
            </a:r>
            <a:endParaRPr lang="zh-TW" altLang="en-US" sz="32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4380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66849" y="1790611"/>
            <a:ext cx="98202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    如果選擇參加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分科測驗</a:t>
            </a: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，則建議同學可參閱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登記分發簡章</a:t>
            </a: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，選擇優勢科目與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加權計分</a:t>
            </a: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科目一致的校系，如此一來可以有更高的機率錄取理想校系。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466849" y="97155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給</a:t>
            </a:r>
            <a:r>
              <a:rPr lang="zh-TW" altLang="en-US" sz="40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高三</a:t>
            </a: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學生的建議</a:t>
            </a:r>
            <a:r>
              <a:rPr lang="en-US" altLang="zh-TW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2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～</a:t>
            </a:r>
            <a:endParaRPr lang="zh-TW" altLang="en-US" sz="32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66331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副標題 2"/>
          <p:cNvSpPr txBox="1">
            <a:spLocks/>
          </p:cNvSpPr>
          <p:nvPr/>
        </p:nvSpPr>
        <p:spPr>
          <a:xfrm>
            <a:off x="763480" y="3186205"/>
            <a:ext cx="10972800" cy="17586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zh-TW" altLang="en-US" sz="32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若有升學方面的相關問題 </a:t>
            </a:r>
            <a:endParaRPr lang="en-US" altLang="zh-TW" sz="3200" b="1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  <a:sym typeface="Salesforce Sans"/>
            </a:endParaRPr>
          </a:p>
          <a:p>
            <a:pPr marL="45720" indent="0" algn="ctr">
              <a:buNone/>
            </a:pPr>
            <a:r>
              <a:rPr lang="zh-TW" altLang="en-US" sz="32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歡迎洽詢 </a:t>
            </a:r>
            <a:endParaRPr lang="en-US" altLang="zh-TW" sz="3200" b="1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  <a:sym typeface="Salesforce Sans"/>
            </a:endParaRPr>
          </a:p>
          <a:p>
            <a:pPr marL="45720" indent="0" algn="ctr">
              <a:buNone/>
            </a:pPr>
            <a:r>
              <a:rPr lang="zh-TW" altLang="en-US" sz="32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考試</a:t>
            </a:r>
            <a:r>
              <a:rPr lang="en-US" altLang="zh-TW" sz="32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/</a:t>
            </a:r>
            <a:r>
              <a:rPr lang="zh-TW" altLang="en-US" sz="32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升學管道報名業務</a:t>
            </a:r>
            <a:r>
              <a:rPr lang="en-US" altLang="zh-TW" sz="32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: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教務處試務組長 </a:t>
            </a:r>
            <a:r>
              <a:rPr lang="en-US" altLang="zh-TW" sz="32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06-2622458</a:t>
            </a:r>
            <a:r>
              <a:rPr lang="zh-TW" altLang="en-US" sz="32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轉</a:t>
            </a:r>
            <a:r>
              <a:rPr lang="en-US" altLang="zh-TW" sz="32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27</a:t>
            </a:r>
          </a:p>
          <a:p>
            <a:pPr marL="45720" indent="0" algn="ctr">
              <a:buNone/>
            </a:pPr>
            <a:r>
              <a:rPr lang="zh-TW" altLang="en-US" sz="32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 生涯方向諮詢</a:t>
            </a:r>
            <a:r>
              <a:rPr lang="en-US" altLang="zh-TW" sz="32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: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輔導室輔導主任</a:t>
            </a:r>
            <a:r>
              <a:rPr lang="en-US" altLang="zh-TW" sz="32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06-2622458</a:t>
            </a:r>
            <a:r>
              <a:rPr lang="zh-TW" altLang="en-US" sz="32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轉</a:t>
            </a:r>
            <a:r>
              <a:rPr lang="en-US" altLang="zh-TW" sz="32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36</a:t>
            </a:r>
          </a:p>
        </p:txBody>
      </p:sp>
      <p:sp>
        <p:nvSpPr>
          <p:cNvPr id="3" name="副標題 2"/>
          <p:cNvSpPr txBox="1">
            <a:spLocks/>
          </p:cNvSpPr>
          <p:nvPr/>
        </p:nvSpPr>
        <p:spPr>
          <a:xfrm>
            <a:off x="1860549" y="1013303"/>
            <a:ext cx="8402638" cy="14917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期望同學能腳踏實地</a:t>
            </a:r>
            <a:r>
              <a:rPr lang="zh-TW" altLang="en-US" sz="32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sym typeface="Salesforce Sans"/>
              </a:rPr>
              <a:t>，</a:t>
            </a: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逐步累積自己的</a:t>
            </a:r>
            <a:endParaRPr lang="en-US" altLang="zh-TW" sz="32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  <a:sym typeface="Salesforce Sans"/>
            </a:endParaRPr>
          </a:p>
          <a:p>
            <a:pPr marL="45720" indent="0" algn="ctr">
              <a:buNone/>
            </a:pP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學科實力與學習歷程檔案</a:t>
            </a:r>
            <a:endParaRPr lang="en-US" altLang="zh-TW" sz="32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  <a:sym typeface="Salesforce Sans"/>
            </a:endParaRPr>
          </a:p>
          <a:p>
            <a:pPr marL="45720" indent="0" algn="ctr">
              <a:buNone/>
            </a:pP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在高三時</a:t>
            </a:r>
            <a:r>
              <a:rPr lang="zh-TW" altLang="en-US" sz="32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sym typeface="Salesforce Sans"/>
              </a:rPr>
              <a:t>，</a:t>
            </a: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藉由適切的管道進入理想大學校系</a:t>
            </a:r>
          </a:p>
        </p:txBody>
      </p:sp>
    </p:spTree>
    <p:extLst>
      <p:ext uri="{BB962C8B-B14F-4D97-AF65-F5344CB8AC3E}">
        <p14:creationId xmlns:p14="http://schemas.microsoft.com/office/powerpoint/2010/main" val="3381096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1363" y="1257300"/>
            <a:ext cx="10641012" cy="1171574"/>
          </a:xfrm>
        </p:spPr>
        <p:txBody>
          <a:bodyPr rtlCol="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zh-TW" altLang="en-US" sz="3200" dirty="0">
                <a:solidFill>
                  <a:schemeClr val="tx2"/>
                </a:solidFill>
                <a:latin typeface="Salesforce Sans"/>
                <a:sym typeface="Salesforce Sans"/>
              </a:rPr>
              <a:t>        </a:t>
            </a: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大學入學管道較為多元，同學可根據自己的學習特質與能力，選擇適切的升學方式。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666750" y="2733675"/>
            <a:ext cx="104965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dirty="0"/>
              <a:t>           </a:t>
            </a: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以下介紹「特殊選才」、「繁星推薦」、「申請入學」、「分發入學」等管道</a:t>
            </a:r>
            <a:r>
              <a:rPr lang="zh-TW" altLang="en-US" sz="32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endParaRPr lang="zh-TW" altLang="en-US" sz="32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特殊選才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各大學進行自辦的資料審查或面試</a:t>
            </a:r>
          </a:p>
          <a:p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簡章通常會在每年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2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～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月間由各校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自行公布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月進行甄選，最晚隔年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月就會放榜</a:t>
            </a:r>
          </a:p>
          <a:p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招收「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有特殊表現或才能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」的學生，另也提供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經濟弱勢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新住民及其子女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…等入學名額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不需學測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成績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就有機會入學就讀</a:t>
            </a:r>
          </a:p>
          <a:p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高一高二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先專注於有興趣的學習領域，若在專項中取得絕對優勢，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則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高三時可將特殊選才管道納入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升學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考量</a:t>
            </a:r>
          </a:p>
        </p:txBody>
      </p:sp>
    </p:spTree>
    <p:extLst>
      <p:ext uri="{BB962C8B-B14F-4D97-AF65-F5344CB8AC3E}">
        <p14:creationId xmlns:p14="http://schemas.microsoft.com/office/powerpoint/2010/main" val="3777718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繁星推薦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以學生高一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高三上的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在校學業成績排名百分比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為比序</a:t>
            </a:r>
          </a:p>
          <a:p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僅限於應屆畢業生，且必須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無轉學紀錄</a:t>
            </a:r>
          </a:p>
          <a:p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仍必須經過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學測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，並達到校系的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檢定標準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才能申請</a:t>
            </a:r>
          </a:p>
          <a:p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除了醫學系及牙醫系須進行第二輪面試，其餘科系皆僅以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在校學業成績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學測成績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作為比序標準</a:t>
            </a:r>
          </a:p>
          <a:p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經繁星推薦錄取，在該年度就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不能參加「申請入學」</a:t>
            </a:r>
          </a:p>
          <a:p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需要投入較多的時間和精力在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校內的課業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學習表現上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20683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申請入學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08213" y="1600199"/>
            <a:ext cx="9372600" cy="4819651"/>
          </a:xfrm>
        </p:spPr>
        <p:txBody>
          <a:bodyPr>
            <a:normAutofit/>
          </a:bodyPr>
          <a:lstStyle/>
          <a:p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最多只會採計四科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學測成績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，也有部分校系在學測成績外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參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採術科測驗、英聽、大學程式設計先修檢測（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APCS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）等，申請前須多加注意</a:t>
            </a:r>
          </a:p>
          <a:p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每位同學最多可以申請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六個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大學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校系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，第一階段是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學測成績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的篩選，通過後才進入到第二階段的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指定項目甄試</a:t>
            </a:r>
            <a:r>
              <a:rPr lang="zh-TW" altLang="en-US" sz="2800" dirty="0">
                <a:latin typeface="細明體" panose="02020509000000000000" pitchFamily="49" charset="-120"/>
                <a:ea typeface="細明體" panose="02020509000000000000" pitchFamily="49" charset="-120"/>
              </a:rPr>
              <a:t>。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除了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學習歷程檔案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資料審查，有些校系也會要求面試、筆試或是現場實作等</a:t>
            </a:r>
          </a:p>
          <a:p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不但需要在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學測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中取得成績，更要以高中期間的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學習歷程與成果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，向心儀的大學校系展現自己對於相關領域的學習潛力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92975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66849" y="1790611"/>
            <a:ext cx="982027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每位學生至多可申請六個科大校系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  <a:sym typeface="Salesforce Sans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參採學測成績與審查學習歷程檔案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  <a:sym typeface="Salesforce Sans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大部分的學校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不需面試</a:t>
            </a:r>
            <a:endParaRPr lang="en-US" altLang="zh-TW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sym typeface="Salesforce Sans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知名校院如</a:t>
            </a:r>
            <a:r>
              <a:rPr lang="zh-TW" altLang="en-US" sz="2800" dirty="0">
                <a:latin typeface="新細明體" panose="02020500000000000000" pitchFamily="18" charset="-120"/>
                <a:ea typeface="新細明體" panose="02020500000000000000" pitchFamily="18" charset="-120"/>
                <a:sym typeface="Salesforce Sans"/>
              </a:rPr>
              <a:t>：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台灣科大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、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台北科大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、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高雄科大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…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申請時間與大學申請入學時間接近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  <a:sym typeface="Salesforce Sans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  <a:sym typeface="Salesforce Sans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01841" y="971550"/>
            <a:ext cx="11461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500" dirty="0">
                <a:latin typeface="標楷體" panose="03000509000000000000" pitchFamily="65" charset="-120"/>
                <a:ea typeface="標楷體" panose="03000509000000000000" pitchFamily="65" charset="-120"/>
              </a:rPr>
              <a:t>另一條路</a:t>
            </a:r>
            <a:r>
              <a:rPr lang="zh-TW" altLang="en-US" sz="35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～</a:t>
            </a:r>
            <a:r>
              <a:rPr lang="zh-TW" altLang="en-US" sz="3500" dirty="0"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「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科技校院</a:t>
            </a:r>
            <a:r>
              <a:rPr lang="zh-TW" altLang="en-US" sz="3500" dirty="0"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日間部四年制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申請入學</a:t>
            </a:r>
            <a:r>
              <a:rPr lang="zh-TW" altLang="en-US" sz="3500" dirty="0"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聯合招生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」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26266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分發入學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除了獨招管道外，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唯一延續到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高中畢業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後的大學入學方案</a:t>
            </a:r>
          </a:p>
          <a:p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採計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「分科測驗」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「學測」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的成績為依據錄取。採計科目在三到五科之間（包含學測、分科測驗和術科），並且一定會包含至少一科分科測驗的科目</a:t>
            </a:r>
          </a:p>
          <a:p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完全以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考試成績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作為取才標準，需要投入更多心力在學科上，以應付分科測驗中較具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深度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廣度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的考題，並需要承受更長時間的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考試壓力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28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93233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352" y="954256"/>
            <a:ext cx="8221472" cy="5343525"/>
          </a:xfrm>
        </p:spPr>
      </p:pic>
      <p:sp>
        <p:nvSpPr>
          <p:cNvPr id="3" name="文字方塊 2"/>
          <p:cNvSpPr txBox="1"/>
          <p:nvPr/>
        </p:nvSpPr>
        <p:spPr>
          <a:xfrm>
            <a:off x="2033576" y="262949"/>
            <a:ext cx="622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我適合採用哪一項升學管道？</a:t>
            </a:r>
          </a:p>
        </p:txBody>
      </p:sp>
    </p:spTree>
    <p:extLst>
      <p:ext uri="{BB962C8B-B14F-4D97-AF65-F5344CB8AC3E}">
        <p14:creationId xmlns:p14="http://schemas.microsoft.com/office/powerpoint/2010/main" val="2362824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212" y="304800"/>
            <a:ext cx="9415469" cy="5210175"/>
          </a:xfrm>
        </p:spPr>
      </p:pic>
      <p:sp>
        <p:nvSpPr>
          <p:cNvPr id="5" name="文字方塊 4"/>
          <p:cNvSpPr txBox="1"/>
          <p:nvPr/>
        </p:nvSpPr>
        <p:spPr>
          <a:xfrm>
            <a:off x="8572499" y="5629275"/>
            <a:ext cx="374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資料來源：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TKB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甄戰學習顧問</a:t>
            </a: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236539" y="304800"/>
            <a:ext cx="1811336" cy="11715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入學管道列表比較</a:t>
            </a:r>
          </a:p>
        </p:txBody>
      </p:sp>
    </p:spTree>
    <p:extLst>
      <p:ext uri="{BB962C8B-B14F-4D97-AF65-F5344CB8AC3E}">
        <p14:creationId xmlns:p14="http://schemas.microsoft.com/office/powerpoint/2010/main" val="3758368792"/>
      </p:ext>
    </p:extLst>
  </p:cSld>
  <p:clrMapOvr>
    <a:masterClrMapping/>
  </p:clrMapOvr>
</p:sld>
</file>

<file path=ppt/theme/theme1.xml><?xml version="1.0" encoding="utf-8"?>
<a:theme xmlns:a="http://schemas.openxmlformats.org/drawingml/2006/main" name="兒童遊樂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39_TF03461883.potx" id="{3695179C-43BF-4D9E-8864-ABA95A1F4787}" vid="{287F8A78-20E1-4B79-BD19-FA60BDB2072A}"/>
    </a:ext>
  </a:extLst>
</a:theme>
</file>

<file path=ppt/theme/theme2.xml><?xml version="1.0" encoding="utf-8"?>
<a:theme xmlns:a="http://schemas.openxmlformats.org/drawingml/2006/main" name="Office 佈景主題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兒童遊樂教育簡報設計 (卡通插畫，寬螢幕)</Template>
  <TotalTime>603</TotalTime>
  <Words>996</Words>
  <Application>Microsoft Office PowerPoint</Application>
  <PresentationFormat>寬螢幕</PresentationFormat>
  <Paragraphs>54</Paragraphs>
  <Slides>15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4" baseType="lpstr">
      <vt:lpstr>Salesforce Sans</vt:lpstr>
      <vt:lpstr>細明體</vt:lpstr>
      <vt:lpstr>微軟正黑體</vt:lpstr>
      <vt:lpstr>新細明體</vt:lpstr>
      <vt:lpstr>標楷體</vt:lpstr>
      <vt:lpstr>Arial</vt:lpstr>
      <vt:lpstr>Euphemia</vt:lpstr>
      <vt:lpstr>Wingdings</vt:lpstr>
      <vt:lpstr>兒童遊樂 16X9</vt:lpstr>
      <vt:lpstr>大學多元入學管道 簡介</vt:lpstr>
      <vt:lpstr>        大學入學管道較為多元，同學可根據自己的學習特質與能力，選擇適切的升學方式。</vt:lpstr>
      <vt:lpstr>特殊選才</vt:lpstr>
      <vt:lpstr>繁星推薦</vt:lpstr>
      <vt:lpstr>申請入學</vt:lpstr>
      <vt:lpstr>PowerPoint 簡報</vt:lpstr>
      <vt:lpstr>分發入學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大學多元入學管道 簡介</dc:title>
  <dc:creator>Microsoft 帳戶</dc:creator>
  <cp:lastModifiedBy>PCUSER</cp:lastModifiedBy>
  <cp:revision>34</cp:revision>
  <dcterms:created xsi:type="dcterms:W3CDTF">2024-09-04T12:45:10Z</dcterms:created>
  <dcterms:modified xsi:type="dcterms:W3CDTF">2024-09-19T02:33:58Z</dcterms:modified>
</cp:coreProperties>
</file>