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8" r:id="rId3"/>
    <p:sldId id="261" r:id="rId4"/>
    <p:sldId id="262" r:id="rId5"/>
  </p:sldIdLst>
  <p:sldSz cx="21388388" cy="30279975"/>
  <p:notesSz cx="6797675" cy="992663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A4A3A4"/>
          </p15:clr>
        </p15:guide>
        <p15:guide id="2" pos="67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81" autoAdjust="0"/>
  </p:normalViewPr>
  <p:slideViewPr>
    <p:cSldViewPr snapToGrid="0" snapToObjects="1">
      <p:cViewPr>
        <p:scale>
          <a:sx n="66" d="100"/>
          <a:sy n="66" d="100"/>
        </p:scale>
        <p:origin x="54" y="-204"/>
      </p:cViewPr>
      <p:guideLst>
        <p:guide orient="horz" pos="9538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2B198-89FC-4163-A6EA-1FA9C2DA8196}" type="datetimeFigureOut">
              <a:rPr lang="zh-TW" altLang="en-US" smtClean="0"/>
              <a:t>2020/9/17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46B1A-9535-4449-BC2B-3B12868FD1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04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129" y="9406421"/>
            <a:ext cx="18180130" cy="6490570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3208258" y="17158654"/>
            <a:ext cx="14971872" cy="77382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 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6583" y="1212606"/>
            <a:ext cx="4812387" cy="25836108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421" y="1212606"/>
            <a:ext cx="14080689" cy="25836108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535" y="19457690"/>
            <a:ext cx="18180130" cy="6013940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535" y="12833947"/>
            <a:ext cx="1818013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420" y="7065331"/>
            <a:ext cx="9446538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72430" y="7065331"/>
            <a:ext cx="9446538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420" y="6777952"/>
            <a:ext cx="9450252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420" y="9602677"/>
            <a:ext cx="9450252" cy="1744603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5006" y="6777952"/>
            <a:ext cx="9453965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5006" y="9602677"/>
            <a:ext cx="9453965" cy="17446035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421" y="1205591"/>
            <a:ext cx="7036632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2267" y="1205595"/>
            <a:ext cx="11956703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421" y="6336369"/>
            <a:ext cx="7036632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2275" y="21195983"/>
            <a:ext cx="12833033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2275" y="2705573"/>
            <a:ext cx="12833033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2275" y="23698289"/>
            <a:ext cx="12833033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9/17/2020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421" y="1212604"/>
            <a:ext cx="19249549" cy="5046662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421" y="7065331"/>
            <a:ext cx="19249549" cy="19983384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419" y="28065053"/>
            <a:ext cx="4990624" cy="16121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9/17/2020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699" y="28065053"/>
            <a:ext cx="6772990" cy="16121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8345" y="28065053"/>
            <a:ext cx="4990624" cy="161212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9.png"/><Relationship Id="rId7" Type="http://schemas.openxmlformats.org/officeDocument/2006/relationships/image" Target="../media/image6.gif"/><Relationship Id="rId12" Type="http://schemas.openxmlformats.org/officeDocument/2006/relationships/image" Target="../media/image10.emf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6.png"/><Relationship Id="rId18" Type="http://schemas.openxmlformats.org/officeDocument/2006/relationships/image" Target="../media/image28.png"/><Relationship Id="rId3" Type="http://schemas.openxmlformats.org/officeDocument/2006/relationships/image" Target="../media/image2.jpe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17" Type="http://schemas.openxmlformats.org/officeDocument/2006/relationships/image" Target="../media/image11.png"/><Relationship Id="rId2" Type="http://schemas.openxmlformats.org/officeDocument/2006/relationships/image" Target="../media/image8.jpeg"/><Relationship Id="rId16" Type="http://schemas.openxmlformats.org/officeDocument/2006/relationships/image" Target="../media/image10.emf"/><Relationship Id="rId20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11" Type="http://schemas.openxmlformats.org/officeDocument/2006/relationships/image" Target="../media/image24.jpeg"/><Relationship Id="rId5" Type="http://schemas.openxmlformats.org/officeDocument/2006/relationships/image" Target="../media/image9.png"/><Relationship Id="rId15" Type="http://schemas.openxmlformats.org/officeDocument/2006/relationships/image" Target="../media/image27.png"/><Relationship Id="rId10" Type="http://schemas.openxmlformats.org/officeDocument/2006/relationships/image" Target="../media/image23.png"/><Relationship Id="rId19" Type="http://schemas.openxmlformats.org/officeDocument/2006/relationships/image" Target="../media/image29.png"/><Relationship Id="rId4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9" Type="http://schemas.openxmlformats.org/officeDocument/2006/relationships/image" Target="../media/image22.png"/><Relationship Id="rId1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-32042" y="-123446"/>
            <a:ext cx="21447643" cy="30347331"/>
            <a:chOff x="-32042" y="-123446"/>
            <a:chExt cx="21447643" cy="30347331"/>
          </a:xfrm>
        </p:grpSpPr>
        <p:sp>
          <p:nvSpPr>
            <p:cNvPr id="4" name="矩形 3"/>
            <p:cNvSpPr/>
            <p:nvPr/>
          </p:nvSpPr>
          <p:spPr>
            <a:xfrm>
              <a:off x="256340" y="706427"/>
              <a:ext cx="20854856" cy="152897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17550612" y="2363844"/>
              <a:ext cx="3560585" cy="2237720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256341" y="25298513"/>
              <a:ext cx="20815569" cy="458693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 dirty="0"/>
            </a:p>
          </p:txBody>
        </p:sp>
        <p:sp>
          <p:nvSpPr>
            <p:cNvPr id="7" name="矩形 6"/>
            <p:cNvSpPr/>
            <p:nvPr/>
          </p:nvSpPr>
          <p:spPr>
            <a:xfrm>
              <a:off x="256341" y="2825702"/>
              <a:ext cx="17039943" cy="2191535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zh-TW" altLang="en-US" dirty="0"/>
            </a:p>
          </p:txBody>
        </p:sp>
        <p:cxnSp>
          <p:nvCxnSpPr>
            <p:cNvPr id="9" name="直線接點 8"/>
            <p:cNvCxnSpPr/>
            <p:nvPr/>
          </p:nvCxnSpPr>
          <p:spPr>
            <a:xfrm flipV="1">
              <a:off x="17612671" y="2397089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flipV="1">
              <a:off x="21071909" y="2397089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箭頭接點 11"/>
            <p:cNvCxnSpPr/>
            <p:nvPr/>
          </p:nvCxnSpPr>
          <p:spPr>
            <a:xfrm>
              <a:off x="256340" y="2161668"/>
              <a:ext cx="20854856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7958423" y="13329344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68.0cm</a:t>
              </a:r>
              <a:endParaRPr kumimoji="1" lang="zh-TW" altLang="en-US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350107" y="14023390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84.1cm</a:t>
              </a:r>
              <a:endParaRPr kumimoji="1" lang="zh-TW" altLang="en-US" dirty="0"/>
            </a:p>
          </p:txBody>
        </p:sp>
        <p:cxnSp>
          <p:nvCxnSpPr>
            <p:cNvPr id="20" name="直線箭頭接點 19"/>
            <p:cNvCxnSpPr/>
            <p:nvPr/>
          </p:nvCxnSpPr>
          <p:spPr>
            <a:xfrm>
              <a:off x="-32042" y="737645"/>
              <a:ext cx="21447643" cy="0"/>
            </a:xfrm>
            <a:prstGeom prst="straightConnector1">
              <a:avLst/>
            </a:prstGeom>
            <a:ln w="76200" cap="flat" cmpd="sng">
              <a:headEnd type="triangle" w="sm" len="lg"/>
              <a:tailEnd type="triangle" w="sm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603159" y="-14520"/>
              <a:ext cx="1078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 flipV="1">
              <a:off x="21113473" y="1578234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/>
            <p:cNvCxnSpPr/>
            <p:nvPr/>
          </p:nvCxnSpPr>
          <p:spPr>
            <a:xfrm flipV="1">
              <a:off x="214776" y="1547844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588852" y="30223884"/>
              <a:ext cx="1078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20190740" y="24741053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20107612" y="2397089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箭頭接點 33"/>
            <p:cNvCxnSpPr/>
            <p:nvPr/>
          </p:nvCxnSpPr>
          <p:spPr>
            <a:xfrm>
              <a:off x="1183850" y="-56090"/>
              <a:ext cx="0" cy="30279975"/>
            </a:xfrm>
            <a:prstGeom prst="straightConnector1">
              <a:avLst/>
            </a:prstGeom>
            <a:ln w="76200" cmpd="sng"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15571327" y="-123446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59.4cm</a:t>
              </a:r>
              <a:endParaRPr kumimoji="1" lang="zh-TW" altLang="en-US" dirty="0"/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17863250" y="3177001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14.0cm</a:t>
              </a:r>
              <a:endParaRPr kumimoji="1" lang="zh-TW" altLang="en-US" dirty="0"/>
            </a:p>
          </p:txBody>
        </p:sp>
        <p:cxnSp>
          <p:nvCxnSpPr>
            <p:cNvPr id="37" name="直線箭頭接點 36"/>
            <p:cNvCxnSpPr/>
            <p:nvPr/>
          </p:nvCxnSpPr>
          <p:spPr>
            <a:xfrm>
              <a:off x="17550612" y="3199837"/>
              <a:ext cx="3560585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箭頭接點 38"/>
            <p:cNvCxnSpPr/>
            <p:nvPr/>
          </p:nvCxnSpPr>
          <p:spPr>
            <a:xfrm>
              <a:off x="20550453" y="2397089"/>
              <a:ext cx="0" cy="22237009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文字方塊 40"/>
            <p:cNvSpPr txBox="1"/>
            <p:nvPr/>
          </p:nvSpPr>
          <p:spPr>
            <a:xfrm>
              <a:off x="3232248" y="1251996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56.0cm</a:t>
              </a:r>
              <a:endParaRPr kumimoji="1" lang="zh-TW" altLang="en-US" dirty="0"/>
            </a:p>
          </p:txBody>
        </p:sp>
        <p:cxnSp>
          <p:nvCxnSpPr>
            <p:cNvPr id="42" name="直線箭頭接點 41"/>
            <p:cNvCxnSpPr/>
            <p:nvPr/>
          </p:nvCxnSpPr>
          <p:spPr>
            <a:xfrm>
              <a:off x="256341" y="3874161"/>
              <a:ext cx="17039943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 flipV="1">
              <a:off x="256340" y="2825703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V="1">
              <a:off x="17296284" y="2803343"/>
              <a:ext cx="0" cy="1477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字方塊 46"/>
            <p:cNvSpPr txBox="1"/>
            <p:nvPr/>
          </p:nvSpPr>
          <p:spPr>
            <a:xfrm>
              <a:off x="13836807" y="13329344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66.0cm</a:t>
              </a:r>
              <a:endParaRPr kumimoji="1" lang="zh-TW" altLang="en-US" dirty="0"/>
            </a:p>
          </p:txBody>
        </p:sp>
        <p:cxnSp>
          <p:nvCxnSpPr>
            <p:cNvPr id="48" name="直線接點 47"/>
            <p:cNvCxnSpPr/>
            <p:nvPr/>
          </p:nvCxnSpPr>
          <p:spPr>
            <a:xfrm>
              <a:off x="16082602" y="2784132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16041038" y="24675669"/>
              <a:ext cx="881171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箭頭接點 49"/>
            <p:cNvCxnSpPr/>
            <p:nvPr/>
          </p:nvCxnSpPr>
          <p:spPr>
            <a:xfrm>
              <a:off x="16481965" y="2803343"/>
              <a:ext cx="0" cy="21937710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文字方塊 51"/>
            <p:cNvSpPr txBox="1"/>
            <p:nvPr/>
          </p:nvSpPr>
          <p:spPr>
            <a:xfrm>
              <a:off x="7506572" y="3942020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41.0cm</a:t>
              </a:r>
              <a:endParaRPr kumimoji="1" lang="zh-TW" altLang="en-US" dirty="0"/>
            </a:p>
          </p:txBody>
        </p:sp>
        <p:cxnSp>
          <p:nvCxnSpPr>
            <p:cNvPr id="53" name="直線箭頭接點 52"/>
            <p:cNvCxnSpPr/>
            <p:nvPr/>
          </p:nvCxnSpPr>
          <p:spPr>
            <a:xfrm>
              <a:off x="256341" y="25901799"/>
              <a:ext cx="20861921" cy="0"/>
            </a:xfrm>
            <a:prstGeom prst="straightConnector1">
              <a:avLst/>
            </a:prstGeom>
            <a:ln w="76200" cap="flat" cmpd="sng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/>
            <p:cNvSpPr txBox="1"/>
            <p:nvPr/>
          </p:nvSpPr>
          <p:spPr>
            <a:xfrm>
              <a:off x="8528731" y="25835224"/>
              <a:ext cx="2412051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 smtClean="0"/>
                <a:t>56.0cm</a:t>
              </a:r>
              <a:endParaRPr kumimoji="1" lang="zh-TW" altLang="en-US" dirty="0"/>
            </a:p>
          </p:txBody>
        </p:sp>
        <p:cxnSp>
          <p:nvCxnSpPr>
            <p:cNvPr id="56" name="直線箭頭接點 55"/>
            <p:cNvCxnSpPr/>
            <p:nvPr/>
          </p:nvCxnSpPr>
          <p:spPr>
            <a:xfrm>
              <a:off x="2970106" y="25298513"/>
              <a:ext cx="0" cy="4586933"/>
            </a:xfrm>
            <a:prstGeom prst="straightConnector1">
              <a:avLst/>
            </a:prstGeom>
            <a:ln w="76200" cmpd="sng">
              <a:solidFill>
                <a:srgbClr val="00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文字方塊 57"/>
            <p:cNvSpPr txBox="1"/>
            <p:nvPr/>
          </p:nvSpPr>
          <p:spPr>
            <a:xfrm>
              <a:off x="3094798" y="27229547"/>
              <a:ext cx="2035070" cy="9850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TW" dirty="0"/>
                <a:t>9</a:t>
              </a:r>
              <a:r>
                <a:rPr kumimoji="1" lang="en-US" altLang="zh-TW" dirty="0" smtClean="0"/>
                <a:t>.0cm</a:t>
              </a:r>
              <a:endParaRPr kumimoji="1" lang="zh-TW" altLang="en-US" dirty="0"/>
            </a:p>
          </p:txBody>
        </p:sp>
        <p:sp>
          <p:nvSpPr>
            <p:cNvPr id="59" name="文字方塊 58"/>
            <p:cNvSpPr txBox="1"/>
            <p:nvPr/>
          </p:nvSpPr>
          <p:spPr>
            <a:xfrm>
              <a:off x="7248968" y="13461589"/>
              <a:ext cx="2416046" cy="985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 smtClean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主題圖</a:t>
              </a:r>
              <a:endPara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endParaRPr>
            </a:p>
          </p:txBody>
        </p:sp>
        <p:sp>
          <p:nvSpPr>
            <p:cNvPr id="60" name="文字方塊 59"/>
            <p:cNvSpPr txBox="1"/>
            <p:nvPr/>
          </p:nvSpPr>
          <p:spPr>
            <a:xfrm>
              <a:off x="9840924" y="1048936"/>
              <a:ext cx="1672253" cy="985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 smtClean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標題</a:t>
              </a:r>
              <a:endPara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endParaRP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17621003" y="6839305"/>
              <a:ext cx="2749471" cy="7078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sz="4000" b="1" dirty="0" smtClean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防救災資訊</a:t>
              </a:r>
              <a:endParaRPr kumimoji="1" lang="zh-TW" altLang="en-US" sz="40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endParaRP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10048744" y="27722066"/>
              <a:ext cx="1672253" cy="985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kumimoji="1" lang="zh-TW" altLang="en-US" b="1" dirty="0" smtClean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  <a:cs typeface="Adobe 繁黑體 Std B"/>
                </a:rPr>
                <a:t>圖例</a:t>
              </a:r>
              <a:endParaRPr kumimoji="1"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Adobe 繁黑體 Std 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32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36" y="1868476"/>
            <a:ext cx="17455564" cy="23248207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56340" y="706427"/>
            <a:ext cx="20854856" cy="15289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6341" y="25298513"/>
            <a:ext cx="17294271" cy="458693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6341" y="2825702"/>
            <a:ext cx="17039943" cy="21915351"/>
          </a:xfrm>
          <a:prstGeom prst="rect">
            <a:avLst/>
          </a:prstGeom>
          <a:ln w="57150">
            <a:noFill/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0" name="直線接點 29"/>
          <p:cNvCxnSpPr/>
          <p:nvPr/>
        </p:nvCxnSpPr>
        <p:spPr>
          <a:xfrm>
            <a:off x="20190740" y="29819807"/>
            <a:ext cx="881171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文字方塊 54"/>
          <p:cNvSpPr txBox="1"/>
          <p:nvPr/>
        </p:nvSpPr>
        <p:spPr>
          <a:xfrm>
            <a:off x="8528729" y="25835224"/>
            <a:ext cx="184666" cy="985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684086" y="27229547"/>
            <a:ext cx="184666" cy="985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10048744" y="841084"/>
            <a:ext cx="1672253" cy="985040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dobe 繁黑體 Std B"/>
              </a:rPr>
              <a:t>標題</a:t>
            </a:r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dobe 繁黑體 Std B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14752"/>
              </p:ext>
            </p:extLst>
          </p:nvPr>
        </p:nvGraphicFramePr>
        <p:xfrm>
          <a:off x="256340" y="25356197"/>
          <a:ext cx="20854854" cy="4586931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3475809"/>
                <a:gridCol w="3475809"/>
                <a:gridCol w="3475809"/>
                <a:gridCol w="3475809"/>
                <a:gridCol w="3475809"/>
                <a:gridCol w="3475809"/>
              </a:tblGrid>
              <a:tr h="1528977">
                <a:tc rowSpan="2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設施</a:t>
                      </a:r>
                      <a:endParaRPr lang="zh-TW" altLang="en-US" sz="8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 anchor="ctr"/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室內避難處所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室外避難處所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急救站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滅火器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消防栓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</a:tr>
              <a:tr h="15289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指揮中心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物資儲備點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救援器材放置點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通訊設備放置點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人車轉運集結點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</a:tr>
              <a:tr h="1528977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82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標示</a:t>
                      </a:r>
                      <a:endParaRPr lang="zh-TW" altLang="en-US" sz="8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 anchor="ctr"/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建築內路線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建築內路線</a:t>
                      </a:r>
                      <a:r>
                        <a:rPr lang="en-US" altLang="zh-TW" sz="32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(2F)</a:t>
                      </a:r>
                      <a:endParaRPr lang="zh-TW" altLang="en-US" sz="3200" dirty="0" smtClean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建築內路線</a:t>
                      </a:r>
                      <a:r>
                        <a:rPr lang="en-US" altLang="zh-TW" sz="32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(3F)</a:t>
                      </a:r>
                      <a:endParaRPr lang="zh-TW" altLang="en-US" sz="3200" dirty="0" smtClean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樓梯路線</a:t>
                      </a:r>
                      <a:endParaRPr lang="zh-TW" altLang="en-US" sz="3200" u="none" kern="1200" baseline="30000" dirty="0" smtClean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  <a:p>
                      <a:r>
                        <a:rPr lang="en-US" altLang="zh-TW" sz="3200" u="none" kern="1200" baseline="300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(100</a:t>
                      </a:r>
                      <a:r>
                        <a:rPr lang="zh-TW" altLang="en-US" sz="3200" u="none" kern="1200" baseline="300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表樓梯疏散人數</a:t>
                      </a:r>
                      <a:r>
                        <a:rPr lang="en-US" altLang="zh-TW" sz="3200" u="none" kern="1200" baseline="3000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)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Adobe 繁黑體 Std B"/>
                          <a:ea typeface="Adobe 繁黑體 Std B"/>
                          <a:cs typeface="Adobe 繁黑體 Std B"/>
                        </a:rPr>
                        <a:t>建築外路線</a:t>
                      </a:r>
                      <a:endParaRPr lang="zh-TW" altLang="en-US" sz="3200" dirty="0">
                        <a:latin typeface="Adobe 繁黑體 Std B"/>
                        <a:ea typeface="Adobe 繁黑體 Std B"/>
                        <a:cs typeface="Adobe 繁黑體 Std B"/>
                      </a:endParaRPr>
                    </a:p>
                  </a:txBody>
                  <a:tcPr marL="64599" marR="64599" marT="64727" marB="64727"/>
                </a:tc>
              </a:tr>
            </a:tbl>
          </a:graphicData>
        </a:graphic>
      </p:graphicFrame>
      <p:cxnSp>
        <p:nvCxnSpPr>
          <p:cNvPr id="54" name="直線箭頭接點 53"/>
          <p:cNvCxnSpPr/>
          <p:nvPr/>
        </p:nvCxnSpPr>
        <p:spPr>
          <a:xfrm>
            <a:off x="4037994" y="29520733"/>
            <a:ext cx="1252197" cy="0"/>
          </a:xfrm>
          <a:prstGeom prst="straightConnector1">
            <a:avLst/>
          </a:prstGeom>
          <a:ln w="76200" cmpd="sng">
            <a:prstDash val="dash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直線箭頭接點 56"/>
          <p:cNvCxnSpPr/>
          <p:nvPr/>
        </p:nvCxnSpPr>
        <p:spPr>
          <a:xfrm>
            <a:off x="14332721" y="29520733"/>
            <a:ext cx="1252197" cy="0"/>
          </a:xfrm>
          <a:prstGeom prst="straightConnector1">
            <a:avLst/>
          </a:prstGeom>
          <a:ln w="76200" cmpd="sng">
            <a:solidFill>
              <a:schemeClr val="accent2">
                <a:lumMod val="60000"/>
                <a:lumOff val="40000"/>
              </a:schemeClr>
            </a:solidFill>
            <a:prstDash val="lgDashDot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3" name="直線箭頭接點 62"/>
          <p:cNvCxnSpPr/>
          <p:nvPr/>
        </p:nvCxnSpPr>
        <p:spPr>
          <a:xfrm>
            <a:off x="17631099" y="29520733"/>
            <a:ext cx="1252197" cy="0"/>
          </a:xfrm>
          <a:prstGeom prst="straightConnector1">
            <a:avLst/>
          </a:prstGeom>
          <a:ln w="76200" cmpd="sng">
            <a:solidFill>
              <a:schemeClr val="tx2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5" name="圖片 44" descr="1021室外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283" y="26054951"/>
            <a:ext cx="935453" cy="7169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7" name="直線箭頭接點 136"/>
          <p:cNvCxnSpPr/>
          <p:nvPr/>
        </p:nvCxnSpPr>
        <p:spPr>
          <a:xfrm>
            <a:off x="7332099" y="29520733"/>
            <a:ext cx="1252197" cy="0"/>
          </a:xfrm>
          <a:prstGeom prst="straightConnector1">
            <a:avLst/>
          </a:prstGeom>
          <a:ln w="76200" cmpd="sng">
            <a:solidFill>
              <a:schemeClr val="accent6">
                <a:lumMod val="75000"/>
              </a:schemeClr>
            </a:solidFill>
            <a:prstDash val="lg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8" name="直線箭頭接點 137"/>
          <p:cNvCxnSpPr/>
          <p:nvPr/>
        </p:nvCxnSpPr>
        <p:spPr>
          <a:xfrm>
            <a:off x="10829257" y="29520733"/>
            <a:ext cx="1252197" cy="0"/>
          </a:xfrm>
          <a:prstGeom prst="straightConnector1">
            <a:avLst/>
          </a:prstGeom>
          <a:ln w="76200" cmpd="sng">
            <a:solidFill>
              <a:schemeClr val="accent4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338" name="表格 3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452940"/>
              </p:ext>
            </p:extLst>
          </p:nvPr>
        </p:nvGraphicFramePr>
        <p:xfrm>
          <a:off x="17589900" y="2267161"/>
          <a:ext cx="3521298" cy="2312769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21298"/>
              </a:tblGrid>
              <a:tr h="113234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201899" marB="201899"/>
                </a:tc>
              </a:tr>
              <a:tr h="1698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災害通報</a:t>
                      </a:r>
                      <a:endParaRPr lang="en-US" altLang="zh-TW" sz="40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單位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201899" marB="201899"/>
                </a:tc>
              </a:tr>
              <a:tr h="5064487">
                <a:tc>
                  <a:txBody>
                    <a:bodyPr/>
                    <a:lstStyle/>
                    <a:p>
                      <a:pPr algn="ctr"/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  <a:endParaRPr lang="en-US" altLang="zh-TW" sz="3200" b="1" kern="1200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南區災害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應變中心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06-2910126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台南市教育局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06-2991111</a:t>
                      </a:r>
                    </a:p>
                  </a:txBody>
                  <a:tcPr marL="72000" marR="72000" marT="201899" marB="201899"/>
                </a:tc>
              </a:tr>
              <a:tr h="1698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警消醫療</a:t>
                      </a:r>
                      <a:endParaRPr lang="en-US" altLang="zh-TW" sz="40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單位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72000" marR="72000" marT="201899" marB="201899"/>
                </a:tc>
              </a:tr>
              <a:tr h="36421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第六分局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06-2640556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灣裡消防分隊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06-2623732</a:t>
                      </a:r>
                    </a:p>
                    <a:p>
                      <a:pPr algn="ctr"/>
                      <a:r>
                        <a:rPr lang="zh-TW" altLang="en-US" sz="3200" b="1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市立醫院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06-2609926</a:t>
                      </a:r>
                    </a:p>
                  </a:txBody>
                  <a:tcPr marL="72000" marR="72000" marT="201899" marB="201899"/>
                </a:tc>
              </a:tr>
              <a:tr h="1698068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學校災害</a:t>
                      </a:r>
                      <a:endParaRPr lang="en-US" altLang="zh-TW" sz="40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潛勢資訊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52" marR="428152" marT="201867" marB="201867"/>
                </a:tc>
              </a:tr>
              <a:tr h="3101275">
                <a:tc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地震潛勢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高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淹水潛勢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高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坡地潛勢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: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低</a:t>
                      </a:r>
                      <a:endParaRPr lang="en-US" altLang="zh-TW" sz="3200" b="1" kern="1200" dirty="0" smtClean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algn="ctr" defTabSz="1476070" rtl="0" eaLnBrk="1" latinLnBrk="0" hangingPunct="1"/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</a:t>
                      </a:r>
                      <a:r>
                        <a:rPr lang="zh-TW" altLang="en-US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依全國各級學校災害潛勢資訊管理系統</a:t>
                      </a: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)</a:t>
                      </a:r>
                    </a:p>
                  </a:txBody>
                  <a:tcPr marL="428152" marR="428152" marT="201867" marB="201867"/>
                </a:tc>
              </a:tr>
              <a:tr h="11819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標示</a:t>
                      </a:r>
                    </a:p>
                  </a:txBody>
                  <a:tcPr marL="72000" marR="72000" marT="201899" marB="201899"/>
                </a:tc>
              </a:tr>
              <a:tr h="368274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8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</a:p>
                  </a:txBody>
                  <a:tcPr marL="72000" marR="72000" marT="201899" marB="201899"/>
                </a:tc>
              </a:tr>
            </a:tbl>
          </a:graphicData>
        </a:graphic>
      </p:graphicFrame>
      <p:sp>
        <p:nvSpPr>
          <p:cNvPr id="341" name="文字方塊 340"/>
          <p:cNvSpPr txBox="1"/>
          <p:nvPr/>
        </p:nvSpPr>
        <p:spPr>
          <a:xfrm>
            <a:off x="11182059" y="26037002"/>
            <a:ext cx="184666" cy="985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43" name="表格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041097"/>
              </p:ext>
            </p:extLst>
          </p:nvPr>
        </p:nvGraphicFramePr>
        <p:xfrm>
          <a:off x="256340" y="25166314"/>
          <a:ext cx="20854860" cy="4851330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3475810"/>
                <a:gridCol w="3475810"/>
                <a:gridCol w="3475810"/>
                <a:gridCol w="3475810"/>
                <a:gridCol w="3418972"/>
                <a:gridCol w="3532648"/>
              </a:tblGrid>
              <a:tr h="1482397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b="1" u="none" kern="1200" baseline="0" dirty="0" smtClean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圖例</a:t>
                      </a:r>
                      <a:endParaRPr lang="zh-TW" altLang="en-US" sz="58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室內避難</a:t>
                      </a:r>
                      <a:endParaRPr lang="en-US" altLang="zh-TW" sz="3200" u="none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室外避難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53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救援器材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通訊設備</a:t>
                      </a:r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altLang="zh-TW" sz="3200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2397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b="1" u="none" kern="1200" baseline="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44" name="圖片 34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6396" y="27231401"/>
            <a:ext cx="837563" cy="8324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圖片 34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058" y="27224217"/>
            <a:ext cx="801094" cy="834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圖片 34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3" y="27134194"/>
            <a:ext cx="796936" cy="900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圖片 347" descr="「指56」救護站標誌"/>
          <p:cNvPicPr/>
          <p:nvPr/>
        </p:nvPicPr>
        <p:blipFill>
          <a:blip r:embed="rId7" cstate="print"/>
          <a:srcRect l="14538" t="18182" r="28263" b="17046"/>
          <a:stretch>
            <a:fillRect/>
          </a:stretch>
        </p:blipFill>
        <p:spPr bwMode="auto">
          <a:xfrm>
            <a:off x="12820058" y="25474014"/>
            <a:ext cx="782868" cy="85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9" name="圖片 348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174002" y="25649309"/>
            <a:ext cx="1728674" cy="562635"/>
          </a:xfrm>
          <a:prstGeom prst="rect">
            <a:avLst/>
          </a:prstGeom>
          <a:noFill/>
        </p:spPr>
      </p:pic>
      <p:pic>
        <p:nvPicPr>
          <p:cNvPr id="350" name="圖片 349" descr="1021室外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4" y="25492428"/>
            <a:ext cx="814419" cy="814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圖片 350" descr="12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857" y="25533512"/>
            <a:ext cx="794107" cy="794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6406836" y="25480150"/>
            <a:ext cx="516684" cy="82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4" name="表格 3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28743"/>
              </p:ext>
            </p:extLst>
          </p:nvPr>
        </p:nvGraphicFramePr>
        <p:xfrm>
          <a:off x="256341" y="589225"/>
          <a:ext cx="20854858" cy="16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1624"/>
                <a:gridCol w="3427979"/>
                <a:gridCol w="2445255"/>
              </a:tblGrid>
              <a:tr h="1676664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臺南市立南寧高中─校園防災地圖</a:t>
                      </a:r>
                      <a:r>
                        <a:rPr kumimoji="1" lang="en-US" altLang="zh-TW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地震逃生</a:t>
                      </a:r>
                      <a:r>
                        <a:rPr kumimoji="1" lang="en-US" altLang="zh-TW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58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22.936614</a:t>
                      </a:r>
                    </a:p>
                    <a:p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4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</a:p>
                    <a:p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120.186485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108.8 1</a:t>
                      </a:r>
                    </a:p>
                    <a:p>
                      <a:pPr algn="ctr"/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學務處製</a:t>
                      </a:r>
                      <a:endParaRPr lang="zh-TW" altLang="en-US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55" name="直線箭頭接點 53"/>
          <p:cNvCxnSpPr/>
          <p:nvPr/>
        </p:nvCxnSpPr>
        <p:spPr>
          <a:xfrm>
            <a:off x="18479789" y="22643778"/>
            <a:ext cx="1772482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7" name="直線單箭頭接點 356"/>
          <p:cNvCxnSpPr/>
          <p:nvPr/>
        </p:nvCxnSpPr>
        <p:spPr>
          <a:xfrm>
            <a:off x="18479789" y="23900974"/>
            <a:ext cx="1772482" cy="2298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4" name="圖片 413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988059" y="27187402"/>
            <a:ext cx="861959" cy="802017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21388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84" name="圖片 83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6314370" y="24402675"/>
            <a:ext cx="739710" cy="676756"/>
          </a:xfrm>
          <a:prstGeom prst="rect">
            <a:avLst/>
          </a:prstGeom>
        </p:spPr>
      </p:pic>
      <p:cxnSp>
        <p:nvCxnSpPr>
          <p:cNvPr id="142" name="直線箭頭接點 53"/>
          <p:cNvCxnSpPr/>
          <p:nvPr/>
        </p:nvCxnSpPr>
        <p:spPr>
          <a:xfrm flipV="1">
            <a:off x="9598814" y="8025910"/>
            <a:ext cx="1290627" cy="11068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7" name="直線箭頭接點 53"/>
          <p:cNvCxnSpPr/>
          <p:nvPr/>
        </p:nvCxnSpPr>
        <p:spPr>
          <a:xfrm>
            <a:off x="6687087" y="7375703"/>
            <a:ext cx="1567891" cy="48774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8" name="直線箭頭接點 53"/>
          <p:cNvCxnSpPr/>
          <p:nvPr/>
        </p:nvCxnSpPr>
        <p:spPr>
          <a:xfrm>
            <a:off x="6715639" y="6875875"/>
            <a:ext cx="1578627" cy="578847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9" name="直線箭頭接點 53"/>
          <p:cNvCxnSpPr/>
          <p:nvPr/>
        </p:nvCxnSpPr>
        <p:spPr>
          <a:xfrm flipV="1">
            <a:off x="9633580" y="8534344"/>
            <a:ext cx="1290627" cy="11068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0" name="直線箭頭接點 53"/>
          <p:cNvCxnSpPr/>
          <p:nvPr/>
        </p:nvCxnSpPr>
        <p:spPr>
          <a:xfrm>
            <a:off x="6413112" y="10692725"/>
            <a:ext cx="1290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1" name="直線箭頭接點 53"/>
          <p:cNvCxnSpPr/>
          <p:nvPr/>
        </p:nvCxnSpPr>
        <p:spPr>
          <a:xfrm>
            <a:off x="6360560" y="11171397"/>
            <a:ext cx="1290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2" name="直線箭頭接點 53"/>
          <p:cNvCxnSpPr/>
          <p:nvPr/>
        </p:nvCxnSpPr>
        <p:spPr>
          <a:xfrm>
            <a:off x="6280269" y="11595813"/>
            <a:ext cx="1290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3" name="直線箭頭接點 53"/>
          <p:cNvCxnSpPr/>
          <p:nvPr/>
        </p:nvCxnSpPr>
        <p:spPr>
          <a:xfrm>
            <a:off x="2045864" y="9045621"/>
            <a:ext cx="1578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5" name="直線箭頭接點 53"/>
          <p:cNvCxnSpPr/>
          <p:nvPr/>
        </p:nvCxnSpPr>
        <p:spPr>
          <a:xfrm flipH="1">
            <a:off x="2045864" y="8564872"/>
            <a:ext cx="1449730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7" name="直線單箭頭接點 156"/>
          <p:cNvCxnSpPr/>
          <p:nvPr/>
        </p:nvCxnSpPr>
        <p:spPr>
          <a:xfrm>
            <a:off x="12242865" y="9447082"/>
            <a:ext cx="1154385" cy="126271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直線單箭頭接點 157"/>
          <p:cNvCxnSpPr/>
          <p:nvPr/>
        </p:nvCxnSpPr>
        <p:spPr>
          <a:xfrm flipV="1">
            <a:off x="9682873" y="9264147"/>
            <a:ext cx="1772482" cy="17799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直線單箭頭接點 158"/>
          <p:cNvCxnSpPr/>
          <p:nvPr/>
        </p:nvCxnSpPr>
        <p:spPr>
          <a:xfrm>
            <a:off x="11758255" y="8004816"/>
            <a:ext cx="15234" cy="116973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直線單箭頭接點 159"/>
          <p:cNvCxnSpPr/>
          <p:nvPr/>
        </p:nvCxnSpPr>
        <p:spPr>
          <a:xfrm>
            <a:off x="6299215" y="17168277"/>
            <a:ext cx="3011401" cy="13977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直線單箭頭接點 160"/>
          <p:cNvCxnSpPr/>
          <p:nvPr/>
        </p:nvCxnSpPr>
        <p:spPr>
          <a:xfrm>
            <a:off x="868752" y="8387845"/>
            <a:ext cx="0" cy="12396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直線單箭頭接點 171"/>
          <p:cNvCxnSpPr/>
          <p:nvPr/>
        </p:nvCxnSpPr>
        <p:spPr>
          <a:xfrm>
            <a:off x="3956283" y="9737626"/>
            <a:ext cx="602641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直線單箭頭接點 174"/>
          <p:cNvCxnSpPr/>
          <p:nvPr/>
        </p:nvCxnSpPr>
        <p:spPr>
          <a:xfrm flipH="1">
            <a:off x="4654897" y="11380194"/>
            <a:ext cx="72831" cy="427386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直線箭頭接點 53"/>
          <p:cNvCxnSpPr/>
          <p:nvPr/>
        </p:nvCxnSpPr>
        <p:spPr>
          <a:xfrm>
            <a:off x="2459367" y="4046901"/>
            <a:ext cx="1578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9" name="直線箭頭接點 53"/>
          <p:cNvCxnSpPr/>
          <p:nvPr/>
        </p:nvCxnSpPr>
        <p:spPr>
          <a:xfrm>
            <a:off x="2109384" y="4397421"/>
            <a:ext cx="1578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0" name="直線箭頭接點 53"/>
          <p:cNvCxnSpPr/>
          <p:nvPr/>
        </p:nvCxnSpPr>
        <p:spPr>
          <a:xfrm>
            <a:off x="2198264" y="5144181"/>
            <a:ext cx="157862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1" name="直線單箭頭接點 180"/>
          <p:cNvCxnSpPr/>
          <p:nvPr/>
        </p:nvCxnSpPr>
        <p:spPr>
          <a:xfrm>
            <a:off x="4424009" y="5309365"/>
            <a:ext cx="0" cy="12396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直線單箭頭接點 181"/>
          <p:cNvCxnSpPr/>
          <p:nvPr/>
        </p:nvCxnSpPr>
        <p:spPr>
          <a:xfrm>
            <a:off x="6586210" y="7889783"/>
            <a:ext cx="1659071" cy="4869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" name="圖片 3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728531" y="11380194"/>
            <a:ext cx="229666" cy="249402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53400" y="14886968"/>
            <a:ext cx="810838" cy="810838"/>
          </a:xfrm>
          <a:prstGeom prst="rect">
            <a:avLst/>
          </a:prstGeom>
        </p:spPr>
      </p:pic>
      <p:pic>
        <p:nvPicPr>
          <p:cNvPr id="39" name="圖片 3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29669" y="11294909"/>
            <a:ext cx="167784" cy="170569"/>
          </a:xfrm>
          <a:prstGeom prst="rect">
            <a:avLst/>
          </a:prstGeom>
        </p:spPr>
      </p:pic>
      <p:pic>
        <p:nvPicPr>
          <p:cNvPr id="40" name="圖片 3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093200" y="23455337"/>
            <a:ext cx="612496" cy="445637"/>
          </a:xfrm>
          <a:prstGeom prst="rect">
            <a:avLst/>
          </a:prstGeom>
        </p:spPr>
      </p:pic>
      <p:pic>
        <p:nvPicPr>
          <p:cNvPr id="41" name="圖片 4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13000" y="10937289"/>
            <a:ext cx="259972" cy="271879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02960" y="11481954"/>
            <a:ext cx="266659" cy="266659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831116" y="15090345"/>
            <a:ext cx="324442" cy="299309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380547" y="19921424"/>
            <a:ext cx="726134" cy="729405"/>
          </a:xfrm>
          <a:prstGeom prst="rect">
            <a:avLst/>
          </a:prstGeom>
        </p:spPr>
      </p:pic>
      <p:pic>
        <p:nvPicPr>
          <p:cNvPr id="48" name="圖片 4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1130994" y="8652198"/>
            <a:ext cx="324361" cy="369272"/>
          </a:xfrm>
          <a:prstGeom prst="rect">
            <a:avLst/>
          </a:prstGeom>
        </p:spPr>
      </p:pic>
      <p:cxnSp>
        <p:nvCxnSpPr>
          <p:cNvPr id="195" name="直線單箭頭接點 194"/>
          <p:cNvCxnSpPr/>
          <p:nvPr/>
        </p:nvCxnSpPr>
        <p:spPr>
          <a:xfrm>
            <a:off x="4653534" y="9890026"/>
            <a:ext cx="0" cy="100237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直線單箭頭接點 196"/>
          <p:cNvCxnSpPr/>
          <p:nvPr/>
        </p:nvCxnSpPr>
        <p:spPr>
          <a:xfrm>
            <a:off x="3139512" y="9652765"/>
            <a:ext cx="0" cy="12396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直線單箭頭接點 197"/>
          <p:cNvCxnSpPr/>
          <p:nvPr/>
        </p:nvCxnSpPr>
        <p:spPr>
          <a:xfrm>
            <a:off x="3435353" y="11294175"/>
            <a:ext cx="988656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直線單箭頭接點 200"/>
          <p:cNvCxnSpPr/>
          <p:nvPr/>
        </p:nvCxnSpPr>
        <p:spPr>
          <a:xfrm flipV="1">
            <a:off x="10325415" y="17257674"/>
            <a:ext cx="3011401" cy="10720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直線箭頭接點 53"/>
          <p:cNvCxnSpPr/>
          <p:nvPr/>
        </p:nvCxnSpPr>
        <p:spPr>
          <a:xfrm>
            <a:off x="1631432" y="6348141"/>
            <a:ext cx="477952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5" name="直線箭頭接點 53"/>
          <p:cNvCxnSpPr/>
          <p:nvPr/>
        </p:nvCxnSpPr>
        <p:spPr>
          <a:xfrm>
            <a:off x="1686558" y="7165298"/>
            <a:ext cx="477952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6" name="直線單箭頭接點 205"/>
          <p:cNvCxnSpPr/>
          <p:nvPr/>
        </p:nvCxnSpPr>
        <p:spPr>
          <a:xfrm>
            <a:off x="2198264" y="6379935"/>
            <a:ext cx="0" cy="12396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直線單箭頭接點 206"/>
          <p:cNvCxnSpPr/>
          <p:nvPr/>
        </p:nvCxnSpPr>
        <p:spPr>
          <a:xfrm>
            <a:off x="3070557" y="7864452"/>
            <a:ext cx="110786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直線單箭頭接點 208"/>
          <p:cNvCxnSpPr/>
          <p:nvPr/>
        </p:nvCxnSpPr>
        <p:spPr>
          <a:xfrm>
            <a:off x="4653534" y="7993009"/>
            <a:ext cx="0" cy="12396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直線單箭頭接點 211"/>
          <p:cNvCxnSpPr/>
          <p:nvPr/>
        </p:nvCxnSpPr>
        <p:spPr>
          <a:xfrm flipV="1">
            <a:off x="9034785" y="9898597"/>
            <a:ext cx="325359" cy="139631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直線箭頭接點 53"/>
          <p:cNvCxnSpPr/>
          <p:nvPr/>
        </p:nvCxnSpPr>
        <p:spPr>
          <a:xfrm flipH="1" flipV="1">
            <a:off x="9621187" y="10761567"/>
            <a:ext cx="804083" cy="44760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0" name="直線箭頭接點 53"/>
          <p:cNvCxnSpPr/>
          <p:nvPr/>
        </p:nvCxnSpPr>
        <p:spPr>
          <a:xfrm flipH="1" flipV="1">
            <a:off x="9460818" y="11266852"/>
            <a:ext cx="804083" cy="44760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1" name="直線箭頭接點 53"/>
          <p:cNvCxnSpPr/>
          <p:nvPr/>
        </p:nvCxnSpPr>
        <p:spPr>
          <a:xfrm flipH="1" flipV="1">
            <a:off x="9280832" y="11707428"/>
            <a:ext cx="633571" cy="535169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434293" y="4295614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434293" y="4708564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732153" y="4000644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3027122" y="4325111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3410579" y="47380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024232" y="4767556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139323" y="727478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611275" y="7274782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434293" y="8720120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584669" y="8189173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555171" y="8720116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555171" y="92215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3764544" y="81596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3764536" y="869061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3823532" y="9162571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404796" y="9192068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043893" y="1327921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2024843" y="124981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3777443" y="201943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8387543" y="232042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930593" y="186703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1436324" y="186703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" name="圖片 10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20599" y="8300487"/>
            <a:ext cx="401028" cy="152400"/>
          </a:xfrm>
          <a:prstGeom prst="rect">
            <a:avLst/>
          </a:prstGeom>
          <a:noFill/>
        </p:spPr>
      </p:pic>
      <p:pic>
        <p:nvPicPr>
          <p:cNvPr id="105" name="圖片 104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03443" y="8782775"/>
            <a:ext cx="401028" cy="152400"/>
          </a:xfrm>
          <a:prstGeom prst="rect">
            <a:avLst/>
          </a:prstGeom>
          <a:noFill/>
        </p:spPr>
      </p:pic>
      <p:pic>
        <p:nvPicPr>
          <p:cNvPr id="106" name="圖片 105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20599" y="9232740"/>
            <a:ext cx="401028" cy="152400"/>
          </a:xfrm>
          <a:prstGeom prst="rect">
            <a:avLst/>
          </a:prstGeom>
          <a:noFill/>
        </p:spPr>
      </p:pic>
      <p:pic>
        <p:nvPicPr>
          <p:cNvPr id="107" name="圖片 106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20199" y="11596137"/>
            <a:ext cx="401028" cy="152400"/>
          </a:xfrm>
          <a:prstGeom prst="rect">
            <a:avLst/>
          </a:prstGeom>
          <a:noFill/>
        </p:spPr>
      </p:pic>
      <p:pic>
        <p:nvPicPr>
          <p:cNvPr id="108" name="圖片 107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2699" y="11558037"/>
            <a:ext cx="401028" cy="152400"/>
          </a:xfrm>
          <a:prstGeom prst="rect">
            <a:avLst/>
          </a:prstGeom>
          <a:noFill/>
        </p:spPr>
      </p:pic>
      <p:pic>
        <p:nvPicPr>
          <p:cNvPr id="109" name="圖片 108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97099" y="6814587"/>
            <a:ext cx="401028" cy="152400"/>
          </a:xfrm>
          <a:prstGeom prst="rect">
            <a:avLst/>
          </a:prstGeom>
          <a:noFill/>
        </p:spPr>
      </p:pic>
      <p:pic>
        <p:nvPicPr>
          <p:cNvPr id="111" name="圖片 110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63099" y="13043937"/>
            <a:ext cx="401028" cy="152400"/>
          </a:xfrm>
          <a:prstGeom prst="rect">
            <a:avLst/>
          </a:prstGeom>
          <a:noFill/>
        </p:spPr>
      </p:pic>
      <p:pic>
        <p:nvPicPr>
          <p:cNvPr id="113" name="圖片 112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687949" y="22607037"/>
            <a:ext cx="401028" cy="152400"/>
          </a:xfrm>
          <a:prstGeom prst="rect">
            <a:avLst/>
          </a:prstGeom>
          <a:noFill/>
        </p:spPr>
      </p:pic>
      <p:pic>
        <p:nvPicPr>
          <p:cNvPr id="114" name="圖片 11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92899" y="22626087"/>
            <a:ext cx="401028" cy="152400"/>
          </a:xfrm>
          <a:prstGeom prst="rect">
            <a:avLst/>
          </a:prstGeom>
          <a:noFill/>
        </p:spPr>
      </p:pic>
      <p:pic>
        <p:nvPicPr>
          <p:cNvPr id="11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072343" y="126505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034243" y="133744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圖片 111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63099" y="13748787"/>
            <a:ext cx="401028" cy="152400"/>
          </a:xfrm>
          <a:prstGeom prst="rect">
            <a:avLst/>
          </a:prstGeom>
          <a:noFill/>
        </p:spPr>
      </p:pic>
      <p:pic>
        <p:nvPicPr>
          <p:cNvPr id="11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548593" y="1337446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088644" y="62546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088644" y="67118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945894" y="753102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593594" y="67880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593594" y="722622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8031744" y="783582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" name="圖片 12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16149" y="7309887"/>
            <a:ext cx="401028" cy="152400"/>
          </a:xfrm>
          <a:prstGeom prst="rect">
            <a:avLst/>
          </a:prstGeom>
          <a:noFill/>
        </p:spPr>
      </p:pic>
      <p:pic>
        <p:nvPicPr>
          <p:cNvPr id="125" name="圖片 124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16149" y="7824237"/>
            <a:ext cx="401028" cy="152400"/>
          </a:xfrm>
          <a:prstGeom prst="rect">
            <a:avLst/>
          </a:prstGeom>
          <a:noFill/>
        </p:spPr>
      </p:pic>
      <p:pic>
        <p:nvPicPr>
          <p:cNvPr id="12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346194" y="78167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365244" y="82358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365244" y="86549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0641594" y="76643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0660644" y="81596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0641594" y="859782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" name="圖片 131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35599" y="7995687"/>
            <a:ext cx="401028" cy="152400"/>
          </a:xfrm>
          <a:prstGeom prst="rect">
            <a:avLst/>
          </a:prstGeom>
          <a:noFill/>
        </p:spPr>
      </p:pic>
      <p:pic>
        <p:nvPicPr>
          <p:cNvPr id="133" name="圖片 132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54649" y="8414787"/>
            <a:ext cx="401028" cy="152400"/>
          </a:xfrm>
          <a:prstGeom prst="rect">
            <a:avLst/>
          </a:prstGeom>
          <a:noFill/>
        </p:spPr>
      </p:pic>
      <p:pic>
        <p:nvPicPr>
          <p:cNvPr id="134" name="圖片 13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73699" y="8891037"/>
            <a:ext cx="401028" cy="152400"/>
          </a:xfrm>
          <a:prstGeom prst="rect">
            <a:avLst/>
          </a:prstGeom>
          <a:noFill/>
        </p:spPr>
      </p:pic>
      <p:pic>
        <p:nvPicPr>
          <p:cNvPr id="13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908622" y="10608066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915882" y="11079780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9952170" y="11638579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圖片 140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16875" y="10366953"/>
            <a:ext cx="401028" cy="152400"/>
          </a:xfrm>
          <a:prstGeom prst="rect">
            <a:avLst/>
          </a:prstGeom>
          <a:noFill/>
        </p:spPr>
      </p:pic>
      <p:pic>
        <p:nvPicPr>
          <p:cNvPr id="143" name="圖片 142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38649" y="10824152"/>
            <a:ext cx="401028" cy="152400"/>
          </a:xfrm>
          <a:prstGeom prst="rect">
            <a:avLst/>
          </a:prstGeom>
          <a:noFill/>
        </p:spPr>
      </p:pic>
      <p:pic>
        <p:nvPicPr>
          <p:cNvPr id="144" name="圖片 14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53163" y="11361179"/>
            <a:ext cx="401028" cy="152400"/>
          </a:xfrm>
          <a:prstGeom prst="rect">
            <a:avLst/>
          </a:prstGeom>
          <a:noFill/>
        </p:spPr>
      </p:pic>
      <p:pic>
        <p:nvPicPr>
          <p:cNvPr id="145" name="圖片 144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98758" y="9706553"/>
            <a:ext cx="371999" cy="152400"/>
          </a:xfrm>
          <a:prstGeom prst="rect">
            <a:avLst/>
          </a:prstGeom>
          <a:noFill/>
        </p:spPr>
      </p:pic>
      <p:pic>
        <p:nvPicPr>
          <p:cNvPr id="154" name="圖片 15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6018" y="9917009"/>
            <a:ext cx="371999" cy="152400"/>
          </a:xfrm>
          <a:prstGeom prst="rect">
            <a:avLst/>
          </a:prstGeom>
          <a:noFill/>
        </p:spPr>
      </p:pic>
      <p:pic>
        <p:nvPicPr>
          <p:cNvPr id="156" name="圖片 155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91504" y="10163747"/>
            <a:ext cx="371999" cy="152400"/>
          </a:xfrm>
          <a:prstGeom prst="rect">
            <a:avLst/>
          </a:prstGeom>
          <a:noFill/>
        </p:spPr>
      </p:pic>
      <p:pic>
        <p:nvPicPr>
          <p:cNvPr id="162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5995205" y="10520915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263717" y="10542689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046007" y="11021651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307259" y="11021651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6329033" y="11406275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432110" y="10491876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954629" y="10927310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9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7983657" y="11377247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8419086" y="10274174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8491655" y="10999878"/>
            <a:ext cx="123481" cy="1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圖片 172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63106" y="10301633"/>
            <a:ext cx="371999" cy="152400"/>
          </a:xfrm>
          <a:prstGeom prst="rect">
            <a:avLst/>
          </a:prstGeom>
          <a:noFill/>
        </p:spPr>
      </p:pic>
      <p:pic>
        <p:nvPicPr>
          <p:cNvPr id="174" name="圖片 173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5506" y="11020090"/>
            <a:ext cx="371999" cy="152400"/>
          </a:xfrm>
          <a:prstGeom prst="rect">
            <a:avLst/>
          </a:prstGeom>
          <a:noFill/>
        </p:spPr>
      </p:pic>
      <p:pic>
        <p:nvPicPr>
          <p:cNvPr id="176" name="圖片 175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51794" y="11506318"/>
            <a:ext cx="371999" cy="152400"/>
          </a:xfrm>
          <a:prstGeom prst="rect">
            <a:avLst/>
          </a:prstGeom>
          <a:noFill/>
        </p:spPr>
      </p:pic>
      <p:pic>
        <p:nvPicPr>
          <p:cNvPr id="177" name="圖片 176" descr="http://johnwell.com.tw/files/products/20078817732_SD-19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5789" y="11506313"/>
            <a:ext cx="371999" cy="152400"/>
          </a:xfrm>
          <a:prstGeom prst="rect">
            <a:avLst/>
          </a:prstGeom>
          <a:noFill/>
        </p:spPr>
      </p:pic>
      <p:pic>
        <p:nvPicPr>
          <p:cNvPr id="184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456066" y="3940015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5" name="irc_mi" descr="http://www.clker.com/cliparts/b/f/3/8/1194984863413596986extincteur_yves_guillou_01.svg.med.png">
            <a:hlinkClick r:id="rId10"/>
          </p:cNvPr>
          <p:cNvPicPr/>
          <p:nvPr/>
        </p:nvPicPr>
        <p:blipFill>
          <a:blip r:embed="rId11" cstate="print"/>
          <a:srcRect l="21882" t="4630" r="23038" b="7278"/>
          <a:stretch>
            <a:fillRect/>
          </a:stretch>
        </p:blipFill>
        <p:spPr bwMode="auto">
          <a:xfrm>
            <a:off x="1456065" y="3562648"/>
            <a:ext cx="197139" cy="3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69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72894"/>
              </p:ext>
            </p:extLst>
          </p:nvPr>
        </p:nvGraphicFramePr>
        <p:xfrm>
          <a:off x="713250" y="518587"/>
          <a:ext cx="20101382" cy="1823931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55188"/>
                <a:gridCol w="4272404"/>
                <a:gridCol w="4211053"/>
                <a:gridCol w="4162926"/>
                <a:gridCol w="4499811"/>
              </a:tblGrid>
              <a:tr h="6737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類別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圖例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83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</a:t>
                      </a:r>
                      <a:r>
                        <a:rPr 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疏散</a:t>
                      </a:r>
                      <a:endParaRPr lang="en-US" altLang="zh-TW" sz="4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建築</a:t>
                      </a: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</a:t>
                      </a: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3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建築外路線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3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7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必要</a:t>
                      </a:r>
                      <a:r>
                        <a:rPr lang="zh-TW" sz="4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室內</a:t>
                      </a: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</a:t>
                      </a: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室外</a:t>
                      </a:r>
                      <a:r>
                        <a:rPr lang="zh-TW" sz="3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避難</a:t>
                      </a: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處所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急救站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滅火器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消防栓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指揮中心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物資儲備點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救援器材放置點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073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通訊設備放置點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997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建議項目</a:t>
                      </a:r>
                      <a:r>
                        <a:rPr lang="en-US" alt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學校可自行增列</a:t>
                      </a:r>
                      <a:r>
                        <a:rPr lang="en-US" altLang="zh-TW" sz="4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醫療院所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消防單位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警察單位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海嘯避難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收容處所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2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公務部門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樓梯路線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(100</a:t>
                      </a:r>
                      <a:r>
                        <a:rPr lang="zh-TW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表樓梯疏散人數</a:t>
                      </a:r>
                      <a:r>
                        <a:rPr lang="en-US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災時家長接送區</a:t>
                      </a: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zh-TW" altLang="zh-TW" sz="34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警衛室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28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AED</a:t>
                      </a: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危險區域</a:t>
                      </a: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人車轉運集結點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zh-TW" sz="34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7090" marR="970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直線單箭頭接點 4"/>
          <p:cNvCxnSpPr/>
          <p:nvPr/>
        </p:nvCxnSpPr>
        <p:spPr>
          <a:xfrm>
            <a:off x="9149321" y="2136765"/>
            <a:ext cx="2006341" cy="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群組 5"/>
          <p:cNvGrpSpPr/>
          <p:nvPr/>
        </p:nvGrpSpPr>
        <p:grpSpPr>
          <a:xfrm>
            <a:off x="8853362" y="13286159"/>
            <a:ext cx="2532048" cy="442815"/>
            <a:chOff x="17993636" y="23547979"/>
            <a:chExt cx="2531650" cy="442815"/>
          </a:xfrm>
        </p:grpSpPr>
        <p:cxnSp>
          <p:nvCxnSpPr>
            <p:cNvPr id="7" name="直線單箭頭接點 6"/>
            <p:cNvCxnSpPr/>
            <p:nvPr/>
          </p:nvCxnSpPr>
          <p:spPr>
            <a:xfrm>
              <a:off x="18752804" y="23769387"/>
              <a:ext cx="1772482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矩形 7"/>
            <p:cNvSpPr/>
            <p:nvPr/>
          </p:nvSpPr>
          <p:spPr>
            <a:xfrm>
              <a:off x="17993636" y="23547979"/>
              <a:ext cx="774934" cy="442815"/>
            </a:xfrm>
            <a:prstGeom prst="rect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</a:t>
              </a:r>
              <a:endParaRPr lang="zh-TW" altLang="en-US" sz="2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9" name="直線箭頭接點 53"/>
          <p:cNvCxnSpPr/>
          <p:nvPr/>
        </p:nvCxnSpPr>
        <p:spPr>
          <a:xfrm>
            <a:off x="5050067" y="2107236"/>
            <a:ext cx="177276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圖片 35" descr="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99" y="3922481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圖片 74" descr="1021室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4368" y="384855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rc_mi" descr="http://www.clker.com/cliparts/b/f/3/8/1194984863413596986extincteur_yves_guillou_01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8212414" y="3774628"/>
            <a:ext cx="976620" cy="155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3" descr="http://johnwell.com.tw/files/products/20078817732_SD-19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759" y="6238267"/>
            <a:ext cx="3133561" cy="103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圖片 5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7859" y="5980690"/>
            <a:ext cx="1467919" cy="1497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圖片 5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699" y="5996580"/>
            <a:ext cx="1378049" cy="13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圖片 5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344" y="8236554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圖片 55" descr="250px-Star_of_life2_sv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431" y="10476337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圖片 54" descr="圖形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019" y="1050640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圖片 53" descr="警察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039" y="10465806"/>
            <a:ext cx="1354083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圖片 1" descr="海嘯避難處所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4148" y="10548347"/>
            <a:ext cx="2013150" cy="135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圖片 20" descr="「指56」救護站標誌"/>
          <p:cNvPicPr/>
          <p:nvPr/>
        </p:nvPicPr>
        <p:blipFill>
          <a:blip r:embed="rId14" cstate="print"/>
          <a:srcRect l="14538" t="18182" r="28263" b="17046"/>
          <a:stretch>
            <a:fillRect/>
          </a:stretch>
        </p:blipFill>
        <p:spPr bwMode="auto">
          <a:xfrm>
            <a:off x="13656237" y="3922481"/>
            <a:ext cx="1291164" cy="140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圖片 21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47019" y="16078543"/>
            <a:ext cx="1344200" cy="1229607"/>
          </a:xfrm>
          <a:prstGeom prst="rect">
            <a:avLst/>
          </a:prstGeom>
          <a:noFill/>
        </p:spPr>
      </p:pic>
      <p:sp>
        <p:nvSpPr>
          <p:cNvPr id="23" name="橢圓 22"/>
          <p:cNvSpPr/>
          <p:nvPr/>
        </p:nvSpPr>
        <p:spPr>
          <a:xfrm>
            <a:off x="5352499" y="13119487"/>
            <a:ext cx="886380" cy="834887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586634" y="6050764"/>
            <a:ext cx="1309654" cy="1218579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3467982" y="13197514"/>
            <a:ext cx="1479419" cy="1353512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7869328" y="13348176"/>
            <a:ext cx="1835274" cy="1337058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105905" y="16078543"/>
            <a:ext cx="1468959" cy="1498339"/>
          </a:xfrm>
          <a:prstGeom prst="rect">
            <a:avLst/>
          </a:prstGeom>
        </p:spPr>
      </p:pic>
      <p:pic>
        <p:nvPicPr>
          <p:cNvPr id="28" name="圖片 10" descr="1021集節點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682" y="16078543"/>
            <a:ext cx="1378049" cy="13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4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流程圖: 接點 6"/>
          <p:cNvSpPr/>
          <p:nvPr/>
        </p:nvSpPr>
        <p:spPr>
          <a:xfrm>
            <a:off x="5372100" y="21564600"/>
            <a:ext cx="476250" cy="47625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noFill/>
              </a:rPr>
              <a:t>2</a:t>
            </a:r>
            <a:endParaRPr lang="zh-TW" altLang="en-US" dirty="0">
              <a:noFill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1344</TotalTime>
  <Words>286</Words>
  <Application>Microsoft Office PowerPoint</Application>
  <PresentationFormat>自訂</PresentationFormat>
  <Paragraphs>182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Adobe 繁黑體 Std B</vt:lpstr>
      <vt:lpstr>微軟正黑體</vt:lpstr>
      <vt:lpstr>新細明體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</cp:lastModifiedBy>
  <cp:revision>98</cp:revision>
  <cp:lastPrinted>2020-09-16T03:06:06Z</cp:lastPrinted>
  <dcterms:created xsi:type="dcterms:W3CDTF">2015-04-19T03:13:03Z</dcterms:created>
  <dcterms:modified xsi:type="dcterms:W3CDTF">2020-09-17T02:36:45Z</dcterms:modified>
</cp:coreProperties>
</file>