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Lst>
  <p:notesMasterIdLst>
    <p:notesMasterId r:id="rId130"/>
  </p:notesMasterIdLst>
  <p:handoutMasterIdLst>
    <p:handoutMasterId r:id="rId131"/>
  </p:handoutMasterIdLst>
  <p:sldIdLst>
    <p:sldId id="342" r:id="rId7"/>
    <p:sldId id="791" r:id="rId8"/>
    <p:sldId id="398" r:id="rId9"/>
    <p:sldId id="883" r:id="rId10"/>
    <p:sldId id="941" r:id="rId11"/>
    <p:sldId id="888" r:id="rId12"/>
    <p:sldId id="889" r:id="rId13"/>
    <p:sldId id="890" r:id="rId14"/>
    <p:sldId id="794" r:id="rId15"/>
    <p:sldId id="1032" r:id="rId16"/>
    <p:sldId id="1033" r:id="rId17"/>
    <p:sldId id="1034" r:id="rId18"/>
    <p:sldId id="1035" r:id="rId19"/>
    <p:sldId id="1036" r:id="rId20"/>
    <p:sldId id="1037" r:id="rId21"/>
    <p:sldId id="1038" r:id="rId22"/>
    <p:sldId id="1039" r:id="rId23"/>
    <p:sldId id="712" r:id="rId24"/>
    <p:sldId id="805" r:id="rId25"/>
    <p:sldId id="806" r:id="rId26"/>
    <p:sldId id="981" r:id="rId27"/>
    <p:sldId id="979" r:id="rId28"/>
    <p:sldId id="980" r:id="rId29"/>
    <p:sldId id="807" r:id="rId30"/>
    <p:sldId id="809" r:id="rId31"/>
    <p:sldId id="928" r:id="rId32"/>
    <p:sldId id="811" r:id="rId33"/>
    <p:sldId id="812" r:id="rId34"/>
    <p:sldId id="813" r:id="rId35"/>
    <p:sldId id="814" r:id="rId36"/>
    <p:sldId id="815" r:id="rId37"/>
    <p:sldId id="821" r:id="rId38"/>
    <p:sldId id="816" r:id="rId39"/>
    <p:sldId id="817" r:id="rId40"/>
    <p:sldId id="987" r:id="rId41"/>
    <p:sldId id="819" r:id="rId42"/>
    <p:sldId id="942" r:id="rId43"/>
    <p:sldId id="1003" r:id="rId44"/>
    <p:sldId id="1004" r:id="rId45"/>
    <p:sldId id="823" r:id="rId46"/>
    <p:sldId id="824" r:id="rId47"/>
    <p:sldId id="1040" r:id="rId48"/>
    <p:sldId id="799" r:id="rId49"/>
    <p:sldId id="904" r:id="rId50"/>
    <p:sldId id="825" r:id="rId51"/>
    <p:sldId id="826" r:id="rId52"/>
    <p:sldId id="827" r:id="rId53"/>
    <p:sldId id="828" r:id="rId54"/>
    <p:sldId id="829" r:id="rId55"/>
    <p:sldId id="1020" r:id="rId56"/>
    <p:sldId id="1021" r:id="rId57"/>
    <p:sldId id="988" r:id="rId58"/>
    <p:sldId id="945" r:id="rId59"/>
    <p:sldId id="951" r:id="rId60"/>
    <p:sldId id="1041" r:id="rId61"/>
    <p:sldId id="737" r:id="rId62"/>
    <p:sldId id="800" r:id="rId63"/>
    <p:sldId id="844" r:id="rId64"/>
    <p:sldId id="831" r:id="rId65"/>
    <p:sldId id="867" r:id="rId66"/>
    <p:sldId id="989" r:id="rId67"/>
    <p:sldId id="869" r:id="rId68"/>
    <p:sldId id="870" r:id="rId69"/>
    <p:sldId id="990" r:id="rId70"/>
    <p:sldId id="953" r:id="rId71"/>
    <p:sldId id="954" r:id="rId72"/>
    <p:sldId id="1012" r:id="rId73"/>
    <p:sldId id="1042" r:id="rId74"/>
    <p:sldId id="1013" r:id="rId75"/>
    <p:sldId id="955" r:id="rId76"/>
    <p:sldId id="1014" r:id="rId77"/>
    <p:sldId id="1015" r:id="rId78"/>
    <p:sldId id="1016" r:id="rId79"/>
    <p:sldId id="956" r:id="rId80"/>
    <p:sldId id="834" r:id="rId81"/>
    <p:sldId id="835" r:id="rId82"/>
    <p:sldId id="896" r:id="rId83"/>
    <p:sldId id="991" r:id="rId84"/>
    <p:sldId id="838" r:id="rId85"/>
    <p:sldId id="897" r:id="rId86"/>
    <p:sldId id="840" r:id="rId87"/>
    <p:sldId id="898" r:id="rId88"/>
    <p:sldId id="842" r:id="rId89"/>
    <p:sldId id="992" r:id="rId90"/>
    <p:sldId id="993" r:id="rId91"/>
    <p:sldId id="994" r:id="rId92"/>
    <p:sldId id="995" r:id="rId93"/>
    <p:sldId id="853" r:id="rId94"/>
    <p:sldId id="854" r:id="rId95"/>
    <p:sldId id="907" r:id="rId96"/>
    <p:sldId id="891" r:id="rId97"/>
    <p:sldId id="855" r:id="rId98"/>
    <p:sldId id="1065" r:id="rId99"/>
    <p:sldId id="1066" r:id="rId100"/>
    <p:sldId id="1045" r:id="rId101"/>
    <p:sldId id="1046" r:id="rId102"/>
    <p:sldId id="1047" r:id="rId103"/>
    <p:sldId id="1048" r:id="rId104"/>
    <p:sldId id="1049" r:id="rId105"/>
    <p:sldId id="1050" r:id="rId106"/>
    <p:sldId id="1051" r:id="rId107"/>
    <p:sldId id="1052" r:id="rId108"/>
    <p:sldId id="1067" r:id="rId109"/>
    <p:sldId id="1054" r:id="rId110"/>
    <p:sldId id="1055" r:id="rId111"/>
    <p:sldId id="1056" r:id="rId112"/>
    <p:sldId id="1057" r:id="rId113"/>
    <p:sldId id="1058" r:id="rId114"/>
    <p:sldId id="1068" r:id="rId115"/>
    <p:sldId id="1060" r:id="rId116"/>
    <p:sldId id="1061" r:id="rId117"/>
    <p:sldId id="1062" r:id="rId118"/>
    <p:sldId id="1063" r:id="rId119"/>
    <p:sldId id="1064" r:id="rId120"/>
    <p:sldId id="859" r:id="rId121"/>
    <p:sldId id="884" r:id="rId122"/>
    <p:sldId id="861" r:id="rId123"/>
    <p:sldId id="1009" r:id="rId124"/>
    <p:sldId id="862" r:id="rId125"/>
    <p:sldId id="932" r:id="rId126"/>
    <p:sldId id="864" r:id="rId127"/>
    <p:sldId id="865" r:id="rId128"/>
    <p:sldId id="866" r:id="rId129"/>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FCD5B5"/>
    <a:srgbClr val="D7E4BD"/>
    <a:srgbClr val="3333FF"/>
    <a:srgbClr val="3939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80604" autoAdjust="0"/>
  </p:normalViewPr>
  <p:slideViewPr>
    <p:cSldViewPr snapToGrid="0">
      <p:cViewPr varScale="1">
        <p:scale>
          <a:sx n="74" d="100"/>
          <a:sy n="74" d="100"/>
        </p:scale>
        <p:origin x="858"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handoutMaster" Target="handoutMasters/handout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007E4770-A379-4F97-9190-D1E2FD14749B}" srcId="{5EDB91D9-B9E1-4C0E-B08E-ED944D0E82AA}" destId="{A66E1DDB-C8BC-4C27-B256-D9062BA55C84}" srcOrd="1" destOrd="0" parTransId="{834A75D0-EEE8-4787-8114-AE09677D5B90}" sibTransId="{D08C2970-A9E4-40A0-A808-DF629B007F9D}"/>
    <dgm:cxn modelId="{CC8F6FFC-506E-493A-8000-4D9F392C3894}" type="presOf" srcId="{9ECAD310-F9DA-4AC4-8131-7458B75F7259}" destId="{C1471463-F326-4F4D-B236-C034E4EC5EEA}"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5EA1673B-5965-4827-A007-364F87A380B3}" type="presOf" srcId="{A66E1DDB-C8BC-4C27-B256-D9062BA55C84}" destId="{DD3DC7BA-A777-429A-B108-BD1560082D01}"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6F06F289-D17D-430F-8ED6-834CD6E16BDB}" type="presOf" srcId="{4F4C8B20-51D2-42CD-BFA3-9A59D8CBDD25}" destId="{03C11FAF-2B0D-4FE2-AEB0-95233FB8F318}"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FE257E6-D476-49AC-926F-A2237C13BFD2}" type="presOf" srcId="{9ECAD310-F9DA-4AC4-8131-7458B75F7259}" destId="{2FF7E122-1708-416B-A349-37490DA21105}"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2C9B7CB0-381F-446A-AF5C-490C2EFE20B9}" type="presOf" srcId="{AD2806B7-4B20-45AB-9A10-2A4B144FE58C}" destId="{284F6FC8-AB76-4C80-823E-10A5C63D4D04}"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41F776E4-717E-454C-9C10-50C7294F18F6}" type="presOf" srcId="{9301B384-1F30-4213-AAAE-489DE5DE9BA5}" destId="{67314EDF-1E8E-4C2E-A7E8-960911CD91D1}" srcOrd="0"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A89DAA67-B136-4AD0-B15A-65AF904D4810}" type="presOf" srcId="{CAD5B8D2-C3F5-4A55-8703-75573BE6FBFF}" destId="{FFAF69CC-3EE8-466F-B8C8-F10C58F136F1}"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45F142D9-73A4-4CE1-87CA-7B707A867939}" type="presOf" srcId="{DE938286-BBCD-4898-BE07-941E8016928A}" destId="{EBC2ACAD-7BEB-4F1B-90A1-388ADF4894A0}" srcOrd="1"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C90791F-DE55-4A33-94B9-D4692B1CB5A6}" type="presOf" srcId="{4F4C8B20-51D2-42CD-BFA3-9A59D8CBDD25}" destId="{03C11FAF-2B0D-4FE2-AEB0-95233FB8F318}" srcOrd="1"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6F563B30-1CD0-4976-872B-D22C95B5D3EB}" type="presOf" srcId="{9ECAD310-F9DA-4AC4-8131-7458B75F7259}" destId="{C1471463-F326-4F4D-B236-C034E4EC5EEA}" srcOrd="1"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84FA5A48-1BFA-4813-A7B0-B18ACE186510}" type="presOf" srcId="{510E3625-5FAD-4E63-8783-043FC6B981DE}" destId="{F6E29F84-BA21-4635-AD83-9F66D0DF51BE}"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2F6DEA5C-680C-4D54-9344-DBCA0923FCD1}" type="presOf" srcId="{9ECAD310-F9DA-4AC4-8131-7458B75F7259}" destId="{2FF7E122-1708-416B-A349-37490DA21105}"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99263274-1CFB-4671-A88C-94ED9B1222F8}" type="presOf" srcId="{9301B384-1F30-4213-AAAE-489DE5DE9BA5}" destId="{67314EDF-1E8E-4C2E-A7E8-960911CD91D1}"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18018A94-740E-4344-95A3-9A5AE3438926}" type="presOf" srcId="{9ECAD310-F9DA-4AC4-8131-7458B75F7259}" destId="{C1471463-F326-4F4D-B236-C034E4EC5EEA}" srcOrd="1"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3599EF25-62B0-47DA-9593-C8E7E712CB44}" type="presOf" srcId="{DE938286-BBCD-4898-BE07-941E8016928A}" destId="{EBC2ACAD-7BEB-4F1B-90A1-388ADF4894A0}" srcOrd="1"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t>
        <a:bodyPr/>
        <a:lstStyle/>
        <a:p>
          <a:endParaRPr lang="zh-TW" altLang="en-US"/>
        </a:p>
      </dgm:t>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DDAB9286-D4AA-408B-ADF7-32B3741A4FC4}" type="presOf" srcId="{703B1F0B-CD49-4D76-BA7E-1BB073602897}" destId="{076F4C96-AAC8-4163-8B8A-52DBED489054}" srcOrd="0" destOrd="0" presId="urn:microsoft.com/office/officeart/2008/layout/VerticalCurvedList"/>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xmlns=""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2020/2/27</a:t>
            </a:fld>
            <a:endParaRPr lang="en-US" altLang="zh-TW"/>
          </a:p>
        </p:txBody>
      </p:sp>
      <p:sp>
        <p:nvSpPr>
          <p:cNvPr id="155652" name="Rectangle 4">
            <a:extLst>
              <a:ext uri="{FF2B5EF4-FFF2-40B4-BE49-F238E27FC236}">
                <a16:creationId xmlns:a16="http://schemas.microsoft.com/office/drawing/2014/main" xmlns=""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xmlns=""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extLst>
      <p:ext uri="{BB962C8B-B14F-4D97-AF65-F5344CB8AC3E}">
        <p14:creationId xmlns:p14="http://schemas.microsoft.com/office/powerpoint/2010/main" val="205733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xmlns=""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2020/2/27</a:t>
            </a:fld>
            <a:endParaRPr lang="zh-TW" altLang="en-US"/>
          </a:p>
        </p:txBody>
      </p:sp>
      <p:sp>
        <p:nvSpPr>
          <p:cNvPr id="4" name="投影片圖像版面配置區 3">
            <a:extLst>
              <a:ext uri="{FF2B5EF4-FFF2-40B4-BE49-F238E27FC236}">
                <a16:creationId xmlns:a16="http://schemas.microsoft.com/office/drawing/2014/main" xmlns=""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xmlns=""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xmlns=""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xmlns=""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extLst>
      <p:ext uri="{BB962C8B-B14F-4D97-AF65-F5344CB8AC3E}">
        <p14:creationId xmlns:p14="http://schemas.microsoft.com/office/powerpoint/2010/main" val="887954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extLst>
      <p:ext uri="{BB962C8B-B14F-4D97-AF65-F5344CB8AC3E}">
        <p14:creationId xmlns:p14="http://schemas.microsoft.com/office/powerpoint/2010/main" val="232041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3F9F12-AA9A-43F2-A9AD-F7251F7B8EF1}" type="slidenum">
              <a:rPr kumimoji="0" lang="zh-TW" altLang="en-US" smtClean="0">
                <a:latin typeface="Calibri" panose="020F0502020204030204" pitchFamily="34" charset="0"/>
                <a:ea typeface="新細明體" panose="02020500000000000000" pitchFamily="18" charset="-120"/>
              </a:rPr>
              <a:pPr/>
              <a:t>52</a:t>
            </a:fld>
            <a:endParaRPr kumimoji="0" lang="zh-TW" altLang="en-US">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5CC68102-9C82-48DD-9FA1-8577EC671D2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D8AF40FE-80C6-4DEF-854F-3627AB2ACE9E}"/>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402536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3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8C39F7-B308-4F58-B660-8A9399B2C814}" type="slidenum">
              <a:rPr kumimoji="0" lang="zh-TW" altLang="en-US" smtClean="0">
                <a:solidFill>
                  <a:srgbClr val="000000"/>
                </a:solidFill>
                <a:latin typeface="Calibri" panose="020F0502020204030204" pitchFamily="34" charset="0"/>
                <a:ea typeface="新細明體" panose="02020500000000000000" pitchFamily="18" charset="-120"/>
              </a:rPr>
              <a:pPr/>
              <a:t>53</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5"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3606"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01967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53590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738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61</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77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62</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6422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63</a:t>
            </a:fld>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67799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64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33067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75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71553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76</a:t>
            </a:fld>
            <a:endParaRPr lang="zh-TW" altLang="en-US">
              <a:solidFill>
                <a:srgbClr val="000000"/>
              </a:solidFill>
              <a:ea typeface="新細明體" panose="02020500000000000000" pitchFamily="18" charset="-120"/>
            </a:endParaRPr>
          </a:p>
        </p:txBody>
      </p:sp>
    </p:spTree>
    <p:extLst>
      <p:ext uri="{BB962C8B-B14F-4D97-AF65-F5344CB8AC3E}">
        <p14:creationId xmlns:p14="http://schemas.microsoft.com/office/powerpoint/2010/main" val="287570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3688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77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749441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80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87618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81</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84254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84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9EF10AD7-1CBE-4145-B4C9-60176AD76F10}"/>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1836953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85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784C0475-F9B4-4FE2-9AA3-20E424F43B73}"/>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3315869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86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4F88AB7E-228A-4588-8761-0C81B111CB26}"/>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3529469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87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xmlns=""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xmlns="" id="{DFDB902D-EFA6-440C-99CA-33DB7A6BED6E}"/>
              </a:ext>
            </a:extLst>
          </p:cNvPr>
          <p:cNvSpPr>
            <a:spLocks noGrp="1"/>
          </p:cNvSpPr>
          <p:nvPr>
            <p:ph type="hdr" sz="quarter"/>
          </p:nvPr>
        </p:nvSpPr>
        <p:spPr/>
        <p:txBody>
          <a:bodyPr/>
          <a:lstStyle/>
          <a:p>
            <a:pPr>
              <a:defRPr/>
            </a:pPr>
            <a:endParaRPr lang="zh-TW" altLang="en-US"/>
          </a:p>
        </p:txBody>
      </p:sp>
    </p:spTree>
    <p:extLst>
      <p:ext uri="{BB962C8B-B14F-4D97-AF65-F5344CB8AC3E}">
        <p14:creationId xmlns:p14="http://schemas.microsoft.com/office/powerpoint/2010/main" val="93891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89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40149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94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97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157170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98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17192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99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105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106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0803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109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114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extLst>
      <p:ext uri="{BB962C8B-B14F-4D97-AF65-F5344CB8AC3E}">
        <p14:creationId xmlns:p14="http://schemas.microsoft.com/office/powerpoint/2010/main" val="2875002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120</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601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385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28221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9028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24</a:t>
            </a:fld>
            <a:endParaRPr kumimoji="0" lang="en-US" altLang="zh-TW">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476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25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8785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26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29479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xmlns=""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xmlns=""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2020/2/27</a:t>
            </a:fld>
            <a:endParaRPr lang="zh-TW" altLang="en-US"/>
          </a:p>
        </p:txBody>
      </p:sp>
      <p:sp>
        <p:nvSpPr>
          <p:cNvPr id="9" name="Footer Placeholder 4">
            <a:extLst>
              <a:ext uri="{FF2B5EF4-FFF2-40B4-BE49-F238E27FC236}">
                <a16:creationId xmlns:a16="http://schemas.microsoft.com/office/drawing/2014/main" xmlns=""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xmlns=""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xmlns=""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2020/2/27</a:t>
            </a:fld>
            <a:endParaRPr lang="zh-TW" altLang="en-US"/>
          </a:p>
        </p:txBody>
      </p:sp>
      <p:sp>
        <p:nvSpPr>
          <p:cNvPr id="9" name="Footer Placeholder 5">
            <a:extLst>
              <a:ext uri="{FF2B5EF4-FFF2-40B4-BE49-F238E27FC236}">
                <a16:creationId xmlns:a16="http://schemas.microsoft.com/office/drawing/2014/main" xmlns=""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2020/2/27</a:t>
            </a:fld>
            <a:endParaRPr lang="zh-TW" altLang="en-US"/>
          </a:p>
        </p:txBody>
      </p:sp>
      <p:sp>
        <p:nvSpPr>
          <p:cNvPr id="9" name="Footer Placeholder 7">
            <a:extLst>
              <a:ext uri="{FF2B5EF4-FFF2-40B4-BE49-F238E27FC236}">
                <a16:creationId xmlns:a16="http://schemas.microsoft.com/office/drawing/2014/main" xmlns=""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2020/2/27</a:t>
            </a:fld>
            <a:endParaRPr lang="zh-TW" altLang="en-US"/>
          </a:p>
        </p:txBody>
      </p:sp>
      <p:sp>
        <p:nvSpPr>
          <p:cNvPr id="5" name="Footer Placeholder 3">
            <a:extLst>
              <a:ext uri="{FF2B5EF4-FFF2-40B4-BE49-F238E27FC236}">
                <a16:creationId xmlns:a16="http://schemas.microsoft.com/office/drawing/2014/main" xmlns=""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xmlns=""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2020/2/27</a:t>
            </a:fld>
            <a:endParaRPr lang="zh-TW" altLang="en-US"/>
          </a:p>
        </p:txBody>
      </p:sp>
      <p:sp>
        <p:nvSpPr>
          <p:cNvPr id="4" name="Footer Placeholder 2">
            <a:extLst>
              <a:ext uri="{FF2B5EF4-FFF2-40B4-BE49-F238E27FC236}">
                <a16:creationId xmlns:a16="http://schemas.microsoft.com/office/drawing/2014/main" xmlns=""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xmlns=""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2020/2/27</a:t>
            </a:fld>
            <a:endParaRPr lang="zh-TW" altLang="en-US"/>
          </a:p>
        </p:txBody>
      </p:sp>
      <p:sp>
        <p:nvSpPr>
          <p:cNvPr id="9" name="Footer Placeholder 4">
            <a:extLst>
              <a:ext uri="{FF2B5EF4-FFF2-40B4-BE49-F238E27FC236}">
                <a16:creationId xmlns:a16="http://schemas.microsoft.com/office/drawing/2014/main" xmlns=""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xmlns=""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2020/2/27</a:t>
            </a:fld>
            <a:endParaRPr lang="zh-TW" altLang="en-US"/>
          </a:p>
        </p:txBody>
      </p:sp>
      <p:sp>
        <p:nvSpPr>
          <p:cNvPr id="9" name="Footer Placeholder 5">
            <a:extLst>
              <a:ext uri="{FF2B5EF4-FFF2-40B4-BE49-F238E27FC236}">
                <a16:creationId xmlns:a16="http://schemas.microsoft.com/office/drawing/2014/main" xmlns=""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xmlns=""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2020/2/27</a:t>
            </a:fld>
            <a:endParaRPr lang="zh-TW" altLang="en-US"/>
          </a:p>
        </p:txBody>
      </p:sp>
      <p:sp>
        <p:nvSpPr>
          <p:cNvPr id="9" name="Footer Placeholder 7">
            <a:extLst>
              <a:ext uri="{FF2B5EF4-FFF2-40B4-BE49-F238E27FC236}">
                <a16:creationId xmlns:a16="http://schemas.microsoft.com/office/drawing/2014/main" xmlns=""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2020/2/27</a:t>
            </a:fld>
            <a:endParaRPr lang="zh-TW" altLang="en-US"/>
          </a:p>
        </p:txBody>
      </p:sp>
      <p:sp>
        <p:nvSpPr>
          <p:cNvPr id="5" name="Footer Placeholder 3">
            <a:extLst>
              <a:ext uri="{FF2B5EF4-FFF2-40B4-BE49-F238E27FC236}">
                <a16:creationId xmlns:a16="http://schemas.microsoft.com/office/drawing/2014/main" xmlns=""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xmlns=""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2020/2/27</a:t>
            </a:fld>
            <a:endParaRPr lang="zh-TW" altLang="en-US"/>
          </a:p>
        </p:txBody>
      </p:sp>
      <p:sp>
        <p:nvSpPr>
          <p:cNvPr id="4" name="Footer Placeholder 2">
            <a:extLst>
              <a:ext uri="{FF2B5EF4-FFF2-40B4-BE49-F238E27FC236}">
                <a16:creationId xmlns:a16="http://schemas.microsoft.com/office/drawing/2014/main" xmlns=""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xmlns=""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xmlns=""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xmlns=""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xmlns=""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xmlns=""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xmlns=""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2020/2/27</a:t>
            </a:fld>
            <a:endParaRPr lang="zh-TW" altLang="en-US"/>
          </a:p>
        </p:txBody>
      </p:sp>
      <p:sp>
        <p:nvSpPr>
          <p:cNvPr id="9" name="Footer Placeholder 4">
            <a:extLst>
              <a:ext uri="{FF2B5EF4-FFF2-40B4-BE49-F238E27FC236}">
                <a16:creationId xmlns:a16="http://schemas.microsoft.com/office/drawing/2014/main" xmlns=""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xmlns=""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xmlns=""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xmlns=""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xmlns=""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2020/2/27</a:t>
            </a:fld>
            <a:endParaRPr lang="zh-TW" altLang="en-US"/>
          </a:p>
        </p:txBody>
      </p:sp>
      <p:sp>
        <p:nvSpPr>
          <p:cNvPr id="9" name="Footer Placeholder 5">
            <a:extLst>
              <a:ext uri="{FF2B5EF4-FFF2-40B4-BE49-F238E27FC236}">
                <a16:creationId xmlns:a16="http://schemas.microsoft.com/office/drawing/2014/main" xmlns=""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xmlns=""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2020/2/27</a:t>
            </a:fld>
            <a:endParaRPr lang="zh-TW" altLang="en-US"/>
          </a:p>
        </p:txBody>
      </p:sp>
      <p:sp>
        <p:nvSpPr>
          <p:cNvPr id="9" name="Footer Placeholder 7">
            <a:extLst>
              <a:ext uri="{FF2B5EF4-FFF2-40B4-BE49-F238E27FC236}">
                <a16:creationId xmlns:a16="http://schemas.microsoft.com/office/drawing/2014/main" xmlns=""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2020/2/27</a:t>
            </a:fld>
            <a:endParaRPr lang="zh-TW" altLang="en-US"/>
          </a:p>
        </p:txBody>
      </p:sp>
      <p:sp>
        <p:nvSpPr>
          <p:cNvPr id="9" name="Footer Placeholder 7">
            <a:extLst>
              <a:ext uri="{FF2B5EF4-FFF2-40B4-BE49-F238E27FC236}">
                <a16:creationId xmlns:a16="http://schemas.microsoft.com/office/drawing/2014/main" xmlns=""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2020/2/27</a:t>
            </a:fld>
            <a:endParaRPr lang="zh-TW" altLang="en-US"/>
          </a:p>
        </p:txBody>
      </p:sp>
      <p:sp>
        <p:nvSpPr>
          <p:cNvPr id="5" name="Footer Placeholder 3">
            <a:extLst>
              <a:ext uri="{FF2B5EF4-FFF2-40B4-BE49-F238E27FC236}">
                <a16:creationId xmlns:a16="http://schemas.microsoft.com/office/drawing/2014/main" xmlns=""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xmlns=""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2020/2/27</a:t>
            </a:fld>
            <a:endParaRPr lang="zh-TW" altLang="en-US"/>
          </a:p>
        </p:txBody>
      </p:sp>
      <p:sp>
        <p:nvSpPr>
          <p:cNvPr id="4" name="Footer Placeholder 2">
            <a:extLst>
              <a:ext uri="{FF2B5EF4-FFF2-40B4-BE49-F238E27FC236}">
                <a16:creationId xmlns:a16="http://schemas.microsoft.com/office/drawing/2014/main" xmlns=""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xmlns="" id="{F89556DA-07C2-4A5F-8195-E2D110D2FDB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D7CD0697-8014-4C96-8EE3-48ED1B0072E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2020/2/27</a:t>
            </a:fld>
            <a:endParaRPr lang="zh-TW" altLang="en-US"/>
          </a:p>
        </p:txBody>
      </p:sp>
      <p:sp>
        <p:nvSpPr>
          <p:cNvPr id="9" name="Footer Placeholder 4">
            <a:extLst>
              <a:ext uri="{FF2B5EF4-FFF2-40B4-BE49-F238E27FC236}">
                <a16:creationId xmlns:a16="http://schemas.microsoft.com/office/drawing/2014/main" xmlns=""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2020/2/27</a:t>
            </a:fld>
            <a:endParaRPr lang="zh-TW" altLang="en-US"/>
          </a:p>
        </p:txBody>
      </p:sp>
      <p:sp>
        <p:nvSpPr>
          <p:cNvPr id="5" name="Footer Placeholder 3">
            <a:extLst>
              <a:ext uri="{FF2B5EF4-FFF2-40B4-BE49-F238E27FC236}">
                <a16:creationId xmlns:a16="http://schemas.microsoft.com/office/drawing/2014/main" xmlns=""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xmlns="" id="{9C980A77-9B9E-468F-8756-9A671E52B106}"/>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5F092DFA-5DD4-4D56-937F-3DDAE58F8F89}"/>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2020/2/27</a:t>
            </a:fld>
            <a:endParaRPr lang="zh-TW" altLang="en-US"/>
          </a:p>
        </p:txBody>
      </p:sp>
      <p:sp>
        <p:nvSpPr>
          <p:cNvPr id="9" name="Footer Placeholder 5">
            <a:extLst>
              <a:ext uri="{FF2B5EF4-FFF2-40B4-BE49-F238E27FC236}">
                <a16:creationId xmlns:a16="http://schemas.microsoft.com/office/drawing/2014/main" xmlns=""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xmlns=""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2020/2/27</a:t>
            </a:fld>
            <a:endParaRPr lang="zh-TW" altLang="en-US"/>
          </a:p>
        </p:txBody>
      </p:sp>
      <p:sp>
        <p:nvSpPr>
          <p:cNvPr id="4" name="Footer Placeholder 2">
            <a:extLst>
              <a:ext uri="{FF2B5EF4-FFF2-40B4-BE49-F238E27FC236}">
                <a16:creationId xmlns:a16="http://schemas.microsoft.com/office/drawing/2014/main" xmlns=""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xmlns=""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xmlns=""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xmlns=""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xmlns=""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xmlns=""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2020/2/27</a:t>
            </a:fld>
            <a:endParaRPr lang="zh-TW" altLang="en-US"/>
          </a:p>
        </p:txBody>
      </p:sp>
      <p:sp>
        <p:nvSpPr>
          <p:cNvPr id="9" name="Footer Placeholder 7">
            <a:extLst>
              <a:ext uri="{FF2B5EF4-FFF2-40B4-BE49-F238E27FC236}">
                <a16:creationId xmlns:a16="http://schemas.microsoft.com/office/drawing/2014/main" xmlns=""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xmlns=""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xmlns=""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2020/2/27</a:t>
            </a:fld>
            <a:endParaRPr lang="zh-TW" altLang="en-US"/>
          </a:p>
        </p:txBody>
      </p:sp>
      <p:sp>
        <p:nvSpPr>
          <p:cNvPr id="5" name="Footer Placeholder 3">
            <a:extLst>
              <a:ext uri="{FF2B5EF4-FFF2-40B4-BE49-F238E27FC236}">
                <a16:creationId xmlns:a16="http://schemas.microsoft.com/office/drawing/2014/main" xmlns=""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xmlns=""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xmlns=""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2020/2/27</a:t>
            </a:fld>
            <a:endParaRPr lang="zh-TW" altLang="en-US"/>
          </a:p>
        </p:txBody>
      </p:sp>
      <p:sp>
        <p:nvSpPr>
          <p:cNvPr id="4" name="Footer Placeholder 2">
            <a:extLst>
              <a:ext uri="{FF2B5EF4-FFF2-40B4-BE49-F238E27FC236}">
                <a16:creationId xmlns:a16="http://schemas.microsoft.com/office/drawing/2014/main" xmlns=""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xmlns=""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xmlns=""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xmlns=""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xmlns=""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xmlns=""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2020/2/27</a:t>
            </a:fld>
            <a:endParaRPr lang="zh-TW" altLang="en-US"/>
          </a:p>
        </p:txBody>
      </p:sp>
      <p:sp>
        <p:nvSpPr>
          <p:cNvPr id="9" name="Footer Placeholder 4">
            <a:extLst>
              <a:ext uri="{FF2B5EF4-FFF2-40B4-BE49-F238E27FC236}">
                <a16:creationId xmlns:a16="http://schemas.microsoft.com/office/drawing/2014/main" xmlns=""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xmlns=""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xmlns=""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xmlns=""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xmlns=""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2020/2/27</a:t>
            </a:fld>
            <a:endParaRPr lang="zh-TW" altLang="en-US"/>
          </a:p>
        </p:txBody>
      </p:sp>
      <p:sp>
        <p:nvSpPr>
          <p:cNvPr id="9" name="Footer Placeholder 5">
            <a:extLst>
              <a:ext uri="{FF2B5EF4-FFF2-40B4-BE49-F238E27FC236}">
                <a16:creationId xmlns:a16="http://schemas.microsoft.com/office/drawing/2014/main" xmlns=""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xmlns=""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xmlns=""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2020/2/27</a:t>
            </a:fld>
            <a:endParaRPr lang="zh-TW" altLang="en-US"/>
          </a:p>
        </p:txBody>
      </p:sp>
      <p:sp>
        <p:nvSpPr>
          <p:cNvPr id="7" name="Footer Placeholder 5">
            <a:extLst>
              <a:ext uri="{FF2B5EF4-FFF2-40B4-BE49-F238E27FC236}">
                <a16:creationId xmlns:a16="http://schemas.microsoft.com/office/drawing/2014/main" xmlns=""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xmlns=""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xmlns=""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2020/2/27</a:t>
            </a:fld>
            <a:endParaRPr lang="zh-TW" altLang="en-US"/>
          </a:p>
        </p:txBody>
      </p:sp>
      <p:sp>
        <p:nvSpPr>
          <p:cNvPr id="6" name="Footer Placeholder 4">
            <a:extLst>
              <a:ext uri="{FF2B5EF4-FFF2-40B4-BE49-F238E27FC236}">
                <a16:creationId xmlns:a16="http://schemas.microsoft.com/office/drawing/2014/main" xmlns=""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xmlns=""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xmlns=""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2020/2/27</a:t>
            </a:fld>
            <a:endParaRPr lang="zh-TW" altLang="en-US"/>
          </a:p>
        </p:txBody>
      </p:sp>
      <p:sp>
        <p:nvSpPr>
          <p:cNvPr id="5" name="Footer Placeholder 4">
            <a:extLst>
              <a:ext uri="{FF2B5EF4-FFF2-40B4-BE49-F238E27FC236}">
                <a16:creationId xmlns:a16="http://schemas.microsoft.com/office/drawing/2014/main" xmlns=""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xmlns=""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xmlns=""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xmlns=""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xmlns=""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xmlns=""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xmlns=""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xmlns=""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xmlns=""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xmlns=""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xmlns=""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xmlns=""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xmlns=""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xmlns=""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xmlns=""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xmlns=""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xmlns=""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xmlns=""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xmlns=""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xmlns=""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xmlns=""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xmlns=""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xmlns=""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xmlns=""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2020/2/27</a:t>
            </a:fld>
            <a:endParaRPr lang="zh-TW" altLang="en-US"/>
          </a:p>
        </p:txBody>
      </p:sp>
      <p:sp>
        <p:nvSpPr>
          <p:cNvPr id="5" name="Footer Placeholder 4">
            <a:extLst>
              <a:ext uri="{FF2B5EF4-FFF2-40B4-BE49-F238E27FC236}">
                <a16:creationId xmlns:a16="http://schemas.microsoft.com/office/drawing/2014/main" xmlns=""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xmlns=""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2020/2/27</a:t>
            </a:fld>
            <a:endParaRPr lang="zh-TW" altLang="en-US"/>
          </a:p>
        </p:txBody>
      </p:sp>
      <p:sp>
        <p:nvSpPr>
          <p:cNvPr id="5" name="Footer Placeholder 4">
            <a:extLst>
              <a:ext uri="{FF2B5EF4-FFF2-40B4-BE49-F238E27FC236}">
                <a16:creationId xmlns:a16="http://schemas.microsoft.com/office/drawing/2014/main" xmlns=""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xmlns=""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xmlns=""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xmlns=""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xmlns=""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xmlns=""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xmlns=""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xmlns=""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xmlns=""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xmlns=""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xmlns=""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xmlns=""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xmlns=""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xmlns=""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xmlns=""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xmlns=""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xmlns=""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xmlns=""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xmlns=""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xmlns=""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xmlns=""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xmlns=""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xmlns=""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xmlns=""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xmlns=""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2020/2/27</a:t>
            </a:fld>
            <a:endParaRPr lang="zh-TW" altLang="en-US"/>
          </a:p>
        </p:txBody>
      </p:sp>
      <p:sp>
        <p:nvSpPr>
          <p:cNvPr id="5" name="Footer Placeholder 4">
            <a:extLst>
              <a:ext uri="{FF2B5EF4-FFF2-40B4-BE49-F238E27FC236}">
                <a16:creationId xmlns:a16="http://schemas.microsoft.com/office/drawing/2014/main" xmlns=""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xmlns=""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xmlns=""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xmlns=""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xmlns=""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xmlns=""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xmlns=""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xmlns=""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xmlns=""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xmlns=""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xmlns=""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xmlns=""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xmlns=""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xmlns=""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xmlns=""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xmlns=""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xmlns=""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xmlns=""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xmlns=""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xmlns=""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xmlns=""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xmlns=""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xmlns=""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xmlns=""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xmlns=""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xmlns=""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xmlns=""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2020/2/27</a:t>
            </a:fld>
            <a:endParaRPr lang="zh-TW" altLang="en-US"/>
          </a:p>
        </p:txBody>
      </p:sp>
      <p:sp>
        <p:nvSpPr>
          <p:cNvPr id="5" name="Footer Placeholder 4">
            <a:extLst>
              <a:ext uri="{FF2B5EF4-FFF2-40B4-BE49-F238E27FC236}">
                <a16:creationId xmlns:a16="http://schemas.microsoft.com/office/drawing/2014/main" xmlns=""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xmlns=""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3.xml"/><Relationship Id="rId5" Type="http://schemas.openxmlformats.org/officeDocument/2006/relationships/image" Target="../media/image42.gi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package" Target="../embeddings/Microsoft_Excel____1.xlsx"/><Relationship Id="rId4" Type="http://schemas.openxmlformats.org/officeDocument/2006/relationships/oleObject" Target="../embeddings/oleObject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package" Target="../embeddings/Microsoft_Excel____2.xlsx"/><Relationship Id="rId4" Type="http://schemas.openxmlformats.org/officeDocument/2006/relationships/oleObject" Target="../embeddings/oleObject4.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5.bin"/></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dirty="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dirty="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dirty="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6499" name="標題 3"/>
          <p:cNvSpPr>
            <a:spLocks noGrp="1"/>
          </p:cNvSpPr>
          <p:nvPr>
            <p:ph type="title"/>
          </p:nvPr>
        </p:nvSpPr>
        <p:spPr>
          <a:xfrm>
            <a:off x="2457450" y="3609975"/>
            <a:ext cx="7772400" cy="1362075"/>
          </a:xfrm>
        </p:spPr>
        <p:txBody>
          <a:bodyPr/>
          <a:lstStyle/>
          <a:p>
            <a:pPr eaLnBrk="1" hangingPunct="1"/>
            <a:r>
              <a:rPr lang="en-US" altLang="zh-TW" sz="6000">
                <a:solidFill>
                  <a:schemeClr val="bg1"/>
                </a:solidFill>
                <a:latin typeface="華康華綜體W5" panose="020B0509000000000000" pitchFamily="49" charset="-120"/>
                <a:ea typeface="華康華綜體W5" panose="020B0509000000000000" pitchFamily="49" charset="-120"/>
              </a:rPr>
              <a:t>109</a:t>
            </a:r>
            <a:r>
              <a:rPr lang="zh-TW" altLang="en-US" sz="600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10650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FEA6FAC-6E78-4FC7-8BCC-B55B0DC157F1}" type="slidenum">
              <a:rPr lang="zh-TW" altLang="en-US" smtClean="0">
                <a:solidFill>
                  <a:srgbClr val="FEFFFF"/>
                </a:solidFill>
              </a:rPr>
              <a:pPr>
                <a:spcBef>
                  <a:spcPct val="0"/>
                </a:spcBef>
                <a:buClrTx/>
                <a:buFontTx/>
                <a:buNone/>
              </a:pPr>
              <a:t>10</a:t>
            </a:fld>
            <a:endParaRPr lang="zh-TW" altLang="en-US">
              <a:solidFill>
                <a:srgbClr val="FEFFFF"/>
              </a:solidFill>
            </a:endParaRPr>
          </a:p>
        </p:txBody>
      </p:sp>
      <p:sp>
        <p:nvSpPr>
          <p:cNvPr id="106502" name="矩形 1"/>
          <p:cNvSpPr>
            <a:spLocks noChangeArrowheads="1"/>
          </p:cNvSpPr>
          <p:nvPr/>
        </p:nvSpPr>
        <p:spPr bwMode="auto">
          <a:xfrm>
            <a:off x="1866900" y="5446713"/>
            <a:ext cx="836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kumimoji="0" lang="zh-TW" altLang="en-US" sz="4000" b="1">
                <a:solidFill>
                  <a:srgbClr val="FF0000"/>
                </a:solidFill>
                <a:latin typeface="Century Gothic" panose="020B0502020202020204" pitchFamily="34" charset="0"/>
              </a:rPr>
              <a:t>調整後</a:t>
            </a:r>
            <a:r>
              <a:rPr kumimoji="0" lang="zh-TW" altLang="en-US" sz="4000">
                <a:solidFill>
                  <a:srgbClr val="262626"/>
                </a:solidFill>
                <a:latin typeface="Century Gothic" panose="020B0502020202020204" pitchFamily="34" charset="0"/>
              </a:rPr>
              <a:t>方案將</a:t>
            </a:r>
            <a:r>
              <a:rPr kumimoji="0" lang="zh-TW" altLang="en-US" sz="4000" b="1">
                <a:solidFill>
                  <a:srgbClr val="FF0000"/>
                </a:solidFill>
                <a:latin typeface="Century Gothic" panose="020B0502020202020204" pitchFamily="34" charset="0"/>
              </a:rPr>
              <a:t>適用於自</a:t>
            </a:r>
            <a:r>
              <a:rPr kumimoji="0" lang="en-US" altLang="zh-TW" sz="4000" b="1">
                <a:solidFill>
                  <a:srgbClr val="FF0000"/>
                </a:solidFill>
                <a:latin typeface="Century Gothic" panose="020B0502020202020204" pitchFamily="34" charset="0"/>
              </a:rPr>
              <a:t>109</a:t>
            </a:r>
            <a:r>
              <a:rPr kumimoji="0" lang="zh-TW" altLang="en-US" sz="4000" b="1">
                <a:solidFill>
                  <a:srgbClr val="FF0000"/>
                </a:solidFill>
                <a:latin typeface="Century Gothic" panose="020B0502020202020204" pitchFamily="34" charset="0"/>
              </a:rPr>
              <a:t>學年度起入學高級中等學校之學生</a:t>
            </a:r>
            <a:endParaRPr lang="zh-TW" altLang="en-US"/>
          </a:p>
        </p:txBody>
      </p:sp>
    </p:spTree>
  </p:cSld>
  <p:clrMapOvr>
    <a:masterClrMapping/>
  </p:clrMapOvr>
  <p:transition spd="slow">
    <p:wipe di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a16="http://schemas.microsoft.com/office/drawing/2014/main" xmlns=""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xmlns="" val="20000"/>
                    </a:ext>
                  </a:extLst>
                </a:gridCol>
                <a:gridCol w="1830324">
                  <a:extLst>
                    <a:ext uri="{9D8B030D-6E8A-4147-A177-3AD203B41FA5}">
                      <a16:colId xmlns:a16="http://schemas.microsoft.com/office/drawing/2014/main" xmlns="" val="20001"/>
                    </a:ext>
                  </a:extLst>
                </a:gridCol>
                <a:gridCol w="1830324">
                  <a:extLst>
                    <a:ext uri="{9D8B030D-6E8A-4147-A177-3AD203B41FA5}">
                      <a16:colId xmlns:a16="http://schemas.microsoft.com/office/drawing/2014/main" xmlns="" val="20002"/>
                    </a:ext>
                  </a:extLst>
                </a:gridCol>
                <a:gridCol w="1830324">
                  <a:extLst>
                    <a:ext uri="{9D8B030D-6E8A-4147-A177-3AD203B41FA5}">
                      <a16:colId xmlns:a16="http://schemas.microsoft.com/office/drawing/2014/main" xmlns="" val="20003"/>
                    </a:ext>
                  </a:extLst>
                </a:gridCol>
                <a:gridCol w="1830324">
                  <a:extLst>
                    <a:ext uri="{9D8B030D-6E8A-4147-A177-3AD203B41FA5}">
                      <a16:colId xmlns:a16="http://schemas.microsoft.com/office/drawing/2014/main" xmlns=""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100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540100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EA3C240-FBBB-4A13-ABB7-1B079C0FBF43}"/>
              </a:ext>
            </a:extLst>
          </p:cNvPr>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a:extLst>
              <a:ext uri="{FF2B5EF4-FFF2-40B4-BE49-F238E27FC236}">
                <a16:creationId xmlns:a16="http://schemas.microsoft.com/office/drawing/2014/main" xmlns="" id="{2695905F-498E-4E75-A05C-479FF6542030}"/>
              </a:ext>
            </a:extLst>
          </p:cNvPr>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a:extLst>
              <a:ext uri="{FF2B5EF4-FFF2-40B4-BE49-F238E27FC236}">
                <a16:creationId xmlns:a16="http://schemas.microsoft.com/office/drawing/2014/main" xmlns="" id="{0F262FBA-23C2-4BB8-9B19-42A74749E578}"/>
              </a:ext>
            </a:extLst>
          </p:cNvPr>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217093" name="矩形 13"/>
          <p:cNvSpPr>
            <a:spLocks noChangeArrowheads="1"/>
          </p:cNvSpPr>
          <p:nvPr/>
        </p:nvSpPr>
        <p:spPr bwMode="auto">
          <a:xfrm>
            <a:off x="3328988" y="1352550"/>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凡屬縣市政府所界定之</a:t>
            </a:r>
            <a:r>
              <a:rPr lang="zh-TW" altLang="en-US" sz="2400" b="1" u="sng">
                <a:latin typeface="標楷體" panose="03000509000000000000" pitchFamily="65" charset="-120"/>
                <a:ea typeface="標楷體" panose="03000509000000000000" pitchFamily="65" charset="-120"/>
              </a:rPr>
              <a:t>低收入戶</a:t>
            </a:r>
            <a:r>
              <a:rPr lang="zh-TW" altLang="en-US" sz="2400" b="1">
                <a:latin typeface="標楷體" panose="03000509000000000000" pitchFamily="65" charset="-120"/>
                <a:ea typeface="標楷體" panose="03000509000000000000" pitchFamily="65" charset="-120"/>
              </a:rPr>
              <a:t>及</a:t>
            </a:r>
            <a:r>
              <a:rPr lang="zh-TW" altLang="en-US" sz="2400" b="1" u="sng">
                <a:latin typeface="標楷體" panose="03000509000000000000" pitchFamily="65" charset="-120"/>
                <a:ea typeface="標楷體" panose="03000509000000000000" pitchFamily="65" charset="-120"/>
              </a:rPr>
              <a:t>中低收入戶</a:t>
            </a:r>
            <a:r>
              <a:rPr lang="zh-TW" altLang="en-US" sz="2400" b="1">
                <a:latin typeface="標楷體" panose="03000509000000000000" pitchFamily="65" charset="-120"/>
                <a:ea typeface="標楷體" panose="03000509000000000000" pitchFamily="65" charset="-120"/>
              </a:rPr>
              <a:t>者報名時繳交由</a:t>
            </a:r>
            <a:r>
              <a:rPr lang="zh-TW" altLang="en-US" sz="2400" b="1">
                <a:solidFill>
                  <a:srgbClr val="0000FF"/>
                </a:solidFill>
                <a:latin typeface="標楷體" panose="03000509000000000000" pitchFamily="65" charset="-120"/>
                <a:ea typeface="標楷體" panose="03000509000000000000" pitchFamily="65" charset="-120"/>
              </a:rPr>
              <a:t>縣市政府</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solidFill>
                  <a:srgbClr val="0000FF"/>
                </a:solidFill>
                <a:latin typeface="標楷體" panose="03000509000000000000" pitchFamily="65" charset="-120"/>
                <a:ea typeface="標楷體" panose="03000509000000000000" pitchFamily="65" charset="-120"/>
              </a:rPr>
              <a:t>包含鄉、鎮、市、區公所</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開具之</a:t>
            </a:r>
            <a:r>
              <a:rPr lang="zh-TW" altLang="en-US" sz="2400" b="1">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a:latin typeface="標楷體" panose="03000509000000000000" pitchFamily="65" charset="-120"/>
                <a:ea typeface="標楷體" panose="03000509000000000000" pitchFamily="65" charset="-120"/>
              </a:rPr>
              <a:t>（報名期間內有效之證明文件，</a:t>
            </a:r>
            <a:r>
              <a:rPr lang="zh-TW" altLang="en-US" sz="2400" b="1" u="sng">
                <a:latin typeface="標楷體" panose="03000509000000000000" pitchFamily="65" charset="-120"/>
                <a:ea typeface="標楷體" panose="03000509000000000000" pitchFamily="65" charset="-120"/>
              </a:rPr>
              <a:t>非</a:t>
            </a:r>
            <a:r>
              <a:rPr lang="zh-TW" altLang="en-US" sz="2400" b="1">
                <a:latin typeface="標楷體" panose="03000509000000000000" pitchFamily="65" charset="-120"/>
                <a:ea typeface="標楷體" panose="03000509000000000000" pitchFamily="65" charset="-120"/>
              </a:rPr>
              <a:t>清寒證明）及</a:t>
            </a:r>
            <a:r>
              <a:rPr lang="zh-TW" altLang="en-US" sz="2400" b="1">
                <a:solidFill>
                  <a:srgbClr val="FF0000"/>
                </a:solidFill>
                <a:latin typeface="標楷體" panose="03000509000000000000" pitchFamily="65" charset="-120"/>
                <a:ea typeface="標楷體" panose="03000509000000000000" pitchFamily="65" charset="-120"/>
              </a:rPr>
              <a:t>戶口名簿影印本。</a:t>
            </a:r>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217094" name="矩形 14"/>
          <p:cNvSpPr>
            <a:spLocks noChangeArrowheads="1"/>
          </p:cNvSpPr>
          <p:nvPr/>
        </p:nvSpPr>
        <p:spPr bwMode="auto">
          <a:xfrm>
            <a:off x="3328988" y="3635375"/>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直系血親尊親屬支領失業給付之子女，須檢附</a:t>
            </a:r>
            <a:r>
              <a:rPr lang="zh-TW" altLang="en-US" sz="2400" b="1">
                <a:solidFill>
                  <a:srgbClr val="FF0000"/>
                </a:solidFill>
                <a:latin typeface="標楷體" panose="03000509000000000000" pitchFamily="65" charset="-120"/>
                <a:ea typeface="標楷體" panose="03000509000000000000" pitchFamily="65" charset="-120"/>
              </a:rPr>
              <a:t>公立就業服務機構核發</a:t>
            </a:r>
            <a:r>
              <a:rPr lang="zh-TW" altLang="en-US" sz="2400" b="1">
                <a:latin typeface="標楷體" panose="03000509000000000000" pitchFamily="65" charset="-120"/>
                <a:ea typeface="標楷體" panose="03000509000000000000" pitchFamily="65" charset="-120"/>
              </a:rPr>
              <a:t>之</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就業保險失業</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再</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a:latin typeface="標楷體" panose="03000509000000000000" pitchFamily="65" charset="-120"/>
                <a:ea typeface="標楷體" panose="03000509000000000000" pitchFamily="65" charset="-120"/>
              </a:rPr>
              <a:t>或</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認定收執聯」</a:t>
            </a:r>
            <a:r>
              <a:rPr lang="zh-TW" altLang="en-US" sz="2400" b="1">
                <a:solidFill>
                  <a:srgbClr val="0033CC"/>
                </a:solidFill>
                <a:latin typeface="標楷體" panose="03000509000000000000" pitchFamily="65" charset="-120"/>
                <a:ea typeface="標楷體" panose="03000509000000000000" pitchFamily="65" charset="-120"/>
              </a:rPr>
              <a:t>，</a:t>
            </a:r>
            <a:r>
              <a:rPr lang="en-US" altLang="zh-TW" sz="2400" b="1">
                <a:solidFill>
                  <a:srgbClr val="FF0000"/>
                </a:solidFill>
                <a:latin typeface="標楷體" panose="03000509000000000000" pitchFamily="65" charset="-120"/>
                <a:ea typeface="標楷體" panose="03000509000000000000" pitchFamily="65" charset="-120"/>
              </a:rPr>
              <a:t>(</a:t>
            </a:r>
            <a:r>
              <a:rPr lang="zh-TW" altLang="en-US" sz="2400" b="1">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a:latin typeface="標楷體" panose="03000509000000000000" pitchFamily="65" charset="-120"/>
                <a:ea typeface="標楷體" panose="03000509000000000000" pitchFamily="65" charset="-120"/>
              </a:rPr>
              <a:t>及</a:t>
            </a:r>
            <a:r>
              <a:rPr lang="zh-TW" altLang="en-US" sz="2400" b="1">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a:extLst>
              <a:ext uri="{FF2B5EF4-FFF2-40B4-BE49-F238E27FC236}">
                <a16:creationId xmlns:a16="http://schemas.microsoft.com/office/drawing/2014/main" xmlns="" id="{EBEB4827-5A0A-438C-934A-69B20702C78E}"/>
              </a:ext>
            </a:extLst>
          </p:cNvPr>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a:extLst>
              <a:ext uri="{FF2B5EF4-FFF2-40B4-BE49-F238E27FC236}">
                <a16:creationId xmlns:a16="http://schemas.microsoft.com/office/drawing/2014/main" xmlns="" id="{47029992-BF63-41C6-94E9-1919FE435F69}"/>
              </a:ext>
            </a:extLst>
          </p:cNvPr>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217097" name="標題 1"/>
          <p:cNvSpPr txBox="1">
            <a:spLocks/>
          </p:cNvSpPr>
          <p:nvPr/>
        </p:nvSpPr>
        <p:spPr bwMode="auto">
          <a:xfrm>
            <a:off x="1419225" y="473075"/>
            <a:ext cx="8008938"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三</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五專優先免試比序積分</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弱勢身分</a:t>
            </a:r>
          </a:p>
        </p:txBody>
      </p:sp>
      <p:sp>
        <p:nvSpPr>
          <p:cNvPr id="2170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37960A-F6CA-4CB4-9987-F8E2FE16CEFE}"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7413587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a:extLst>
              <a:ext uri="{FF2B5EF4-FFF2-40B4-BE49-F238E27FC236}">
                <a16:creationId xmlns:a16="http://schemas.microsoft.com/office/drawing/2014/main" xmlns="" id="{55C98DCB-0676-4768-9BE5-5DD27B41190C}"/>
              </a:ext>
            </a:extLst>
          </p:cNvPr>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a:extLst>
              <a:ext uri="{FF2B5EF4-FFF2-40B4-BE49-F238E27FC236}">
                <a16:creationId xmlns:a16="http://schemas.microsoft.com/office/drawing/2014/main" xmlns="" id="{F8EF84F1-87AA-408F-BBF3-52D49274B257}"/>
              </a:ext>
            </a:extLst>
          </p:cNvPr>
          <p:cNvSpPr>
            <a:spLocks noGrp="1"/>
          </p:cNvSpPr>
          <p:nvPr>
            <p:ph idx="1"/>
          </p:nvPr>
        </p:nvSpPr>
        <p:spPr>
          <a:xfrm>
            <a:off x="838200" y="1525588"/>
            <a:ext cx="10515600" cy="4349750"/>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r>
              <a:rPr lang="en-US" altLang="zh-TW" sz="3200" b="1" dirty="0">
                <a:solidFill>
                  <a:srgbClr val="0000FF"/>
                </a:solidFill>
                <a:latin typeface="Book Antiqua" panose="02040602050305030304" pitchFamily="18" charset="0"/>
                <a:ea typeface="標楷體" panose="03000509000000000000" pitchFamily="65" charset="-120"/>
              </a:rPr>
              <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r>
              <a:rPr lang="en-US" altLang="zh-TW" sz="3200" b="1" u="sng" dirty="0">
                <a:solidFill>
                  <a:srgbClr val="0000FF"/>
                </a:solidFill>
                <a:latin typeface="Book Antiqua" panose="02040602050305030304" pitchFamily="18" charset="0"/>
                <a:ea typeface="標楷體" panose="03000509000000000000" pitchFamily="65" charset="-120"/>
              </a:rPr>
              <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218116" name="標題 1"/>
          <p:cNvSpPr txBox="1">
            <a:spLocks/>
          </p:cNvSpPr>
          <p:nvPr/>
        </p:nvSpPr>
        <p:spPr bwMode="auto">
          <a:xfrm>
            <a:off x="1592263" y="414338"/>
            <a:ext cx="944721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均衡學習</a:t>
            </a:r>
          </a:p>
        </p:txBody>
      </p:sp>
      <p:sp>
        <p:nvSpPr>
          <p:cNvPr id="2181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01573F-0760-4097-8C01-0A2176978130}"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115042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xmlns=""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a:solidFill>
                  <a:srgbClr val="C00000"/>
                </a:solidFill>
                <a:latin typeface="Book Antiqua" panose="02040602050305030304" pitchFamily="18" charset="0"/>
                <a:ea typeface="標楷體" panose="03000509000000000000" pitchFamily="65" charset="-120"/>
              </a:rPr>
              <a:t>109</a:t>
            </a:r>
            <a:r>
              <a:rPr lang="zh-TW" altLang="zh-TW" sz="2400" b="1" u="sng">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xmlns=""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xmlns="" val="20000"/>
                    </a:ext>
                  </a:extLst>
                </a:gridCol>
                <a:gridCol w="1301450">
                  <a:extLst>
                    <a:ext uri="{9D8B030D-6E8A-4147-A177-3AD203B41FA5}">
                      <a16:colId xmlns:a16="http://schemas.microsoft.com/office/drawing/2014/main" xmlns="" val="20001"/>
                    </a:ext>
                  </a:extLst>
                </a:gridCol>
                <a:gridCol w="1301450">
                  <a:extLst>
                    <a:ext uri="{9D8B030D-6E8A-4147-A177-3AD203B41FA5}">
                      <a16:colId xmlns:a16="http://schemas.microsoft.com/office/drawing/2014/main" xmlns="" val="20002"/>
                    </a:ext>
                  </a:extLst>
                </a:gridCol>
                <a:gridCol w="1301450">
                  <a:extLst>
                    <a:ext uri="{9D8B030D-6E8A-4147-A177-3AD203B41FA5}">
                      <a16:colId xmlns:a16="http://schemas.microsoft.com/office/drawing/2014/main" xmlns="" val="20003"/>
                    </a:ext>
                  </a:extLst>
                </a:gridCol>
                <a:gridCol w="1301450">
                  <a:extLst>
                    <a:ext uri="{9D8B030D-6E8A-4147-A177-3AD203B41FA5}">
                      <a16:colId xmlns:a16="http://schemas.microsoft.com/office/drawing/2014/main" xmlns="" val="20004"/>
                    </a:ext>
                  </a:extLst>
                </a:gridCol>
                <a:gridCol w="1301450">
                  <a:extLst>
                    <a:ext uri="{9D8B030D-6E8A-4147-A177-3AD203B41FA5}">
                      <a16:colId xmlns:a16="http://schemas.microsoft.com/office/drawing/2014/main" xmlns="" val="20005"/>
                    </a:ext>
                  </a:extLst>
                </a:gridCol>
                <a:gridCol w="1301450">
                  <a:extLst>
                    <a:ext uri="{9D8B030D-6E8A-4147-A177-3AD203B41FA5}">
                      <a16:colId xmlns:a16="http://schemas.microsoft.com/office/drawing/2014/main" xmlns="" val="20006"/>
                    </a:ext>
                  </a:extLst>
                </a:gridCol>
                <a:gridCol w="1301450">
                  <a:extLst>
                    <a:ext uri="{9D8B030D-6E8A-4147-A177-3AD203B41FA5}">
                      <a16:colId xmlns:a16="http://schemas.microsoft.com/office/drawing/2014/main" xmlns=""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xmlns=""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103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6628367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xmlns=""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xmlns=""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xmlns="" val="20000"/>
                    </a:ext>
                  </a:extLst>
                </a:gridCol>
                <a:gridCol w="1439057">
                  <a:extLst>
                    <a:ext uri="{9D8B030D-6E8A-4147-A177-3AD203B41FA5}">
                      <a16:colId xmlns:a16="http://schemas.microsoft.com/office/drawing/2014/main" xmlns="" val="20001"/>
                    </a:ext>
                  </a:extLst>
                </a:gridCol>
                <a:gridCol w="1439057">
                  <a:extLst>
                    <a:ext uri="{9D8B030D-6E8A-4147-A177-3AD203B41FA5}">
                      <a16:colId xmlns:a16="http://schemas.microsoft.com/office/drawing/2014/main" xmlns="" val="20002"/>
                    </a:ext>
                  </a:extLst>
                </a:gridCol>
                <a:gridCol w="1439057">
                  <a:extLst>
                    <a:ext uri="{9D8B030D-6E8A-4147-A177-3AD203B41FA5}">
                      <a16:colId xmlns:a16="http://schemas.microsoft.com/office/drawing/2014/main" xmlns="" val="20003"/>
                    </a:ext>
                  </a:extLst>
                </a:gridCol>
                <a:gridCol w="1439057">
                  <a:extLst>
                    <a:ext uri="{9D8B030D-6E8A-4147-A177-3AD203B41FA5}">
                      <a16:colId xmlns:a16="http://schemas.microsoft.com/office/drawing/2014/main" xmlns="" val="20004"/>
                    </a:ext>
                  </a:extLst>
                </a:gridCol>
                <a:gridCol w="1439057">
                  <a:extLst>
                    <a:ext uri="{9D8B030D-6E8A-4147-A177-3AD203B41FA5}">
                      <a16:colId xmlns:a16="http://schemas.microsoft.com/office/drawing/2014/main" xmlns="" val="20005"/>
                    </a:ext>
                  </a:extLst>
                </a:gridCol>
                <a:gridCol w="1439057">
                  <a:extLst>
                    <a:ext uri="{9D8B030D-6E8A-4147-A177-3AD203B41FA5}">
                      <a16:colId xmlns:a16="http://schemas.microsoft.com/office/drawing/2014/main" xmlns=""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220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B85F61-8B01-47A4-8B72-268907F03C89}"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674203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105</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xmlns=""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xmlns=""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xmlns=""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xmlns=""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xmlns=""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xmlns=""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xmlns=""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xmlns=""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xmlns=""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xmlns=""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xmlns=""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xmlns=""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xmlns=""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xmlns=""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xmlns=""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xmlns=""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xmlns=""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xmlns=""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xmlns=""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xmlns=""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xmlns=""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xmlns=""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xmlns=""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xmlns=""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xmlns=""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xmlns=""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xmlns=""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xmlns=""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xmlns=""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xmlns=""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xmlns=""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xmlns=""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xmlns=""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xmlns=""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xmlns=""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xmlns=""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xmlns=""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xmlns=""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xmlns=""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xmlns=""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xmlns=""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xmlns=""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xmlns=""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xmlns=""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xmlns=""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xmlns=""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xmlns=""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xmlns=""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xmlns=""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lang="en-US" altLang="zh-TW" sz="2400" b="1" dirty="0">
                  <a:solidFill>
                    <a:srgbClr val="C00000"/>
                  </a:solidFill>
                  <a:latin typeface="Book Antiqua" panose="02040602050305030304" pitchFamily="18" charset="0"/>
                  <a:ea typeface="標楷體" panose="03000509000000000000" pitchFamily="65" charset="-120"/>
                </a:rPr>
                <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Tree>
    <p:extLst>
      <p:ext uri="{BB962C8B-B14F-4D97-AF65-F5344CB8AC3E}">
        <p14:creationId xmlns:p14="http://schemas.microsoft.com/office/powerpoint/2010/main" val="4253685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a:solidFill>
                  <a:srgbClr val="C00000"/>
                </a:solidFill>
                <a:latin typeface="標楷體" panose="03000509000000000000" pitchFamily="65" charset="-120"/>
                <a:ea typeface="標楷體" panose="03000509000000000000" pitchFamily="65" charset="-120"/>
              </a:rPr>
              <a:t>表</a:t>
            </a:r>
            <a:r>
              <a:rPr lang="en-US" altLang="zh-TW" sz="2400" b="1">
                <a:solidFill>
                  <a:srgbClr val="C00000"/>
                </a:solidFill>
                <a:latin typeface="標楷體" panose="03000509000000000000" pitchFamily="65" charset="-120"/>
                <a:ea typeface="標楷體" panose="03000509000000000000" pitchFamily="65" charset="-120"/>
              </a:rPr>
              <a:t>1</a:t>
            </a:r>
            <a:r>
              <a:rPr lang="zh-TW" altLang="zh-TW" sz="2400" b="1">
                <a:solidFill>
                  <a:srgbClr val="C00000"/>
                </a:solidFill>
                <a:latin typeface="標楷體" panose="03000509000000000000" pitchFamily="65" charset="-120"/>
                <a:ea typeface="標楷體" panose="03000509000000000000" pitchFamily="65" charset="-120"/>
              </a:rPr>
              <a:t>：信義國民中學</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陳同學</a:t>
            </a:r>
            <a:r>
              <a:rPr lang="zh-TW" altLang="zh-TW" sz="3200" b="1" u="sng">
                <a:solidFill>
                  <a:srgbClr val="C00000"/>
                </a:solidFill>
                <a:latin typeface="標楷體" panose="03000509000000000000" pitchFamily="65" charset="-120"/>
                <a:ea typeface="標楷體" panose="03000509000000000000" pitchFamily="65" charset="-120"/>
              </a:rPr>
              <a:t>優先</a:t>
            </a:r>
            <a:endParaRPr lang="en-US" altLang="zh-TW" sz="3200" b="1" u="sng">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免試入學報名</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之積分證明單</a:t>
            </a:r>
            <a:endParaRPr lang="zh-TW" altLang="en-US" sz="2400" b="1">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3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29F4552-7160-49CA-AF18-57C78CE4D8AF}" type="slidenum">
              <a:rPr kumimoji="0" lang="zh-TW" altLang="en-US" smtClean="0">
                <a:solidFill>
                  <a:srgbClr val="FEFFFF"/>
                </a:solidFill>
                <a:latin typeface="Century Gothic" panose="020B0502020202020204" pitchFamily="34" charset="0"/>
              </a:rPr>
              <a:pPr/>
              <a:t>106</a:t>
            </a:fld>
            <a:endParaRPr kumimoji="0" lang="zh-TW" altLang="en-US">
              <a:solidFill>
                <a:srgbClr val="FEFFFF"/>
              </a:solidFill>
              <a:latin typeface="Century Gothic" panose="020B0502020202020204" pitchFamily="34" charset="0"/>
            </a:endParaRPr>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t="1158"/>
          <a:stretch/>
        </p:blipFill>
        <p:spPr>
          <a:xfrm>
            <a:off x="4070136" y="893763"/>
            <a:ext cx="6315956" cy="5885013"/>
          </a:xfrm>
          <a:prstGeom prst="rect">
            <a:avLst/>
          </a:prstGeom>
        </p:spPr>
      </p:pic>
    </p:spTree>
    <p:extLst>
      <p:ext uri="{BB962C8B-B14F-4D97-AF65-F5344CB8AC3E}">
        <p14:creationId xmlns:p14="http://schemas.microsoft.com/office/powerpoint/2010/main" val="15316028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圖片 13"/>
          <p:cNvPicPr>
            <a:picLocks noChangeAspect="1"/>
          </p:cNvPicPr>
          <p:nvPr/>
        </p:nvPicPr>
        <p:blipFill>
          <a:blip r:embed="rId2">
            <a:extLst>
              <a:ext uri="{28A0092B-C50C-407E-A947-70E740481C1C}">
                <a14:useLocalDpi xmlns:a14="http://schemas.microsoft.com/office/drawing/2010/main" val="0"/>
              </a:ext>
            </a:extLst>
          </a:blip>
          <a:srcRect t="1369"/>
          <a:stretch>
            <a:fillRect/>
          </a:stretch>
        </p:blipFill>
        <p:spPr bwMode="auto">
          <a:xfrm>
            <a:off x="1409700" y="3744913"/>
            <a:ext cx="82645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3</a:t>
            </a:r>
            <a:r>
              <a:rPr lang="zh-TW" altLang="en-US" sz="1400" b="1">
                <a:latin typeface="Book Antiqua" panose="02040602050305030304" pitchFamily="18" charset="0"/>
                <a:ea typeface="標楷體" panose="03000509000000000000" pitchFamily="65" charset="-120"/>
              </a:rPr>
              <a:t>：陳同學以</a:t>
            </a:r>
            <a:r>
              <a:rPr lang="zh-TW" altLang="en-US" sz="1400" b="1">
                <a:solidFill>
                  <a:srgbClr val="C00000"/>
                </a:solidFill>
                <a:latin typeface="Book Antiqua" panose="02040602050305030304" pitchFamily="18" charset="0"/>
                <a:ea typeface="標楷體" panose="03000509000000000000" pitchFamily="65" charset="-120"/>
              </a:rPr>
              <a:t>第</a:t>
            </a:r>
            <a:r>
              <a:rPr lang="en-US" altLang="zh-TW" sz="1400" b="1">
                <a:solidFill>
                  <a:srgbClr val="C00000"/>
                </a:solidFill>
                <a:latin typeface="Book Antiqua" panose="02040602050305030304" pitchFamily="18" charset="0"/>
                <a:ea typeface="標楷體" panose="03000509000000000000" pitchFamily="65" charset="-120"/>
              </a:rPr>
              <a:t>2</a:t>
            </a:r>
            <a:r>
              <a:rPr lang="zh-TW" altLang="en-US" sz="1400" b="1">
                <a:solidFill>
                  <a:srgbClr val="C00000"/>
                </a:solidFill>
                <a:latin typeface="Book Antiqua" panose="02040602050305030304" pitchFamily="18" charset="0"/>
                <a:ea typeface="標楷體" panose="03000509000000000000" pitchFamily="65" charset="-120"/>
              </a:rPr>
              <a:t>志願</a:t>
            </a:r>
            <a:r>
              <a:rPr lang="zh-TW" altLang="en-US" sz="1400" b="1">
                <a:latin typeface="Book Antiqua" panose="02040602050305030304" pitchFamily="18" charset="0"/>
                <a:ea typeface="標楷體" panose="03000509000000000000" pitchFamily="65" charset="-120"/>
              </a:rPr>
              <a:t>選填登記○○科技大學○○科（組）之超額比序項目積分採計表 </a:t>
            </a:r>
          </a:p>
        </p:txBody>
      </p:sp>
      <p:sp>
        <p:nvSpPr>
          <p:cNvPr id="225284"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a:extLst>
              <a:ext uri="{FF2B5EF4-FFF2-40B4-BE49-F238E27FC236}">
                <a16:creationId xmlns:a16="http://schemas.microsoft.com/office/drawing/2014/main" xmlns="" id="{46BDDC04-11B4-49AA-A15B-0C94724AA8C8}"/>
              </a:ext>
            </a:extLst>
          </p:cNvPr>
          <p:cNvSpPr/>
          <p:nvPr/>
        </p:nvSpPr>
        <p:spPr>
          <a:xfrm>
            <a:off x="1446213" y="5162550"/>
            <a:ext cx="819943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4FEEBA83-6C9B-4053-8C59-0068F280B158}"/>
              </a:ext>
            </a:extLst>
          </p:cNvPr>
          <p:cNvSpPr/>
          <p:nvPr/>
        </p:nvSpPr>
        <p:spPr>
          <a:xfrm>
            <a:off x="1446213" y="5786438"/>
            <a:ext cx="8228012"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287"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25288"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5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BE6CA87-287B-4F9F-9A53-49F8AC208CBC}" type="slidenum">
              <a:rPr kumimoji="0" lang="zh-TW" altLang="en-US" smtClean="0">
                <a:solidFill>
                  <a:srgbClr val="FEFFFF"/>
                </a:solidFill>
                <a:latin typeface="Century Gothic" panose="020B0502020202020204" pitchFamily="34" charset="0"/>
              </a:rPr>
              <a:pPr/>
              <a:t>107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601971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xmlns=""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xmlns="" val="20000"/>
                    </a:ext>
                  </a:extLst>
                </a:gridCol>
                <a:gridCol w="512396">
                  <a:extLst>
                    <a:ext uri="{9D8B030D-6E8A-4147-A177-3AD203B41FA5}">
                      <a16:colId xmlns:a16="http://schemas.microsoft.com/office/drawing/2014/main" xmlns="" val="20001"/>
                    </a:ext>
                  </a:extLst>
                </a:gridCol>
                <a:gridCol w="512396">
                  <a:extLst>
                    <a:ext uri="{9D8B030D-6E8A-4147-A177-3AD203B41FA5}">
                      <a16:colId xmlns:a16="http://schemas.microsoft.com/office/drawing/2014/main" xmlns="" val="20002"/>
                    </a:ext>
                  </a:extLst>
                </a:gridCol>
                <a:gridCol w="512396">
                  <a:extLst>
                    <a:ext uri="{9D8B030D-6E8A-4147-A177-3AD203B41FA5}">
                      <a16:colId xmlns:a16="http://schemas.microsoft.com/office/drawing/2014/main" xmlns="" val="20003"/>
                    </a:ext>
                  </a:extLst>
                </a:gridCol>
                <a:gridCol w="512396">
                  <a:extLst>
                    <a:ext uri="{9D8B030D-6E8A-4147-A177-3AD203B41FA5}">
                      <a16:colId xmlns:a16="http://schemas.microsoft.com/office/drawing/2014/main" xmlns="" val="20004"/>
                    </a:ext>
                  </a:extLst>
                </a:gridCol>
                <a:gridCol w="512396">
                  <a:extLst>
                    <a:ext uri="{9D8B030D-6E8A-4147-A177-3AD203B41FA5}">
                      <a16:colId xmlns:a16="http://schemas.microsoft.com/office/drawing/2014/main" xmlns="" val="20005"/>
                    </a:ext>
                  </a:extLst>
                </a:gridCol>
                <a:gridCol w="512396">
                  <a:extLst>
                    <a:ext uri="{9D8B030D-6E8A-4147-A177-3AD203B41FA5}">
                      <a16:colId xmlns:a16="http://schemas.microsoft.com/office/drawing/2014/main" xmlns="" val="20006"/>
                    </a:ext>
                  </a:extLst>
                </a:gridCol>
                <a:gridCol w="517245">
                  <a:extLst>
                    <a:ext uri="{9D8B030D-6E8A-4147-A177-3AD203B41FA5}">
                      <a16:colId xmlns:a16="http://schemas.microsoft.com/office/drawing/2014/main" xmlns="" val="20007"/>
                    </a:ext>
                  </a:extLst>
                </a:gridCol>
                <a:gridCol w="517245">
                  <a:extLst>
                    <a:ext uri="{9D8B030D-6E8A-4147-A177-3AD203B41FA5}">
                      <a16:colId xmlns:a16="http://schemas.microsoft.com/office/drawing/2014/main" xmlns="" val="20008"/>
                    </a:ext>
                  </a:extLst>
                </a:gridCol>
                <a:gridCol w="515630">
                  <a:extLst>
                    <a:ext uri="{9D8B030D-6E8A-4147-A177-3AD203B41FA5}">
                      <a16:colId xmlns:a16="http://schemas.microsoft.com/office/drawing/2014/main" xmlns="" val="20009"/>
                    </a:ext>
                  </a:extLst>
                </a:gridCol>
                <a:gridCol w="515630">
                  <a:extLst>
                    <a:ext uri="{9D8B030D-6E8A-4147-A177-3AD203B41FA5}">
                      <a16:colId xmlns:a16="http://schemas.microsoft.com/office/drawing/2014/main" xmlns="" val="20010"/>
                    </a:ext>
                  </a:extLst>
                </a:gridCol>
                <a:gridCol w="515630">
                  <a:extLst>
                    <a:ext uri="{9D8B030D-6E8A-4147-A177-3AD203B41FA5}">
                      <a16:colId xmlns:a16="http://schemas.microsoft.com/office/drawing/2014/main" xmlns="" val="20011"/>
                    </a:ext>
                  </a:extLst>
                </a:gridCol>
                <a:gridCol w="515630">
                  <a:extLst>
                    <a:ext uri="{9D8B030D-6E8A-4147-A177-3AD203B41FA5}">
                      <a16:colId xmlns:a16="http://schemas.microsoft.com/office/drawing/2014/main" xmlns="" val="20012"/>
                    </a:ext>
                  </a:extLst>
                </a:gridCol>
                <a:gridCol w="515630">
                  <a:extLst>
                    <a:ext uri="{9D8B030D-6E8A-4147-A177-3AD203B41FA5}">
                      <a16:colId xmlns:a16="http://schemas.microsoft.com/office/drawing/2014/main" xmlns="" val="20013"/>
                    </a:ext>
                  </a:extLst>
                </a:gridCol>
                <a:gridCol w="502698">
                  <a:extLst>
                    <a:ext uri="{9D8B030D-6E8A-4147-A177-3AD203B41FA5}">
                      <a16:colId xmlns:a16="http://schemas.microsoft.com/office/drawing/2014/main" xmlns=""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4"/>
                  </a:ext>
                </a:extLst>
              </a:tr>
            </a:tbl>
          </a:graphicData>
        </a:graphic>
      </p:graphicFrame>
      <p:graphicFrame>
        <p:nvGraphicFramePr>
          <p:cNvPr id="15" name="表格 14">
            <a:extLst>
              <a:ext uri="{FF2B5EF4-FFF2-40B4-BE49-F238E27FC236}">
                <a16:creationId xmlns:a16="http://schemas.microsoft.com/office/drawing/2014/main" xmlns=""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xmlns="" val="20000"/>
                    </a:ext>
                  </a:extLst>
                </a:gridCol>
                <a:gridCol w="498608">
                  <a:extLst>
                    <a:ext uri="{9D8B030D-6E8A-4147-A177-3AD203B41FA5}">
                      <a16:colId xmlns:a16="http://schemas.microsoft.com/office/drawing/2014/main" xmlns="" val="20001"/>
                    </a:ext>
                  </a:extLst>
                </a:gridCol>
                <a:gridCol w="498608">
                  <a:extLst>
                    <a:ext uri="{9D8B030D-6E8A-4147-A177-3AD203B41FA5}">
                      <a16:colId xmlns:a16="http://schemas.microsoft.com/office/drawing/2014/main" xmlns="" val="20002"/>
                    </a:ext>
                  </a:extLst>
                </a:gridCol>
                <a:gridCol w="498608">
                  <a:extLst>
                    <a:ext uri="{9D8B030D-6E8A-4147-A177-3AD203B41FA5}">
                      <a16:colId xmlns:a16="http://schemas.microsoft.com/office/drawing/2014/main" xmlns="" val="20003"/>
                    </a:ext>
                  </a:extLst>
                </a:gridCol>
                <a:gridCol w="498608">
                  <a:extLst>
                    <a:ext uri="{9D8B030D-6E8A-4147-A177-3AD203B41FA5}">
                      <a16:colId xmlns:a16="http://schemas.microsoft.com/office/drawing/2014/main" xmlns="" val="20004"/>
                    </a:ext>
                  </a:extLst>
                </a:gridCol>
                <a:gridCol w="498608">
                  <a:extLst>
                    <a:ext uri="{9D8B030D-6E8A-4147-A177-3AD203B41FA5}">
                      <a16:colId xmlns:a16="http://schemas.microsoft.com/office/drawing/2014/main" xmlns="" val="20005"/>
                    </a:ext>
                  </a:extLst>
                </a:gridCol>
                <a:gridCol w="498608">
                  <a:extLst>
                    <a:ext uri="{9D8B030D-6E8A-4147-A177-3AD203B41FA5}">
                      <a16:colId xmlns:a16="http://schemas.microsoft.com/office/drawing/2014/main" xmlns="" val="20006"/>
                    </a:ext>
                  </a:extLst>
                </a:gridCol>
                <a:gridCol w="503326">
                  <a:extLst>
                    <a:ext uri="{9D8B030D-6E8A-4147-A177-3AD203B41FA5}">
                      <a16:colId xmlns:a16="http://schemas.microsoft.com/office/drawing/2014/main" xmlns="" val="20007"/>
                    </a:ext>
                  </a:extLst>
                </a:gridCol>
                <a:gridCol w="503326">
                  <a:extLst>
                    <a:ext uri="{9D8B030D-6E8A-4147-A177-3AD203B41FA5}">
                      <a16:colId xmlns:a16="http://schemas.microsoft.com/office/drawing/2014/main" xmlns="" val="20008"/>
                    </a:ext>
                  </a:extLst>
                </a:gridCol>
                <a:gridCol w="501753">
                  <a:extLst>
                    <a:ext uri="{9D8B030D-6E8A-4147-A177-3AD203B41FA5}">
                      <a16:colId xmlns:a16="http://schemas.microsoft.com/office/drawing/2014/main" xmlns="" val="20009"/>
                    </a:ext>
                  </a:extLst>
                </a:gridCol>
                <a:gridCol w="501753">
                  <a:extLst>
                    <a:ext uri="{9D8B030D-6E8A-4147-A177-3AD203B41FA5}">
                      <a16:colId xmlns:a16="http://schemas.microsoft.com/office/drawing/2014/main" xmlns="" val="20010"/>
                    </a:ext>
                  </a:extLst>
                </a:gridCol>
                <a:gridCol w="501753">
                  <a:extLst>
                    <a:ext uri="{9D8B030D-6E8A-4147-A177-3AD203B41FA5}">
                      <a16:colId xmlns:a16="http://schemas.microsoft.com/office/drawing/2014/main" xmlns="" val="20011"/>
                    </a:ext>
                  </a:extLst>
                </a:gridCol>
                <a:gridCol w="501753">
                  <a:extLst>
                    <a:ext uri="{9D8B030D-6E8A-4147-A177-3AD203B41FA5}">
                      <a16:colId xmlns:a16="http://schemas.microsoft.com/office/drawing/2014/main" xmlns="" val="20012"/>
                    </a:ext>
                  </a:extLst>
                </a:gridCol>
                <a:gridCol w="501753">
                  <a:extLst>
                    <a:ext uri="{9D8B030D-6E8A-4147-A177-3AD203B41FA5}">
                      <a16:colId xmlns:a16="http://schemas.microsoft.com/office/drawing/2014/main" xmlns="" val="20013"/>
                    </a:ext>
                  </a:extLst>
                </a:gridCol>
                <a:gridCol w="487598">
                  <a:extLst>
                    <a:ext uri="{9D8B030D-6E8A-4147-A177-3AD203B41FA5}">
                      <a16:colId xmlns:a16="http://schemas.microsoft.com/office/drawing/2014/main" xmlns=""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a16="http://schemas.microsoft.com/office/drawing/2014/main" xmlns=""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6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47BC9C-408D-48C3-8239-0758CC8B5919}" type="slidenum">
              <a:rPr kumimoji="0" lang="zh-TW" altLang="en-US" smtClean="0">
                <a:solidFill>
                  <a:srgbClr val="FEFFFF"/>
                </a:solidFill>
                <a:latin typeface="Century Gothic" panose="020B0502020202020204" pitchFamily="34" charset="0"/>
              </a:rPr>
              <a:pPr/>
              <a:t>108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217332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xmlns="" id="{1DE64A75-F1B7-417F-9B0C-7CF676DACB86}"/>
              </a:ext>
            </a:extLst>
          </p:cNvPr>
          <p:cNvGraphicFramePr>
            <a:graphicFrameLocks noGrp="1"/>
          </p:cNvGraphicFramePr>
          <p:nvPr>
            <p:extLst/>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xmlns="" val="20000"/>
                    </a:ext>
                  </a:extLst>
                </a:gridCol>
                <a:gridCol w="5377357">
                  <a:extLst>
                    <a:ext uri="{9D8B030D-6E8A-4147-A177-3AD203B41FA5}">
                      <a16:colId xmlns:a16="http://schemas.microsoft.com/office/drawing/2014/main" xmlns=""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xmlns=""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xmlns=""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22</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4</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11</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xmlns=""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2273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512780-B4D0-4ED2-86F0-9AC1D62345DD}" type="slidenum">
              <a:rPr kumimoji="0" lang="zh-TW" altLang="en-US" smtClean="0">
                <a:solidFill>
                  <a:srgbClr val="FEFFFF"/>
                </a:solidFill>
                <a:latin typeface="Century Gothic" panose="020B0502020202020204" pitchFamily="34" charset="0"/>
              </a:rPr>
              <a:pPr/>
              <a:t>109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9643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a:t>「多元學習表現」</a:t>
            </a:r>
            <a:r>
              <a:rPr lang="zh-TW" altLang="en-US"/>
              <a:t>調整前後對照 </a:t>
            </a:r>
            <a:endParaRPr lang="zh-TW" altLang="en-US" b="1">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11</a:t>
            </a:fld>
            <a:endParaRPr lang="zh-TW" altLang="en-US">
              <a:solidFill>
                <a:srgbClr val="FEFFFF"/>
              </a:solidFill>
            </a:endParaRPr>
          </a:p>
        </p:txBody>
      </p:sp>
      <p:pic>
        <p:nvPicPr>
          <p:cNvPr id="107524"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63" y="1152525"/>
            <a:ext cx="8228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四</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五專聯合免試</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110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1654988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111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853734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a16="http://schemas.microsoft.com/office/drawing/2014/main" xmlns=""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xmlns="" val="20000"/>
                    </a:ext>
                  </a:extLst>
                </a:gridCol>
                <a:gridCol w="1562145">
                  <a:extLst>
                    <a:ext uri="{9D8B030D-6E8A-4147-A177-3AD203B41FA5}">
                      <a16:colId xmlns:a16="http://schemas.microsoft.com/office/drawing/2014/main" xmlns="" val="20001"/>
                    </a:ext>
                  </a:extLst>
                </a:gridCol>
                <a:gridCol w="2397413">
                  <a:extLst>
                    <a:ext uri="{9D8B030D-6E8A-4147-A177-3AD203B41FA5}">
                      <a16:colId xmlns:a16="http://schemas.microsoft.com/office/drawing/2014/main" xmlns="" val="20002"/>
                    </a:ext>
                  </a:extLst>
                </a:gridCol>
                <a:gridCol w="1676364">
                  <a:extLst>
                    <a:ext uri="{9D8B030D-6E8A-4147-A177-3AD203B41FA5}">
                      <a16:colId xmlns:a16="http://schemas.microsoft.com/office/drawing/2014/main" xmlns="" val="20003"/>
                    </a:ext>
                  </a:extLst>
                </a:gridCol>
                <a:gridCol w="1650965">
                  <a:extLst>
                    <a:ext uri="{9D8B030D-6E8A-4147-A177-3AD203B41FA5}">
                      <a16:colId xmlns:a16="http://schemas.microsoft.com/office/drawing/2014/main" xmlns="" val="20004"/>
                    </a:ext>
                  </a:extLst>
                </a:gridCol>
                <a:gridCol w="1219174">
                  <a:extLst>
                    <a:ext uri="{9D8B030D-6E8A-4147-A177-3AD203B41FA5}">
                      <a16:colId xmlns:a16="http://schemas.microsoft.com/office/drawing/2014/main" xmlns="" val="20005"/>
                    </a:ext>
                  </a:extLst>
                </a:gridCol>
                <a:gridCol w="965180">
                  <a:extLst>
                    <a:ext uri="{9D8B030D-6E8A-4147-A177-3AD203B41FA5}">
                      <a16:colId xmlns:a16="http://schemas.microsoft.com/office/drawing/2014/main" xmlns="" val="20006"/>
                    </a:ext>
                  </a:extLst>
                </a:gridCol>
                <a:gridCol w="660385">
                  <a:extLst>
                    <a:ext uri="{9D8B030D-6E8A-4147-A177-3AD203B41FA5}">
                      <a16:colId xmlns:a16="http://schemas.microsoft.com/office/drawing/2014/main" xmlns=""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xmlns=""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xmlns="" val="10013"/>
                  </a:ext>
                </a:extLst>
              </a:tr>
            </a:tbl>
          </a:graphicData>
        </a:graphic>
      </p:graphicFrame>
      <p:sp>
        <p:nvSpPr>
          <p:cNvPr id="7" name="Rectangle 1">
            <a:extLst>
              <a:ext uri="{FF2B5EF4-FFF2-40B4-BE49-F238E27FC236}">
                <a16:creationId xmlns:a16="http://schemas.microsoft.com/office/drawing/2014/main" xmlns=""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112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36445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113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372702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內容版面配置區 2" descr="畫面剪輯"/>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5975" y="-12700"/>
            <a:ext cx="5813425" cy="6870700"/>
          </a:xfrm>
        </p:spPr>
      </p:pic>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114</a:t>
            </a:fld>
            <a:endParaRPr kumimoji="0" lang="zh-TW" altLang="en-US">
              <a:solidFill>
                <a:srgbClr val="FEFFFF"/>
              </a:solidFill>
              <a:latin typeface="Century Gothic" panose="020B0502020202020204" pitchFamily="34" charset="0"/>
            </a:endParaRPr>
          </a:p>
        </p:txBody>
      </p:sp>
      <p:sp>
        <p:nvSpPr>
          <p:cNvPr id="5" name="文字方塊 4">
            <a:extLst>
              <a:ext uri="{FF2B5EF4-FFF2-40B4-BE49-F238E27FC236}">
                <a16:creationId xmlns:a16="http://schemas.microsoft.com/office/drawing/2014/main" xmlns="" id="{66210820-0B6D-4EF0-A97E-1D5D7BD8463E}"/>
              </a:ext>
            </a:extLst>
          </p:cNvPr>
          <p:cNvSpPr txBox="1">
            <a:spLocks noChangeArrowheads="1"/>
          </p:cNvSpPr>
          <p:nvPr/>
        </p:nvSpPr>
        <p:spPr bwMode="auto">
          <a:xfrm>
            <a:off x="7606790" y="6488113"/>
            <a:ext cx="4276725" cy="369887"/>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b="1" dirty="0">
                <a:solidFill>
                  <a:srgbClr val="FF0000"/>
                </a:solidFill>
              </a:rPr>
              <a:t>108</a:t>
            </a:r>
            <a:r>
              <a:rPr lang="zh-TW" altLang="en-US" b="1" dirty="0">
                <a:solidFill>
                  <a:srgbClr val="FF0000"/>
                </a:solidFill>
              </a:rPr>
              <a:t>年度資料，</a:t>
            </a:r>
            <a:r>
              <a:rPr lang="en-US" altLang="zh-TW" b="1" dirty="0">
                <a:solidFill>
                  <a:srgbClr val="FF0000"/>
                </a:solidFill>
              </a:rPr>
              <a:t>109</a:t>
            </a:r>
            <a:r>
              <a:rPr lang="zh-TW" altLang="en-US" b="1" dirty="0">
                <a:solidFill>
                  <a:srgbClr val="FF0000"/>
                </a:solidFill>
              </a:rPr>
              <a:t>年度依簡章公布為準</a:t>
            </a:r>
          </a:p>
        </p:txBody>
      </p:sp>
    </p:spTree>
    <p:extLst>
      <p:ext uri="{BB962C8B-B14F-4D97-AF65-F5344CB8AC3E}">
        <p14:creationId xmlns:p14="http://schemas.microsoft.com/office/powerpoint/2010/main" val="4132328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a:extLst>
              <a:ext uri="{FF2B5EF4-FFF2-40B4-BE49-F238E27FC236}">
                <a16:creationId xmlns:a16="http://schemas.microsoft.com/office/drawing/2014/main" xmlns=""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xmlns=""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xmlns=""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xmlns=""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a16="http://schemas.microsoft.com/office/drawing/2014/main" xmlns=""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xmlns=""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35529"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a16="http://schemas.microsoft.com/office/drawing/2014/main" xmlns=""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355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78624F6-014B-4017-8215-EF61D3A78A35}" type="slidenum">
              <a:rPr kumimoji="0" lang="zh-TW" altLang="en-US" smtClean="0">
                <a:solidFill>
                  <a:srgbClr val="FEFFFF"/>
                </a:solidFill>
                <a:latin typeface="Century Gothic" panose="020B0502020202020204" pitchFamily="34" charset="0"/>
              </a:rPr>
              <a:pPr/>
              <a:t>115</a:t>
            </a:fld>
            <a:endParaRPr kumimoji="0" lang="zh-TW" altLang="en-US">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1CF62A-D6B2-48D0-8B64-9E2C11CFCFC8}"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8468"/>
          <a:stretch/>
        </p:blipFill>
        <p:spPr>
          <a:xfrm>
            <a:off x="2101850" y="1403194"/>
            <a:ext cx="8686871" cy="5254172"/>
          </a:xfrm>
          <a:prstGeom prst="rect">
            <a:avLst/>
          </a:prstGeom>
        </p:spPr>
      </p:pic>
      <p:sp>
        <p:nvSpPr>
          <p:cNvPr id="4" name="矩形 3"/>
          <p:cNvSpPr/>
          <p:nvPr/>
        </p:nvSpPr>
        <p:spPr>
          <a:xfrm>
            <a:off x="6640173" y="1403194"/>
            <a:ext cx="1558977" cy="321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A736B4-D58D-418E-BAA3-393B89BD89C8}"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4054" t="4809" r="3809"/>
          <a:stretch/>
        </p:blipFill>
        <p:spPr>
          <a:xfrm>
            <a:off x="1499566" y="1554162"/>
            <a:ext cx="10227365" cy="4973812"/>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編號版面配置區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1A07689-97DB-4CA5-8EEC-E5CDB4980898}" type="slidenum">
              <a:rPr kumimoji="0" lang="zh-TW" altLang="en-US" smtClean="0">
                <a:solidFill>
                  <a:srgbClr val="FEFFFF"/>
                </a:solidFill>
                <a:latin typeface="Century Gothic" panose="020B0502020202020204" pitchFamily="34" charset="0"/>
              </a:rPr>
              <a:pPr/>
              <a:t>118</a:t>
            </a:fld>
            <a:endParaRPr kumimoji="0" lang="zh-TW" altLang="en-US">
              <a:solidFill>
                <a:srgbClr val="FEFFFF"/>
              </a:solidFill>
              <a:latin typeface="Century Gothic" panose="020B0502020202020204" pitchFamily="34" charset="0"/>
            </a:endParaRPr>
          </a:p>
        </p:txBody>
      </p:sp>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a:solidFill>
                  <a:srgbClr val="0000FF"/>
                </a:solidFill>
                <a:latin typeface="標楷體" panose="03000509000000000000" pitchFamily="65" charset="-120"/>
                <a:ea typeface="標楷體" panose="03000509000000000000" pitchFamily="65" charset="-120"/>
              </a:rPr>
              <a:t>三、國中教育會考網站</a:t>
            </a:r>
          </a:p>
        </p:txBody>
      </p:sp>
      <p:sp>
        <p:nvSpPr>
          <p:cNvPr id="239621" name="文字方塊 4"/>
          <p:cNvSpPr txBox="1">
            <a:spLocks noChangeArrowheads="1"/>
          </p:cNvSpPr>
          <p:nvPr/>
        </p:nvSpPr>
        <p:spPr bwMode="auto">
          <a:xfrm>
            <a:off x="1785938" y="677863"/>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https://cap.nace.edu.tw/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1750"/>
            <a:ext cx="9514853" cy="5385889"/>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119</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71318"/>
            <a:ext cx="9557241" cy="54866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2592388" y="623888"/>
            <a:ext cx="8912225" cy="719137"/>
          </a:xfrm>
        </p:spPr>
        <p:txBody>
          <a:bodyPr/>
          <a:lstStyle/>
          <a:p>
            <a:r>
              <a:rPr lang="zh-TW" altLang="en-US" b="1"/>
              <a:t>體適能</a:t>
            </a:r>
            <a:r>
              <a:rPr lang="zh-TW" altLang="en-US"/>
              <a:t>以及</a:t>
            </a:r>
            <a:r>
              <a:rPr lang="zh-TW" altLang="en-US" b="1"/>
              <a:t>語言認證</a:t>
            </a:r>
            <a:r>
              <a:rPr lang="zh-TW" altLang="en-US"/>
              <a:t>之調整 </a:t>
            </a:r>
          </a:p>
        </p:txBody>
      </p:sp>
      <p:sp>
        <p:nvSpPr>
          <p:cNvPr id="108547" name="內容版面配置區 2"/>
          <p:cNvSpPr>
            <a:spLocks noGrp="1"/>
          </p:cNvSpPr>
          <p:nvPr>
            <p:ph idx="1"/>
          </p:nvPr>
        </p:nvSpPr>
        <p:spPr>
          <a:xfrm>
            <a:off x="2592388" y="1414463"/>
            <a:ext cx="6618287" cy="3778250"/>
          </a:xfrm>
        </p:spPr>
        <p:txBody>
          <a:bodyPr/>
          <a:lstStyle/>
          <a:p>
            <a:pPr marL="0" indent="0">
              <a:buFont typeface="Wingdings 3" panose="05040102010807070707" pitchFamily="18" charset="2"/>
              <a:buNone/>
            </a:pPr>
            <a:r>
              <a:rPr lang="zh-TW" altLang="en-US" b="1" dirty="0"/>
              <a:t>一、體適能調整重點：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提高重大傷病、身心障礙、體弱等類不適宜檢測</a:t>
            </a:r>
          </a:p>
          <a:p>
            <a:pPr marL="0" indent="0">
              <a:buFont typeface="Wingdings 3" panose="05040102010807070707" pitchFamily="18" charset="2"/>
              <a:buNone/>
            </a:pPr>
            <a:r>
              <a:rPr lang="en-US" altLang="zh-TW" dirty="0"/>
              <a:t>		</a:t>
            </a:r>
            <a:r>
              <a:rPr lang="zh-TW" altLang="en-US" dirty="0"/>
              <a:t>學生之基本分數</a:t>
            </a:r>
            <a:r>
              <a:rPr lang="en-US" altLang="zh-TW" b="1" dirty="0"/>
              <a:t>(4</a:t>
            </a:r>
            <a:r>
              <a:rPr lang="zh-TW" altLang="en-US" b="1" dirty="0"/>
              <a:t>分→</a:t>
            </a:r>
            <a:r>
              <a:rPr lang="en-US" altLang="zh-TW" b="1" dirty="0"/>
              <a:t>6</a:t>
            </a:r>
            <a:r>
              <a:rPr lang="zh-TW" altLang="en-US" b="1" dirty="0"/>
              <a:t>分，滿分</a:t>
            </a:r>
            <a:r>
              <a:rPr lang="en-US" altLang="zh-TW" b="1" dirty="0"/>
              <a:t>10</a:t>
            </a:r>
            <a:r>
              <a:rPr lang="zh-TW" altLang="en-US" b="1" dirty="0"/>
              <a:t>分</a:t>
            </a:r>
            <a:r>
              <a:rPr lang="en-US" altLang="zh-TW" b="1" dirty="0"/>
              <a:t>)</a:t>
            </a:r>
            <a:r>
              <a:rPr lang="zh-TW" altLang="en-US" dirty="0"/>
              <a:t>。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dirty="0"/>
              <a:t>不再列為同分比序單一項目，減輕壓力。 </a:t>
            </a:r>
          </a:p>
          <a:p>
            <a:pPr marL="0" indent="0">
              <a:buFont typeface="Wingdings 3" panose="05040102010807070707" pitchFamily="18" charset="2"/>
              <a:buNone/>
            </a:pPr>
            <a:r>
              <a:rPr lang="zh-TW" altLang="en-US" b="1" dirty="0"/>
              <a:t>二、語言認證採計原則： </a:t>
            </a:r>
            <a:endParaRPr lang="zh-TW" altLang="en-US" dirty="0"/>
          </a:p>
          <a:p>
            <a:pPr marL="0" indent="0">
              <a:buFont typeface="Wingdings 3" panose="05040102010807070707" pitchFamily="18" charset="2"/>
              <a:buNone/>
            </a:pPr>
            <a:r>
              <a:rPr lang="en-US" altLang="zh-TW" dirty="0"/>
              <a:t>	(</a:t>
            </a:r>
            <a:r>
              <a:rPr lang="zh-TW" altLang="en-US" dirty="0"/>
              <a:t>一</a:t>
            </a:r>
            <a:r>
              <a:rPr lang="en-US" altLang="zh-TW" dirty="0"/>
              <a:t>)</a:t>
            </a:r>
            <a:r>
              <a:rPr lang="zh-TW" altLang="en-US" dirty="0"/>
              <a:t>以採計中央單位及其所委託之單位所主辦之認證 </a:t>
            </a:r>
          </a:p>
          <a:p>
            <a:pPr marL="0" indent="0">
              <a:buFont typeface="Wingdings 3" panose="05040102010807070707" pitchFamily="18" charset="2"/>
              <a:buNone/>
            </a:pPr>
            <a:r>
              <a:rPr lang="en-US" altLang="zh-TW" dirty="0"/>
              <a:t>		</a:t>
            </a:r>
            <a:r>
              <a:rPr lang="zh-TW" altLang="en-US" dirty="0"/>
              <a:t>為原則。 </a:t>
            </a:r>
          </a:p>
          <a:p>
            <a:pPr marL="0" indent="0">
              <a:buFont typeface="Wingdings 3" panose="05040102010807070707" pitchFamily="18" charset="2"/>
              <a:buNone/>
            </a:pPr>
            <a:r>
              <a:rPr lang="en-US" altLang="zh-TW" dirty="0"/>
              <a:t>	(</a:t>
            </a:r>
            <a:r>
              <a:rPr lang="zh-TW" altLang="en-US" dirty="0"/>
              <a:t>二</a:t>
            </a:r>
            <a:r>
              <a:rPr lang="en-US" altLang="zh-TW" dirty="0"/>
              <a:t>)</a:t>
            </a:r>
            <a:r>
              <a:rPr lang="zh-TW" altLang="en-US" b="1" dirty="0"/>
              <a:t> 採計英語及本土語</a:t>
            </a:r>
            <a:r>
              <a:rPr lang="en-US" altLang="zh-TW" b="1" dirty="0"/>
              <a:t>(</a:t>
            </a:r>
            <a:r>
              <a:rPr lang="zh-TW" altLang="en-US" b="1" dirty="0"/>
              <a:t>閩、客、原</a:t>
            </a:r>
            <a:r>
              <a:rPr lang="en-US" altLang="zh-TW" b="1" dirty="0"/>
              <a:t>) </a:t>
            </a:r>
            <a:r>
              <a:rPr lang="zh-TW" altLang="en-US" dirty="0"/>
              <a:t>，如客家委員會辦理</a:t>
            </a:r>
          </a:p>
          <a:p>
            <a:pPr marL="0" indent="0">
              <a:buFont typeface="Wingdings 3" panose="05040102010807070707" pitchFamily="18" charset="2"/>
              <a:buNone/>
            </a:pPr>
            <a:r>
              <a:rPr lang="en-US" altLang="zh-TW" dirty="0"/>
              <a:t>		</a:t>
            </a:r>
            <a:r>
              <a:rPr lang="zh-TW" altLang="en-US" dirty="0"/>
              <a:t>之客語能力認證、原住民委員會辦理之原住民語言</a:t>
            </a:r>
          </a:p>
          <a:p>
            <a:pPr marL="0" indent="0">
              <a:buFont typeface="Wingdings 3" panose="05040102010807070707" pitchFamily="18" charset="2"/>
              <a:buNone/>
            </a:pPr>
            <a:r>
              <a:rPr lang="en-US" altLang="zh-TW" dirty="0"/>
              <a:t>		</a:t>
            </a:r>
            <a:r>
              <a:rPr lang="zh-TW" altLang="en-US" dirty="0"/>
              <a:t>能力認證等。 </a:t>
            </a:r>
          </a:p>
        </p:txBody>
      </p:sp>
      <p:sp>
        <p:nvSpPr>
          <p:cNvPr id="108548"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50D41E-D184-4780-8BEA-AEE5AF2F066F}" type="slidenum">
              <a:rPr kumimoji="0" lang="zh-TW" altLang="en-US" smtClean="0">
                <a:solidFill>
                  <a:srgbClr val="FEFFFF"/>
                </a:solidFill>
                <a:latin typeface="Century Gothic" panose="020B0502020202020204" pitchFamily="34" charset="0"/>
              </a:rPr>
              <a:pPr/>
              <a:t>12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4166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E2C82D-2B26-437A-927D-BE5B48124651}" type="slidenum">
              <a:rPr kumimoji="0" lang="zh-TW" altLang="en-US" smtClean="0">
                <a:solidFill>
                  <a:srgbClr val="FEFFFF"/>
                </a:solidFill>
                <a:latin typeface="Century Gothic" panose="020B0502020202020204" pitchFamily="34" charset="0"/>
              </a:rPr>
              <a:pPr/>
              <a:t>120</a:t>
            </a:fld>
            <a:endParaRPr kumimoji="0" lang="zh-TW" altLang="en-US">
              <a:solidFill>
                <a:srgbClr val="FEFFFF"/>
              </a:solidFill>
              <a:latin typeface="Century Gothic" panose="020B0502020202020204" pitchFamily="34" charset="0"/>
            </a:endParaRPr>
          </a:p>
        </p:txBody>
      </p:sp>
      <p:sp>
        <p:nvSpPr>
          <p:cNvPr id="241668" name="文字方塊 3"/>
          <p:cNvSpPr txBox="1">
            <a:spLocks noChangeArrowheads="1"/>
          </p:cNvSpPr>
          <p:nvPr/>
        </p:nvSpPr>
        <p:spPr bwMode="auto">
          <a:xfrm>
            <a:off x="1858963" y="912641"/>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r="12791"/>
          <a:stretch/>
        </p:blipFill>
        <p:spPr>
          <a:xfrm>
            <a:off x="1642004" y="1428854"/>
            <a:ext cx="10195500" cy="5321573"/>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2437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42775A-ECAC-4C32-9214-C9048ED0FB47}" type="slidenum">
              <a:rPr kumimoji="0" lang="zh-TW" altLang="en-US" smtClean="0">
                <a:solidFill>
                  <a:srgbClr val="FEFFFF"/>
                </a:solidFill>
                <a:latin typeface="Century Gothic" panose="020B0502020202020204" pitchFamily="34" charset="0"/>
              </a:rPr>
              <a:pPr/>
              <a:t>121</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xmlns=""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122</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122</a:t>
            </a:fld>
            <a:endParaRPr kumimoji="0" lang="zh-TW" altLang="en-US" sz="2000">
              <a:solidFill>
                <a:srgbClr val="FEFFFF"/>
              </a:solidFill>
            </a:endParaRPr>
          </a:p>
        </p:txBody>
      </p:sp>
      <p:sp>
        <p:nvSpPr>
          <p:cNvPr id="2447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97AE084-3CC7-40DC-822F-0C27DE08A16A}" type="slidenum">
              <a:rPr kumimoji="0" lang="zh-TW" altLang="en-US" smtClean="0">
                <a:solidFill>
                  <a:srgbClr val="FEFFFF"/>
                </a:solidFill>
                <a:latin typeface="Century Gothic" panose="020B0502020202020204" pitchFamily="34" charset="0"/>
              </a:rPr>
              <a:pPr/>
              <a:t>122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xmlns=""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4" name="內容版面配置區 2">
            <a:extLst>
              <a:ext uri="{FF2B5EF4-FFF2-40B4-BE49-F238E27FC236}">
                <a16:creationId xmlns:a16="http://schemas.microsoft.com/office/drawing/2014/main" xmlns=""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123</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592388" y="623888"/>
            <a:ext cx="8912225" cy="604837"/>
          </a:xfrm>
        </p:spPr>
        <p:txBody>
          <a:bodyPr/>
          <a:lstStyle/>
          <a:p>
            <a:r>
              <a:rPr lang="zh-TW" altLang="en-US" b="1"/>
              <a:t>「國中教育會考」</a:t>
            </a:r>
            <a:r>
              <a:rPr lang="zh-TW" altLang="en-US"/>
              <a:t>調整前後對照 </a:t>
            </a:r>
          </a:p>
        </p:txBody>
      </p:sp>
      <p:sp>
        <p:nvSpPr>
          <p:cNvPr id="109571"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5842FA8-3998-4BB6-935C-3039BA6D0133}"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pic>
        <p:nvPicPr>
          <p:cNvPr id="109572"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013" y="1228725"/>
            <a:ext cx="799623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xmlns="" val="20000"/>
                    </a:ext>
                  </a:extLst>
                </a:gridCol>
                <a:gridCol w="622724">
                  <a:extLst>
                    <a:ext uri="{9D8B030D-6E8A-4147-A177-3AD203B41FA5}">
                      <a16:colId xmlns:a16="http://schemas.microsoft.com/office/drawing/2014/main" xmlns="" val="20001"/>
                    </a:ext>
                  </a:extLst>
                </a:gridCol>
                <a:gridCol w="622724">
                  <a:extLst>
                    <a:ext uri="{9D8B030D-6E8A-4147-A177-3AD203B41FA5}">
                      <a16:colId xmlns:a16="http://schemas.microsoft.com/office/drawing/2014/main" xmlns="" val="1047505374"/>
                    </a:ext>
                  </a:extLst>
                </a:gridCol>
                <a:gridCol w="622724">
                  <a:extLst>
                    <a:ext uri="{9D8B030D-6E8A-4147-A177-3AD203B41FA5}">
                      <a16:colId xmlns:a16="http://schemas.microsoft.com/office/drawing/2014/main" xmlns="" val="1697171055"/>
                    </a:ext>
                  </a:extLst>
                </a:gridCol>
                <a:gridCol w="622724">
                  <a:extLst>
                    <a:ext uri="{9D8B030D-6E8A-4147-A177-3AD203B41FA5}">
                      <a16:colId xmlns:a16="http://schemas.microsoft.com/office/drawing/2014/main" xmlns="" val="20002"/>
                    </a:ext>
                  </a:extLst>
                </a:gridCol>
                <a:gridCol w="622724">
                  <a:extLst>
                    <a:ext uri="{9D8B030D-6E8A-4147-A177-3AD203B41FA5}">
                      <a16:colId xmlns:a16="http://schemas.microsoft.com/office/drawing/2014/main" xmlns="" val="4213801140"/>
                    </a:ext>
                  </a:extLst>
                </a:gridCol>
                <a:gridCol w="622724">
                  <a:extLst>
                    <a:ext uri="{9D8B030D-6E8A-4147-A177-3AD203B41FA5}">
                      <a16:colId xmlns:a16="http://schemas.microsoft.com/office/drawing/2014/main" xmlns="" val="3548984853"/>
                    </a:ext>
                  </a:extLst>
                </a:gridCol>
                <a:gridCol w="1260971">
                  <a:extLst>
                    <a:ext uri="{9D8B030D-6E8A-4147-A177-3AD203B41FA5}">
                      <a16:colId xmlns:a16="http://schemas.microsoft.com/office/drawing/2014/main" xmlns=""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xmlns=""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1145964"/>
                  </a:ext>
                </a:extLst>
              </a:tr>
            </a:tbl>
          </a:graphicData>
        </a:graphic>
      </p:graphicFrame>
      <p:sp>
        <p:nvSpPr>
          <p:cNvPr id="1106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1F6827-0418-4EB2-8E8F-AA7E5A30C73E}" type="slidenum">
              <a:rPr lang="zh-TW" altLang="en-US" smtClean="0">
                <a:solidFill>
                  <a:srgbClr val="FEFFFF"/>
                </a:solidFill>
              </a:rPr>
              <a:pPr>
                <a:spcBef>
                  <a:spcPct val="0"/>
                </a:spcBef>
                <a:buClrTx/>
                <a:buFontTx/>
                <a:buNone/>
              </a:pPr>
              <a:t>14</a:t>
            </a:fld>
            <a:endParaRPr lang="zh-TW" altLang="en-US">
              <a:solidFill>
                <a:srgbClr val="FEFFFF"/>
              </a:solidFill>
            </a:endParaRPr>
          </a:p>
        </p:txBody>
      </p:sp>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600" b="1">
                <a:solidFill>
                  <a:srgbClr val="262626"/>
                </a:solidFill>
                <a:latin typeface="標楷體" panose="03000509000000000000" pitchFamily="65" charset="-120"/>
                <a:ea typeface="標楷體" panose="03000509000000000000" pitchFamily="65" charset="-120"/>
              </a:rPr>
              <a:t>教育會考</a:t>
            </a:r>
            <a:r>
              <a:rPr kumimoji="0" lang="en-US" altLang="zh-TW" sz="3600" b="1">
                <a:solidFill>
                  <a:srgbClr val="262626"/>
                </a:solidFill>
                <a:latin typeface="標楷體" panose="03000509000000000000" pitchFamily="65" charset="-120"/>
                <a:ea typeface="標楷體" panose="03000509000000000000" pitchFamily="65" charset="-120"/>
              </a:rPr>
              <a:t>-</a:t>
            </a:r>
            <a:r>
              <a:rPr kumimoji="0" lang="zh-TW" altLang="en-US" sz="3600" b="1">
                <a:solidFill>
                  <a:srgbClr val="262626"/>
                </a:solidFill>
                <a:latin typeface="標楷體" panose="03000509000000000000" pitchFamily="65" charset="-120"/>
                <a:ea typeface="標楷體" panose="03000509000000000000" pitchFamily="65" charset="-120"/>
              </a:rPr>
              <a:t>臺南區</a:t>
            </a:r>
            <a:r>
              <a:rPr kumimoji="0" lang="zh-TW" altLang="en-US" sz="3600" b="1">
                <a:solidFill>
                  <a:schemeClr val="tx1"/>
                </a:solidFill>
                <a:latin typeface="標楷體" panose="03000509000000000000" pitchFamily="65" charset="-120"/>
                <a:ea typeface="標楷體" panose="03000509000000000000" pitchFamily="65" charset="-120"/>
              </a:rPr>
              <a:t>採計方式</a:t>
            </a:r>
            <a:endParaRPr kumimoji="0" lang="zh-TW" altLang="en-US" sz="36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xmlns="" id="{9292F493-FDFE-4FA1-8F1E-225A9A84B0D2}"/>
              </a:ext>
            </a:extLst>
          </p:cNvPr>
          <p:cNvGraphicFramePr>
            <a:graphicFrameLocks noGrp="1"/>
          </p:cNvGraphicFramePr>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xmlns="" val="523914258"/>
                    </a:ext>
                  </a:extLst>
                </a:gridCol>
                <a:gridCol w="713902">
                  <a:extLst>
                    <a:ext uri="{9D8B030D-6E8A-4147-A177-3AD203B41FA5}">
                      <a16:colId xmlns:a16="http://schemas.microsoft.com/office/drawing/2014/main" xmlns="" val="651610285"/>
                    </a:ext>
                  </a:extLst>
                </a:gridCol>
                <a:gridCol w="713902">
                  <a:extLst>
                    <a:ext uri="{9D8B030D-6E8A-4147-A177-3AD203B41FA5}">
                      <a16:colId xmlns:a16="http://schemas.microsoft.com/office/drawing/2014/main" xmlns="" val="1888766754"/>
                    </a:ext>
                  </a:extLst>
                </a:gridCol>
                <a:gridCol w="713902">
                  <a:extLst>
                    <a:ext uri="{9D8B030D-6E8A-4147-A177-3AD203B41FA5}">
                      <a16:colId xmlns:a16="http://schemas.microsoft.com/office/drawing/2014/main" xmlns="" val="3543000124"/>
                    </a:ext>
                  </a:extLst>
                </a:gridCol>
                <a:gridCol w="713902">
                  <a:extLst>
                    <a:ext uri="{9D8B030D-6E8A-4147-A177-3AD203B41FA5}">
                      <a16:colId xmlns:a16="http://schemas.microsoft.com/office/drawing/2014/main" xmlns="" val="4007140634"/>
                    </a:ext>
                  </a:extLst>
                </a:gridCol>
                <a:gridCol w="713902">
                  <a:extLst>
                    <a:ext uri="{9D8B030D-6E8A-4147-A177-3AD203B41FA5}">
                      <a16:colId xmlns:a16="http://schemas.microsoft.com/office/drawing/2014/main" xmlns="" val="3441389201"/>
                    </a:ext>
                  </a:extLst>
                </a:gridCol>
                <a:gridCol w="713902">
                  <a:extLst>
                    <a:ext uri="{9D8B030D-6E8A-4147-A177-3AD203B41FA5}">
                      <a16:colId xmlns:a16="http://schemas.microsoft.com/office/drawing/2014/main" xmlns="" val="2391163664"/>
                    </a:ext>
                  </a:extLst>
                </a:gridCol>
                <a:gridCol w="713902">
                  <a:extLst>
                    <a:ext uri="{9D8B030D-6E8A-4147-A177-3AD203B41FA5}">
                      <a16:colId xmlns:a16="http://schemas.microsoft.com/office/drawing/2014/main" xmlns=""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44701107"/>
                  </a:ext>
                </a:extLst>
              </a:tr>
            </a:tbl>
          </a:graphicData>
        </a:graphic>
      </p:graphicFrame>
      <p:sp>
        <p:nvSpPr>
          <p:cNvPr id="3" name="矩形 2">
            <a:extLst>
              <a:ext uri="{FF2B5EF4-FFF2-40B4-BE49-F238E27FC236}">
                <a16:creationId xmlns:a16="http://schemas.microsoft.com/office/drawing/2014/main" xmlns=""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總積「分」</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滿分</a:t>
            </a:r>
            <a:r>
              <a:rPr lang="en-US" altLang="zh-TW" sz="3200">
                <a:solidFill>
                  <a:srgbClr val="FF0000"/>
                </a:solidFill>
              </a:rPr>
              <a:t>30</a:t>
            </a:r>
            <a:r>
              <a:rPr lang="zh-TW" altLang="en-US" sz="3200">
                <a:solidFill>
                  <a:srgbClr val="FF0000"/>
                </a:solidFill>
              </a:rPr>
              <a:t>分</a:t>
            </a:r>
            <a:r>
              <a:rPr lang="en-US" altLang="zh-TW" sz="3200">
                <a:solidFill>
                  <a:srgbClr val="FF0000"/>
                </a:solidFill>
              </a:rPr>
              <a:t>)</a:t>
            </a:r>
            <a:endParaRPr lang="zh-TW" altLang="en-US" sz="3200">
              <a:solidFill>
                <a:srgbClr val="FF0000"/>
              </a:solidFill>
            </a:endParaRPr>
          </a:p>
        </p:txBody>
      </p:sp>
      <p:sp>
        <p:nvSpPr>
          <p:cNvPr id="8" name="矩形 7">
            <a:extLst>
              <a:ext uri="{FF2B5EF4-FFF2-40B4-BE49-F238E27FC236}">
                <a16:creationId xmlns:a16="http://schemas.microsoft.com/office/drawing/2014/main" xmlns=""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3939FF"/>
              </a:solidFill>
            </a:endParaRPr>
          </a:p>
        </p:txBody>
      </p:sp>
      <p:sp>
        <p:nvSpPr>
          <p:cNvPr id="110672" name="文字方塊 8"/>
          <p:cNvSpPr txBox="1">
            <a:spLocks noChangeArrowheads="1"/>
          </p:cNvSpPr>
          <p:nvPr/>
        </p:nvSpPr>
        <p:spPr bwMode="auto">
          <a:xfrm>
            <a:off x="9228138" y="4310063"/>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總積「點」</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最高</a:t>
            </a:r>
            <a:r>
              <a:rPr lang="en-US" altLang="zh-TW" sz="3200">
                <a:solidFill>
                  <a:srgbClr val="FF0000"/>
                </a:solidFill>
              </a:rPr>
              <a:t>36</a:t>
            </a:r>
            <a:r>
              <a:rPr lang="zh-TW" altLang="en-US" sz="3200">
                <a:solidFill>
                  <a:srgbClr val="FF0000"/>
                </a:solidFill>
              </a:rPr>
              <a:t>積點</a:t>
            </a:r>
            <a:r>
              <a:rPr lang="en-US" altLang="zh-TW" sz="3200">
                <a:solidFill>
                  <a:srgbClr val="FF0000"/>
                </a:solidFill>
              </a:rPr>
              <a:t>)</a:t>
            </a:r>
          </a:p>
          <a:p>
            <a:endParaRPr lang="en-US" altLang="zh-TW" sz="3200">
              <a:solidFill>
                <a:srgbClr val="FF0000"/>
              </a:solidFill>
            </a:endParaRPr>
          </a:p>
          <a:p>
            <a:r>
              <a:rPr lang="zh-TW" altLang="en-US" sz="2800">
                <a:solidFill>
                  <a:srgbClr val="FF0000"/>
                </a:solidFill>
              </a:rPr>
              <a:t>同分比序時使用</a:t>
            </a:r>
            <a:endParaRPr lang="zh-TW" altLang="en-US" sz="320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2592388" y="623888"/>
            <a:ext cx="8912225" cy="671512"/>
          </a:xfrm>
        </p:spPr>
        <p:txBody>
          <a:bodyPr/>
          <a:lstStyle/>
          <a:p>
            <a:r>
              <a:rPr lang="zh-TW" altLang="en-US" b="1"/>
              <a:t>「臺南區超額比序」</a:t>
            </a:r>
            <a:r>
              <a:rPr lang="zh-TW" altLang="en-US"/>
              <a:t>調整前後對照 </a:t>
            </a:r>
          </a:p>
        </p:txBody>
      </p:sp>
      <p:sp>
        <p:nvSpPr>
          <p:cNvPr id="111619"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10C8F9-876C-40CB-839F-37D11D37E4C3}" type="slidenum">
              <a:rPr kumimoji="0" lang="zh-TW" altLang="en-US" smtClean="0">
                <a:solidFill>
                  <a:srgbClr val="FEFFFF"/>
                </a:solidFill>
                <a:latin typeface="Century Gothic" panose="020B0502020202020204" pitchFamily="34" charset="0"/>
              </a:rPr>
              <a:pPr/>
              <a:t>15</a:t>
            </a:fld>
            <a:endParaRPr kumimoji="0" lang="zh-TW" altLang="en-US">
              <a:solidFill>
                <a:srgbClr val="FEFFFF"/>
              </a:solidFill>
              <a:latin typeface="Century Gothic" panose="020B0502020202020204" pitchFamily="34" charset="0"/>
            </a:endParaRPr>
          </a:p>
        </p:txBody>
      </p:sp>
      <p:pic>
        <p:nvPicPr>
          <p:cNvPr id="111620"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189"/>
          <a:stretch>
            <a:fillRect/>
          </a:stretch>
        </p:blipFill>
        <p:spPr bwMode="auto">
          <a:xfrm>
            <a:off x="2592388" y="1295400"/>
            <a:ext cx="82756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2592388" y="623888"/>
            <a:ext cx="8912225" cy="604837"/>
          </a:xfrm>
        </p:spPr>
        <p:txBody>
          <a:bodyPr/>
          <a:lstStyle/>
          <a:p>
            <a:r>
              <a:rPr lang="zh-TW" altLang="en-US" b="1"/>
              <a:t>「同分比序順序」</a:t>
            </a:r>
            <a:r>
              <a:rPr lang="zh-TW" altLang="en-US"/>
              <a:t>調整前後對照 </a:t>
            </a:r>
          </a:p>
        </p:txBody>
      </p:sp>
      <p:sp>
        <p:nvSpPr>
          <p:cNvPr id="112643"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E0EC164-2719-4960-AD35-104B11E97E16}"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graphicFrame>
        <p:nvGraphicFramePr>
          <p:cNvPr id="5" name="表格 4">
            <a:extLst>
              <a:ext uri="{FF2B5EF4-FFF2-40B4-BE49-F238E27FC236}">
                <a16:creationId xmlns:a16="http://schemas.microsoft.com/office/drawing/2014/main" xmlns="" id="{ECA8637F-38B8-465B-BB78-3A75E99E01E1}"/>
              </a:ext>
            </a:extLst>
          </p:cNvPr>
          <p:cNvGraphicFramePr>
            <a:graphicFrameLocks noGrp="1"/>
          </p:cNvGraphicFramePr>
          <p:nvPr/>
        </p:nvGraphicFramePr>
        <p:xfrm>
          <a:off x="2592388" y="1201738"/>
          <a:ext cx="8456612" cy="5608637"/>
        </p:xfrm>
        <a:graphic>
          <a:graphicData uri="http://schemas.openxmlformats.org/drawingml/2006/table">
            <a:tbl>
              <a:tblPr firstRow="1" bandRow="1">
                <a:tableStyleId>{5C22544A-7EE6-4342-B048-85BDC9FD1C3A}</a:tableStyleId>
              </a:tblPr>
              <a:tblGrid>
                <a:gridCol w="3517017">
                  <a:extLst>
                    <a:ext uri="{9D8B030D-6E8A-4147-A177-3AD203B41FA5}">
                      <a16:colId xmlns:a16="http://schemas.microsoft.com/office/drawing/2014/main" xmlns="" val="904826775"/>
                    </a:ext>
                  </a:extLst>
                </a:gridCol>
                <a:gridCol w="4939595">
                  <a:extLst>
                    <a:ext uri="{9D8B030D-6E8A-4147-A177-3AD203B41FA5}">
                      <a16:colId xmlns:a16="http://schemas.microsoft.com/office/drawing/2014/main" xmlns="" val="1500797496"/>
                    </a:ext>
                  </a:extLst>
                </a:gridCol>
              </a:tblGrid>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調整前同分比序順序</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調整後</a:t>
                      </a:r>
                      <a:r>
                        <a:rPr lang="zh-TW" altLang="en-US" sz="2400" b="1" dirty="0">
                          <a:solidFill>
                            <a:schemeClr val="tx1"/>
                          </a:solidFill>
                          <a:latin typeface="新細明體" panose="02020500000000000000" pitchFamily="18" charset="-120"/>
                          <a:ea typeface="新細明體" panose="02020500000000000000" pitchFamily="18" charset="-120"/>
                        </a:rPr>
                        <a:t>同分比序順序</a:t>
                      </a:r>
                    </a:p>
                  </a:txBody>
                  <a:tcPr marL="91446" marR="91446" marT="45723" marB="45723">
                    <a:solidFill>
                      <a:srgbClr val="FCD5B5"/>
                    </a:solidFill>
                  </a:tcPr>
                </a:tc>
                <a:extLst>
                  <a:ext uri="{0D108BD9-81ED-4DB2-BD59-A6C34878D82A}">
                    <a16:rowId xmlns:a16="http://schemas.microsoft.com/office/drawing/2014/main" xmlns="" val="224756252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FCD5B5"/>
                    </a:solidFill>
                  </a:tcPr>
                </a:tc>
                <a:extLst>
                  <a:ext uri="{0D108BD9-81ED-4DB2-BD59-A6C34878D82A}">
                    <a16:rowId xmlns:a16="http://schemas.microsoft.com/office/drawing/2014/main" xmlns="" val="301129320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FCD5B5"/>
                    </a:solidFill>
                  </a:tcPr>
                </a:tc>
                <a:extLst>
                  <a:ext uri="{0D108BD9-81ED-4DB2-BD59-A6C34878D82A}">
                    <a16:rowId xmlns:a16="http://schemas.microsoft.com/office/drawing/2014/main" xmlns="" val="4191306325"/>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FCD5B5"/>
                    </a:solidFill>
                  </a:tcPr>
                </a:tc>
                <a:extLst>
                  <a:ext uri="{0D108BD9-81ED-4DB2-BD59-A6C34878D82A}">
                    <a16:rowId xmlns:a16="http://schemas.microsoft.com/office/drawing/2014/main" xmlns="" val="59869259"/>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FCD5B5"/>
                    </a:solidFill>
                  </a:tcPr>
                </a:tc>
                <a:extLst>
                  <a:ext uri="{0D108BD9-81ED-4DB2-BD59-A6C34878D82A}">
                    <a16:rowId xmlns:a16="http://schemas.microsoft.com/office/drawing/2014/main" xmlns="" val="1206722533"/>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體適能</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國中教育會考總積點</a:t>
                      </a:r>
                    </a:p>
                  </a:txBody>
                  <a:tcPr marL="91446" marR="91446" marT="45723" marB="45723">
                    <a:solidFill>
                      <a:srgbClr val="FCD5B5"/>
                    </a:solidFill>
                  </a:tcPr>
                </a:tc>
                <a:extLst>
                  <a:ext uri="{0D108BD9-81ED-4DB2-BD59-A6C34878D82A}">
                    <a16:rowId xmlns:a16="http://schemas.microsoft.com/office/drawing/2014/main" xmlns="" val="2897102263"/>
                  </a:ext>
                </a:extLst>
              </a:tr>
              <a:tr h="82300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社團參與</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會考加註標示</a:t>
                      </a:r>
                      <a:endParaRPr lang="en-US" altLang="zh-TW" sz="2400" b="1" dirty="0">
                        <a:solidFill>
                          <a:schemeClr val="tx1"/>
                        </a:solidFill>
                        <a:latin typeface="新細明體" panose="02020500000000000000" pitchFamily="18" charset="-120"/>
                        <a:ea typeface="新細明體" panose="02020500000000000000" pitchFamily="18" charset="-120"/>
                      </a:endParaRPr>
                    </a:p>
                    <a:p>
                      <a:pPr algn="ctr"/>
                      <a:r>
                        <a:rPr lang="en-US" altLang="zh-TW" sz="2400" b="1" dirty="0">
                          <a:solidFill>
                            <a:schemeClr val="tx1"/>
                          </a:solidFill>
                          <a:latin typeface="新細明體" panose="02020500000000000000" pitchFamily="18" charset="-120"/>
                          <a:ea typeface="新細明體" panose="02020500000000000000" pitchFamily="18" charset="-120"/>
                        </a:rPr>
                        <a:t>(</a:t>
                      </a:r>
                      <a:r>
                        <a:rPr lang="zh-TW" altLang="en-US" sz="24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2400" b="1" dirty="0">
                          <a:solidFill>
                            <a:schemeClr val="tx1"/>
                          </a:solidFill>
                          <a:latin typeface="新細明體" panose="02020500000000000000" pitchFamily="18" charset="-120"/>
                          <a:ea typeface="新細明體" panose="02020500000000000000" pitchFamily="18" charset="-120"/>
                        </a:rPr>
                        <a:t>)</a:t>
                      </a:r>
                      <a:endParaRPr lang="zh-TW" altLang="en-US" sz="2400" b="1"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014297946"/>
                  </a:ext>
                </a:extLst>
              </a:tr>
              <a:tr h="457226">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寫作測驗</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志願序內之學校序</a:t>
                      </a:r>
                    </a:p>
                  </a:txBody>
                  <a:tcPr marL="91446" marR="91446" marT="45723" marB="45723">
                    <a:solidFill>
                      <a:srgbClr val="FCD5B5"/>
                    </a:solidFill>
                  </a:tcPr>
                </a:tc>
                <a:extLst>
                  <a:ext uri="{0D108BD9-81ED-4DB2-BD59-A6C34878D82A}">
                    <a16:rowId xmlns:a16="http://schemas.microsoft.com/office/drawing/2014/main" xmlns="" val="46712643"/>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獎勵紀錄</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566404455"/>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服務學習</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2114480614"/>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競賽成績</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4034121742"/>
                  </a:ext>
                </a:extLst>
              </a:tr>
              <a:tr h="39626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會考加註標示</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xmlns="" val="3938697493"/>
                  </a:ext>
                </a:extLst>
              </a:tr>
            </a:tbl>
          </a:graphicData>
        </a:graphic>
      </p:graphicFrame>
      <p:sp>
        <p:nvSpPr>
          <p:cNvPr id="6" name="語音泡泡: 矩形 5">
            <a:extLst>
              <a:ext uri="{FF2B5EF4-FFF2-40B4-BE49-F238E27FC236}">
                <a16:creationId xmlns:a16="http://schemas.microsoft.com/office/drawing/2014/main" xmlns="" id="{96A56608-EC08-4D99-913A-62982831AC72}"/>
              </a:ext>
            </a:extLst>
          </p:cNvPr>
          <p:cNvSpPr/>
          <p:nvPr/>
        </p:nvSpPr>
        <p:spPr>
          <a:xfrm>
            <a:off x="6934200" y="5499100"/>
            <a:ext cx="3429000" cy="1206500"/>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dirty="0">
                <a:solidFill>
                  <a:schemeClr val="tx1"/>
                </a:solidFill>
                <a:latin typeface="新細明體" panose="02020500000000000000" pitchFamily="18" charset="-120"/>
                <a:ea typeface="新細明體" panose="02020500000000000000" pitchFamily="18" charset="-120"/>
              </a:rPr>
              <a:t>由</a:t>
            </a:r>
            <a:r>
              <a:rPr lang="en-US" altLang="zh-TW" sz="2400" dirty="0">
                <a:solidFill>
                  <a:schemeClr val="tx1"/>
                </a:solidFill>
                <a:latin typeface="新細明體" panose="02020500000000000000" pitchFamily="18" charset="-120"/>
                <a:ea typeface="新細明體" panose="02020500000000000000" pitchFamily="18" charset="-120"/>
              </a:rPr>
              <a:t>11</a:t>
            </a:r>
            <a:r>
              <a:rPr lang="zh-TW" altLang="en-US" sz="2400" dirty="0">
                <a:solidFill>
                  <a:schemeClr val="tx1"/>
                </a:solidFill>
                <a:latin typeface="新細明體" panose="02020500000000000000" pitchFamily="18" charset="-120"/>
                <a:ea typeface="新細明體" panose="02020500000000000000" pitchFamily="18" charset="-120"/>
              </a:rPr>
              <a:t>項減為</a:t>
            </a:r>
            <a:r>
              <a:rPr lang="en-US" altLang="zh-TW" sz="2400" dirty="0">
                <a:solidFill>
                  <a:schemeClr val="tx1"/>
                </a:solidFill>
                <a:latin typeface="新細明體" panose="02020500000000000000" pitchFamily="18" charset="-120"/>
                <a:ea typeface="新細明體" panose="02020500000000000000" pitchFamily="18" charset="-120"/>
              </a:rPr>
              <a:t>7</a:t>
            </a:r>
            <a:r>
              <a:rPr lang="zh-TW" altLang="en-US" sz="2400" dirty="0">
                <a:solidFill>
                  <a:schemeClr val="tx1"/>
                </a:solidFill>
                <a:latin typeface="新細明體" panose="02020500000000000000" pitchFamily="18" charset="-120"/>
                <a:ea typeface="新細明體" panose="02020500000000000000" pitchFamily="18" charset="-120"/>
              </a:rPr>
              <a:t>項，不列體適能等單項比序，強調項項等值，減輕壓力。</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2592388" y="623888"/>
            <a:ext cx="8912225" cy="1281112"/>
          </a:xfrm>
        </p:spPr>
        <p:txBody>
          <a:bodyPr/>
          <a:lstStyle/>
          <a:p>
            <a:endParaRPr lang="zh-TW" altLang="en-US"/>
          </a:p>
        </p:txBody>
      </p:sp>
      <p:pic>
        <p:nvPicPr>
          <p:cNvPr id="5" name="內容版面配置區 4">
            <a:extLst>
              <a:ext uri="{FF2B5EF4-FFF2-40B4-BE49-F238E27FC236}">
                <a16:creationId xmlns:a16="http://schemas.microsoft.com/office/drawing/2014/main" xmlns="" id="{4FF1C447-904D-4286-A5B7-7C64C1E726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5829300" cy="1020763"/>
          </a:xfrm>
        </p:spPr>
        <p:txBody>
          <a:bodyPr/>
          <a:lstStyle/>
          <a:p>
            <a:pPr eaLnBrk="1" hangingPunct="1"/>
            <a:r>
              <a:rPr lang="zh-TW" altLang="en-US" sz="450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400" dirty="0">
                <a:solidFill>
                  <a:srgbClr val="FFFF00"/>
                </a:solidFill>
                <a:latin typeface="標楷體" panose="03000509000000000000" pitchFamily="65" charset="-120"/>
                <a:ea typeface="標楷體" panose="03000509000000000000" pitchFamily="65" charset="-120"/>
              </a:rPr>
              <a:t>承辦學校：國立北門高級農工職業學校</a:t>
            </a:r>
            <a:endParaRPr lang="en-US" altLang="zh-TW" sz="24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18</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xmlns=""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xmlns=""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xmlns="" val="20000"/>
                    </a:ext>
                  </a:extLst>
                </a:gridCol>
                <a:gridCol w="5878512">
                  <a:extLst>
                    <a:ext uri="{9D8B030D-6E8A-4147-A177-3AD203B41FA5}">
                      <a16:colId xmlns:a16="http://schemas.microsoft.com/office/drawing/2014/main" xmlns=""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xmlns=""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xmlns=""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xmlns=""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xmlns=""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xmlns=""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xmlns=""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xmlns=""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xmlns=""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xmlns=""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xmlns=""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xmlns=""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xmlns=""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xmlns=""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xmlns=""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xmlns=""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xmlns=""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xmlns=""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xmlns=""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xmlns=""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xmlns=""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xmlns=""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xmlns=""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xmlns=""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2</a:t>
            </a:fld>
            <a:endParaRPr lang="zh-TW" altLang="en-US">
              <a:solidFill>
                <a:srgbClr val="FEFFFF"/>
              </a:solidFill>
            </a:endParaRPr>
          </a:p>
        </p:txBody>
      </p:sp>
      <p:cxnSp>
        <p:nvCxnSpPr>
          <p:cNvPr id="30" name="直線接點 29">
            <a:extLst>
              <a:ext uri="{FF2B5EF4-FFF2-40B4-BE49-F238E27FC236}">
                <a16:creationId xmlns:a16="http://schemas.microsoft.com/office/drawing/2014/main" xmlns=""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xmlns=""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21</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22</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a16="http://schemas.microsoft.com/office/drawing/2014/main" xmlns=""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xmlns="" id="{F4B298EE-2954-44E5-B683-AE10BF773B02}"/>
              </a:ext>
            </a:extLst>
          </p:cNvPr>
          <p:cNvGraphicFramePr>
            <a:graphicFrameLocks noGrp="1"/>
          </p:cNvGraphicFramePr>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xmlns="" val="20000"/>
                    </a:ext>
                  </a:extLst>
                </a:gridCol>
                <a:gridCol w="4110386">
                  <a:extLst>
                    <a:ext uri="{9D8B030D-6E8A-4147-A177-3AD203B41FA5}">
                      <a16:colId xmlns:a16="http://schemas.microsoft.com/office/drawing/2014/main" xmlns="" val="20001"/>
                    </a:ext>
                  </a:extLst>
                </a:gridCol>
                <a:gridCol w="4007677">
                  <a:extLst>
                    <a:ext uri="{9D8B030D-6E8A-4147-A177-3AD203B41FA5}">
                      <a16:colId xmlns:a16="http://schemas.microsoft.com/office/drawing/2014/main" xmlns=""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xmlns=""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5" y="1027113"/>
            <a:ext cx="8466138"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r>
              <a:rPr lang="zh-TW" altLang="en-US" sz="2800">
                <a:solidFill>
                  <a:schemeClr val="bg1"/>
                </a:solidFill>
                <a:latin typeface="標楷體" panose="03000509000000000000" pitchFamily="65" charset="-120"/>
                <a:ea typeface="標楷體" panose="03000509000000000000" pitchFamily="65" charset="-120"/>
                <a:cs typeface="超研澤顏楷"/>
              </a:rPr>
              <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24</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5788025" y="6251575"/>
            <a:ext cx="470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4</a:t>
            </a:r>
            <a:r>
              <a:rPr lang="zh-TW" altLang="en-US" sz="2800" b="1">
                <a:solidFill>
                  <a:srgbClr val="FF0000"/>
                </a:solidFill>
              </a:rPr>
              <a:t>日至</a:t>
            </a:r>
            <a:r>
              <a:rPr lang="en-US" altLang="zh-TW" sz="2800" b="1">
                <a:solidFill>
                  <a:srgbClr val="FF0000"/>
                </a:solidFill>
              </a:rPr>
              <a:t>109</a:t>
            </a:r>
            <a:r>
              <a:rPr lang="zh-TW" altLang="en-US" sz="2800" b="1">
                <a:solidFill>
                  <a:srgbClr val="FF0000"/>
                </a:solidFill>
              </a:rPr>
              <a:t>年</a:t>
            </a:r>
            <a:r>
              <a:rPr lang="en-US" altLang="zh-TW" sz="2800" b="1">
                <a:solidFill>
                  <a:srgbClr val="FF0000"/>
                </a:solidFill>
              </a:rPr>
              <a:t>5</a:t>
            </a:r>
            <a:r>
              <a:rPr lang="zh-TW" altLang="en-US" sz="2800" b="1">
                <a:solidFill>
                  <a:srgbClr val="FF0000"/>
                </a:solidFill>
              </a:rPr>
              <a:t>月</a:t>
            </a:r>
            <a:r>
              <a:rPr lang="en-US" altLang="zh-TW" sz="2800" b="1">
                <a:solidFill>
                  <a:srgbClr val="FF0000"/>
                </a:solidFill>
              </a:rPr>
              <a:t>8</a:t>
            </a:r>
            <a:r>
              <a:rPr lang="zh-TW" altLang="en-US" sz="2800" b="1">
                <a:solidFill>
                  <a:srgbClr val="FF0000"/>
                </a:solidFill>
              </a:rPr>
              <a:t>日</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15"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xmlns=""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xmlns=""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xmlns="" val="20000"/>
                    </a:ext>
                  </a:extLst>
                </a:gridCol>
                <a:gridCol w="703025">
                  <a:extLst>
                    <a:ext uri="{9D8B030D-6E8A-4147-A177-3AD203B41FA5}">
                      <a16:colId xmlns:a16="http://schemas.microsoft.com/office/drawing/2014/main" xmlns="" val="20001"/>
                    </a:ext>
                  </a:extLst>
                </a:gridCol>
                <a:gridCol w="603850">
                  <a:extLst>
                    <a:ext uri="{9D8B030D-6E8A-4147-A177-3AD203B41FA5}">
                      <a16:colId xmlns:a16="http://schemas.microsoft.com/office/drawing/2014/main" xmlns="" val="20002"/>
                    </a:ext>
                  </a:extLst>
                </a:gridCol>
                <a:gridCol w="638439">
                  <a:extLst>
                    <a:ext uri="{9D8B030D-6E8A-4147-A177-3AD203B41FA5}">
                      <a16:colId xmlns:a16="http://schemas.microsoft.com/office/drawing/2014/main" xmlns="" val="20003"/>
                    </a:ext>
                  </a:extLst>
                </a:gridCol>
                <a:gridCol w="596231">
                  <a:extLst>
                    <a:ext uri="{9D8B030D-6E8A-4147-A177-3AD203B41FA5}">
                      <a16:colId xmlns:a16="http://schemas.microsoft.com/office/drawing/2014/main" xmlns="" val="20004"/>
                    </a:ext>
                  </a:extLst>
                </a:gridCol>
                <a:gridCol w="488900">
                  <a:extLst>
                    <a:ext uri="{9D8B030D-6E8A-4147-A177-3AD203B41FA5}">
                      <a16:colId xmlns:a16="http://schemas.microsoft.com/office/drawing/2014/main" xmlns="" val="20005"/>
                    </a:ext>
                  </a:extLst>
                </a:gridCol>
                <a:gridCol w="132634">
                  <a:extLst>
                    <a:ext uri="{9D8B030D-6E8A-4147-A177-3AD203B41FA5}">
                      <a16:colId xmlns:a16="http://schemas.microsoft.com/office/drawing/2014/main" xmlns="" val="20006"/>
                    </a:ext>
                  </a:extLst>
                </a:gridCol>
                <a:gridCol w="315657">
                  <a:extLst>
                    <a:ext uri="{9D8B030D-6E8A-4147-A177-3AD203B41FA5}">
                      <a16:colId xmlns:a16="http://schemas.microsoft.com/office/drawing/2014/main" xmlns="" val="20007"/>
                    </a:ext>
                  </a:extLst>
                </a:gridCol>
                <a:gridCol w="322782">
                  <a:extLst>
                    <a:ext uri="{9D8B030D-6E8A-4147-A177-3AD203B41FA5}">
                      <a16:colId xmlns:a16="http://schemas.microsoft.com/office/drawing/2014/main" xmlns="" val="20008"/>
                    </a:ext>
                  </a:extLst>
                </a:gridCol>
                <a:gridCol w="567501">
                  <a:extLst>
                    <a:ext uri="{9D8B030D-6E8A-4147-A177-3AD203B41FA5}">
                      <a16:colId xmlns:a16="http://schemas.microsoft.com/office/drawing/2014/main" xmlns="" val="20009"/>
                    </a:ext>
                  </a:extLst>
                </a:gridCol>
                <a:gridCol w="3038494">
                  <a:extLst>
                    <a:ext uri="{9D8B030D-6E8A-4147-A177-3AD203B41FA5}">
                      <a16:colId xmlns:a16="http://schemas.microsoft.com/office/drawing/2014/main" xmlns=""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服務學習</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graphicFrame>
        <p:nvGraphicFramePr>
          <p:cNvPr id="8" name="內容版面配置區 4">
            <a:extLst>
              <a:ext uri="{FF2B5EF4-FFF2-40B4-BE49-F238E27FC236}">
                <a16:creationId xmlns:a16="http://schemas.microsoft.com/office/drawing/2014/main" xmlns="" id="{3A59C84D-1821-4C10-A665-6AF7B9353422}"/>
              </a:ext>
            </a:extLst>
          </p:cNvPr>
          <p:cNvGraphicFramePr>
            <a:graphicFrameLocks noGrp="1"/>
          </p:cNvGraphicFramePr>
          <p:nvPr>
            <p:ph idx="1"/>
            <p:extLst>
              <p:ext uri="{D42A27DB-BD31-4B8C-83A1-F6EECF244321}">
                <p14:modId xmlns:p14="http://schemas.microsoft.com/office/powerpoint/2010/main" val="1387828093"/>
              </p:ext>
            </p:extLst>
          </p:nvPr>
        </p:nvGraphicFramePr>
        <p:xfrm>
          <a:off x="2782888" y="175846"/>
          <a:ext cx="9086726" cy="6293392"/>
        </p:xfrm>
        <a:graphic>
          <a:graphicData uri="http://schemas.openxmlformats.org/drawingml/2006/table">
            <a:tbl>
              <a:tblPr>
                <a:tableStyleId>{5C22544A-7EE6-4342-B048-85BDC9FD1C3A}</a:tableStyleId>
              </a:tblPr>
              <a:tblGrid>
                <a:gridCol w="300704">
                  <a:extLst>
                    <a:ext uri="{9D8B030D-6E8A-4147-A177-3AD203B41FA5}">
                      <a16:colId xmlns:a16="http://schemas.microsoft.com/office/drawing/2014/main" xmlns="" val="20000"/>
                    </a:ext>
                  </a:extLst>
                </a:gridCol>
                <a:gridCol w="801240">
                  <a:extLst>
                    <a:ext uri="{9D8B030D-6E8A-4147-A177-3AD203B41FA5}">
                      <a16:colId xmlns:a16="http://schemas.microsoft.com/office/drawing/2014/main" xmlns="" val="20001"/>
                    </a:ext>
                  </a:extLst>
                </a:gridCol>
                <a:gridCol w="732169">
                  <a:extLst>
                    <a:ext uri="{9D8B030D-6E8A-4147-A177-3AD203B41FA5}">
                      <a16:colId xmlns:a16="http://schemas.microsoft.com/office/drawing/2014/main" xmlns="" val="20002"/>
                    </a:ext>
                  </a:extLst>
                </a:gridCol>
                <a:gridCol w="151960">
                  <a:extLst>
                    <a:ext uri="{9D8B030D-6E8A-4147-A177-3AD203B41FA5}">
                      <a16:colId xmlns:a16="http://schemas.microsoft.com/office/drawing/2014/main" xmlns="" val="20003"/>
                    </a:ext>
                  </a:extLst>
                </a:gridCol>
                <a:gridCol w="497322">
                  <a:extLst>
                    <a:ext uri="{9D8B030D-6E8A-4147-A177-3AD203B41FA5}">
                      <a16:colId xmlns:a16="http://schemas.microsoft.com/office/drawing/2014/main" xmlns="" val="20004"/>
                    </a:ext>
                  </a:extLst>
                </a:gridCol>
                <a:gridCol w="524953">
                  <a:extLst>
                    <a:ext uri="{9D8B030D-6E8A-4147-A177-3AD203B41FA5}">
                      <a16:colId xmlns:a16="http://schemas.microsoft.com/office/drawing/2014/main" xmlns="" val="20005"/>
                    </a:ext>
                  </a:extLst>
                </a:gridCol>
                <a:gridCol w="165774">
                  <a:extLst>
                    <a:ext uri="{9D8B030D-6E8A-4147-A177-3AD203B41FA5}">
                      <a16:colId xmlns:a16="http://schemas.microsoft.com/office/drawing/2014/main" xmlns="" val="20006"/>
                    </a:ext>
                  </a:extLst>
                </a:gridCol>
                <a:gridCol w="530481">
                  <a:extLst>
                    <a:ext uri="{9D8B030D-6E8A-4147-A177-3AD203B41FA5}">
                      <a16:colId xmlns:a16="http://schemas.microsoft.com/office/drawing/2014/main" xmlns="" val="20007"/>
                    </a:ext>
                  </a:extLst>
                </a:gridCol>
                <a:gridCol w="530481">
                  <a:extLst>
                    <a:ext uri="{9D8B030D-6E8A-4147-A177-3AD203B41FA5}">
                      <a16:colId xmlns:a16="http://schemas.microsoft.com/office/drawing/2014/main" xmlns="" val="20008"/>
                    </a:ext>
                  </a:extLst>
                </a:gridCol>
                <a:gridCol w="471727">
                  <a:extLst>
                    <a:ext uri="{9D8B030D-6E8A-4147-A177-3AD203B41FA5}">
                      <a16:colId xmlns:a16="http://schemas.microsoft.com/office/drawing/2014/main" xmlns="" val="20009"/>
                    </a:ext>
                  </a:extLst>
                </a:gridCol>
                <a:gridCol w="4379915">
                  <a:extLst>
                    <a:ext uri="{9D8B030D-6E8A-4147-A177-3AD203B41FA5}">
                      <a16:colId xmlns:a16="http://schemas.microsoft.com/office/drawing/2014/main" xmlns=""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xmlns=""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第2志願序學校9分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第3志願序學校8分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第4志願序學校7分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xmlns=""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xmlns=""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248666941"/>
                  </a:ext>
                </a:extLst>
              </a:tr>
              <a:tr h="473466">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xmlns=""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精熟</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基礎</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每科4分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待加強</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每科2分</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4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400" b="0" kern="0" dirty="0">
                          <a:effectLst/>
                          <a:latin typeface="新細明體" panose="02020500000000000000" pitchFamily="18" charset="-120"/>
                          <a:ea typeface="新細明體" panose="02020500000000000000" pitchFamily="18" charset="-120"/>
                        </a:rPr>
                        <a:t>36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A++(7</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A(5</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B+(3</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C(1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 寫作測驗</a:t>
                      </a:r>
                      <a:r>
                        <a:rPr lang="en-US" altLang="zh-TW" sz="1400" b="0" kern="0" dirty="0">
                          <a:effectLst/>
                          <a:latin typeface="新細明體" panose="02020500000000000000" pitchFamily="18" charset="-120"/>
                          <a:ea typeface="新細明體" panose="02020500000000000000" pitchFamily="18" charset="-120"/>
                        </a:rPr>
                        <a:t>6</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5</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0.8</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4</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3</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2</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點。</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100</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1"/>
                  </a:ext>
                </a:extLst>
              </a:tr>
            </a:tbl>
          </a:graphicData>
        </a:graphic>
      </p:graphicFrame>
      <p:sp>
        <p:nvSpPr>
          <p:cNvPr id="125089" name="矩形 1"/>
          <p:cNvSpPr>
            <a:spLocks noChangeArrowheads="1"/>
          </p:cNvSpPr>
          <p:nvPr/>
        </p:nvSpPr>
        <p:spPr bwMode="auto">
          <a:xfrm>
            <a:off x="1238250" y="1290638"/>
            <a:ext cx="1293813" cy="4032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a:solidFill>
                  <a:schemeClr val="bg1"/>
                </a:solidFill>
                <a:latin typeface="標楷體" panose="03000509000000000000" pitchFamily="65" charset="-120"/>
                <a:ea typeface="標楷體" panose="03000509000000000000" pitchFamily="65" charset="-120"/>
              </a:rPr>
              <a:t>(</a:t>
            </a:r>
            <a:r>
              <a:rPr lang="zh-TW" altLang="en-US" sz="3200" b="1">
                <a:solidFill>
                  <a:schemeClr val="bg1"/>
                </a:solidFill>
                <a:latin typeface="標楷體" panose="03000509000000000000" pitchFamily="65" charset="-120"/>
                <a:ea typeface="標楷體" panose="03000509000000000000" pitchFamily="65" charset="-120"/>
              </a:rPr>
              <a:t>四</a:t>
            </a:r>
            <a:r>
              <a:rPr lang="en-US" altLang="zh-TW" sz="3200" b="1">
                <a:solidFill>
                  <a:schemeClr val="bg1"/>
                </a:solidFill>
                <a:latin typeface="標楷體" panose="03000509000000000000" pitchFamily="65" charset="-120"/>
                <a:ea typeface="標楷體" panose="03000509000000000000" pitchFamily="65" charset="-120"/>
              </a:rPr>
              <a:t>)</a:t>
            </a:r>
          </a:p>
          <a:p>
            <a:pPr algn="ctr"/>
            <a:r>
              <a:rPr lang="en-US" altLang="zh-TW" sz="3200" b="1">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xmlns="" id="{9AEB8080-C951-47EC-9FF8-BDC45C71A37E}"/>
              </a:ext>
            </a:extLst>
          </p:cNvPr>
          <p:cNvSpPr txBox="1">
            <a:spLocks/>
          </p:cNvSpPr>
          <p:nvPr/>
        </p:nvSpPr>
        <p:spPr bwMode="auto">
          <a:xfrm>
            <a:off x="2671763" y="6395196"/>
            <a:ext cx="8001000"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a:t>
            </a:r>
            <a:r>
              <a:rPr lang="en-US" altLang="zh-TW" sz="2400" kern="0" dirty="0">
                <a:solidFill>
                  <a:srgbClr val="FF0000"/>
                </a:solidFill>
                <a:latin typeface="標楷體" panose="03000509000000000000" pitchFamily="65" charset="-120"/>
                <a:ea typeface="標楷體" panose="03000509000000000000" pitchFamily="65" charset="-120"/>
              </a:rPr>
              <a:t>(</a:t>
            </a:r>
            <a:r>
              <a:rPr lang="zh-TW" altLang="en-US" sz="2400" kern="0" dirty="0">
                <a:solidFill>
                  <a:srgbClr val="FF0000"/>
                </a:solidFill>
                <a:latin typeface="標楷體" panose="03000509000000000000" pitchFamily="65" charset="-120"/>
                <a:ea typeface="標楷體" panose="03000509000000000000" pitchFamily="65" charset="-120"/>
              </a:rPr>
              <a:t>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五</a:t>
            </a:r>
            <a:r>
              <a:rPr lang="en-US" altLang="zh-TW" sz="4000">
                <a:solidFill>
                  <a:schemeClr val="bg1"/>
                </a:solidFill>
                <a:latin typeface="標楷體" panose="03000509000000000000" pitchFamily="65" charset="-120"/>
                <a:ea typeface="標楷體" panose="03000509000000000000" pitchFamily="65" charset="-120"/>
              </a:rPr>
              <a:t>)109</a:t>
            </a:r>
            <a:r>
              <a:rPr lang="zh-TW" altLang="en-US" sz="400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862138" y="2628900"/>
            <a:ext cx="893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xmlns="" id="{FC38BC6E-2BD6-470E-BEED-55FEDE094D9C}"/>
              </a:ext>
            </a:extLst>
          </p:cNvPr>
          <p:cNvSpPr/>
          <p:nvPr/>
        </p:nvSpPr>
        <p:spPr>
          <a:xfrm>
            <a:off x="3192463" y="1768475"/>
            <a:ext cx="2470150" cy="663575"/>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endParaRPr lang="zh-TW" altLang="en-US" sz="2000" b="1" dirty="0"/>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27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FABD3444-96B3-4770-9DAE-F4E7A504DA49}"/>
              </a:ext>
            </a:extLst>
          </p:cNvPr>
          <p:cNvGraphicFramePr>
            <a:graphicFrameLocks noGrp="1"/>
          </p:cNvGraphicFramePr>
          <p:nvPr>
            <p:extLst>
              <p:ext uri="{D42A27DB-BD31-4B8C-83A1-F6EECF244321}">
                <p14:modId xmlns:p14="http://schemas.microsoft.com/office/powerpoint/2010/main" val="71228975"/>
              </p:ext>
            </p:extLst>
          </p:nvPr>
        </p:nvGraphicFramePr>
        <p:xfrm>
          <a:off x="2149475" y="1484786"/>
          <a:ext cx="6552729" cy="4446279"/>
        </p:xfrm>
        <a:graphic>
          <a:graphicData uri="http://schemas.openxmlformats.org/drawingml/2006/table">
            <a:tbl>
              <a:tblPr>
                <a:tableStyleId>{35758FB7-9AC5-4552-8A53-C91805E547FA}</a:tableStyleId>
              </a:tblPr>
              <a:tblGrid>
                <a:gridCol w="964433">
                  <a:extLst>
                    <a:ext uri="{9D8B030D-6E8A-4147-A177-3AD203B41FA5}">
                      <a16:colId xmlns:a16="http://schemas.microsoft.com/office/drawing/2014/main" xmlns="" val="20000"/>
                    </a:ext>
                  </a:extLst>
                </a:gridCol>
                <a:gridCol w="3691453">
                  <a:extLst>
                    <a:ext uri="{9D8B030D-6E8A-4147-A177-3AD203B41FA5}">
                      <a16:colId xmlns:a16="http://schemas.microsoft.com/office/drawing/2014/main" xmlns="" val="20001"/>
                    </a:ext>
                  </a:extLst>
                </a:gridCol>
                <a:gridCol w="1896843">
                  <a:extLst>
                    <a:ext uri="{9D8B030D-6E8A-4147-A177-3AD203B41FA5}">
                      <a16:colId xmlns:a16="http://schemas.microsoft.com/office/drawing/2014/main" xmlns="" val="20002"/>
                    </a:ext>
                  </a:extLst>
                </a:gridCol>
              </a:tblGrid>
              <a:tr h="372111">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xmlns="" val="10000"/>
                  </a:ext>
                </a:extLst>
              </a:tr>
              <a:tr h="372111">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1"/>
                  </a:ext>
                </a:extLst>
              </a:tr>
              <a:tr h="372111">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2"/>
                  </a:ext>
                </a:extLst>
              </a:tr>
              <a:tr h="372111">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3"/>
                  </a:ext>
                </a:extLst>
              </a:tr>
              <a:tr h="372111">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4"/>
                  </a:ext>
                </a:extLst>
              </a:tr>
              <a:tr h="372111">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5"/>
                  </a:ext>
                </a:extLst>
              </a:tr>
              <a:tr h="372111">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06"/>
                  </a:ext>
                </a:extLst>
              </a:tr>
              <a:tr h="737871">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xmlns="" val="10012"/>
                  </a:ext>
                </a:extLst>
              </a:tr>
              <a:tr h="737871">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xmlns=""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五</a:t>
            </a:r>
            <a:r>
              <a:rPr kumimoji="0" lang="en-US" altLang="zh-TW" sz="4000">
                <a:solidFill>
                  <a:schemeClr val="bg1"/>
                </a:solidFill>
                <a:latin typeface="標楷體" panose="03000509000000000000" pitchFamily="65" charset="-120"/>
                <a:ea typeface="標楷體" panose="03000509000000000000" pitchFamily="65" charset="-120"/>
              </a:rPr>
              <a:t>)109</a:t>
            </a:r>
            <a:r>
              <a:rPr kumimoji="0" lang="zh-TW" altLang="en-US" sz="4000">
                <a:solidFill>
                  <a:schemeClr val="bg1"/>
                </a:solidFill>
                <a:latin typeface="標楷體" panose="03000509000000000000" pitchFamily="65" charset="-120"/>
                <a:ea typeface="標楷體" panose="03000509000000000000" pitchFamily="65" charset="-120"/>
              </a:rPr>
              <a:t>免試入學同分比序</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28</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xmlns=""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xmlns="" val="20000"/>
                    </a:ext>
                  </a:extLst>
                </a:gridCol>
                <a:gridCol w="1385190">
                  <a:extLst>
                    <a:ext uri="{9D8B030D-6E8A-4147-A177-3AD203B41FA5}">
                      <a16:colId xmlns:a16="http://schemas.microsoft.com/office/drawing/2014/main" xmlns="" val="20001"/>
                    </a:ext>
                  </a:extLst>
                </a:gridCol>
                <a:gridCol w="1385190">
                  <a:extLst>
                    <a:ext uri="{9D8B030D-6E8A-4147-A177-3AD203B41FA5}">
                      <a16:colId xmlns:a16="http://schemas.microsoft.com/office/drawing/2014/main" xmlns="" val="20002"/>
                    </a:ext>
                  </a:extLst>
                </a:gridCol>
                <a:gridCol w="1385190">
                  <a:extLst>
                    <a:ext uri="{9D8B030D-6E8A-4147-A177-3AD203B41FA5}">
                      <a16:colId xmlns:a16="http://schemas.microsoft.com/office/drawing/2014/main" xmlns="" val="20003"/>
                    </a:ext>
                  </a:extLst>
                </a:gridCol>
                <a:gridCol w="1385190">
                  <a:extLst>
                    <a:ext uri="{9D8B030D-6E8A-4147-A177-3AD203B41FA5}">
                      <a16:colId xmlns:a16="http://schemas.microsoft.com/office/drawing/2014/main" xmlns="" val="20004"/>
                    </a:ext>
                  </a:extLst>
                </a:gridCol>
                <a:gridCol w="1385190">
                  <a:extLst>
                    <a:ext uri="{9D8B030D-6E8A-4147-A177-3AD203B41FA5}">
                      <a16:colId xmlns:a16="http://schemas.microsoft.com/office/drawing/2014/main" xmlns=""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表格 5">
            <a:extLst>
              <a:ext uri="{FF2B5EF4-FFF2-40B4-BE49-F238E27FC236}">
                <a16:creationId xmlns:a16="http://schemas.microsoft.com/office/drawing/2014/main" xmlns=""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xmlns=""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xmlns="" id="{5BDD727C-2C31-46D8-B1D9-3FA6637C5E07}"/>
              </a:ext>
            </a:extLst>
          </p:cNvPr>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a16="http://schemas.microsoft.com/office/drawing/2014/main" xmlns="" val="20000"/>
                    </a:ext>
                  </a:extLst>
                </a:gridCol>
                <a:gridCol w="3251116">
                  <a:extLst>
                    <a:ext uri="{9D8B030D-6E8A-4147-A177-3AD203B41FA5}">
                      <a16:colId xmlns:a16="http://schemas.microsoft.com/office/drawing/2014/main" xmlns="" val="20001"/>
                    </a:ext>
                  </a:extLst>
                </a:gridCol>
                <a:gridCol w="3791229">
                  <a:extLst>
                    <a:ext uri="{9D8B030D-6E8A-4147-A177-3AD203B41FA5}">
                      <a16:colId xmlns:a16="http://schemas.microsoft.com/office/drawing/2014/main" xmlns=""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a16="http://schemas.microsoft.com/office/drawing/2014/main" xmlns=""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a16="http://schemas.microsoft.com/office/drawing/2014/main" xmlns=""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a16="http://schemas.microsoft.com/office/drawing/2014/main" xmlns="" val="10002"/>
                  </a:ext>
                </a:extLst>
              </a:tr>
            </a:tbl>
          </a:graphicData>
        </a:graphic>
      </p:graphicFrame>
      <p:sp>
        <p:nvSpPr>
          <p:cNvPr id="4" name="矩形 3">
            <a:extLst>
              <a:ext uri="{FF2B5EF4-FFF2-40B4-BE49-F238E27FC236}">
                <a16:creationId xmlns:a16="http://schemas.microsoft.com/office/drawing/2014/main" xmlns="" id="{A504A1C5-072B-41B9-9F84-695165128DB3}"/>
              </a:ext>
            </a:extLst>
          </p:cNvPr>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95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D67A32C-BB7A-440B-8F08-8C5492B99E0F}" type="slidenum">
              <a:rPr lang="zh-TW" altLang="en-US" smtClean="0">
                <a:solidFill>
                  <a:srgbClr val="FEFFFF"/>
                </a:solidFill>
              </a:rPr>
              <a:pPr>
                <a:spcBef>
                  <a:spcPct val="0"/>
                </a:spcBef>
                <a:buClrTx/>
                <a:buFontTx/>
                <a:buNone/>
              </a:pPr>
              <a:t>3</a:t>
            </a:fld>
            <a:endParaRPr lang="zh-TW" altLang="en-US">
              <a:solidFill>
                <a:srgbClr val="FEFFFF"/>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xmlns="" val="20000"/>
                    </a:ext>
                  </a:extLst>
                </a:gridCol>
                <a:gridCol w="810291">
                  <a:extLst>
                    <a:ext uri="{9D8B030D-6E8A-4147-A177-3AD203B41FA5}">
                      <a16:colId xmlns:a16="http://schemas.microsoft.com/office/drawing/2014/main" xmlns="" val="20001"/>
                    </a:ext>
                  </a:extLst>
                </a:gridCol>
                <a:gridCol w="810291">
                  <a:extLst>
                    <a:ext uri="{9D8B030D-6E8A-4147-A177-3AD203B41FA5}">
                      <a16:colId xmlns:a16="http://schemas.microsoft.com/office/drawing/2014/main" xmlns="" val="20002"/>
                    </a:ext>
                  </a:extLst>
                </a:gridCol>
                <a:gridCol w="810291">
                  <a:extLst>
                    <a:ext uri="{9D8B030D-6E8A-4147-A177-3AD203B41FA5}">
                      <a16:colId xmlns:a16="http://schemas.microsoft.com/office/drawing/2014/main" xmlns="" val="20003"/>
                    </a:ext>
                  </a:extLst>
                </a:gridCol>
                <a:gridCol w="879744">
                  <a:extLst>
                    <a:ext uri="{9D8B030D-6E8A-4147-A177-3AD203B41FA5}">
                      <a16:colId xmlns:a16="http://schemas.microsoft.com/office/drawing/2014/main" xmlns="" val="20004"/>
                    </a:ext>
                  </a:extLst>
                </a:gridCol>
                <a:gridCol w="1026392">
                  <a:extLst>
                    <a:ext uri="{9D8B030D-6E8A-4147-A177-3AD203B41FA5}">
                      <a16:colId xmlns:a16="http://schemas.microsoft.com/office/drawing/2014/main" xmlns="" val="20005"/>
                    </a:ext>
                  </a:extLst>
                </a:gridCol>
                <a:gridCol w="879744">
                  <a:extLst>
                    <a:ext uri="{9D8B030D-6E8A-4147-A177-3AD203B41FA5}">
                      <a16:colId xmlns:a16="http://schemas.microsoft.com/office/drawing/2014/main" xmlns="" val="20006"/>
                    </a:ext>
                  </a:extLst>
                </a:gridCol>
                <a:gridCol w="768356">
                  <a:extLst>
                    <a:ext uri="{9D8B030D-6E8A-4147-A177-3AD203B41FA5}">
                      <a16:colId xmlns:a16="http://schemas.microsoft.com/office/drawing/2014/main" xmlns="" val="20007"/>
                    </a:ext>
                  </a:extLst>
                </a:gridCol>
                <a:gridCol w="768356">
                  <a:extLst>
                    <a:ext uri="{9D8B030D-6E8A-4147-A177-3AD203B41FA5}">
                      <a16:colId xmlns:a16="http://schemas.microsoft.com/office/drawing/2014/main" xmlns="" val="20008"/>
                    </a:ext>
                  </a:extLst>
                </a:gridCol>
                <a:gridCol w="1046706">
                  <a:extLst>
                    <a:ext uri="{9D8B030D-6E8A-4147-A177-3AD203B41FA5}">
                      <a16:colId xmlns:a16="http://schemas.microsoft.com/office/drawing/2014/main" xmlns=""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xmlns="" val="20000"/>
                    </a:ext>
                  </a:extLst>
                </a:gridCol>
                <a:gridCol w="816246">
                  <a:extLst>
                    <a:ext uri="{9D8B030D-6E8A-4147-A177-3AD203B41FA5}">
                      <a16:colId xmlns:a16="http://schemas.microsoft.com/office/drawing/2014/main" xmlns="" val="20001"/>
                    </a:ext>
                  </a:extLst>
                </a:gridCol>
                <a:gridCol w="816246">
                  <a:extLst>
                    <a:ext uri="{9D8B030D-6E8A-4147-A177-3AD203B41FA5}">
                      <a16:colId xmlns:a16="http://schemas.microsoft.com/office/drawing/2014/main" xmlns="" val="20002"/>
                    </a:ext>
                  </a:extLst>
                </a:gridCol>
                <a:gridCol w="816246">
                  <a:extLst>
                    <a:ext uri="{9D8B030D-6E8A-4147-A177-3AD203B41FA5}">
                      <a16:colId xmlns:a16="http://schemas.microsoft.com/office/drawing/2014/main" xmlns="" val="20003"/>
                    </a:ext>
                  </a:extLst>
                </a:gridCol>
                <a:gridCol w="816246">
                  <a:extLst>
                    <a:ext uri="{9D8B030D-6E8A-4147-A177-3AD203B41FA5}">
                      <a16:colId xmlns:a16="http://schemas.microsoft.com/office/drawing/2014/main" xmlns="" val="20004"/>
                    </a:ext>
                  </a:extLst>
                </a:gridCol>
                <a:gridCol w="810645">
                  <a:extLst>
                    <a:ext uri="{9D8B030D-6E8A-4147-A177-3AD203B41FA5}">
                      <a16:colId xmlns:a16="http://schemas.microsoft.com/office/drawing/2014/main" xmlns="" val="20005"/>
                    </a:ext>
                  </a:extLst>
                </a:gridCol>
                <a:gridCol w="1031731">
                  <a:extLst>
                    <a:ext uri="{9D8B030D-6E8A-4147-A177-3AD203B41FA5}">
                      <a16:colId xmlns:a16="http://schemas.microsoft.com/office/drawing/2014/main" xmlns="" val="20006"/>
                    </a:ext>
                  </a:extLst>
                </a:gridCol>
                <a:gridCol w="871101">
                  <a:extLst>
                    <a:ext uri="{9D8B030D-6E8A-4147-A177-3AD203B41FA5}">
                      <a16:colId xmlns:a16="http://schemas.microsoft.com/office/drawing/2014/main" xmlns="" val="20007"/>
                    </a:ext>
                  </a:extLst>
                </a:gridCol>
                <a:gridCol w="867467">
                  <a:extLst>
                    <a:ext uri="{9D8B030D-6E8A-4147-A177-3AD203B41FA5}">
                      <a16:colId xmlns:a16="http://schemas.microsoft.com/office/drawing/2014/main" xmlns="" val="20008"/>
                    </a:ext>
                  </a:extLst>
                </a:gridCol>
                <a:gridCol w="867467">
                  <a:extLst>
                    <a:ext uri="{9D8B030D-6E8A-4147-A177-3AD203B41FA5}">
                      <a16:colId xmlns:a16="http://schemas.microsoft.com/office/drawing/2014/main" xmlns=""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31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xmlns="" id="{49013FA2-80D1-49C0-B6DD-5C94DB727C84}"/>
              </a:ext>
            </a:extLst>
          </p:cNvPr>
          <p:cNvGraphicFramePr>
            <a:graphicFrameLocks noGrp="1"/>
          </p:cNvGraphicFramePr>
          <p:nvPr>
            <p:ph sz="half" idx="4294967295"/>
          </p:nvPr>
        </p:nvGraphicFramePr>
        <p:xfrm>
          <a:off x="2141538" y="787400"/>
          <a:ext cx="7643812" cy="5856289"/>
        </p:xfrm>
        <a:graphic>
          <a:graphicData uri="http://schemas.openxmlformats.org/drawingml/2006/table">
            <a:tbl>
              <a:tblPr/>
              <a:tblGrid>
                <a:gridCol w="1053292">
                  <a:extLst>
                    <a:ext uri="{9D8B030D-6E8A-4147-A177-3AD203B41FA5}">
                      <a16:colId xmlns:a16="http://schemas.microsoft.com/office/drawing/2014/main" xmlns="" val="20000"/>
                    </a:ext>
                  </a:extLst>
                </a:gridCol>
                <a:gridCol w="697749">
                  <a:extLst>
                    <a:ext uri="{9D8B030D-6E8A-4147-A177-3AD203B41FA5}">
                      <a16:colId xmlns:a16="http://schemas.microsoft.com/office/drawing/2014/main" xmlns="" val="20001"/>
                    </a:ext>
                  </a:extLst>
                </a:gridCol>
                <a:gridCol w="697749">
                  <a:extLst>
                    <a:ext uri="{9D8B030D-6E8A-4147-A177-3AD203B41FA5}">
                      <a16:colId xmlns:a16="http://schemas.microsoft.com/office/drawing/2014/main" xmlns="" val="20002"/>
                    </a:ext>
                  </a:extLst>
                </a:gridCol>
                <a:gridCol w="697749">
                  <a:extLst>
                    <a:ext uri="{9D8B030D-6E8A-4147-A177-3AD203B41FA5}">
                      <a16:colId xmlns:a16="http://schemas.microsoft.com/office/drawing/2014/main" xmlns="" val="20003"/>
                    </a:ext>
                  </a:extLst>
                </a:gridCol>
                <a:gridCol w="697749">
                  <a:extLst>
                    <a:ext uri="{9D8B030D-6E8A-4147-A177-3AD203B41FA5}">
                      <a16:colId xmlns:a16="http://schemas.microsoft.com/office/drawing/2014/main" xmlns="" val="20004"/>
                    </a:ext>
                  </a:extLst>
                </a:gridCol>
                <a:gridCol w="692963">
                  <a:extLst>
                    <a:ext uri="{9D8B030D-6E8A-4147-A177-3AD203B41FA5}">
                      <a16:colId xmlns:a16="http://schemas.microsoft.com/office/drawing/2014/main" xmlns="" val="20005"/>
                    </a:ext>
                  </a:extLst>
                </a:gridCol>
                <a:gridCol w="724546">
                  <a:extLst>
                    <a:ext uri="{9D8B030D-6E8A-4147-A177-3AD203B41FA5}">
                      <a16:colId xmlns:a16="http://schemas.microsoft.com/office/drawing/2014/main" xmlns="" val="20006"/>
                    </a:ext>
                  </a:extLst>
                </a:gridCol>
                <a:gridCol w="794005">
                  <a:extLst>
                    <a:ext uri="{9D8B030D-6E8A-4147-A177-3AD203B41FA5}">
                      <a16:colId xmlns:a16="http://schemas.microsoft.com/office/drawing/2014/main" xmlns="" val="20007"/>
                    </a:ext>
                  </a:extLst>
                </a:gridCol>
                <a:gridCol w="794005">
                  <a:extLst>
                    <a:ext uri="{9D8B030D-6E8A-4147-A177-3AD203B41FA5}">
                      <a16:colId xmlns:a16="http://schemas.microsoft.com/office/drawing/2014/main" xmlns="" val="20008"/>
                    </a:ext>
                  </a:extLst>
                </a:gridCol>
                <a:gridCol w="794005">
                  <a:extLst>
                    <a:ext uri="{9D8B030D-6E8A-4147-A177-3AD203B41FA5}">
                      <a16:colId xmlns:a16="http://schemas.microsoft.com/office/drawing/2014/main" xmlns=""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xmlns=""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bl>
          </a:graphicData>
        </a:graphic>
      </p:graphicFrame>
      <p:sp>
        <p:nvSpPr>
          <p:cNvPr id="2" name="矩形 1">
            <a:extLst>
              <a:ext uri="{FF2B5EF4-FFF2-40B4-BE49-F238E27FC236}">
                <a16:creationId xmlns:a16="http://schemas.microsoft.com/office/drawing/2014/main" xmlns=""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xmlns=""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32</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xmlns="" id="{16EB572C-678A-493D-8890-4E00CD588164}"/>
              </a:ext>
            </a:extLst>
          </p:cNvPr>
          <p:cNvSpPr>
            <a:spLocks noChangeArrowheads="1"/>
          </p:cNvSpPr>
          <p:nvPr/>
        </p:nvSpPr>
        <p:spPr bwMode="auto">
          <a:xfrm>
            <a:off x="1803400" y="1436688"/>
            <a:ext cx="9151938" cy="984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分發以學生選填志願順序為優先考量。採從左而右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，從上而下的方式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zh-TW" altLang="en-US" sz="1400" dirty="0">
              <a:latin typeface="標楷體" panose="03000509000000000000" pitchFamily="65" charset="-120"/>
              <a:ea typeface="標楷體" panose="03000509000000000000" pitchFamily="65" charset="-120"/>
            </a:endParaRPr>
          </a:p>
          <a:p>
            <a:pPr>
              <a:defRPr/>
            </a:pPr>
            <a:endParaRPr lang="zh-TW" altLang="en-US" dirty="0"/>
          </a:p>
        </p:txBody>
      </p:sp>
      <p:graphicFrame>
        <p:nvGraphicFramePr>
          <p:cNvPr id="3" name="表格 2">
            <a:extLst>
              <a:ext uri="{FF2B5EF4-FFF2-40B4-BE49-F238E27FC236}">
                <a16:creationId xmlns:a16="http://schemas.microsoft.com/office/drawing/2014/main" xmlns=""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xmlns="" val="20000"/>
                    </a:ext>
                  </a:extLst>
                </a:gridCol>
                <a:gridCol w="973597">
                  <a:extLst>
                    <a:ext uri="{9D8B030D-6E8A-4147-A177-3AD203B41FA5}">
                      <a16:colId xmlns:a16="http://schemas.microsoft.com/office/drawing/2014/main" xmlns="" val="20001"/>
                    </a:ext>
                  </a:extLst>
                </a:gridCol>
                <a:gridCol w="972960">
                  <a:extLst>
                    <a:ext uri="{9D8B030D-6E8A-4147-A177-3AD203B41FA5}">
                      <a16:colId xmlns:a16="http://schemas.microsoft.com/office/drawing/2014/main" xmlns="" val="20002"/>
                    </a:ext>
                  </a:extLst>
                </a:gridCol>
                <a:gridCol w="972960">
                  <a:extLst>
                    <a:ext uri="{9D8B030D-6E8A-4147-A177-3AD203B41FA5}">
                      <a16:colId xmlns:a16="http://schemas.microsoft.com/office/drawing/2014/main" xmlns="" val="20003"/>
                    </a:ext>
                  </a:extLst>
                </a:gridCol>
                <a:gridCol w="972960">
                  <a:extLst>
                    <a:ext uri="{9D8B030D-6E8A-4147-A177-3AD203B41FA5}">
                      <a16:colId xmlns:a16="http://schemas.microsoft.com/office/drawing/2014/main" xmlns="" val="20004"/>
                    </a:ext>
                  </a:extLst>
                </a:gridCol>
                <a:gridCol w="972960">
                  <a:extLst>
                    <a:ext uri="{9D8B030D-6E8A-4147-A177-3AD203B41FA5}">
                      <a16:colId xmlns:a16="http://schemas.microsoft.com/office/drawing/2014/main" xmlns="" val="20005"/>
                    </a:ext>
                  </a:extLst>
                </a:gridCol>
                <a:gridCol w="972960">
                  <a:extLst>
                    <a:ext uri="{9D8B030D-6E8A-4147-A177-3AD203B41FA5}">
                      <a16:colId xmlns:a16="http://schemas.microsoft.com/office/drawing/2014/main" xmlns="" val="20006"/>
                    </a:ext>
                  </a:extLst>
                </a:gridCol>
                <a:gridCol w="972960">
                  <a:extLst>
                    <a:ext uri="{9D8B030D-6E8A-4147-A177-3AD203B41FA5}">
                      <a16:colId xmlns:a16="http://schemas.microsoft.com/office/drawing/2014/main" xmlns="" val="20007"/>
                    </a:ext>
                  </a:extLst>
                </a:gridCol>
                <a:gridCol w="972960">
                  <a:extLst>
                    <a:ext uri="{9D8B030D-6E8A-4147-A177-3AD203B41FA5}">
                      <a16:colId xmlns:a16="http://schemas.microsoft.com/office/drawing/2014/main" xmlns="" val="20008"/>
                    </a:ext>
                  </a:extLst>
                </a:gridCol>
                <a:gridCol w="972960">
                  <a:extLst>
                    <a:ext uri="{9D8B030D-6E8A-4147-A177-3AD203B41FA5}">
                      <a16:colId xmlns:a16="http://schemas.microsoft.com/office/drawing/2014/main" xmlns=""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xmlns=""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cxnSp>
        <p:nvCxnSpPr>
          <p:cNvPr id="7" name="直線單箭頭接點 6">
            <a:extLst>
              <a:ext uri="{FF2B5EF4-FFF2-40B4-BE49-F238E27FC236}">
                <a16:creationId xmlns:a16="http://schemas.microsoft.com/office/drawing/2014/main" xmlns=""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xmlns=""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639888" y="242888"/>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33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當高中職核定招生名額小於所應保障之名額時，各保障名額依超額比序同分比序順序比較之。經比序仍超額時，超額之部分不列入保障名額，與其他學生共同參加第一階段免試入學分發。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34</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a16="http://schemas.microsoft.com/office/drawing/2014/main" xmlns=""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107</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1070075738</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517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AE6EFE1-8EDB-470D-94FB-4446C58296D7}"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xmlns=""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lnSpc>
                <a:spcPct val="150000"/>
              </a:lnSpc>
              <a:spcBef>
                <a:spcPct val="0"/>
              </a:spcBef>
              <a:buClrTx/>
              <a:buFontTx/>
              <a:buNone/>
            </a:pPr>
            <a:r>
              <a:rPr kumimoji="0" lang="en-US" altLang="zh-TW" sz="2400" b="1">
                <a:solidFill>
                  <a:srgbClr val="0000FF"/>
                </a:solidFill>
                <a:latin typeface="標楷體" panose="03000509000000000000" pitchFamily="65" charset="-120"/>
                <a:ea typeface="標楷體" panose="03000509000000000000" pitchFamily="65" charset="-120"/>
              </a:rPr>
              <a:t>1</a:t>
            </a:r>
            <a:r>
              <a:rPr kumimoji="0" lang="zh-TW" altLang="en-US" sz="2400" b="1">
                <a:solidFill>
                  <a:srgbClr val="0000FF"/>
                </a:solidFill>
                <a:latin typeface="標楷體" panose="03000509000000000000" pitchFamily="65" charset="-120"/>
                <a:ea typeface="標楷體" panose="03000509000000000000" pitchFamily="65" charset="-120"/>
              </a:rPr>
              <a:t>個志願序內最多只能填</a:t>
            </a:r>
            <a:r>
              <a:rPr kumimoji="0" lang="en-US" altLang="zh-TW" sz="2400" b="1">
                <a:solidFill>
                  <a:srgbClr val="0000FF"/>
                </a:solidFill>
                <a:latin typeface="標楷體" panose="03000509000000000000" pitchFamily="65" charset="-120"/>
                <a:ea typeface="標楷體" panose="03000509000000000000" pitchFamily="65" charset="-120"/>
              </a:rPr>
              <a:t>3</a:t>
            </a:r>
            <a:r>
              <a:rPr kumimoji="0" lang="zh-TW" altLang="en-US" sz="2400" b="1">
                <a:solidFill>
                  <a:srgbClr val="0000FF"/>
                </a:solidFill>
                <a:latin typeface="標楷體" panose="03000509000000000000" pitchFamily="65" charset="-120"/>
                <a:ea typeface="標楷體" panose="03000509000000000000" pitchFamily="65" charset="-120"/>
              </a:rPr>
              <a:t>間「學校」</a:t>
            </a:r>
            <a:endParaRPr kumimoji="0" lang="zh-TW" altLang="en-US" sz="2400">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20000"/>
              </a:spcBef>
              <a:buClrTx/>
              <a:buFontTx/>
              <a:buNone/>
            </a:pPr>
            <a:r>
              <a:rPr kumimoji="0" lang="zh-TW" altLang="zh-TW" sz="2400" b="1">
                <a:solidFill>
                  <a:srgbClr val="0000FF"/>
                </a:solidFill>
                <a:latin typeface="標楷體" panose="03000509000000000000" pitchFamily="65" charset="-120"/>
                <a:ea typeface="標楷體" panose="03000509000000000000" pitchFamily="65" charset="-120"/>
              </a:rPr>
              <a:t>一</a:t>
            </a:r>
            <a:r>
              <a:rPr kumimoji="0" lang="zh-TW" altLang="en-US" sz="2400" b="1">
                <a:solidFill>
                  <a:srgbClr val="0000FF"/>
                </a:solidFill>
                <a:latin typeface="標楷體" panose="03000509000000000000" pitchFamily="65" charset="-120"/>
                <a:ea typeface="標楷體" panose="03000509000000000000" pitchFamily="65" charset="-120"/>
              </a:rPr>
              <a:t>校</a:t>
            </a:r>
            <a:r>
              <a:rPr kumimoji="0" lang="zh-TW" altLang="zh-TW" sz="2400" b="1">
                <a:solidFill>
                  <a:srgbClr val="0000FF"/>
                </a:solidFill>
                <a:latin typeface="標楷體" panose="03000509000000000000" pitchFamily="65" charset="-120"/>
                <a:ea typeface="標楷體" panose="03000509000000000000" pitchFamily="65" charset="-120"/>
              </a:rPr>
              <a:t>如有多科別</a:t>
            </a:r>
            <a:r>
              <a:rPr kumimoji="0" lang="zh-TW" altLang="en-US" sz="2400" b="1">
                <a:solidFill>
                  <a:srgbClr val="0000FF"/>
                </a:solidFill>
                <a:latin typeface="標楷體" panose="03000509000000000000" pitchFamily="65" charset="-120"/>
                <a:ea typeface="標楷體" panose="03000509000000000000" pitchFamily="65" charset="-120"/>
              </a:rPr>
              <a:t>，</a:t>
            </a:r>
            <a:r>
              <a:rPr kumimoji="0" lang="zh-TW" altLang="zh-TW" sz="2400"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sz="2400">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37</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CC49FBD8-80F9-4167-869B-557A6202ADF8}"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38</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nSpc>
                <a:spcPct val="150000"/>
              </a:lnSpc>
              <a:spcBef>
                <a:spcPct val="20000"/>
              </a:spcBef>
              <a:buClrTx/>
              <a:buFontTx/>
              <a:buNone/>
            </a:pP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a:spcBef>
                <a:spcPct val="0"/>
              </a:spcBef>
              <a:buClrTx/>
              <a:buFontTx/>
              <a:buNone/>
            </a:pP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sz="2400"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sz="24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8249"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56013955-0143-497E-8A80-6DE7809356C1}" type="slidenum">
              <a:rPr kumimoji="0" lang="zh-TW" altLang="en-US" sz="2000">
                <a:solidFill>
                  <a:srgbClr val="FEFFFF"/>
                </a:solidFill>
              </a:rPr>
              <a:pPr algn="r" eaLnBrk="1" hangingPunct="1">
                <a:spcBef>
                  <a:spcPct val="0"/>
                </a:spcBef>
                <a:buClrTx/>
                <a:buFontTx/>
                <a:buNone/>
              </a:pPr>
              <a:t>38</a:t>
            </a:fld>
            <a:endParaRPr kumimoji="0" lang="zh-TW" altLang="en-US" sz="2000">
              <a:solidFill>
                <a:srgbClr val="FE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E966E37D-EF04-4D38-95D8-88CEBD67F0C4}"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39</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9268"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7F796E72-BD9B-4BAA-9D74-43CD29DF2FF1}" type="slidenum">
              <a:rPr kumimoji="0" lang="zh-TW" altLang="en-US" sz="2000">
                <a:solidFill>
                  <a:srgbClr val="FEFFFF"/>
                </a:solidFill>
              </a:rPr>
              <a:pPr algn="r" eaLnBrk="1" hangingPunct="1">
                <a:spcBef>
                  <a:spcPct val="0"/>
                </a:spcBef>
                <a:buClrTx/>
                <a:buFontTx/>
                <a:buNone/>
              </a:pPr>
              <a:t>39</a:t>
            </a:fld>
            <a:endParaRPr kumimoji="0" lang="zh-TW" altLang="en-US" sz="2000">
              <a:solidFill>
                <a:srgbClr val="FEFFFF"/>
              </a:solidFill>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B09848BA-7AF5-4599-9872-3C32BFF07D2A}" type="slidenum">
              <a:rPr kumimoji="0" lang="en-US" altLang="zh-TW" sz="1000">
                <a:solidFill>
                  <a:srgbClr val="000000"/>
                </a:solidFill>
                <a:latin typeface="Arial" panose="020B0604020202020204" pitchFamily="34" charset="0"/>
                <a:ea typeface="新細明體" panose="02020500000000000000" pitchFamily="18" charset="-120"/>
              </a:rPr>
              <a:pPr algn="r" eaLnBrk="1" hangingPunct="1">
                <a:spcBef>
                  <a:spcPct val="0"/>
                </a:spcBef>
                <a:buClrTx/>
                <a:buFontTx/>
                <a:buNone/>
              </a:pPr>
              <a:t>39</a:t>
            </a:fld>
            <a:endParaRPr kumimoji="0" lang="en-US" altLang="zh-TW" sz="100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ct val="0"/>
              </a:spcBef>
              <a:buClrTx/>
              <a:buFontTx/>
              <a:buNone/>
            </a:pPr>
            <a:endParaRPr lang="zh-TW" altLang="en-US" sz="28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九</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多元學習</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競賽成績</a:t>
            </a:r>
            <a:r>
              <a:rPr lang="en-US" altLang="zh-TW" sz="4000">
                <a:solidFill>
                  <a:srgbClr val="FFFF00"/>
                </a:solidFill>
                <a:latin typeface="標楷體" panose="03000509000000000000" pitchFamily="65" charset="-120"/>
                <a:ea typeface="標楷體" panose="03000509000000000000" pitchFamily="65" charset="-120"/>
              </a:rPr>
              <a:t>1(10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分為國際性、全國性、縣市性</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以競賽採計一覽表為主</a:t>
            </a:r>
            <a:r>
              <a:rPr lang="en-US" altLang="zh-TW" sz="3200">
                <a:solidFill>
                  <a:schemeClr val="tx1"/>
                </a:solidFill>
                <a:latin typeface="標楷體" panose="03000509000000000000" pitchFamily="65" charset="-120"/>
                <a:ea typeface="標楷體" panose="03000509000000000000" pitchFamily="65" charset="-120"/>
              </a:rPr>
              <a:t>)</a:t>
            </a:r>
          </a:p>
          <a:p>
            <a:pPr eaLnBrk="1" hangingPunct="1"/>
            <a:r>
              <a:rPr lang="zh-TW" altLang="en-US" sz="3200">
                <a:solidFill>
                  <a:schemeClr val="tx1"/>
                </a:solidFill>
                <a:latin typeface="標楷體" panose="03000509000000000000" pitchFamily="65" charset="-120"/>
                <a:ea typeface="標楷體" panose="03000509000000000000" pitchFamily="65" charset="-120"/>
              </a:rPr>
              <a:t>團體賽分數折半計算。</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同一性質或同一項目之競賽，僅擇優計分一次</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競賽項目</a:t>
            </a:r>
            <a:r>
              <a:rPr lang="zh-TW" altLang="en-US" sz="3200">
                <a:solidFill>
                  <a:srgbClr val="006600"/>
                </a:solidFill>
                <a:latin typeface="標楷體" panose="03000509000000000000" pitchFamily="65" charset="-120"/>
                <a:ea typeface="標楷體" panose="03000509000000000000" pitchFamily="65" charset="-120"/>
              </a:rPr>
              <a:t>：</a:t>
            </a:r>
            <a:r>
              <a:rPr lang="zh-TW" altLang="en-US" sz="320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402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B0027F-5ABA-420E-8CA8-FE2A0876B44D}" type="slidenum">
              <a:rPr kumimoji="0" lang="zh-TW" altLang="en-US" smtClean="0">
                <a:solidFill>
                  <a:srgbClr val="FEFFFF"/>
                </a:solidFill>
                <a:latin typeface="Century Gothic" panose="020B0502020202020204" pitchFamily="34" charset="0"/>
              </a:rPr>
              <a:pPr/>
              <a:t>40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xmlns=""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009177" y="1266095"/>
            <a:ext cx="9651010" cy="4805362"/>
          </a:xfrm>
        </p:spPr>
        <p:txBody>
          <a:bodyPr/>
          <a:lstStyle/>
          <a:p>
            <a:pPr>
              <a:buFontTx/>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依據</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11</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en-US" sz="2800" dirty="0">
                <a:solidFill>
                  <a:srgbClr val="FF0000"/>
                </a:solidFill>
                <a:latin typeface="標楷體" panose="03000509000000000000" pitchFamily="65" charset="-120"/>
                <a:ea typeface="標楷體" panose="03000509000000000000" pitchFamily="65" charset="-120"/>
              </a:rPr>
              <a:t>日南市教課</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字第</a:t>
            </a:r>
            <a:r>
              <a:rPr lang="en-US" altLang="zh-TW" sz="2800" dirty="0">
                <a:solidFill>
                  <a:srgbClr val="FF0000"/>
                </a:solidFill>
                <a:latin typeface="標楷體" panose="03000509000000000000" pitchFamily="65" charset="-120"/>
                <a:ea typeface="標楷體" panose="03000509000000000000" pitchFamily="65" charset="-120"/>
              </a:rPr>
              <a:t>1081319472</a:t>
            </a:r>
            <a:r>
              <a:rPr lang="zh-TW" altLang="en-US" sz="2800" dirty="0">
                <a:solidFill>
                  <a:srgbClr val="FF0000"/>
                </a:solidFill>
                <a:latin typeface="標楷體" panose="03000509000000000000" pitchFamily="65" charset="-120"/>
                <a:ea typeface="標楷體" panose="03000509000000000000" pitchFamily="65" charset="-120"/>
              </a:rPr>
              <a:t>號函。</a:t>
            </a:r>
            <a:endParaRPr lang="en-US" altLang="zh-TW" sz="2800" dirty="0">
              <a:solidFill>
                <a:srgbClr val="FF0000"/>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縣市競賽採計增列項目如下：</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臺南市國民中小學仿生機器人科技創作競賽。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國際機器人大賽縣市選拔賽。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76</a:t>
            </a:r>
            <a:r>
              <a:rPr lang="zh-TW" altLang="en-US" sz="2000" dirty="0">
                <a:latin typeface="標楷體" panose="03000509000000000000" pitchFamily="65" charset="-120"/>
                <a:ea typeface="標楷體" panose="03000509000000000000" pitchFamily="65" charset="-120"/>
              </a:rPr>
              <a:t>臺南市國中小</a:t>
            </a:r>
            <a:r>
              <a:rPr lang="en-US" altLang="zh-TW" sz="2000" dirty="0">
                <a:latin typeface="標楷體" panose="03000509000000000000" pitchFamily="65" charset="-120"/>
                <a:ea typeface="標楷體" panose="03000509000000000000" pitchFamily="65" charset="-120"/>
              </a:rPr>
              <a:t>TEEBALL</a:t>
            </a:r>
            <a:r>
              <a:rPr lang="zh-TW" altLang="en-US" sz="2000" dirty="0">
                <a:latin typeface="標楷體" panose="03000509000000000000" pitchFamily="65" charset="-120"/>
                <a:ea typeface="標楷體" panose="03000509000000000000" pitchFamily="65" charset="-120"/>
              </a:rPr>
              <a:t>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77</a:t>
            </a:r>
            <a:r>
              <a:rPr lang="zh-TW" altLang="en-US" sz="2000" dirty="0">
                <a:latin typeface="標楷體" panose="03000509000000000000" pitchFamily="65" charset="-120"/>
                <a:ea typeface="標楷體" panose="03000509000000000000" pitchFamily="65" charset="-120"/>
              </a:rPr>
              <a:t>臺南市中小學高爾夫錦標賽。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臺南市中小學武術錦標賽。</a:t>
            </a:r>
            <a:endParaRPr lang="en-US" altLang="zh-TW" sz="2800" dirty="0">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國際性競賽參考項目增列項目如下</a:t>
            </a:r>
            <a:r>
              <a:rPr lang="zh-TW" altLang="en-US" sz="2800" dirty="0">
                <a:latin typeface="標楷體" panose="03000509000000000000" pitchFamily="65" charset="-120"/>
                <a:ea typeface="標楷體" panose="03000509000000000000" pitchFamily="65" charset="-120"/>
              </a:rPr>
              <a:t>：</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33 IMC</a:t>
            </a:r>
            <a:r>
              <a:rPr lang="zh-TW" altLang="en-US" sz="2000" dirty="0">
                <a:latin typeface="標楷體" panose="03000509000000000000" pitchFamily="65" charset="-120"/>
                <a:ea typeface="標楷體" panose="03000509000000000000" pitchFamily="65" charset="-120"/>
              </a:rPr>
              <a:t>國際數學競賽。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a:t>
            </a:r>
            <a:endParaRPr lang="en-US" altLang="zh-TW" sz="2000" dirty="0">
              <a:latin typeface="標楷體" panose="03000509000000000000" pitchFamily="65" charset="-120"/>
              <a:ea typeface="標楷體" panose="03000509000000000000" pitchFamily="65" charset="-120"/>
            </a:endParaRPr>
          </a:p>
          <a:p>
            <a:pPr marL="342900" lvl="1" indent="-342900">
              <a:buClr>
                <a:schemeClr val="tx2"/>
              </a:buCl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上開增列競賽項目，自</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學年度第</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學期起適用採計。</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本屆三年級學生不採計以上競賽項目</a:t>
            </a:r>
            <a:r>
              <a:rPr lang="en-US"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42</a:t>
            </a:fld>
            <a:endParaRPr lang="zh-TW" altLang="en-US" sz="1200">
              <a:solidFill>
                <a:srgbClr val="898989"/>
              </a:solidFill>
              <a:latin typeface="Arial" panose="020B0604020202020204" pitchFamily="34" charset="0"/>
            </a:endParaRPr>
          </a:p>
        </p:txBody>
      </p:sp>
      <p:sp>
        <p:nvSpPr>
          <p:cNvPr id="8" name="標題 1">
            <a:extLst>
              <a:ext uri="{FF2B5EF4-FFF2-40B4-BE49-F238E27FC236}">
                <a16:creationId xmlns:a16="http://schemas.microsoft.com/office/drawing/2014/main" xmlns="" id="{8D5D7B95-5025-4FE3-92F5-2339405F871D}"/>
              </a:ext>
            </a:extLst>
          </p:cNvPr>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21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4" y="1628800"/>
            <a:ext cx="8752656"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競賽成績、語言認證由學生上網先行登錄獎狀及相關資料。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等項，不得因同一事由重複採計加分。</a:t>
            </a:r>
            <a:r>
              <a:rPr lang="en-US" altLang="zh-TW" sz="2400" dirty="0">
                <a:solidFill>
                  <a:srgbClr val="C00000"/>
                </a:solidFill>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科學展覽、各學科能力競賽、語文類競賽、藝能類競賽、運動類競賽</a:t>
            </a:r>
            <a:r>
              <a:rPr lang="en-US" altLang="zh-TW" sz="2400" dirty="0">
                <a:solidFill>
                  <a:srgbClr val="C00000"/>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43</a:t>
            </a:fld>
            <a:endParaRPr lang="zh-TW" altLang="en-US" sz="1200">
              <a:solidFill>
                <a:srgbClr val="898989"/>
              </a:solidFill>
              <a:latin typeface="Arial" panose="020B0604020202020204" pitchFamily="34" charset="0"/>
            </a:endParaRPr>
          </a:p>
        </p:txBody>
      </p:sp>
      <p:sp>
        <p:nvSpPr>
          <p:cNvPr id="7" name="標題 1">
            <a:extLst>
              <a:ext uri="{FF2B5EF4-FFF2-40B4-BE49-F238E27FC236}">
                <a16:creationId xmlns:a16="http://schemas.microsoft.com/office/drawing/2014/main" xmlns=""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2"/>
          <p:cNvSpPr>
            <a:spLocks noGrp="1"/>
          </p:cNvSpPr>
          <p:nvPr>
            <p:ph idx="1"/>
          </p:nvPr>
        </p:nvSpPr>
        <p:spPr>
          <a:xfrm>
            <a:off x="1677988" y="1541463"/>
            <a:ext cx="9234487"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24</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9</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10</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233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423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AF1425E-62B4-49A4-B8E2-B79DB952C56C}" type="slidenum">
              <a:rPr kumimoji="0" lang="zh-TW" altLang="en-US" smtClean="0">
                <a:solidFill>
                  <a:srgbClr val="FEFFFF"/>
                </a:solidFill>
                <a:latin typeface="Century Gothic" panose="020B0502020202020204" pitchFamily="34" charset="0"/>
              </a:rPr>
              <a:pPr/>
              <a:t>44</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a16="http://schemas.microsoft.com/office/drawing/2014/main" xmlns="" id="{9AC7FC7D-E78C-4E08-BA1E-A8BB803B668D}"/>
              </a:ext>
            </a:extLst>
          </p:cNvPr>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a16="http://schemas.microsoft.com/office/drawing/2014/main" xmlns="" id="{314C9C79-95C1-4621-BBF3-CDFFE0582B73}"/>
              </a:ext>
            </a:extLst>
          </p:cNvPr>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a16="http://schemas.microsoft.com/office/drawing/2014/main" xmlns="" id="{40426437-93B0-4D32-A5D4-A12F948EDADD}"/>
              </a:ext>
            </a:extLst>
          </p:cNvPr>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33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3D163B2-A67B-442B-B77B-BE697142D5DF}" type="slidenum">
              <a:rPr kumimoji="0" lang="zh-TW" altLang="en-US" smtClean="0">
                <a:solidFill>
                  <a:srgbClr val="FEFFFF"/>
                </a:solidFill>
                <a:latin typeface="Century Gothic" panose="020B0502020202020204" pitchFamily="34" charset="0"/>
              </a:rPr>
              <a:pPr/>
              <a:t>45</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16003C1-2C0C-4153-ACDA-F0190E4952B3}"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DF3266B-7415-4FFB-A837-78A44BB59A80}" type="slidenum">
              <a:rPr kumimoji="0" lang="zh-TW" altLang="en-US" smtClean="0">
                <a:solidFill>
                  <a:srgbClr val="FEFFFF"/>
                </a:solidFill>
                <a:latin typeface="Century Gothic" panose="020B0502020202020204" pitchFamily="34" charset="0"/>
              </a:rPr>
              <a:pPr/>
              <a:t>47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a:extLst>
              <a:ext uri="{FF2B5EF4-FFF2-40B4-BE49-F238E27FC236}">
                <a16:creationId xmlns:a16="http://schemas.microsoft.com/office/drawing/2014/main" xmlns="" id="{0F801B69-6522-4F0C-9940-FA5AC2265DE9}"/>
              </a:ext>
            </a:extLst>
          </p:cNvPr>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a:extLst>
              <a:ext uri="{FF2B5EF4-FFF2-40B4-BE49-F238E27FC236}">
                <a16:creationId xmlns:a16="http://schemas.microsoft.com/office/drawing/2014/main" xmlns="" id="{2186AB0F-7B94-4118-B725-F36DF12E2FB1}"/>
              </a:ext>
            </a:extLst>
          </p:cNvPr>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a:ex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a:extLst>
              <a:ext uri="{FF2B5EF4-FFF2-40B4-BE49-F238E27FC236}">
                <a16:creationId xmlns:a16="http://schemas.microsoft.com/office/drawing/2014/main" xmlns="" id="{DECDEE02-36E0-41C0-89B5-FC68613613FB}"/>
              </a:ext>
            </a:extLst>
          </p:cNvPr>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46438"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64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8DF685-CFE7-4DB2-AC24-D6B39E52D160}"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xmlns=""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xmlns="" val="20000"/>
                    </a:ext>
                  </a:extLst>
                </a:gridCol>
                <a:gridCol w="1458472">
                  <a:extLst>
                    <a:ext uri="{9D8B030D-6E8A-4147-A177-3AD203B41FA5}">
                      <a16:colId xmlns:a16="http://schemas.microsoft.com/office/drawing/2014/main" xmlns="" val="20001"/>
                    </a:ext>
                  </a:extLst>
                </a:gridCol>
                <a:gridCol w="1458472">
                  <a:extLst>
                    <a:ext uri="{9D8B030D-6E8A-4147-A177-3AD203B41FA5}">
                      <a16:colId xmlns:a16="http://schemas.microsoft.com/office/drawing/2014/main" xmlns="" val="20002"/>
                    </a:ext>
                  </a:extLst>
                </a:gridCol>
                <a:gridCol w="1458472">
                  <a:extLst>
                    <a:ext uri="{9D8B030D-6E8A-4147-A177-3AD203B41FA5}">
                      <a16:colId xmlns:a16="http://schemas.microsoft.com/office/drawing/2014/main" xmlns="" val="20003"/>
                    </a:ext>
                  </a:extLst>
                </a:gridCol>
                <a:gridCol w="1458472">
                  <a:extLst>
                    <a:ext uri="{9D8B030D-6E8A-4147-A177-3AD203B41FA5}">
                      <a16:colId xmlns:a16="http://schemas.microsoft.com/office/drawing/2014/main" xmlns=""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5</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xmlns="" val="20000"/>
                    </a:ext>
                  </a:extLst>
                </a:gridCol>
                <a:gridCol w="627749">
                  <a:extLst>
                    <a:ext uri="{9D8B030D-6E8A-4147-A177-3AD203B41FA5}">
                      <a16:colId xmlns:a16="http://schemas.microsoft.com/office/drawing/2014/main" xmlns="" val="20001"/>
                    </a:ext>
                  </a:extLst>
                </a:gridCol>
                <a:gridCol w="627749">
                  <a:extLst>
                    <a:ext uri="{9D8B030D-6E8A-4147-A177-3AD203B41FA5}">
                      <a16:colId xmlns:a16="http://schemas.microsoft.com/office/drawing/2014/main" xmlns="" val="20002"/>
                    </a:ext>
                  </a:extLst>
                </a:gridCol>
                <a:gridCol w="627749">
                  <a:extLst>
                    <a:ext uri="{9D8B030D-6E8A-4147-A177-3AD203B41FA5}">
                      <a16:colId xmlns:a16="http://schemas.microsoft.com/office/drawing/2014/main" xmlns="" val="20003"/>
                    </a:ext>
                  </a:extLst>
                </a:gridCol>
                <a:gridCol w="627749">
                  <a:extLst>
                    <a:ext uri="{9D8B030D-6E8A-4147-A177-3AD203B41FA5}">
                      <a16:colId xmlns:a16="http://schemas.microsoft.com/office/drawing/2014/main" xmlns="" val="20004"/>
                    </a:ext>
                  </a:extLst>
                </a:gridCol>
                <a:gridCol w="627749">
                  <a:extLst>
                    <a:ext uri="{9D8B030D-6E8A-4147-A177-3AD203B41FA5}">
                      <a16:colId xmlns:a16="http://schemas.microsoft.com/office/drawing/2014/main" xmlns="" val="20005"/>
                    </a:ext>
                  </a:extLst>
                </a:gridCol>
                <a:gridCol w="565585">
                  <a:extLst>
                    <a:ext uri="{9D8B030D-6E8A-4147-A177-3AD203B41FA5}">
                      <a16:colId xmlns:a16="http://schemas.microsoft.com/office/drawing/2014/main" xmlns="" val="20006"/>
                    </a:ext>
                  </a:extLst>
                </a:gridCol>
                <a:gridCol w="564469">
                  <a:extLst>
                    <a:ext uri="{9D8B030D-6E8A-4147-A177-3AD203B41FA5}">
                      <a16:colId xmlns:a16="http://schemas.microsoft.com/office/drawing/2014/main" xmlns="" val="20007"/>
                    </a:ext>
                  </a:extLst>
                </a:gridCol>
                <a:gridCol w="565585">
                  <a:extLst>
                    <a:ext uri="{9D8B030D-6E8A-4147-A177-3AD203B41FA5}">
                      <a16:colId xmlns:a16="http://schemas.microsoft.com/office/drawing/2014/main" xmlns="" val="20008"/>
                    </a:ext>
                  </a:extLst>
                </a:gridCol>
                <a:gridCol w="510816">
                  <a:extLst>
                    <a:ext uri="{9D8B030D-6E8A-4147-A177-3AD203B41FA5}">
                      <a16:colId xmlns:a16="http://schemas.microsoft.com/office/drawing/2014/main" xmlns="" val="20009"/>
                    </a:ext>
                  </a:extLst>
                </a:gridCol>
                <a:gridCol w="591296">
                  <a:extLst>
                    <a:ext uri="{9D8B030D-6E8A-4147-A177-3AD203B41FA5}">
                      <a16:colId xmlns:a16="http://schemas.microsoft.com/office/drawing/2014/main" xmlns="" val="20010"/>
                    </a:ext>
                  </a:extLst>
                </a:gridCol>
                <a:gridCol w="565585">
                  <a:extLst>
                    <a:ext uri="{9D8B030D-6E8A-4147-A177-3AD203B41FA5}">
                      <a16:colId xmlns:a16="http://schemas.microsoft.com/office/drawing/2014/main" xmlns="" val="20011"/>
                    </a:ext>
                  </a:extLst>
                </a:gridCol>
                <a:gridCol w="546673">
                  <a:extLst>
                    <a:ext uri="{9D8B030D-6E8A-4147-A177-3AD203B41FA5}">
                      <a16:colId xmlns:a16="http://schemas.microsoft.com/office/drawing/2014/main" xmlns="" val="20012"/>
                    </a:ext>
                  </a:extLst>
                </a:gridCol>
                <a:gridCol w="510816">
                  <a:extLst>
                    <a:ext uri="{9D8B030D-6E8A-4147-A177-3AD203B41FA5}">
                      <a16:colId xmlns:a16="http://schemas.microsoft.com/office/drawing/2014/main" xmlns="" val="20013"/>
                    </a:ext>
                  </a:extLst>
                </a:gridCol>
                <a:gridCol w="510816">
                  <a:extLst>
                    <a:ext uri="{9D8B030D-6E8A-4147-A177-3AD203B41FA5}">
                      <a16:colId xmlns:a16="http://schemas.microsoft.com/office/drawing/2014/main" xmlns="" val="20014"/>
                    </a:ext>
                  </a:extLst>
                </a:gridCol>
                <a:gridCol w="546673">
                  <a:extLst>
                    <a:ext uri="{9D8B030D-6E8A-4147-A177-3AD203B41FA5}">
                      <a16:colId xmlns:a16="http://schemas.microsoft.com/office/drawing/2014/main" xmlns="" val="20015"/>
                    </a:ext>
                  </a:extLst>
                </a:gridCol>
                <a:gridCol w="546673">
                  <a:extLst>
                    <a:ext uri="{9D8B030D-6E8A-4147-A177-3AD203B41FA5}">
                      <a16:colId xmlns:a16="http://schemas.microsoft.com/office/drawing/2014/main" xmlns=""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xmlns=""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xmlns="" val="10002"/>
                  </a:ext>
                </a:extLst>
              </a:tr>
            </a:tbl>
          </a:graphicData>
        </a:graphic>
      </p:graphicFrame>
      <p:cxnSp>
        <p:nvCxnSpPr>
          <p:cNvPr id="6" name="直線接點 5">
            <a:extLst>
              <a:ext uri="{FF2B5EF4-FFF2-40B4-BE49-F238E27FC236}">
                <a16:creationId xmlns:a16="http://schemas.microsoft.com/office/drawing/2014/main" xmlns=""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a:solidFill>
                  <a:schemeClr val="tx1"/>
                </a:solidFill>
                <a:latin typeface="標楷體" panose="03000509000000000000" pitchFamily="65" charset="-120"/>
                <a:ea typeface="標楷體" panose="03000509000000000000" pitchFamily="65" charset="-120"/>
                <a:cs typeface="超研澤粗魏碑"/>
              </a:rPr>
              <a:t>獲</a:t>
            </a:r>
            <a:r>
              <a:rPr lang="zh-TW" altLang="en-US" sz="320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 </a:t>
            </a:r>
            <a:r>
              <a:rPr lang="en-US" altLang="zh-TW" sz="3200">
                <a:solidFill>
                  <a:schemeClr val="tx1"/>
                </a:solidFill>
                <a:latin typeface="標楷體" panose="03000509000000000000" pitchFamily="65" charset="-120"/>
                <a:ea typeface="標楷體" panose="03000509000000000000" pitchFamily="65" charset="-120"/>
                <a:cs typeface="超研澤粗魏碑"/>
              </a:rPr>
              <a:t>; </a:t>
            </a:r>
            <a:r>
              <a:rPr lang="zh-TW" altLang="en-US" sz="3200">
                <a:solidFill>
                  <a:schemeClr val="tx1"/>
                </a:solidFill>
                <a:latin typeface="標楷體" panose="03000509000000000000" pitchFamily="65" charset="-120"/>
                <a:ea typeface="標楷體" panose="03000509000000000000" pitchFamily="65" charset="-120"/>
                <a:cs typeface="超研澤粗魏碑"/>
              </a:rPr>
              <a:t>「</a:t>
            </a:r>
            <a:r>
              <a:rPr lang="zh-TW" altLang="en-US" sz="320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a:solidFill>
                  <a:srgbClr val="FF0000"/>
                </a:solidFill>
                <a:latin typeface="標楷體" panose="03000509000000000000" pitchFamily="65" charset="-120"/>
                <a:ea typeface="標楷體" panose="03000509000000000000" pitchFamily="65" charset="-120"/>
                <a:cs typeface="超研澤粗魏碑"/>
              </a:rPr>
              <a:t>CEF</a:t>
            </a:r>
            <a:r>
              <a:rPr lang="zh-TW" altLang="en-US" sz="320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a:solidFill>
                  <a:srgbClr val="FF0000"/>
                </a:solidFill>
                <a:latin typeface="標楷體" panose="03000509000000000000" pitchFamily="65" charset="-120"/>
                <a:ea typeface="標楷體" panose="03000509000000000000" pitchFamily="65" charset="-120"/>
                <a:cs typeface="超研澤粗魏碑"/>
              </a:rPr>
              <a:t>A2</a:t>
            </a:r>
            <a:r>
              <a:rPr lang="zh-TW" altLang="en-US" sz="320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a:solidFill>
                  <a:schemeClr val="tx1"/>
                </a:solidFill>
                <a:latin typeface="標楷體" panose="03000509000000000000" pitchFamily="65" charset="-120"/>
                <a:ea typeface="標楷體" panose="03000509000000000000" pitchFamily="65" charset="-120"/>
                <a:cs typeface="超研澤粗魏碑"/>
              </a:rPr>
              <a:t>5 </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320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3200">
                <a:solidFill>
                  <a:srgbClr val="FF0000"/>
                </a:solidFill>
                <a:latin typeface="標楷體" panose="03000509000000000000" pitchFamily="65" charset="-120"/>
                <a:ea typeface="標楷體" panose="03000509000000000000" pitchFamily="65" charset="-120"/>
                <a:cs typeface="超研澤粗魏碑"/>
              </a:rPr>
              <a:t>5 </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51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1931988" y="455613"/>
            <a:ext cx="92471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以仁德區為例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xmlns="" id="{2B83CD54-03C5-440C-AD51-6B176DFE299B}"/>
              </a:ext>
            </a:extLst>
          </p:cNvPr>
          <p:cNvGraphicFramePr>
            <a:graphicFrameLocks noGrp="1"/>
          </p:cNvGraphicFramePr>
          <p:nvPr/>
        </p:nvGraphicFramePr>
        <p:xfrm>
          <a:off x="1931988" y="1489075"/>
          <a:ext cx="9247187" cy="5173663"/>
        </p:xfrm>
        <a:graphic>
          <a:graphicData uri="http://schemas.openxmlformats.org/drawingml/2006/table">
            <a:tbl>
              <a:tblPr firstRow="1" firstCol="1" bandRow="1">
                <a:tableStyleId>{5C22544A-7EE6-4342-B048-85BDC9FD1C3A}</a:tableStyleId>
              </a:tblPr>
              <a:tblGrid>
                <a:gridCol w="2074666">
                  <a:extLst>
                    <a:ext uri="{9D8B030D-6E8A-4147-A177-3AD203B41FA5}">
                      <a16:colId xmlns:a16="http://schemas.microsoft.com/office/drawing/2014/main" xmlns="" val="20000"/>
                    </a:ext>
                  </a:extLst>
                </a:gridCol>
                <a:gridCol w="7172521">
                  <a:extLst>
                    <a:ext uri="{9D8B030D-6E8A-4147-A177-3AD203B41FA5}">
                      <a16:colId xmlns:a16="http://schemas.microsoft.com/office/drawing/2014/main" xmlns=""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xmlns=""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xmlns=""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國立新營高中、</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國立新營高工</a:t>
                      </a:r>
                      <a:r>
                        <a:rPr lang="zh-TW" altLang="en-US" sz="2400" b="0" kern="100" dirty="0">
                          <a:solidFill>
                            <a:schemeClr val="tx1"/>
                          </a:solidFill>
                          <a:effectLst/>
                          <a:latin typeface="標楷體" panose="03000509000000000000" pitchFamily="65" charset="-120"/>
                          <a:ea typeface="標楷體" panose="03000509000000000000" pitchFamily="65" charset="-120"/>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國立北門高中、國立北門農工</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150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447DDD-937B-42D3-A717-4AAD457ABA9C}"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以東區為例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257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5D74AE4-68F3-4AEC-95E5-6AE7DBE9516C}" type="slidenum">
              <a:rPr kumimoji="0" lang="zh-TW" altLang="en-US" smtClean="0">
                <a:solidFill>
                  <a:srgbClr val="FEFFFF"/>
                </a:solidFill>
              </a:rPr>
              <a:pPr>
                <a:spcBef>
                  <a:spcPct val="0"/>
                </a:spcBef>
                <a:buClrTx/>
                <a:buFontTx/>
                <a:buNone/>
              </a:pPr>
              <a:t>53</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BC740EA8-C24D-4A15-A8D1-9EBA03B1AD6D}"/>
              </a:ext>
            </a:extLst>
          </p:cNvPr>
          <p:cNvGraphicFramePr>
            <a:graphicFrameLocks noGrp="1"/>
          </p:cNvGraphicFramePr>
          <p:nvPr/>
        </p:nvGraphicFramePr>
        <p:xfrm>
          <a:off x="2030413" y="1482725"/>
          <a:ext cx="8667750" cy="5375275"/>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xmlns="" val="20000"/>
                    </a:ext>
                  </a:extLst>
                </a:gridCol>
                <a:gridCol w="6723085">
                  <a:extLst>
                    <a:ext uri="{9D8B030D-6E8A-4147-A177-3AD203B41FA5}">
                      <a16:colId xmlns:a16="http://schemas.microsoft.com/office/drawing/2014/main" xmlns="" val="20001"/>
                    </a:ext>
                  </a:extLst>
                </a:gridCol>
              </a:tblGrid>
              <a:tr h="2194613">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xmlns="" val="10000"/>
                  </a:ext>
                </a:extLst>
              </a:tr>
              <a:tr h="1097354">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1"/>
                  </a:ext>
                </a:extLst>
              </a:tr>
              <a:tr h="708218">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2"/>
                  </a:ext>
                </a:extLst>
              </a:tr>
              <a:tr h="137509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十一</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就近入學</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以安平區為例</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54</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xmlns="" id="{3C251A7F-3BCE-487E-9489-BF7E6AF44EBE}"/>
              </a:ext>
            </a:extLst>
          </p:cNvPr>
          <p:cNvGraphicFramePr>
            <a:graphicFrameLocks noGrp="1"/>
          </p:cNvGraphicFramePr>
          <p:nvPr/>
        </p:nvGraphicFramePr>
        <p:xfrm>
          <a:off x="2030413" y="1482725"/>
          <a:ext cx="8667750" cy="5173663"/>
        </p:xfrm>
        <a:graphic>
          <a:graphicData uri="http://schemas.openxmlformats.org/drawingml/2006/table">
            <a:tbl>
              <a:tblPr firstRow="1" firstCol="1" bandRow="1">
                <a:tableStyleId>{5C22544A-7EE6-4342-B048-85BDC9FD1C3A}</a:tableStyleId>
              </a:tblPr>
              <a:tblGrid>
                <a:gridCol w="1944665">
                  <a:extLst>
                    <a:ext uri="{9D8B030D-6E8A-4147-A177-3AD203B41FA5}">
                      <a16:colId xmlns:a16="http://schemas.microsoft.com/office/drawing/2014/main" xmlns="" val="20000"/>
                    </a:ext>
                  </a:extLst>
                </a:gridCol>
                <a:gridCol w="6723085">
                  <a:extLst>
                    <a:ext uri="{9D8B030D-6E8A-4147-A177-3AD203B41FA5}">
                      <a16:colId xmlns:a16="http://schemas.microsoft.com/office/drawing/2014/main" xmlns=""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國立玉井工商、國立曾文家商、國立曾文農工、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市立土城高中、市立大灣高中、市立永仁高中、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國立新豐高中</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、市立南寧高中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a:t>
                      </a:r>
                      <a:r>
                        <a:rPr lang="zh-TW" altLang="en-US" sz="2400" b="0" kern="100">
                          <a:solidFill>
                            <a:schemeClr val="tx1"/>
                          </a:solidFill>
                          <a:effectLst/>
                          <a:latin typeface="標楷體" panose="03000509000000000000" pitchFamily="65" charset="-120"/>
                          <a:ea typeface="標楷體" panose="03000509000000000000" pitchFamily="65" charset="-120"/>
                          <a:cs typeface="+mn-cs"/>
                        </a:rPr>
                        <a:t>工、</a:t>
                      </a:r>
                      <a:endParaRPr lang="zh-TW" altLang="en-US"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solidFill>
                      <a:srgbClr val="F6F6E7"/>
                    </a:solidFill>
                  </a:tcPr>
                </a:tc>
                <a:extLst>
                  <a:ext uri="{0D108BD9-81ED-4DB2-BD59-A6C34878D82A}">
                    <a16:rowId xmlns:a16="http://schemas.microsoft.com/office/drawing/2014/main" xmlns=""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臺南一中、臺南女中、臺南二中、家齊女中、</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extLst>
                  <a:ext uri="{0D108BD9-81ED-4DB2-BD59-A6C34878D82A}">
                    <a16:rowId xmlns:a16="http://schemas.microsoft.com/office/drawing/2014/main" xmlns=""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r>
                        <a:rPr lang="en-US" altLang="zh-TW" sz="2400" kern="100" dirty="0">
                          <a:effectLst/>
                          <a:latin typeface="標楷體" panose="03000509000000000000" pitchFamily="65" charset="-120"/>
                          <a:ea typeface="標楷體" panose="03000509000000000000" pitchFamily="65" charset="-120"/>
                        </a:rPr>
                        <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92" marR="68592"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rPr>
                        <a:t>、國立玉井工商、</a:t>
                      </a:r>
                      <a:endParaRPr lang="en-US" altLang="zh-TW" sz="2400" b="0" kern="100" dirty="0">
                        <a:solidFill>
                          <a:schemeClr val="tx1"/>
                        </a:solidFill>
                        <a:effectLst/>
                        <a:latin typeface="標楷體" panose="03000509000000000000" pitchFamily="65" charset="-120"/>
                        <a:ea typeface="標楷體" panose="03000509000000000000" pitchFamily="65" charset="-120"/>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92" marR="68592" marT="0" marB="0"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55</a:t>
            </a:fld>
            <a:endParaRPr kumimoji="0" lang="zh-TW" altLang="en-US">
              <a:solidFill>
                <a:srgbClr val="FEFFFF"/>
              </a:solidFill>
            </a:endParaRPr>
          </a:p>
        </p:txBody>
      </p:sp>
      <p:sp>
        <p:nvSpPr>
          <p:cNvPr id="6" name="內容版面配置區 2">
            <a:extLst>
              <a:ext uri="{FF2B5EF4-FFF2-40B4-BE49-F238E27FC236}">
                <a16:creationId xmlns:a16="http://schemas.microsoft.com/office/drawing/2014/main" xmlns="" id="{3C713E21-5052-4BB4-B4EC-AA882DCFD63C}"/>
              </a:ext>
            </a:extLst>
          </p:cNvPr>
          <p:cNvSpPr>
            <a:spLocks noGrp="1"/>
          </p:cNvSpPr>
          <p:nvPr>
            <p:ph idx="1"/>
          </p:nvPr>
        </p:nvSpPr>
        <p:spPr>
          <a:xfrm>
            <a:off x="1931988" y="1546775"/>
            <a:ext cx="8229600" cy="5006181"/>
          </a:xfrm>
        </p:spPr>
        <p:txBody>
          <a:bodyPr/>
          <a:lstStyle/>
          <a:p>
            <a:pPr>
              <a:buFontTx/>
              <a:buBlip>
                <a:blip r:embed="rId3"/>
              </a:buBlip>
            </a:pPr>
            <a:r>
              <a:rPr lang="zh-TW" altLang="zh-TW" sz="3200" dirty="0">
                <a:solidFill>
                  <a:srgbClr val="000066"/>
                </a:solidFill>
                <a:latin typeface="標楷體" panose="03000509000000000000" pitchFamily="65" charset="-120"/>
                <a:ea typeface="標楷體" panose="03000509000000000000" pitchFamily="65" charset="-120"/>
              </a:rPr>
              <a:t>會考題目依據九年一貫課程綱要命題，重於融會貫通的基本題型。</a:t>
            </a: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採標準參照，</a:t>
            </a:r>
            <a:r>
              <a:rPr lang="zh-TW" altLang="zh-TW" sz="3200" dirty="0">
                <a:solidFill>
                  <a:srgbClr val="000066"/>
                </a:solidFill>
                <a:latin typeface="標楷體" panose="03000509000000000000" pitchFamily="65" charset="-120"/>
                <a:ea typeface="標楷體" panose="03000509000000000000" pitchFamily="65" charset="-120"/>
              </a:rPr>
              <a:t>分為精熟</a:t>
            </a:r>
            <a:r>
              <a:rPr lang="en-US" altLang="zh-TW" sz="3200" dirty="0">
                <a:solidFill>
                  <a:srgbClr val="000066"/>
                </a:solidFill>
                <a:latin typeface="標楷體" panose="03000509000000000000" pitchFamily="65" charset="-120"/>
                <a:ea typeface="標楷體" panose="03000509000000000000" pitchFamily="65" charset="-120"/>
              </a:rPr>
              <a:t>(6</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a:t>
            </a:r>
            <a:r>
              <a:rPr lang="zh-TW" altLang="zh-TW" sz="3200" dirty="0">
                <a:solidFill>
                  <a:srgbClr val="000066"/>
                </a:solidFill>
                <a:latin typeface="標楷體" panose="03000509000000000000" pitchFamily="65" charset="-120"/>
                <a:ea typeface="標楷體" panose="03000509000000000000" pitchFamily="65" charset="-120"/>
              </a:rPr>
              <a:t>、基礎</a:t>
            </a:r>
            <a:r>
              <a:rPr lang="en-US" altLang="zh-TW" sz="3200" dirty="0">
                <a:solidFill>
                  <a:srgbClr val="000066"/>
                </a:solidFill>
                <a:latin typeface="標楷體" panose="03000509000000000000" pitchFamily="65" charset="-120"/>
                <a:ea typeface="標楷體" panose="03000509000000000000" pitchFamily="65" charset="-120"/>
              </a:rPr>
              <a:t>(4</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a:t>
            </a:r>
            <a:r>
              <a:rPr lang="zh-TW" altLang="zh-TW" sz="3200" dirty="0">
                <a:solidFill>
                  <a:srgbClr val="000066"/>
                </a:solidFill>
                <a:latin typeface="標楷體" panose="03000509000000000000" pitchFamily="65" charset="-120"/>
                <a:ea typeface="標楷體" panose="03000509000000000000" pitchFamily="65" charset="-120"/>
              </a:rPr>
              <a:t>、待加強</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3</a:t>
            </a:r>
            <a:r>
              <a:rPr lang="zh-TW" altLang="zh-TW" sz="3200" dirty="0">
                <a:solidFill>
                  <a:srgbClr val="000066"/>
                </a:solidFill>
                <a:latin typeface="標楷體" panose="03000509000000000000" pitchFamily="65" charset="-120"/>
                <a:ea typeface="標楷體" panose="03000509000000000000" pitchFamily="65" charset="-120"/>
              </a:rPr>
              <a:t>個等級，不僅較易達到，也不用分分計較。</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考試日期：</a:t>
            </a:r>
            <a:r>
              <a:rPr lang="en-US" altLang="zh-TW" sz="3200" dirty="0">
                <a:solidFill>
                  <a:srgbClr val="000066"/>
                </a:solidFill>
                <a:latin typeface="標楷體" panose="03000509000000000000" pitchFamily="65" charset="-120"/>
                <a:ea typeface="標楷體" panose="03000509000000000000" pitchFamily="65" charset="-120"/>
              </a:rPr>
              <a:t>109/5/16(</a:t>
            </a:r>
            <a:r>
              <a:rPr lang="zh-TW" altLang="en-US" sz="3200" dirty="0">
                <a:solidFill>
                  <a:srgbClr val="000066"/>
                </a:solidFill>
                <a:latin typeface="標楷體" panose="03000509000000000000" pitchFamily="65" charset="-120"/>
                <a:ea typeface="標楷體" panose="03000509000000000000" pitchFamily="65" charset="-120"/>
              </a:rPr>
              <a:t>六</a:t>
            </a:r>
            <a:r>
              <a:rPr lang="en-US" altLang="zh-TW" sz="3200" dirty="0">
                <a:solidFill>
                  <a:srgbClr val="000066"/>
                </a:solidFill>
                <a:latin typeface="標楷體" panose="03000509000000000000" pitchFamily="65" charset="-120"/>
                <a:ea typeface="標楷體" panose="03000509000000000000" pitchFamily="65" charset="-120"/>
              </a:rPr>
              <a:t>)-109/5/17(</a:t>
            </a:r>
            <a:r>
              <a:rPr lang="zh-TW" altLang="en-US" sz="3200" dirty="0">
                <a:solidFill>
                  <a:srgbClr val="000066"/>
                </a:solidFill>
                <a:latin typeface="標楷體" panose="03000509000000000000" pitchFamily="65" charset="-120"/>
                <a:ea typeface="標楷體" panose="03000509000000000000" pitchFamily="65" charset="-120"/>
              </a:rPr>
              <a:t>日</a:t>
            </a:r>
            <a:r>
              <a:rPr lang="en-US" altLang="zh-TW" sz="32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3200" dirty="0">
                <a:solidFill>
                  <a:srgbClr val="FF0000"/>
                </a:solidFill>
                <a:latin typeface="標楷體" panose="03000509000000000000" pitchFamily="65" charset="-120"/>
                <a:ea typeface="標楷體" panose="03000509000000000000" pitchFamily="65" charset="-120"/>
              </a:rPr>
              <a:t>此項分數於放榜後，由免試入學委員會直接將會考成績轉入免試入學作業系統。</a:t>
            </a:r>
          </a:p>
        </p:txBody>
      </p:sp>
    </p:spTree>
    <p:extLst>
      <p:ext uri="{BB962C8B-B14F-4D97-AF65-F5344CB8AC3E}">
        <p14:creationId xmlns:p14="http://schemas.microsoft.com/office/powerpoint/2010/main" val="3997000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400" dirty="0">
                <a:latin typeface="Arial" panose="020B0604020202020204" pitchFamily="34" charset="0"/>
              </a:rPr>
              <a:t>80</a:t>
            </a:r>
            <a:endParaRPr lang="zh-TW" altLang="en-US" sz="1400" dirty="0">
              <a:latin typeface="Arial" panose="020B0604020202020204" pitchFamily="34" charset="0"/>
            </a:endParaRPr>
          </a:p>
        </p:txBody>
      </p:sp>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1938339"/>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207569" y="1353564"/>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
        <p:nvSpPr>
          <p:cNvPr id="5" name="標題 1">
            <a:extLst>
              <a:ext uri="{FF2B5EF4-FFF2-40B4-BE49-F238E27FC236}">
                <a16:creationId xmlns:a16="http://schemas.microsoft.com/office/drawing/2014/main" xmlns="" id="{292B2173-809E-4062-BAAD-7E469DEE418A}"/>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1500"/>
              <a:pPr>
                <a:defRPr/>
              </a:pPr>
              <a:t>57</a:t>
            </a:fld>
            <a:endParaRPr lang="zh-TW" altLang="en-US" sz="1500" dirty="0"/>
          </a:p>
        </p:txBody>
      </p:sp>
      <p:graphicFrame>
        <p:nvGraphicFramePr>
          <p:cNvPr id="6" name="內容版面配置區 3"/>
          <p:cNvGraphicFramePr>
            <a:graphicFrameLocks/>
          </p:cNvGraphicFramePr>
          <p:nvPr>
            <p:extLst>
              <p:ext uri="{D42A27DB-BD31-4B8C-83A1-F6EECF244321}">
                <p14:modId xmlns:p14="http://schemas.microsoft.com/office/powerpoint/2010/main" val="2505688029"/>
              </p:ext>
            </p:extLst>
          </p:nvPr>
        </p:nvGraphicFramePr>
        <p:xfrm>
          <a:off x="1931988" y="1780259"/>
          <a:ext cx="7704138" cy="5040311"/>
        </p:xfrm>
        <a:graphic>
          <a:graphicData uri="http://schemas.openxmlformats.org/drawingml/2006/table">
            <a:tbl>
              <a:tblPr/>
              <a:tblGrid>
                <a:gridCol w="1703021">
                  <a:extLst>
                    <a:ext uri="{9D8B030D-6E8A-4147-A177-3AD203B41FA5}">
                      <a16:colId xmlns:a16="http://schemas.microsoft.com/office/drawing/2014/main" xmlns="" val="20000"/>
                    </a:ext>
                  </a:extLst>
                </a:gridCol>
                <a:gridCol w="2189597">
                  <a:extLst>
                    <a:ext uri="{9D8B030D-6E8A-4147-A177-3AD203B41FA5}">
                      <a16:colId xmlns:a16="http://schemas.microsoft.com/office/drawing/2014/main" xmlns="" val="20001"/>
                    </a:ext>
                  </a:extLst>
                </a:gridCol>
                <a:gridCol w="2027405">
                  <a:extLst>
                    <a:ext uri="{9D8B030D-6E8A-4147-A177-3AD203B41FA5}">
                      <a16:colId xmlns:a16="http://schemas.microsoft.com/office/drawing/2014/main" xmlns="" val="20002"/>
                    </a:ext>
                  </a:extLst>
                </a:gridCol>
                <a:gridCol w="1784115">
                  <a:extLst>
                    <a:ext uri="{9D8B030D-6E8A-4147-A177-3AD203B41FA5}">
                      <a16:colId xmlns:a16="http://schemas.microsoft.com/office/drawing/2014/main" xmlns=""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xmlns=""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xmlns=""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5" name="標題 1">
            <a:extLst>
              <a:ext uri="{FF2B5EF4-FFF2-40B4-BE49-F238E27FC236}">
                <a16:creationId xmlns:a16="http://schemas.microsoft.com/office/drawing/2014/main" xmlns=""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58</a:t>
            </a:fld>
            <a:endParaRPr lang="en-US" altLang="zh-TW"/>
          </a:p>
        </p:txBody>
      </p:sp>
      <p:graphicFrame>
        <p:nvGraphicFramePr>
          <p:cNvPr id="8" name="內容版面配置區 4">
            <a:extLst>
              <a:ext uri="{FF2B5EF4-FFF2-40B4-BE49-F238E27FC236}">
                <a16:creationId xmlns:a16="http://schemas.microsoft.com/office/drawing/2014/main" xmlns="" id="{F2B34E83-B43A-408C-BC53-C1A1E8C82A71}"/>
              </a:ext>
            </a:extLst>
          </p:cNvPr>
          <p:cNvGraphicFramePr>
            <a:graphicFrameLocks/>
          </p:cNvGraphicFramePr>
          <p:nvPr>
            <p:extLst>
              <p:ext uri="{D42A27DB-BD31-4B8C-83A1-F6EECF244321}">
                <p14:modId xmlns:p14="http://schemas.microsoft.com/office/powerpoint/2010/main" val="2222821913"/>
              </p:ext>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a:t>
                      </a:r>
                      <a:r>
                        <a:rPr lang="en-US" altLang="zh-TW" sz="2400" b="1" kern="100" dirty="0">
                          <a:solidFill>
                            <a:srgbClr val="000000"/>
                          </a:solidFill>
                          <a:latin typeface="Times New Roman" pitchFamily="18" charset="0"/>
                          <a:ea typeface="標楷體"/>
                          <a:cs typeface="Times New Roman" pitchFamily="18" charset="0"/>
                        </a:rPr>
                        <a:t>6</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17</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xmlns=""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xmlns=""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xmlns=""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xmlns=""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xmlns=""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
        <p:nvSpPr>
          <p:cNvPr id="7" name="標題 1">
            <a:extLst>
              <a:ext uri="{FF2B5EF4-FFF2-40B4-BE49-F238E27FC236}">
                <a16:creationId xmlns:a16="http://schemas.microsoft.com/office/drawing/2014/main" xmlns=""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十三</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a16="http://schemas.microsoft.com/office/drawing/2014/main" xmlns=""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a16="http://schemas.microsoft.com/office/drawing/2014/main" xmlns=""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a16="http://schemas.microsoft.com/office/drawing/2014/main" xmlns=""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xmlns=""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xmlns=""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xmlns=""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a16="http://schemas.microsoft.com/office/drawing/2014/main" xmlns=""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a16="http://schemas.microsoft.com/office/drawing/2014/main" xmlns=""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a16="http://schemas.microsoft.com/office/drawing/2014/main" xmlns=""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xmlns=""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xmlns=""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xmlns=""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a16="http://schemas.microsoft.com/office/drawing/2014/main" xmlns=""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a16="http://schemas.microsoft.com/office/drawing/2014/main" xmlns=""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a16="http://schemas.microsoft.com/office/drawing/2014/main" xmlns=""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xmlns=""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a16="http://schemas.microsoft.com/office/drawing/2014/main" xmlns=""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59</a:t>
            </a:fld>
            <a:endParaRPr kumimoji="0" lang="zh-TW" altLang="en-US">
              <a:solidFill>
                <a:srgbClr val="FEFFFF"/>
              </a:solidFill>
              <a:latin typeface="Century Gothic" panose="020B0502020202020204" pitchFamily="34" charset="0"/>
            </a:endParaRPr>
          </a:p>
        </p:txBody>
      </p:sp>
      <p:sp>
        <p:nvSpPr>
          <p:cNvPr id="22" name="文字方塊 5">
            <a:extLst>
              <a:ext uri="{FF2B5EF4-FFF2-40B4-BE49-F238E27FC236}">
                <a16:creationId xmlns:a16="http://schemas.microsoft.com/office/drawing/2014/main" xmlns="" id="{ED0077B2-1237-49E8-8ABF-DEA09B4F0424}"/>
              </a:ext>
            </a:extLst>
          </p:cNvPr>
          <p:cNvSpPr txBox="1">
            <a:spLocks noChangeArrowheads="1"/>
          </p:cNvSpPr>
          <p:nvPr/>
        </p:nvSpPr>
        <p:spPr bwMode="auto">
          <a:xfrm>
            <a:off x="1309724" y="4502090"/>
            <a:ext cx="3406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4</a:t>
            </a:r>
            <a:r>
              <a:rPr lang="zh-TW" altLang="en-US" sz="2000" b="1" dirty="0">
                <a:solidFill>
                  <a:srgbClr val="FF0000"/>
                </a:solidFill>
              </a:rPr>
              <a:t>日至</a:t>
            </a:r>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8</a:t>
            </a:r>
            <a:r>
              <a:rPr lang="zh-TW" altLang="en-US" sz="2000" b="1" dirty="0">
                <a:solidFill>
                  <a:srgbClr val="FF0000"/>
                </a:solidFill>
              </a:rPr>
              <a:t>日</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xmlns=""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6</a:t>
            </a:fld>
            <a:endParaRPr lang="zh-TW" altLang="en-US">
              <a:solidFill>
                <a:srgbClr val="FEFFFF"/>
              </a:solidFill>
            </a:endParaRPr>
          </a:p>
        </p:txBody>
      </p:sp>
      <p:cxnSp>
        <p:nvCxnSpPr>
          <p:cNvPr id="6" name="直線接點 5">
            <a:extLst>
              <a:ext uri="{FF2B5EF4-FFF2-40B4-BE49-F238E27FC236}">
                <a16:creationId xmlns:a16="http://schemas.microsoft.com/office/drawing/2014/main" xmlns=""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60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xmlns=""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109</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xmlns=""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109</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a16="http://schemas.microsoft.com/office/drawing/2014/main" xmlns=""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a16="http://schemas.microsoft.com/office/drawing/2014/main" xmlns=""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a16="http://schemas.microsoft.com/office/drawing/2014/main" xmlns="" val="20000"/>
                    </a:ext>
                  </a:extLst>
                </a:gridCol>
                <a:gridCol w="2333625">
                  <a:extLst>
                    <a:ext uri="{9D8B030D-6E8A-4147-A177-3AD203B41FA5}">
                      <a16:colId xmlns:a16="http://schemas.microsoft.com/office/drawing/2014/main" xmlns="" val="20001"/>
                    </a:ext>
                  </a:extLst>
                </a:gridCol>
                <a:gridCol w="1781175">
                  <a:extLst>
                    <a:ext uri="{9D8B030D-6E8A-4147-A177-3AD203B41FA5}">
                      <a16:colId xmlns:a16="http://schemas.microsoft.com/office/drawing/2014/main" xmlns="" val="20002"/>
                    </a:ext>
                  </a:extLst>
                </a:gridCol>
                <a:gridCol w="1782762">
                  <a:extLst>
                    <a:ext uri="{9D8B030D-6E8A-4147-A177-3AD203B41FA5}">
                      <a16:colId xmlns:a16="http://schemas.microsoft.com/office/drawing/2014/main" xmlns=""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xmlns=""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xmlns=""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12"/>
                  </a:ext>
                </a:extLst>
              </a:tr>
            </a:tbl>
          </a:graphicData>
        </a:graphic>
      </p:graphicFrame>
      <p:sp>
        <p:nvSpPr>
          <p:cNvPr id="4" name="矩形 3">
            <a:extLst>
              <a:ext uri="{FF2B5EF4-FFF2-40B4-BE49-F238E27FC236}">
                <a16:creationId xmlns:a16="http://schemas.microsoft.com/office/drawing/2014/main" xmlns=""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r>
              <a:rPr lang="en-US" altLang="zh-TW">
                <a:latin typeface="標楷體" panose="03000509000000000000" pitchFamily="65" charset="-120"/>
                <a:ea typeface="標楷體" panose="03000509000000000000" pitchFamily="65" charset="-120"/>
              </a:rPr>
              <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xmlns=""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a16="http://schemas.microsoft.com/office/drawing/2014/main" xmlns="" id="{42099833-BBF3-41A8-AD55-6AF51CF8C2E2}"/>
              </a:ext>
            </a:extLst>
          </p:cNvPr>
          <p:cNvGraphicFramePr>
            <a:graphicFrameLocks noGrp="1"/>
          </p:cNvGraphicFramePr>
          <p:nvPr>
            <p:ph idx="1"/>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xmlns="" val="20000"/>
                    </a:ext>
                  </a:extLst>
                </a:gridCol>
                <a:gridCol w="5081732">
                  <a:extLst>
                    <a:ext uri="{9D8B030D-6E8A-4147-A177-3AD203B41FA5}">
                      <a16:colId xmlns:a16="http://schemas.microsoft.com/office/drawing/2014/main" xmlns=""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7</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16-17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109</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11</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2</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69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386A6E-63E4-4BAA-AD3F-F1055FA49230}" type="slidenum">
              <a:rPr kumimoji="0" lang="zh-TW" altLang="en-US" sz="2000" smtClean="0">
                <a:solidFill>
                  <a:srgbClr val="FEFFFF"/>
                </a:solidFill>
                <a:latin typeface="Century Gothic" panose="020B0502020202020204" pitchFamily="34" charset="0"/>
              </a:rPr>
              <a:pPr/>
              <a:t>65</a:t>
            </a:fld>
            <a:endParaRPr kumimoji="0" lang="zh-TW" altLang="en-US" sz="2000">
              <a:solidFill>
                <a:srgbClr val="FEFFFF"/>
              </a:solidFill>
              <a:latin typeface="Century Gothic" panose="020B0502020202020204" pitchFamily="34" charset="0"/>
            </a:endParaRPr>
          </a:p>
        </p:txBody>
      </p:sp>
      <p:sp>
        <p:nvSpPr>
          <p:cNvPr id="166951" name="文字方塊 4"/>
          <p:cNvSpPr txBox="1">
            <a:spLocks noChangeArrowheads="1"/>
          </p:cNvSpPr>
          <p:nvPr/>
        </p:nvSpPr>
        <p:spPr bwMode="auto">
          <a:xfrm>
            <a:off x="7416800" y="6018543"/>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
        <p:nvSpPr>
          <p:cNvPr id="5" name="內容版面配置區 4">
            <a:extLst>
              <a:ext uri="{FF2B5EF4-FFF2-40B4-BE49-F238E27FC236}">
                <a16:creationId xmlns:a16="http://schemas.microsoft.com/office/drawing/2014/main" xmlns="" id="{4FC3463B-3445-4B02-8C6E-9ADC6F198F40}"/>
              </a:ext>
            </a:extLst>
          </p:cNvPr>
          <p:cNvSpPr>
            <a:spLocks noGrp="1"/>
          </p:cNvSpPr>
          <p:nvPr>
            <p:ph idx="1"/>
          </p:nvPr>
        </p:nvSpPr>
        <p:spPr/>
        <p:txBody>
          <a:bodyPr/>
          <a:lstStyle/>
          <a:p>
            <a:endParaRPr lang="zh-TW" altLang="en-US"/>
          </a:p>
        </p:txBody>
      </p:sp>
      <p:graphicFrame>
        <p:nvGraphicFramePr>
          <p:cNvPr id="11" name="內容版面配置區 1">
            <a:extLst>
              <a:ext uri="{FF2B5EF4-FFF2-40B4-BE49-F238E27FC236}">
                <a16:creationId xmlns:a16="http://schemas.microsoft.com/office/drawing/2014/main" xmlns="" id="{BA5A3225-F7D7-4AD0-A0D5-6E4FFB497499}"/>
              </a:ext>
            </a:extLst>
          </p:cNvPr>
          <p:cNvGraphicFramePr>
            <a:graphicFrameLocks/>
          </p:cNvGraphicFramePr>
          <p:nvPr>
            <p:extLst>
              <p:ext uri="{D42A27DB-BD31-4B8C-83A1-F6EECF244321}">
                <p14:modId xmlns:p14="http://schemas.microsoft.com/office/powerpoint/2010/main" val="596600783"/>
              </p:ext>
            </p:extLst>
          </p:nvPr>
        </p:nvGraphicFramePr>
        <p:xfrm>
          <a:off x="1766888" y="1502402"/>
          <a:ext cx="9737724" cy="4408818"/>
        </p:xfrm>
        <a:graphic>
          <a:graphicData uri="http://schemas.openxmlformats.org/drawingml/2006/table">
            <a:tbl>
              <a:tblPr>
                <a:tableStyleId>{5C22544A-7EE6-4342-B048-85BDC9FD1C3A}</a:tableStyleId>
              </a:tblPr>
              <a:tblGrid>
                <a:gridCol w="1605477">
                  <a:extLst>
                    <a:ext uri="{9D8B030D-6E8A-4147-A177-3AD203B41FA5}">
                      <a16:colId xmlns:a16="http://schemas.microsoft.com/office/drawing/2014/main" xmlns="" val="2133117232"/>
                    </a:ext>
                  </a:extLst>
                </a:gridCol>
                <a:gridCol w="2883915">
                  <a:extLst>
                    <a:ext uri="{9D8B030D-6E8A-4147-A177-3AD203B41FA5}">
                      <a16:colId xmlns:a16="http://schemas.microsoft.com/office/drawing/2014/main" xmlns="" val="3251991606"/>
                    </a:ext>
                  </a:extLst>
                </a:gridCol>
                <a:gridCol w="1974994">
                  <a:extLst>
                    <a:ext uri="{9D8B030D-6E8A-4147-A177-3AD203B41FA5}">
                      <a16:colId xmlns:a16="http://schemas.microsoft.com/office/drawing/2014/main" xmlns="" val="1708508259"/>
                    </a:ext>
                  </a:extLst>
                </a:gridCol>
                <a:gridCol w="3273338">
                  <a:extLst>
                    <a:ext uri="{9D8B030D-6E8A-4147-A177-3AD203B41FA5}">
                      <a16:colId xmlns:a16="http://schemas.microsoft.com/office/drawing/2014/main" xmlns="" val="3430214061"/>
                    </a:ext>
                  </a:extLst>
                </a:gridCol>
              </a:tblGrid>
              <a:tr h="5244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485550">
                <a:tc rowSpan="8">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普通科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485550">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美工科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221591888"/>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廣告設計科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48555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資訊科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48555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電機科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48555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建築科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EFA511-6D1C-4EDE-A43F-B9C3DDD9E22D}" type="slidenum">
              <a:rPr kumimoji="0" lang="zh-TW" altLang="en-US" sz="2000" smtClean="0">
                <a:solidFill>
                  <a:srgbClr val="FEFFFF"/>
                </a:solidFill>
                <a:latin typeface="Century Gothic" panose="020B0502020202020204" pitchFamily="34" charset="0"/>
              </a:rPr>
              <a:pPr/>
              <a:t>66</a:t>
            </a:fld>
            <a:endParaRPr kumimoji="0" lang="zh-TW" altLang="en-US" sz="2000">
              <a:solidFill>
                <a:srgbClr val="FEFFFF"/>
              </a:solidFill>
              <a:latin typeface="Century Gothic" panose="020B0502020202020204" pitchFamily="34" charset="0"/>
            </a:endParaRPr>
          </a:p>
        </p:txBody>
      </p:sp>
      <p:sp>
        <p:nvSpPr>
          <p:cNvPr id="16793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xmlns="" id="{5E6DB6FA-0727-4E14-8B5D-6574CC9BA771}"/>
              </a:ext>
            </a:extLst>
          </p:cNvPr>
          <p:cNvGraphicFramePr>
            <a:graphicFrameLocks noGrp="1"/>
          </p:cNvGraphicFramePr>
          <p:nvPr>
            <p:ph idx="1"/>
            <p:extLst>
              <p:ext uri="{D42A27DB-BD31-4B8C-83A1-F6EECF244321}">
                <p14:modId xmlns:p14="http://schemas.microsoft.com/office/powerpoint/2010/main" val="741831180"/>
              </p:ext>
            </p:extLst>
          </p:nvPr>
        </p:nvGraphicFramePr>
        <p:xfrm>
          <a:off x="1786304" y="1254096"/>
          <a:ext cx="9881454" cy="4764447"/>
        </p:xfrm>
        <a:graphic>
          <a:graphicData uri="http://schemas.openxmlformats.org/drawingml/2006/table">
            <a:tbl>
              <a:tblPr>
                <a:tableStyleId>{5C22544A-7EE6-4342-B048-85BDC9FD1C3A}</a:tableStyleId>
              </a:tblPr>
              <a:tblGrid>
                <a:gridCol w="1629174">
                  <a:extLst>
                    <a:ext uri="{9D8B030D-6E8A-4147-A177-3AD203B41FA5}">
                      <a16:colId xmlns:a16="http://schemas.microsoft.com/office/drawing/2014/main" xmlns="" val="2133117232"/>
                    </a:ext>
                  </a:extLst>
                </a:gridCol>
                <a:gridCol w="2926482">
                  <a:extLst>
                    <a:ext uri="{9D8B030D-6E8A-4147-A177-3AD203B41FA5}">
                      <a16:colId xmlns:a16="http://schemas.microsoft.com/office/drawing/2014/main" xmlns="" val="3251991606"/>
                    </a:ext>
                  </a:extLst>
                </a:gridCol>
                <a:gridCol w="2004145">
                  <a:extLst>
                    <a:ext uri="{9D8B030D-6E8A-4147-A177-3AD203B41FA5}">
                      <a16:colId xmlns:a16="http://schemas.microsoft.com/office/drawing/2014/main" xmlns="" val="1708508259"/>
                    </a:ext>
                  </a:extLst>
                </a:gridCol>
                <a:gridCol w="3321653">
                  <a:extLst>
                    <a:ext uri="{9D8B030D-6E8A-4147-A177-3AD203B41FA5}">
                      <a16:colId xmlns:a16="http://schemas.microsoft.com/office/drawing/2014/main" xmlns="" val="3430214061"/>
                    </a:ext>
                  </a:extLst>
                </a:gridCol>
              </a:tblGrid>
              <a:tr h="48996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610640">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21334880"/>
                  </a:ext>
                </a:extLst>
              </a:tr>
            </a:tbl>
          </a:graphicData>
        </a:graphic>
      </p:graphicFrame>
      <p:sp>
        <p:nvSpPr>
          <p:cNvPr id="9" name="文字方塊 4">
            <a:extLst>
              <a:ext uri="{FF2B5EF4-FFF2-40B4-BE49-F238E27FC236}">
                <a16:creationId xmlns:a16="http://schemas.microsoft.com/office/drawing/2014/main" xmlns="" id="{13E0D027-FFC0-4468-8260-5F14A4543973}"/>
              </a:ext>
            </a:extLst>
          </p:cNvPr>
          <p:cNvSpPr txBox="1">
            <a:spLocks noChangeArrowheads="1"/>
          </p:cNvSpPr>
          <p:nvPr/>
        </p:nvSpPr>
        <p:spPr bwMode="auto">
          <a:xfrm>
            <a:off x="7321550" y="6176534"/>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67</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xmlns="" id="{9504A7AA-110C-47F4-9FD7-BBC0F047711F}"/>
              </a:ext>
            </a:extLst>
          </p:cNvPr>
          <p:cNvGraphicFramePr>
            <a:graphicFrameLocks noGrp="1"/>
          </p:cNvGraphicFramePr>
          <p:nvPr>
            <p:ph idx="1"/>
            <p:extLst>
              <p:ext uri="{D42A27DB-BD31-4B8C-83A1-F6EECF244321}">
                <p14:modId xmlns:p14="http://schemas.microsoft.com/office/powerpoint/2010/main" val="4224375498"/>
              </p:ext>
            </p:extLst>
          </p:nvPr>
        </p:nvGraphicFramePr>
        <p:xfrm>
          <a:off x="1766888" y="1456259"/>
          <a:ext cx="10110787" cy="4727054"/>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xmlns="" val="2133117232"/>
                    </a:ext>
                  </a:extLst>
                </a:gridCol>
                <a:gridCol w="2994401">
                  <a:extLst>
                    <a:ext uri="{9D8B030D-6E8A-4147-A177-3AD203B41FA5}">
                      <a16:colId xmlns:a16="http://schemas.microsoft.com/office/drawing/2014/main" xmlns="" val="3251991606"/>
                    </a:ext>
                  </a:extLst>
                </a:gridCol>
                <a:gridCol w="2050658">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65649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4070564">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臺南四區新營高工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製圖科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bl>
          </a:graphicData>
        </a:graphic>
      </p:graphicFrame>
      <p:sp>
        <p:nvSpPr>
          <p:cNvPr id="9" name="文字方塊 4">
            <a:extLst>
              <a:ext uri="{FF2B5EF4-FFF2-40B4-BE49-F238E27FC236}">
                <a16:creationId xmlns:a16="http://schemas.microsoft.com/office/drawing/2014/main" xmlns="" id="{DFAA67C0-8B5D-43BB-AE05-54C4EC3A2F40}"/>
              </a:ext>
            </a:extLst>
          </p:cNvPr>
          <p:cNvSpPr txBox="1">
            <a:spLocks noChangeArrowheads="1"/>
          </p:cNvSpPr>
          <p:nvPr/>
        </p:nvSpPr>
        <p:spPr bwMode="auto">
          <a:xfrm>
            <a:off x="7431820" y="6263785"/>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68</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8964"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xmlns="" id="{6ADFE725-613D-47E0-8C85-B562FC5343FA}"/>
              </a:ext>
            </a:extLst>
          </p:cNvPr>
          <p:cNvGraphicFramePr>
            <a:graphicFrameLocks/>
          </p:cNvGraphicFramePr>
          <p:nvPr>
            <p:extLst>
              <p:ext uri="{D42A27DB-BD31-4B8C-83A1-F6EECF244321}">
                <p14:modId xmlns:p14="http://schemas.microsoft.com/office/powerpoint/2010/main" val="478258516"/>
              </p:ext>
            </p:extLst>
          </p:nvPr>
        </p:nvGraphicFramePr>
        <p:xfrm>
          <a:off x="1766887" y="1543050"/>
          <a:ext cx="10110788" cy="4527550"/>
        </p:xfrm>
        <a:graphic>
          <a:graphicData uri="http://schemas.openxmlformats.org/drawingml/2006/table">
            <a:tbl>
              <a:tblPr>
                <a:tableStyleId>{5C22544A-7EE6-4342-B048-85BDC9FD1C3A}</a:tableStyleId>
              </a:tblPr>
              <a:tblGrid>
                <a:gridCol w="2224568">
                  <a:extLst>
                    <a:ext uri="{9D8B030D-6E8A-4147-A177-3AD203B41FA5}">
                      <a16:colId xmlns:a16="http://schemas.microsoft.com/office/drawing/2014/main" xmlns="" val="2133117232"/>
                    </a:ext>
                  </a:extLst>
                </a:gridCol>
                <a:gridCol w="2416488">
                  <a:extLst>
                    <a:ext uri="{9D8B030D-6E8A-4147-A177-3AD203B41FA5}">
                      <a16:colId xmlns:a16="http://schemas.microsoft.com/office/drawing/2014/main" xmlns="" val="3251991606"/>
                    </a:ext>
                  </a:extLst>
                </a:gridCol>
                <a:gridCol w="2070989">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56594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明達高中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bl>
          </a:graphicData>
        </a:graphic>
      </p:graphicFrame>
      <p:sp>
        <p:nvSpPr>
          <p:cNvPr id="8" name="文字方塊 4">
            <a:extLst>
              <a:ext uri="{FF2B5EF4-FFF2-40B4-BE49-F238E27FC236}">
                <a16:creationId xmlns:a16="http://schemas.microsoft.com/office/drawing/2014/main" xmlns="" id="{666B0201-4360-4CFD-880D-DCFB97DC55FB}"/>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extLst>
      <p:ext uri="{BB962C8B-B14F-4D97-AF65-F5344CB8AC3E}">
        <p14:creationId xmlns:p14="http://schemas.microsoft.com/office/powerpoint/2010/main" val="3331408163"/>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7C32864-38BC-44F1-B5CE-BD93763776FC}" type="slidenum">
              <a:rPr kumimoji="0" lang="zh-TW" altLang="en-US" sz="2000" smtClean="0">
                <a:solidFill>
                  <a:srgbClr val="FEFFFF"/>
                </a:solidFill>
                <a:latin typeface="Century Gothic" panose="020B0502020202020204" pitchFamily="34" charset="0"/>
              </a:rPr>
              <a:pPr/>
              <a:t>69</a:t>
            </a:fld>
            <a:endParaRPr kumimoji="0" lang="zh-TW" altLang="en-US" sz="2000">
              <a:solidFill>
                <a:srgbClr val="FEFFFF"/>
              </a:solidFill>
              <a:latin typeface="Century Gothic" panose="020B0502020202020204" pitchFamily="34" charset="0"/>
            </a:endParaRPr>
          </a:p>
        </p:txBody>
      </p:sp>
      <p:sp>
        <p:nvSpPr>
          <p:cNvPr id="16998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9" name="內容版面配置區 1">
            <a:extLst>
              <a:ext uri="{FF2B5EF4-FFF2-40B4-BE49-F238E27FC236}">
                <a16:creationId xmlns:a16="http://schemas.microsoft.com/office/drawing/2014/main" xmlns="" id="{2853B757-5773-4C1E-9A33-7FD5A641C7D2}"/>
              </a:ext>
            </a:extLst>
          </p:cNvPr>
          <p:cNvGraphicFramePr>
            <a:graphicFrameLocks noGrp="1"/>
          </p:cNvGraphicFramePr>
          <p:nvPr>
            <p:ph idx="1"/>
            <p:extLst>
              <p:ext uri="{D42A27DB-BD31-4B8C-83A1-F6EECF244321}">
                <p14:modId xmlns:p14="http://schemas.microsoft.com/office/powerpoint/2010/main" val="1085358568"/>
              </p:ext>
            </p:extLst>
          </p:nvPr>
        </p:nvGraphicFramePr>
        <p:xfrm>
          <a:off x="1766888" y="1579108"/>
          <a:ext cx="10110787" cy="4330817"/>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xmlns="" val="2133117232"/>
                    </a:ext>
                  </a:extLst>
                </a:gridCol>
                <a:gridCol w="2994401">
                  <a:extLst>
                    <a:ext uri="{9D8B030D-6E8A-4147-A177-3AD203B41FA5}">
                      <a16:colId xmlns:a16="http://schemas.microsoft.com/office/drawing/2014/main" xmlns="" val="3251991606"/>
                    </a:ext>
                  </a:extLst>
                </a:gridCol>
                <a:gridCol w="2050658">
                  <a:extLst>
                    <a:ext uri="{9D8B030D-6E8A-4147-A177-3AD203B41FA5}">
                      <a16:colId xmlns:a16="http://schemas.microsoft.com/office/drawing/2014/main" xmlns="" val="1708508259"/>
                    </a:ext>
                  </a:extLst>
                </a:gridCol>
                <a:gridCol w="3398743">
                  <a:extLst>
                    <a:ext uri="{9D8B030D-6E8A-4147-A177-3AD203B41FA5}">
                      <a16:colId xmlns:a16="http://schemas.microsoft.com/office/drawing/2014/main" xmlns="" val="3430214061"/>
                    </a:ext>
                  </a:extLst>
                </a:gridCol>
              </a:tblGrid>
              <a:tr h="4830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205889">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205889">
                <a:tc vMerge="1">
                  <a:txBody>
                    <a:bodyPr/>
                    <a:lstStyle/>
                    <a:p>
                      <a:endParaRPr lang="zh-TW" altLang="en-US"/>
                    </a:p>
                  </a:txBody>
                  <a:tcPr/>
                </a:tc>
                <a:tc>
                  <a:txBody>
                    <a:bodyPr/>
                    <a:lstStyle/>
                    <a:p>
                      <a:pPr algn="just">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1205889">
                <a:tc vMerge="1">
                  <a:txBody>
                    <a:bodyPr/>
                    <a:lstStyle/>
                    <a:p>
                      <a:endParaRPr lang="zh-TW" altLang="en-US"/>
                    </a:p>
                  </a:txBody>
                  <a:tcPr/>
                </a:tc>
                <a:tc>
                  <a:txBody>
                    <a:bodyPr/>
                    <a:lstStyle/>
                    <a:p>
                      <a:pPr algn="just">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
        <p:nvSpPr>
          <p:cNvPr id="10" name="文字方塊 4">
            <a:extLst>
              <a:ext uri="{FF2B5EF4-FFF2-40B4-BE49-F238E27FC236}">
                <a16:creationId xmlns:a16="http://schemas.microsoft.com/office/drawing/2014/main" xmlns="" id="{11811C14-03B6-4C05-9F80-EC92CEEFCEFD}"/>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xmlns=""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7</a:t>
            </a:fld>
            <a:endParaRPr lang="zh-TW" altLang="en-US">
              <a:solidFill>
                <a:srgbClr val="FEFFFF"/>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766888" y="431800"/>
            <a:ext cx="98298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10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963338-9AAB-4EAF-9B8C-42B8A74BBD2A}" type="slidenum">
              <a:rPr kumimoji="0" lang="zh-TW" altLang="en-US" sz="2000" smtClean="0">
                <a:solidFill>
                  <a:srgbClr val="FEFFFF"/>
                </a:solidFill>
                <a:latin typeface="Century Gothic" panose="020B0502020202020204" pitchFamily="34" charset="0"/>
              </a:rPr>
              <a:pPr/>
              <a:t>70</a:t>
            </a:fld>
            <a:endParaRPr kumimoji="0" lang="zh-TW" altLang="en-US" sz="2000">
              <a:solidFill>
                <a:srgbClr val="FEFFFF"/>
              </a:solidFill>
              <a:latin typeface="Century Gothic" panose="020B0502020202020204" pitchFamily="34" charset="0"/>
            </a:endParaRPr>
          </a:p>
        </p:txBody>
      </p:sp>
      <p:sp>
        <p:nvSpPr>
          <p:cNvPr id="8" name="文字方塊 4">
            <a:extLst>
              <a:ext uri="{FF2B5EF4-FFF2-40B4-BE49-F238E27FC236}">
                <a16:creationId xmlns:a16="http://schemas.microsoft.com/office/drawing/2014/main" xmlns="" id="{3FBD167F-1805-4C5A-97C8-D9077B678CA5}"/>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graphicFrame>
        <p:nvGraphicFramePr>
          <p:cNvPr id="9" name="內容版面配置區 1">
            <a:extLst>
              <a:ext uri="{FF2B5EF4-FFF2-40B4-BE49-F238E27FC236}">
                <a16:creationId xmlns:a16="http://schemas.microsoft.com/office/drawing/2014/main" xmlns="" id="{48D25141-00AA-43DB-8CE6-7AC926B1AE25}"/>
              </a:ext>
            </a:extLst>
          </p:cNvPr>
          <p:cNvGraphicFramePr>
            <a:graphicFrameLocks noGrp="1"/>
          </p:cNvGraphicFramePr>
          <p:nvPr>
            <p:ph idx="1"/>
            <p:extLst>
              <p:ext uri="{D42A27DB-BD31-4B8C-83A1-F6EECF244321}">
                <p14:modId xmlns:p14="http://schemas.microsoft.com/office/powerpoint/2010/main" val="3723429563"/>
              </p:ext>
            </p:extLst>
          </p:nvPr>
        </p:nvGraphicFramePr>
        <p:xfrm>
          <a:off x="1766888" y="1456259"/>
          <a:ext cx="9829800" cy="4357717"/>
        </p:xfrm>
        <a:graphic>
          <a:graphicData uri="http://schemas.openxmlformats.org/drawingml/2006/table">
            <a:tbl>
              <a:tblPr>
                <a:tableStyleId>{5C22544A-7EE6-4342-B048-85BDC9FD1C3A}</a:tableStyleId>
              </a:tblPr>
              <a:tblGrid>
                <a:gridCol w="1620658">
                  <a:extLst>
                    <a:ext uri="{9D8B030D-6E8A-4147-A177-3AD203B41FA5}">
                      <a16:colId xmlns:a16="http://schemas.microsoft.com/office/drawing/2014/main" xmlns="" val="2133117232"/>
                    </a:ext>
                  </a:extLst>
                </a:gridCol>
                <a:gridCol w="2911184">
                  <a:extLst>
                    <a:ext uri="{9D8B030D-6E8A-4147-A177-3AD203B41FA5}">
                      <a16:colId xmlns:a16="http://schemas.microsoft.com/office/drawing/2014/main" xmlns="" val="3251991606"/>
                    </a:ext>
                  </a:extLst>
                </a:gridCol>
                <a:gridCol w="1993669">
                  <a:extLst>
                    <a:ext uri="{9D8B030D-6E8A-4147-A177-3AD203B41FA5}">
                      <a16:colId xmlns:a16="http://schemas.microsoft.com/office/drawing/2014/main" xmlns="" val="1708508259"/>
                    </a:ext>
                  </a:extLst>
                </a:gridCol>
                <a:gridCol w="3304289">
                  <a:extLst>
                    <a:ext uri="{9D8B030D-6E8A-4147-A177-3AD203B41FA5}">
                      <a16:colId xmlns:a16="http://schemas.microsoft.com/office/drawing/2014/main" xmlns="" val="3430214061"/>
                    </a:ext>
                  </a:extLst>
                </a:gridCol>
              </a:tblGrid>
              <a:tr h="5099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273041">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273041">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1273041">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txBox="1">
            <a:spLocks/>
          </p:cNvSpPr>
          <p:nvPr/>
        </p:nvSpPr>
        <p:spPr bwMode="auto">
          <a:xfrm>
            <a:off x="1766888" y="431800"/>
            <a:ext cx="1006475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20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0455EBD-074C-4197-BFC6-3E4220EAFD35}" type="slidenum">
              <a:rPr kumimoji="0" lang="zh-TW" altLang="en-US" sz="2000" smtClean="0">
                <a:solidFill>
                  <a:srgbClr val="FEFFFF"/>
                </a:solidFill>
                <a:latin typeface="Century Gothic" panose="020B0502020202020204" pitchFamily="34" charset="0"/>
              </a:rPr>
              <a:pPr/>
              <a:t>71</a:t>
            </a:fld>
            <a:endParaRPr kumimoji="0" lang="zh-TW" altLang="en-US" sz="2000">
              <a:solidFill>
                <a:srgbClr val="FEFFFF"/>
              </a:solidFill>
              <a:latin typeface="Century Gothic" panose="020B0502020202020204" pitchFamily="34" charset="0"/>
            </a:endParaRPr>
          </a:p>
        </p:txBody>
      </p:sp>
      <p:sp>
        <p:nvSpPr>
          <p:cNvPr id="8" name="文字方塊 4">
            <a:extLst>
              <a:ext uri="{FF2B5EF4-FFF2-40B4-BE49-F238E27FC236}">
                <a16:creationId xmlns:a16="http://schemas.microsoft.com/office/drawing/2014/main" xmlns="" id="{D1126D53-1368-47F3-B9E4-7A0AE677BD61}"/>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graphicFrame>
        <p:nvGraphicFramePr>
          <p:cNvPr id="9" name="內容版面配置區 1">
            <a:extLst>
              <a:ext uri="{FF2B5EF4-FFF2-40B4-BE49-F238E27FC236}">
                <a16:creationId xmlns:a16="http://schemas.microsoft.com/office/drawing/2014/main" xmlns="" id="{0F6E4FFE-015B-4388-9283-362C7F528626}"/>
              </a:ext>
            </a:extLst>
          </p:cNvPr>
          <p:cNvGraphicFramePr>
            <a:graphicFrameLocks noGrp="1"/>
          </p:cNvGraphicFramePr>
          <p:nvPr>
            <p:ph idx="1"/>
            <p:extLst>
              <p:ext uri="{D42A27DB-BD31-4B8C-83A1-F6EECF244321}">
                <p14:modId xmlns:p14="http://schemas.microsoft.com/office/powerpoint/2010/main" val="4097124747"/>
              </p:ext>
            </p:extLst>
          </p:nvPr>
        </p:nvGraphicFramePr>
        <p:xfrm>
          <a:off x="1766888" y="1561770"/>
          <a:ext cx="10064749" cy="4329077"/>
        </p:xfrm>
        <a:graphic>
          <a:graphicData uri="http://schemas.openxmlformats.org/drawingml/2006/table">
            <a:tbl>
              <a:tblPr>
                <a:tableStyleId>{5C22544A-7EE6-4342-B048-85BDC9FD1C3A}</a:tableStyleId>
              </a:tblPr>
              <a:tblGrid>
                <a:gridCol w="1705066">
                  <a:extLst>
                    <a:ext uri="{9D8B030D-6E8A-4147-A177-3AD203B41FA5}">
                      <a16:colId xmlns:a16="http://schemas.microsoft.com/office/drawing/2014/main" xmlns="" val="2133117232"/>
                    </a:ext>
                  </a:extLst>
                </a:gridCol>
                <a:gridCol w="2682661">
                  <a:extLst>
                    <a:ext uri="{9D8B030D-6E8A-4147-A177-3AD203B41FA5}">
                      <a16:colId xmlns:a16="http://schemas.microsoft.com/office/drawing/2014/main" xmlns="" val="3251991606"/>
                    </a:ext>
                  </a:extLst>
                </a:gridCol>
                <a:gridCol w="2162908">
                  <a:extLst>
                    <a:ext uri="{9D8B030D-6E8A-4147-A177-3AD203B41FA5}">
                      <a16:colId xmlns:a16="http://schemas.microsoft.com/office/drawing/2014/main" xmlns="" val="1708508259"/>
                    </a:ext>
                  </a:extLst>
                </a:gridCol>
                <a:gridCol w="3514114">
                  <a:extLst>
                    <a:ext uri="{9D8B030D-6E8A-4147-A177-3AD203B41FA5}">
                      <a16:colId xmlns:a16="http://schemas.microsoft.com/office/drawing/2014/main" xmlns="" val="3430214061"/>
                    </a:ext>
                  </a:extLst>
                </a:gridCol>
              </a:tblGrid>
              <a:tr h="46271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1104339">
                <a:tc rowSpan="2">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後港國中、將軍國中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北門國中、昭明國中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1104339">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造園科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836198524"/>
                  </a:ext>
                </a:extLst>
              </a:tr>
              <a:tr h="165768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164874164"/>
                  </a:ext>
                </a:extLst>
              </a:tr>
            </a:tbl>
          </a:graphicData>
        </a:graphic>
      </p:graphicFrame>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30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EC0584-E997-4CD3-97B2-EB5C3CAAADC3}" type="slidenum">
              <a:rPr kumimoji="0" lang="zh-TW" altLang="en-US" sz="2000" smtClean="0">
                <a:solidFill>
                  <a:srgbClr val="FEFFFF"/>
                </a:solidFill>
                <a:latin typeface="Century Gothic" panose="020B0502020202020204" pitchFamily="34" charset="0"/>
              </a:rPr>
              <a:pPr/>
              <a:t>72</a:t>
            </a:fld>
            <a:endParaRPr kumimoji="0" lang="zh-TW" altLang="en-US" sz="2000">
              <a:solidFill>
                <a:srgbClr val="FEFFFF"/>
              </a:solidFill>
              <a:latin typeface="Century Gothic" panose="020B0502020202020204" pitchFamily="34" charset="0"/>
            </a:endParaRPr>
          </a:p>
        </p:txBody>
      </p:sp>
      <p:sp>
        <p:nvSpPr>
          <p:cNvPr id="173060"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xmlns="" id="{16F678BF-963C-482C-AC35-9B49A272B05E}"/>
              </a:ext>
            </a:extLst>
          </p:cNvPr>
          <p:cNvGraphicFramePr>
            <a:graphicFrameLocks/>
          </p:cNvGraphicFramePr>
          <p:nvPr>
            <p:extLst>
              <p:ext uri="{D42A27DB-BD31-4B8C-83A1-F6EECF244321}">
                <p14:modId xmlns:p14="http://schemas.microsoft.com/office/powerpoint/2010/main" val="3942313359"/>
              </p:ext>
            </p:extLst>
          </p:nvPr>
        </p:nvGraphicFramePr>
        <p:xfrm>
          <a:off x="1766888" y="1693863"/>
          <a:ext cx="9966324" cy="4324352"/>
        </p:xfrm>
        <a:graphic>
          <a:graphicData uri="http://schemas.openxmlformats.org/drawingml/2006/table">
            <a:tbl>
              <a:tblPr>
                <a:tableStyleId>{5C22544A-7EE6-4342-B048-85BDC9FD1C3A}</a:tableStyleId>
              </a:tblPr>
              <a:tblGrid>
                <a:gridCol w="1643167">
                  <a:extLst>
                    <a:ext uri="{9D8B030D-6E8A-4147-A177-3AD203B41FA5}">
                      <a16:colId xmlns:a16="http://schemas.microsoft.com/office/drawing/2014/main" xmlns="" val="2133117232"/>
                    </a:ext>
                  </a:extLst>
                </a:gridCol>
                <a:gridCol w="2951617">
                  <a:extLst>
                    <a:ext uri="{9D8B030D-6E8A-4147-A177-3AD203B41FA5}">
                      <a16:colId xmlns:a16="http://schemas.microsoft.com/office/drawing/2014/main" xmlns="" val="3251991606"/>
                    </a:ext>
                  </a:extLst>
                </a:gridCol>
                <a:gridCol w="2021359">
                  <a:extLst>
                    <a:ext uri="{9D8B030D-6E8A-4147-A177-3AD203B41FA5}">
                      <a16:colId xmlns:a16="http://schemas.microsoft.com/office/drawing/2014/main" xmlns="" val="1708508259"/>
                    </a:ext>
                  </a:extLst>
                </a:gridCol>
                <a:gridCol w="3350181">
                  <a:extLst>
                    <a:ext uri="{9D8B030D-6E8A-4147-A177-3AD203B41FA5}">
                      <a16:colId xmlns:a16="http://schemas.microsoft.com/office/drawing/2014/main" xmlns="" val="3430214061"/>
                    </a:ext>
                  </a:extLst>
                </a:gridCol>
              </a:tblGrid>
              <a:tr h="540542">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756762">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南科實中附設國中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2309649519"/>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3973544853"/>
                  </a:ext>
                </a:extLst>
              </a:tr>
            </a:tbl>
          </a:graphicData>
        </a:graphic>
      </p:graphicFrame>
      <p:sp>
        <p:nvSpPr>
          <p:cNvPr id="8" name="文字方塊 4">
            <a:extLst>
              <a:ext uri="{FF2B5EF4-FFF2-40B4-BE49-F238E27FC236}">
                <a16:creationId xmlns:a16="http://schemas.microsoft.com/office/drawing/2014/main" xmlns="" id="{5ACE9680-B76D-48F5-9A80-806942D4CB29}"/>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4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E38DFE-4036-4350-BE0E-2798AE1BBCB1}" type="slidenum">
              <a:rPr kumimoji="0" lang="zh-TW" altLang="en-US" sz="2000" smtClean="0">
                <a:solidFill>
                  <a:srgbClr val="FEFFFF"/>
                </a:solidFill>
                <a:latin typeface="Century Gothic" panose="020B0502020202020204" pitchFamily="34" charset="0"/>
              </a:rPr>
              <a:pPr/>
              <a:t>73</a:t>
            </a:fld>
            <a:endParaRPr kumimoji="0" lang="zh-TW" altLang="en-US" sz="2000">
              <a:solidFill>
                <a:srgbClr val="FEFFFF"/>
              </a:solidFill>
              <a:latin typeface="Century Gothic" panose="020B0502020202020204" pitchFamily="34" charset="0"/>
            </a:endParaRPr>
          </a:p>
        </p:txBody>
      </p:sp>
      <p:sp>
        <p:nvSpPr>
          <p:cNvPr id="6" name="文字方塊 4">
            <a:extLst>
              <a:ext uri="{FF2B5EF4-FFF2-40B4-BE49-F238E27FC236}">
                <a16:creationId xmlns:a16="http://schemas.microsoft.com/office/drawing/2014/main" xmlns="" id="{17E4717D-184F-4500-BA38-4E5316D81D69}"/>
              </a:ext>
            </a:extLst>
          </p:cNvPr>
          <p:cNvSpPr txBox="1">
            <a:spLocks noChangeArrowheads="1"/>
          </p:cNvSpPr>
          <p:nvPr/>
        </p:nvSpPr>
        <p:spPr bwMode="auto">
          <a:xfrm>
            <a:off x="7364045" y="6176808"/>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graphicFrame>
        <p:nvGraphicFramePr>
          <p:cNvPr id="8" name="內容版面配置區 1">
            <a:extLst>
              <a:ext uri="{FF2B5EF4-FFF2-40B4-BE49-F238E27FC236}">
                <a16:creationId xmlns:a16="http://schemas.microsoft.com/office/drawing/2014/main" xmlns="" id="{F9714AD6-04EA-4189-9C2C-8599D7C68644}"/>
              </a:ext>
            </a:extLst>
          </p:cNvPr>
          <p:cNvGraphicFramePr>
            <a:graphicFrameLocks noGrp="1"/>
          </p:cNvGraphicFramePr>
          <p:nvPr>
            <p:ph idx="1"/>
            <p:extLst>
              <p:ext uri="{D42A27DB-BD31-4B8C-83A1-F6EECF244321}">
                <p14:modId xmlns:p14="http://schemas.microsoft.com/office/powerpoint/2010/main" val="338890655"/>
              </p:ext>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a16="http://schemas.microsoft.com/office/drawing/2014/main" xmlns="" val="2133117232"/>
                    </a:ext>
                  </a:extLst>
                </a:gridCol>
                <a:gridCol w="2926699">
                  <a:extLst>
                    <a:ext uri="{9D8B030D-6E8A-4147-A177-3AD203B41FA5}">
                      <a16:colId xmlns:a16="http://schemas.microsoft.com/office/drawing/2014/main" xmlns="" val="3251991606"/>
                    </a:ext>
                  </a:extLst>
                </a:gridCol>
                <a:gridCol w="2004294">
                  <a:extLst>
                    <a:ext uri="{9D8B030D-6E8A-4147-A177-3AD203B41FA5}">
                      <a16:colId xmlns:a16="http://schemas.microsoft.com/office/drawing/2014/main" xmlns="" val="1708508259"/>
                    </a:ext>
                  </a:extLst>
                </a:gridCol>
                <a:gridCol w="3321899">
                  <a:extLst>
                    <a:ext uri="{9D8B030D-6E8A-4147-A177-3AD203B41FA5}">
                      <a16:colId xmlns:a16="http://schemas.microsoft.com/office/drawing/2014/main" xmlns=""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3975225108"/>
                  </a:ext>
                </a:extLst>
              </a:tr>
              <a:tr h="895014">
                <a:tc rowSpan="4">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曾文農工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xmlns=""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9900355"/>
                  </a:ext>
                </a:extLst>
              </a:tr>
            </a:tbl>
          </a:graphicData>
        </a:graphic>
      </p:graphicFrame>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a16="http://schemas.microsoft.com/office/drawing/2014/main" xmlns=""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 適 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175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7332A6-9E8B-4794-AD10-D7B4C45CCC79}" type="slidenum">
              <a:rPr kumimoji="0" lang="zh-TW" altLang="en-US" sz="2000" smtClean="0">
                <a:solidFill>
                  <a:srgbClr val="FEFFFF"/>
                </a:solidFill>
                <a:latin typeface="Century Gothic" panose="020B0502020202020204" pitchFamily="34" charset="0"/>
              </a:rPr>
              <a:pPr/>
              <a:t>74</a:t>
            </a:fld>
            <a:endParaRPr kumimoji="0" lang="zh-TW" altLang="en-US" sz="2000">
              <a:solidFill>
                <a:srgbClr val="FEFFFF"/>
              </a:solidFill>
              <a:latin typeface="Century Gothic" panose="020B0502020202020204" pitchFamily="34" charset="0"/>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xmlns=""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75</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76</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109</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xmlns=""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xmlns="" val="20000"/>
                    </a:ext>
                  </a:extLst>
                </a:gridCol>
                <a:gridCol w="3248574">
                  <a:extLst>
                    <a:ext uri="{9D8B030D-6E8A-4147-A177-3AD203B41FA5}">
                      <a16:colId xmlns:a16="http://schemas.microsoft.com/office/drawing/2014/main" xmlns="" val="20001"/>
                    </a:ext>
                  </a:extLst>
                </a:gridCol>
                <a:gridCol w="1073055">
                  <a:extLst>
                    <a:ext uri="{9D8B030D-6E8A-4147-A177-3AD203B41FA5}">
                      <a16:colId xmlns:a16="http://schemas.microsoft.com/office/drawing/2014/main" xmlns="" val="20002"/>
                    </a:ext>
                  </a:extLst>
                </a:gridCol>
                <a:gridCol w="1073055">
                  <a:extLst>
                    <a:ext uri="{9D8B030D-6E8A-4147-A177-3AD203B41FA5}">
                      <a16:colId xmlns:a16="http://schemas.microsoft.com/office/drawing/2014/main" xmlns="" val="20003"/>
                    </a:ext>
                  </a:extLst>
                </a:gridCol>
                <a:gridCol w="658419">
                  <a:extLst>
                    <a:ext uri="{9D8B030D-6E8A-4147-A177-3AD203B41FA5}">
                      <a16:colId xmlns:a16="http://schemas.microsoft.com/office/drawing/2014/main" xmlns=""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77</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xmlns=""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
        <p:nvSpPr>
          <p:cNvPr id="9" name="文字方塊 4">
            <a:extLst>
              <a:ext uri="{FF2B5EF4-FFF2-40B4-BE49-F238E27FC236}">
                <a16:creationId xmlns:a16="http://schemas.microsoft.com/office/drawing/2014/main" xmlns="" id="{5ACE9680-B76D-48F5-9A80-806942D4CB29}"/>
              </a:ext>
            </a:extLst>
          </p:cNvPr>
          <p:cNvSpPr txBox="1">
            <a:spLocks noChangeArrowheads="1"/>
          </p:cNvSpPr>
          <p:nvPr/>
        </p:nvSpPr>
        <p:spPr bwMode="auto">
          <a:xfrm>
            <a:off x="7467560" y="6280320"/>
            <a:ext cx="4460875" cy="523875"/>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a:solidFill>
                  <a:srgbClr val="FF0000"/>
                </a:solidFill>
              </a:rPr>
              <a:t>請依</a:t>
            </a:r>
            <a:r>
              <a:rPr lang="en-US" altLang="zh-TW" sz="2800" b="1" dirty="0">
                <a:solidFill>
                  <a:srgbClr val="FF0000"/>
                </a:solidFill>
              </a:rPr>
              <a:t>109</a:t>
            </a:r>
            <a:r>
              <a:rPr lang="zh-TW" altLang="en-US" sz="2800" b="1" dirty="0">
                <a:solidFill>
                  <a:srgbClr val="FF0000"/>
                </a:solidFill>
              </a:rPr>
              <a:t>年度公告簡章為準</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xmlns=""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109</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月底</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月初</a:t>
            </a:r>
            <a:r>
              <a:rPr lang="zh-TW" altLang="en-US" sz="3067" dirty="0">
                <a:solidFill>
                  <a:srgbClr val="000000"/>
                </a:solidFill>
                <a:latin typeface="標楷體" panose="03000509000000000000" pitchFamily="65" charset="-120"/>
                <a:ea typeface="標楷體" panose="03000509000000000000" pitchFamily="65" charset="-120"/>
              </a:rPr>
              <a:t>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78</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xmlns=""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xmlns=""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xmlns=""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xmlns=""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xmlns=""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xmlns=""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xmlns=""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xmlns=""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xmlns=""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79</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xmlns=""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8</a:t>
            </a:fld>
            <a:endParaRPr lang="zh-TW" altLang="en-US">
              <a:solidFill>
                <a:srgbClr val="FE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01635954-80DF-4E27-A1E6-5E5CC9DC3AA2}"/>
              </a:ext>
            </a:extLst>
          </p:cNvPr>
          <p:cNvGraphicFramePr>
            <a:graphicFrameLocks noGrp="1"/>
          </p:cNvGraphicFramePr>
          <p:nvPr/>
        </p:nvGraphicFramePr>
        <p:xfrm>
          <a:off x="1616075" y="1298575"/>
          <a:ext cx="9678988" cy="5146675"/>
        </p:xfrm>
        <a:graphic>
          <a:graphicData uri="http://schemas.openxmlformats.org/drawingml/2006/table">
            <a:tbl>
              <a:tblPr/>
              <a:tblGrid>
                <a:gridCol w="1979415">
                  <a:extLst>
                    <a:ext uri="{9D8B030D-6E8A-4147-A177-3AD203B41FA5}">
                      <a16:colId xmlns:a16="http://schemas.microsoft.com/office/drawing/2014/main" xmlns="" val="20000"/>
                    </a:ext>
                  </a:extLst>
                </a:gridCol>
                <a:gridCol w="4618175">
                  <a:extLst>
                    <a:ext uri="{9D8B030D-6E8A-4147-A177-3AD203B41FA5}">
                      <a16:colId xmlns:a16="http://schemas.microsoft.com/office/drawing/2014/main" xmlns="" val="20001"/>
                    </a:ext>
                  </a:extLst>
                </a:gridCol>
                <a:gridCol w="1435111">
                  <a:extLst>
                    <a:ext uri="{9D8B030D-6E8A-4147-A177-3AD203B41FA5}">
                      <a16:colId xmlns:a16="http://schemas.microsoft.com/office/drawing/2014/main" xmlns="" val="20002"/>
                    </a:ext>
                  </a:extLst>
                </a:gridCol>
                <a:gridCol w="1646287">
                  <a:extLst>
                    <a:ext uri="{9D8B030D-6E8A-4147-A177-3AD203B41FA5}">
                      <a16:colId xmlns:a16="http://schemas.microsoft.com/office/drawing/2014/main" xmlns=""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足球、田徑</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射箭、西式划船、壘球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羽球、軟式網球、跆拳道、游泳</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羽球、足球、桌球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籃球、棒球、網球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跆拳、排球、軟式網球</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排球、跆拳道、武術</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田徑、棒球、輕艇</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田徑、橄欖球、柔道、韻律體操</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xmlns=""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4A9E96D-35CF-43A8-AE0F-0BEA6661AA5D}"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
        <p:nvSpPr>
          <p:cNvPr id="184381" name="標題 1"/>
          <p:cNvSpPr>
            <a:spLocks noGrp="1"/>
          </p:cNvSpPr>
          <p:nvPr>
            <p:ph type="title"/>
          </p:nvPr>
        </p:nvSpPr>
        <p:spPr>
          <a:xfrm>
            <a:off x="1616075" y="777875"/>
            <a:ext cx="9355138" cy="1281113"/>
          </a:xfrm>
        </p:spPr>
        <p:txBody>
          <a:bodyPr/>
          <a:lstStyle/>
          <a:p>
            <a:pPr eaLnBrk="1" hangingPunct="1"/>
            <a:r>
              <a:rPr kumimoji="1" lang="zh-TW" altLang="en-US" sz="3200" b="1">
                <a:solidFill>
                  <a:srgbClr val="C00000"/>
                </a:solidFill>
                <a:latin typeface="標楷體" panose="03000509000000000000" pitchFamily="65" charset="-120"/>
                <a:ea typeface="標楷體" panose="03000509000000000000" pitchFamily="65" charset="-120"/>
              </a:rPr>
              <a:t>臺南區體育班甄選入學學校</a:t>
            </a:r>
          </a:p>
        </p:txBody>
      </p:sp>
      <p:sp>
        <p:nvSpPr>
          <p:cNvPr id="184382" name="文字方塊 8"/>
          <p:cNvSpPr txBox="1">
            <a:spLocks noChangeArrowheads="1"/>
          </p:cNvSpPr>
          <p:nvPr/>
        </p:nvSpPr>
        <p:spPr bwMode="auto">
          <a:xfrm>
            <a:off x="6438900" y="6445250"/>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a:solidFill>
                  <a:srgbClr val="FF0000"/>
                </a:solidFill>
              </a:rPr>
              <a:t>108</a:t>
            </a:r>
            <a:r>
              <a:rPr lang="zh-TW" altLang="en-US" sz="2400" b="1">
                <a:solidFill>
                  <a:srgbClr val="FF0000"/>
                </a:solidFill>
              </a:rPr>
              <a:t>年度資料，</a:t>
            </a:r>
            <a:r>
              <a:rPr lang="en-US" altLang="zh-TW" sz="2400" b="1">
                <a:solidFill>
                  <a:srgbClr val="FF0000"/>
                </a:solidFill>
              </a:rPr>
              <a:t>109</a:t>
            </a:r>
            <a:r>
              <a:rPr lang="zh-TW" altLang="en-US" sz="2400" b="1">
                <a:solidFill>
                  <a:srgbClr val="FF0000"/>
                </a:solidFill>
              </a:rPr>
              <a:t>年度依簡章公布為準</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xmlns="" id="{F68B4C97-21AB-4754-87BB-021F26AD2F72}"/>
              </a:ext>
            </a:extLst>
          </p:cNvPr>
          <p:cNvGraphicFramePr>
            <a:graphicFrameLocks noGrp="1"/>
          </p:cNvGraphicFramePr>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xmlns="" val="20000"/>
                    </a:ext>
                  </a:extLst>
                </a:gridCol>
                <a:gridCol w="2858674">
                  <a:extLst>
                    <a:ext uri="{9D8B030D-6E8A-4147-A177-3AD203B41FA5}">
                      <a16:colId xmlns:a16="http://schemas.microsoft.com/office/drawing/2014/main" xmlns="" val="20001"/>
                    </a:ext>
                  </a:extLst>
                </a:gridCol>
                <a:gridCol w="854116">
                  <a:extLst>
                    <a:ext uri="{9D8B030D-6E8A-4147-A177-3AD203B41FA5}">
                      <a16:colId xmlns:a16="http://schemas.microsoft.com/office/drawing/2014/main" xmlns="" val="20002"/>
                    </a:ext>
                  </a:extLst>
                </a:gridCol>
                <a:gridCol w="855361">
                  <a:extLst>
                    <a:ext uri="{9D8B030D-6E8A-4147-A177-3AD203B41FA5}">
                      <a16:colId xmlns:a16="http://schemas.microsoft.com/office/drawing/2014/main" xmlns="" val="20003"/>
                    </a:ext>
                  </a:extLst>
                </a:gridCol>
                <a:gridCol w="578956">
                  <a:extLst>
                    <a:ext uri="{9D8B030D-6E8A-4147-A177-3AD203B41FA5}">
                      <a16:colId xmlns:a16="http://schemas.microsoft.com/office/drawing/2014/main" xmlns=""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28</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xmlns=""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81</a:t>
            </a:fld>
            <a:endParaRPr kumimoji="0" lang="zh-TW" altLang="en-US">
              <a:solidFill>
                <a:srgbClr val="FEFFFF"/>
              </a:solidFill>
              <a:latin typeface="Century Gothic" panose="020B0502020202020204" pitchFamily="34" charset="0"/>
            </a:endParaRPr>
          </a:p>
        </p:txBody>
      </p:sp>
      <p:sp>
        <p:nvSpPr>
          <p:cNvPr id="186393" name="文字方塊 7"/>
          <p:cNvSpPr txBox="1">
            <a:spLocks noChangeArrowheads="1"/>
          </p:cNvSpPr>
          <p:nvPr/>
        </p:nvSpPr>
        <p:spPr bwMode="auto">
          <a:xfrm>
            <a:off x="6333390" y="6304570"/>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a:solidFill>
                  <a:srgbClr val="FF0000"/>
                </a:solidFill>
              </a:rPr>
              <a:t>108</a:t>
            </a:r>
            <a:r>
              <a:rPr lang="zh-TW" altLang="en-US" sz="2400" b="1">
                <a:solidFill>
                  <a:srgbClr val="FF0000"/>
                </a:solidFill>
              </a:rPr>
              <a:t>年度資料，</a:t>
            </a:r>
            <a:r>
              <a:rPr lang="en-US" altLang="zh-TW" sz="2400" b="1">
                <a:solidFill>
                  <a:srgbClr val="FF0000"/>
                </a:solidFill>
              </a:rPr>
              <a:t>109</a:t>
            </a:r>
            <a:r>
              <a:rPr lang="zh-TW" altLang="en-US" sz="2400" b="1">
                <a:solidFill>
                  <a:srgbClr val="FF0000"/>
                </a:solidFill>
              </a:rPr>
              <a:t>年度依簡章公布為準</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xmlns="" id="{D576ACD3-1F3B-483F-9A58-F9B777A25FB3}"/>
              </a:ext>
            </a:extLst>
          </p:cNvPr>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xmlns="" id="{CAD4BAD7-2F99-491A-B785-7CF5582D8227}"/>
              </a:ext>
            </a:extLst>
          </p:cNvPr>
          <p:cNvGraphicFramePr>
            <a:graphicFrameLocks noGrp="1"/>
          </p:cNvGraphicFramePr>
          <p:nvPr>
            <p:extLst>
              <p:ext uri="{D42A27DB-BD31-4B8C-83A1-F6EECF244321}">
                <p14:modId xmlns:p14="http://schemas.microsoft.com/office/powerpoint/2010/main" val="3134010432"/>
              </p:ext>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xmlns="" val="20000"/>
                    </a:ext>
                  </a:extLst>
                </a:gridCol>
                <a:gridCol w="3319452">
                  <a:extLst>
                    <a:ext uri="{9D8B030D-6E8A-4147-A177-3AD203B41FA5}">
                      <a16:colId xmlns:a16="http://schemas.microsoft.com/office/drawing/2014/main" xmlns="" val="20001"/>
                    </a:ext>
                  </a:extLst>
                </a:gridCol>
                <a:gridCol w="3430417">
                  <a:extLst>
                    <a:ext uri="{9D8B030D-6E8A-4147-A177-3AD203B41FA5}">
                      <a16:colId xmlns:a16="http://schemas.microsoft.com/office/drawing/2014/main" xmlns="" val="20002"/>
                    </a:ext>
                  </a:extLst>
                </a:gridCol>
                <a:gridCol w="1641634">
                  <a:extLst>
                    <a:ext uri="{9D8B030D-6E8A-4147-A177-3AD203B41FA5}">
                      <a16:colId xmlns:a16="http://schemas.microsoft.com/office/drawing/2014/main" xmlns=""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xmlns=""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xmlns=""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xmlns="" val="10009"/>
                  </a:ext>
                </a:extLst>
              </a:tr>
            </a:tbl>
          </a:graphicData>
        </a:graphic>
      </p:graphicFrame>
      <p:sp>
        <p:nvSpPr>
          <p:cNvPr id="6" name="文字方塊 7"/>
          <p:cNvSpPr txBox="1">
            <a:spLocks noChangeArrowheads="1"/>
          </p:cNvSpPr>
          <p:nvPr/>
        </p:nvSpPr>
        <p:spPr bwMode="auto">
          <a:xfrm>
            <a:off x="5787126" y="6446433"/>
            <a:ext cx="5753100" cy="461963"/>
          </a:xfrm>
          <a:prstGeom prst="rect">
            <a:avLst/>
          </a:prstGeom>
          <a:solidFill>
            <a:srgbClr val="FFFF00"/>
          </a:solidFill>
          <a:ln w="28575">
            <a:solidFill>
              <a:schemeClr val="bg1"/>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b="1" dirty="0">
                <a:solidFill>
                  <a:srgbClr val="FF0000"/>
                </a:solidFill>
              </a:rPr>
              <a:t>108</a:t>
            </a:r>
            <a:r>
              <a:rPr lang="zh-TW" altLang="en-US" sz="2400" b="1" dirty="0">
                <a:solidFill>
                  <a:srgbClr val="FF0000"/>
                </a:solidFill>
              </a:rPr>
              <a:t>年度資料，</a:t>
            </a:r>
            <a:r>
              <a:rPr lang="en-US" altLang="zh-TW" sz="2400" b="1" dirty="0">
                <a:solidFill>
                  <a:srgbClr val="FF0000"/>
                </a:solidFill>
              </a:rPr>
              <a:t>109</a:t>
            </a:r>
            <a:r>
              <a:rPr lang="zh-TW" altLang="en-US" sz="2400" b="1" dirty="0">
                <a:solidFill>
                  <a:srgbClr val="FF0000"/>
                </a:solidFill>
              </a:rPr>
              <a:t>年度依簡章公布為準</a:t>
            </a: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xmlns=""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E59E00-38A8-4FAE-876F-7CA5DE2D7505}"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190539" name="文字方塊 5"/>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graphicFrame>
        <p:nvGraphicFramePr>
          <p:cNvPr id="7" name="物件 6">
            <a:extLst>
              <a:ext uri="{FF2B5EF4-FFF2-40B4-BE49-F238E27FC236}">
                <a16:creationId xmlns:a16="http://schemas.microsoft.com/office/drawing/2014/main" xmlns="" id="{CF23ADB8-24EE-41ED-AE9E-E86CF5DFF1DA}"/>
              </a:ext>
            </a:extLst>
          </p:cNvPr>
          <p:cNvGraphicFramePr>
            <a:graphicFrameLocks noChangeAspect="1"/>
          </p:cNvGraphicFramePr>
          <p:nvPr>
            <p:extLst>
              <p:ext uri="{D42A27DB-BD31-4B8C-83A1-F6EECF244321}">
                <p14:modId xmlns:p14="http://schemas.microsoft.com/office/powerpoint/2010/main" val="2352875930"/>
              </p:ext>
            </p:extLst>
          </p:nvPr>
        </p:nvGraphicFramePr>
        <p:xfrm>
          <a:off x="1649413" y="1062892"/>
          <a:ext cx="9028600" cy="5327650"/>
        </p:xfrm>
        <a:graphic>
          <a:graphicData uri="http://schemas.openxmlformats.org/presentationml/2006/ole">
            <mc:AlternateContent xmlns:mc="http://schemas.openxmlformats.org/markup-compatibility/2006">
              <mc:Choice xmlns:v="urn:schemas-microsoft-com:vml" Requires="v">
                <p:oleObj spid="_x0000_s123913" name="Worksheet" r:id="rId5" imgW="10982170" imgH="6162817" progId="Excel.Sheet.12">
                  <p:embed/>
                </p:oleObj>
              </mc:Choice>
              <mc:Fallback>
                <p:oleObj name="Worksheet" r:id="rId5" imgW="10982170" imgH="6162817" progId="Excel.Sheet.12">
                  <p:embed/>
                  <p:pic>
                    <p:nvPicPr>
                      <p:cNvPr id="6" name="物件 5">
                        <a:extLst>
                          <a:ext uri="{FF2B5EF4-FFF2-40B4-BE49-F238E27FC236}">
                            <a16:creationId xmlns:a16="http://schemas.microsoft.com/office/drawing/2014/main" xmlns="" id="{D4DD45A1-4BB9-4D17-8DA0-CE52961A158C}"/>
                          </a:ext>
                        </a:extLst>
                      </p:cNvPr>
                      <p:cNvPicPr/>
                      <p:nvPr/>
                    </p:nvPicPr>
                    <p:blipFill>
                      <a:blip r:embed="rId6"/>
                      <a:stretch>
                        <a:fillRect/>
                      </a:stretch>
                    </p:blipFill>
                    <p:spPr>
                      <a:xfrm>
                        <a:off x="1649413" y="1062892"/>
                        <a:ext cx="9028600" cy="5327650"/>
                      </a:xfrm>
                      <a:prstGeom prst="rect">
                        <a:avLst/>
                      </a:prstGeom>
                    </p:spPr>
                  </p:pic>
                </p:oleObj>
              </mc:Fallback>
            </mc:AlternateContent>
          </a:graphicData>
        </a:graphic>
      </p:graphicFrame>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5EABC1-236B-46EA-9E58-1DFF89A3CF8E}"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graphicFrame>
        <p:nvGraphicFramePr>
          <p:cNvPr id="8" name="物件 7">
            <a:extLst>
              <a:ext uri="{FF2B5EF4-FFF2-40B4-BE49-F238E27FC236}">
                <a16:creationId xmlns:a16="http://schemas.microsoft.com/office/drawing/2014/main" xmlns="" id="{6C0B2C34-BDE2-4CF1-A1CD-5C8EBC7D5F00}"/>
              </a:ext>
            </a:extLst>
          </p:cNvPr>
          <p:cNvGraphicFramePr>
            <a:graphicFrameLocks noChangeAspect="1"/>
          </p:cNvGraphicFramePr>
          <p:nvPr>
            <p:extLst>
              <p:ext uri="{D42A27DB-BD31-4B8C-83A1-F6EECF244321}">
                <p14:modId xmlns:p14="http://schemas.microsoft.com/office/powerpoint/2010/main" val="429609239"/>
              </p:ext>
            </p:extLst>
          </p:nvPr>
        </p:nvGraphicFramePr>
        <p:xfrm>
          <a:off x="1519395" y="1076325"/>
          <a:ext cx="8823677" cy="5561140"/>
        </p:xfrm>
        <a:graphic>
          <a:graphicData uri="http://schemas.openxmlformats.org/presentationml/2006/ole">
            <mc:AlternateContent xmlns:mc="http://schemas.openxmlformats.org/markup-compatibility/2006">
              <mc:Choice xmlns:v="urn:schemas-microsoft-com:vml" Requires="v">
                <p:oleObj spid="_x0000_s124937" name="工作表" r:id="rId4" imgW="10064910" imgH="6927769" progId="Excel.Sheet.12">
                  <p:embed/>
                </p:oleObj>
              </mc:Choice>
              <mc:Fallback>
                <p:oleObj name="工作表" r:id="rId4" imgW="10064910" imgH="6927769" progId="Excel.Sheet.12">
                  <p:embed/>
                  <p:pic>
                    <p:nvPicPr>
                      <p:cNvPr id="8" name="物件 7">
                        <a:extLst>
                          <a:ext uri="{FF2B5EF4-FFF2-40B4-BE49-F238E27FC236}">
                            <a16:creationId xmlns:a16="http://schemas.microsoft.com/office/drawing/2014/main" xmlns="" id="{164CAEB4-1FEF-4E61-BDB1-84ABF801E98E}"/>
                          </a:ext>
                        </a:extLst>
                      </p:cNvPr>
                      <p:cNvPicPr/>
                      <p:nvPr/>
                    </p:nvPicPr>
                    <p:blipFill>
                      <a:blip r:embed="rId5"/>
                      <a:stretch>
                        <a:fillRect/>
                      </a:stretch>
                    </p:blipFill>
                    <p:spPr>
                      <a:xfrm>
                        <a:off x="1519395" y="1076325"/>
                        <a:ext cx="8823677" cy="5561140"/>
                      </a:xfrm>
                      <a:prstGeom prst="rect">
                        <a:avLst/>
                      </a:prstGeom>
                    </p:spPr>
                  </p:pic>
                </p:oleObj>
              </mc:Fallback>
            </mc:AlternateContent>
          </a:graphicData>
        </a:graphic>
      </p:graphicFrame>
      <p:sp>
        <p:nvSpPr>
          <p:cNvPr id="7" name="文字方塊 5">
            <a:extLst>
              <a:ext uri="{FF2B5EF4-FFF2-40B4-BE49-F238E27FC236}">
                <a16:creationId xmlns:a16="http://schemas.microsoft.com/office/drawing/2014/main" xmlns="" id="{CFF77B33-5D20-4223-86B0-51B9E75F7723}"/>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graphicFrame>
        <p:nvGraphicFramePr>
          <p:cNvPr id="8" name="物件 7">
            <a:extLst>
              <a:ext uri="{FF2B5EF4-FFF2-40B4-BE49-F238E27FC236}">
                <a16:creationId xmlns:a16="http://schemas.microsoft.com/office/drawing/2014/main" xmlns="" id="{C81FE9EC-2BA3-421E-ADAC-871FC66DC6CD}"/>
              </a:ext>
            </a:extLst>
          </p:cNvPr>
          <p:cNvGraphicFramePr>
            <a:graphicFrameLocks noChangeAspect="1"/>
          </p:cNvGraphicFramePr>
          <p:nvPr>
            <p:extLst>
              <p:ext uri="{D42A27DB-BD31-4B8C-83A1-F6EECF244321}">
                <p14:modId xmlns:p14="http://schemas.microsoft.com/office/powerpoint/2010/main" val="3112010546"/>
              </p:ext>
            </p:extLst>
          </p:nvPr>
        </p:nvGraphicFramePr>
        <p:xfrm>
          <a:off x="1655763" y="1069974"/>
          <a:ext cx="8333626" cy="5788025"/>
        </p:xfrm>
        <a:graphic>
          <a:graphicData uri="http://schemas.openxmlformats.org/presentationml/2006/ole">
            <mc:AlternateContent xmlns:mc="http://schemas.openxmlformats.org/markup-compatibility/2006">
              <mc:Choice xmlns:v="urn:schemas-microsoft-com:vml" Requires="v">
                <p:oleObj spid="_x0000_s125961" name="Worksheet" r:id="rId5" imgW="10982170" imgH="7743748" progId="Excel.Sheet.12">
                  <p:embed/>
                </p:oleObj>
              </mc:Choice>
              <mc:Fallback>
                <p:oleObj name="Worksheet" r:id="rId5" imgW="10982170" imgH="7743748" progId="Excel.Sheet.12">
                  <p:embed/>
                  <p:pic>
                    <p:nvPicPr>
                      <p:cNvPr id="8" name="物件 7">
                        <a:extLst>
                          <a:ext uri="{FF2B5EF4-FFF2-40B4-BE49-F238E27FC236}">
                            <a16:creationId xmlns:a16="http://schemas.microsoft.com/office/drawing/2014/main" xmlns="" id="{2D5E9376-2B2F-41F5-BDBA-B78195A029C7}"/>
                          </a:ext>
                        </a:extLst>
                      </p:cNvPr>
                      <p:cNvPicPr/>
                      <p:nvPr/>
                    </p:nvPicPr>
                    <p:blipFill>
                      <a:blip r:embed="rId6"/>
                      <a:stretch>
                        <a:fillRect/>
                      </a:stretch>
                    </p:blipFill>
                    <p:spPr>
                      <a:xfrm>
                        <a:off x="1655763" y="1069974"/>
                        <a:ext cx="8333626" cy="5788025"/>
                      </a:xfrm>
                      <a:prstGeom prst="rect">
                        <a:avLst/>
                      </a:prstGeom>
                    </p:spPr>
                  </p:pic>
                </p:oleObj>
              </mc:Fallback>
            </mc:AlternateContent>
          </a:graphicData>
        </a:graphic>
      </p:graphicFrame>
      <p:sp>
        <p:nvSpPr>
          <p:cNvPr id="7" name="文字方塊 5">
            <a:extLst>
              <a:ext uri="{FF2B5EF4-FFF2-40B4-BE49-F238E27FC236}">
                <a16:creationId xmlns:a16="http://schemas.microsoft.com/office/drawing/2014/main" xmlns="" id="{4AE4F4B7-5DD4-4EE7-BE4E-0409C5C34CF5}"/>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5</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66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D6352C2-E72F-4A9D-8D25-40BADF1DE8BE}" type="slidenum">
              <a:rPr kumimoji="0" lang="zh-TW" altLang="en-US" smtClean="0">
                <a:solidFill>
                  <a:srgbClr val="FEFFFF"/>
                </a:solidFill>
                <a:latin typeface="Century Gothic" panose="020B0502020202020204" pitchFamily="34" charset="0"/>
              </a:rPr>
              <a:pPr/>
              <a:t>87</a:t>
            </a:fld>
            <a:endParaRPr kumimoji="0" lang="zh-TW" altLang="en-US">
              <a:solidFill>
                <a:srgbClr val="FEFFFF"/>
              </a:solidFill>
              <a:latin typeface="Century Gothic" panose="020B0502020202020204" pitchFamily="34" charset="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7" name="文字方塊 5">
            <a:extLst>
              <a:ext uri="{FF2B5EF4-FFF2-40B4-BE49-F238E27FC236}">
                <a16:creationId xmlns:a16="http://schemas.microsoft.com/office/drawing/2014/main" xmlns="" id="{0D46698F-ACFE-4988-9541-162322470CDA}"/>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graphicFrame>
        <p:nvGraphicFramePr>
          <p:cNvPr id="8" name="物件 7">
            <a:extLst>
              <a:ext uri="{FF2B5EF4-FFF2-40B4-BE49-F238E27FC236}">
                <a16:creationId xmlns:a16="http://schemas.microsoft.com/office/drawing/2014/main" xmlns="" id="{DAAD00CB-6534-48AA-9B35-3C2F9A838284}"/>
              </a:ext>
            </a:extLst>
          </p:cNvPr>
          <p:cNvGraphicFramePr>
            <a:graphicFrameLocks noChangeAspect="1"/>
          </p:cNvGraphicFramePr>
          <p:nvPr>
            <p:extLst>
              <p:ext uri="{D42A27DB-BD31-4B8C-83A1-F6EECF244321}">
                <p14:modId xmlns:p14="http://schemas.microsoft.com/office/powerpoint/2010/main" val="1250892790"/>
              </p:ext>
            </p:extLst>
          </p:nvPr>
        </p:nvGraphicFramePr>
        <p:xfrm>
          <a:off x="1855788" y="1803400"/>
          <a:ext cx="8604100" cy="3523067"/>
        </p:xfrm>
        <a:graphic>
          <a:graphicData uri="http://schemas.openxmlformats.org/presentationml/2006/ole">
            <mc:AlternateContent xmlns:mc="http://schemas.openxmlformats.org/markup-compatibility/2006">
              <mc:Choice xmlns:v="urn:schemas-microsoft-com:vml" Requires="v">
                <p:oleObj spid="_x0000_s126985" name="工作表" r:id="rId4" imgW="10064910" imgH="4121143" progId="Excel.Sheet.12">
                  <p:embed/>
                </p:oleObj>
              </mc:Choice>
              <mc:Fallback>
                <p:oleObj name="工作表" r:id="rId4" imgW="10064910" imgH="4121143" progId="Excel.Sheet.12">
                  <p:embed/>
                  <p:pic>
                    <p:nvPicPr>
                      <p:cNvPr id="8" name="物件 7">
                        <a:extLst>
                          <a:ext uri="{FF2B5EF4-FFF2-40B4-BE49-F238E27FC236}">
                            <a16:creationId xmlns:a16="http://schemas.microsoft.com/office/drawing/2014/main" xmlns="" id="{F787865F-DED6-4829-9ABD-55667F2EBD48}"/>
                          </a:ext>
                        </a:extLst>
                      </p:cNvPr>
                      <p:cNvPicPr/>
                      <p:nvPr/>
                    </p:nvPicPr>
                    <p:blipFill>
                      <a:blip r:embed="rId5"/>
                      <a:stretch>
                        <a:fillRect/>
                      </a:stretch>
                    </p:blipFill>
                    <p:spPr>
                      <a:xfrm>
                        <a:off x="1855788" y="1803400"/>
                        <a:ext cx="8604100" cy="3523067"/>
                      </a:xfrm>
                      <a:prstGeom prst="rect">
                        <a:avLst/>
                      </a:prstGeom>
                    </p:spPr>
                  </p:pic>
                </p:oleObj>
              </mc:Fallback>
            </mc:AlternateContent>
          </a:graphicData>
        </a:graphic>
      </p:graphicFrame>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88</a:t>
            </a:fld>
            <a:endParaRPr kumimoji="0" lang="zh-TW" altLang="en-US">
              <a:solidFill>
                <a:srgbClr val="FEFFFF"/>
              </a:solidFill>
              <a:latin typeface="Century Gothic" panose="020B0502020202020204" pitchFamily="34" charset="0"/>
            </a:endParaRPr>
          </a:p>
        </p:txBody>
      </p:sp>
      <p:sp>
        <p:nvSpPr>
          <p:cNvPr id="7" name="文字方塊 1">
            <a:extLst>
              <a:ext uri="{FF2B5EF4-FFF2-40B4-BE49-F238E27FC236}">
                <a16:creationId xmlns:a16="http://schemas.microsoft.com/office/drawing/2014/main" xmlns="" id="{E907F862-1172-4CE8-B112-F17694035675}"/>
              </a:ext>
            </a:extLst>
          </p:cNvPr>
          <p:cNvSpPr txBox="1">
            <a:spLocks noChangeArrowheads="1"/>
          </p:cNvSpPr>
          <p:nvPr/>
        </p:nvSpPr>
        <p:spPr bwMode="auto">
          <a:xfrm>
            <a:off x="1938125" y="4446652"/>
            <a:ext cx="8816264" cy="1323439"/>
          </a:xfrm>
          <a:prstGeom prst="rect">
            <a:avLst/>
          </a:prstGeom>
          <a:no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t>有意報考者，請家長務必提醒孩子注意教務處公布之報名相關訊息及期程</a:t>
            </a:r>
          </a:p>
        </p:txBody>
      </p:sp>
    </p:spTree>
  </p:cSld>
  <p:clrMapOvr>
    <a:masterClrMapping/>
  </p:clrMapOvr>
  <p:transition spd="slow">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xmlns=""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xmlns=""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xmlns=""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xmlns=""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xmlns=""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xmlns=""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xmlns=""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xmlns=""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xmlns=""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xmlns=""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xmlns=""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xmlns=""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xmlns=""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xmlns=""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xmlns=""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xmlns=""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xmlns=""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xmlns=""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xmlns=""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xmlns=""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xmlns=""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xmlns=""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xmlns=""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xmlns=""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xmlns=""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xmlns=""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xmlns=""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xmlns=""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9</a:t>
            </a:fld>
            <a:endParaRPr lang="zh-TW" altLang="en-US">
              <a:solidFill>
                <a:srgbClr val="FEFFFF"/>
              </a:solidFill>
            </a:endParaRPr>
          </a:p>
        </p:txBody>
      </p:sp>
      <p:cxnSp>
        <p:nvCxnSpPr>
          <p:cNvPr id="52" name="直線接點 51">
            <a:extLst>
              <a:ext uri="{FF2B5EF4-FFF2-40B4-BE49-F238E27FC236}">
                <a16:creationId xmlns:a16="http://schemas.microsoft.com/office/drawing/2014/main" xmlns=""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766888" y="1692275"/>
            <a:ext cx="9921875" cy="4689475"/>
          </a:xfrm>
        </p:spPr>
        <p:txBody>
          <a:bodyPr/>
          <a:lstStyle/>
          <a:p>
            <a:r>
              <a:rPr lang="zh-TW" altLang="en-US" sz="3600">
                <a:latin typeface="標楷體" panose="03000509000000000000" pitchFamily="65" charset="-120"/>
                <a:ea typeface="標楷體" panose="03000509000000000000" pitchFamily="65" charset="-120"/>
              </a:rPr>
              <a:t>升學管道規劃</a:t>
            </a:r>
          </a:p>
          <a:p>
            <a:pPr lvl="1"/>
            <a:r>
              <a:rPr lang="zh-TW" altLang="en-US" sz="280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a:solidFill>
                <a:srgbClr val="FF0000"/>
              </a:solidFill>
              <a:latin typeface="標楷體" panose="03000509000000000000" pitchFamily="65" charset="-120"/>
              <a:ea typeface="標楷體" panose="03000509000000000000" pitchFamily="65" charset="-120"/>
            </a:endParaRP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rPr>
              <a:t>(</a:t>
            </a:r>
            <a:r>
              <a:rPr lang="zh-TW" altLang="en-US" sz="2800">
                <a:solidFill>
                  <a:srgbClr val="FF0000"/>
                </a:solidFill>
                <a:latin typeface="標楷體" panose="03000509000000000000" pitchFamily="65" charset="-120"/>
                <a:ea typeface="標楷體" panose="03000509000000000000" pitchFamily="65" charset="-120"/>
              </a:rPr>
              <a:t>臺南應用科大、東方設計</a:t>
            </a:r>
            <a:r>
              <a:rPr lang="en-US" altLang="zh-TW" sz="2800">
                <a:solidFill>
                  <a:srgbClr val="FF0000"/>
                </a:solidFill>
                <a:latin typeface="標楷體" panose="03000509000000000000" pitchFamily="65" charset="-120"/>
                <a:ea typeface="標楷體" panose="03000509000000000000" pitchFamily="65" charset="-120"/>
              </a:rPr>
              <a:t>2</a:t>
            </a:r>
            <a:r>
              <a:rPr lang="zh-TW" altLang="en-US" sz="2800">
                <a:solidFill>
                  <a:srgbClr val="FF0000"/>
                </a:solidFill>
                <a:latin typeface="標楷體" panose="03000509000000000000" pitchFamily="65" charset="-120"/>
                <a:ea typeface="標楷體" panose="03000509000000000000" pitchFamily="65" charset="-120"/>
              </a:rPr>
              <a:t>校</a:t>
            </a:r>
            <a:r>
              <a:rPr lang="en-US" altLang="zh-TW" sz="2800">
                <a:solidFill>
                  <a:srgbClr val="FF0000"/>
                </a:solidFill>
                <a:latin typeface="標楷體" panose="03000509000000000000" pitchFamily="65" charset="-120"/>
                <a:ea typeface="標楷體" panose="03000509000000000000" pitchFamily="65" charset="-120"/>
              </a:rPr>
              <a:t>4</a:t>
            </a:r>
            <a:r>
              <a:rPr lang="zh-TW" altLang="en-US" sz="2800">
                <a:solidFill>
                  <a:srgbClr val="FF0000"/>
                </a:solidFill>
                <a:latin typeface="標楷體" panose="03000509000000000000" pitchFamily="65" charset="-120"/>
                <a:ea typeface="標楷體" panose="03000509000000000000" pitchFamily="65" charset="-120"/>
              </a:rPr>
              <a:t>系</a:t>
            </a:r>
            <a:r>
              <a:rPr lang="en-US" altLang="zh-TW" sz="2800">
                <a:solidFill>
                  <a:srgbClr val="FF0000"/>
                </a:solidFill>
                <a:latin typeface="標楷體" panose="03000509000000000000" pitchFamily="65" charset="-120"/>
                <a:ea typeface="標楷體" panose="03000509000000000000" pitchFamily="65" charset="-120"/>
              </a:rPr>
              <a:t>)</a:t>
            </a:r>
          </a:p>
          <a:p>
            <a:r>
              <a:rPr lang="zh-TW" altLang="en-US" sz="3600">
                <a:latin typeface="標楷體" panose="03000509000000000000" pitchFamily="65" charset="-120"/>
                <a:ea typeface="標楷體" panose="03000509000000000000" pitchFamily="65" charset="-120"/>
              </a:rPr>
              <a:t>升學管道辦理順序</a:t>
            </a: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a:solidFill>
                  <a:srgbClr val="FF0000"/>
                </a:solidFill>
                <a:latin typeface="標楷體" panose="03000509000000000000" pitchFamily="65" charset="-120"/>
                <a:ea typeface="標楷體" panose="03000509000000000000" pitchFamily="65" charset="-120"/>
              </a:rPr>
              <a:t>免試入學</a:t>
            </a:r>
            <a:r>
              <a:rPr lang="zh-TW" altLang="en-US" sz="2800">
                <a:latin typeface="標楷體" panose="03000509000000000000" pitchFamily="65" charset="-120"/>
                <a:ea typeface="標楷體" panose="03000509000000000000" pitchFamily="65" charset="-120"/>
              </a:rPr>
              <a:t>。</a:t>
            </a:r>
          </a:p>
          <a:p>
            <a:pPr lvl="1"/>
            <a:r>
              <a:rPr lang="zh-TW" altLang="en-US" sz="2800">
                <a:latin typeface="標楷體" panose="03000509000000000000" pitchFamily="65" charset="-120"/>
                <a:ea typeface="標楷體" panose="03000509000000000000" pitchFamily="65" charset="-120"/>
              </a:rPr>
              <a:t>免試入學招生後仍有待招生名額者，得報教育部核定辦理</a:t>
            </a:r>
            <a:r>
              <a:rPr lang="zh-TW" altLang="en-US" sz="2800">
                <a:solidFill>
                  <a:srgbClr val="FF0000"/>
                </a:solidFill>
                <a:latin typeface="標楷體" panose="03000509000000000000" pitchFamily="65" charset="-120"/>
                <a:ea typeface="標楷體" panose="03000509000000000000" pitchFamily="65" charset="-120"/>
              </a:rPr>
              <a:t>免試續招</a:t>
            </a:r>
            <a:r>
              <a:rPr lang="zh-TW" altLang="en-US" sz="2800">
                <a:latin typeface="標楷體" panose="03000509000000000000" pitchFamily="65" charset="-120"/>
                <a:ea typeface="標楷體" panose="03000509000000000000" pitchFamily="65" charset="-120"/>
              </a:rPr>
              <a:t>。</a:t>
            </a:r>
            <a:endParaRPr lang="zh-TW" altLang="en-US" sz="360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xmlns=""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xmlns=""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xmlns=""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xmlns=""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xmlns=""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xmlns=""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xmlns=""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xmlns=""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xmlns=""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xmlns=""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xmlns=""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xmlns=""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xmlns=""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xmlns=""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xmlns=""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xmlns=""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xmlns=""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xmlns=""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xmlns=""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xmlns=""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r>
              <a:rPr lang="en-US" altLang="zh-TW" sz="2800" dirty="0">
                <a:solidFill>
                  <a:prstClr val="white"/>
                </a:solidFill>
                <a:latin typeface="華康粗圓體" pitchFamily="49" charset="-120"/>
                <a:ea typeface="華康粗圓體" pitchFamily="49" charset="-120"/>
              </a:rPr>
              <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a16="http://schemas.microsoft.com/office/drawing/2014/main" xmlns=""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a:latin typeface="標楷體" panose="03000509000000000000" pitchFamily="65" charset="-120"/>
                <a:ea typeface="標楷體" panose="03000509000000000000" pitchFamily="65" charset="-120"/>
              </a:rPr>
              <a:t>國中畢業生可同時報名高中高職、五專免試入學及特色招生入學，但僅能擇一校報到。</a:t>
            </a:r>
            <a:endParaRPr lang="en-US" altLang="zh-TW" sz="3600">
              <a:latin typeface="標楷體" panose="03000509000000000000" pitchFamily="65" charset="-120"/>
              <a:ea typeface="標楷體" panose="03000509000000000000" pitchFamily="65" charset="-120"/>
            </a:endParaRPr>
          </a:p>
          <a:p>
            <a:endParaRPr lang="en-US" altLang="zh-TW" sz="3600">
              <a:latin typeface="標楷體" panose="03000509000000000000" pitchFamily="65" charset="-120"/>
              <a:ea typeface="標楷體" panose="03000509000000000000" pitchFamily="65" charset="-120"/>
            </a:endParaRPr>
          </a:p>
          <a:p>
            <a:r>
              <a:rPr lang="zh-TW" altLang="en-US" sz="360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每位學生皆可參加五專之免試入學（優先免試、聯合免試）和特色招生甄選入學，經錄取報到之學生，未依時間規定放棄者，不得報名免試續招。</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109</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sp>
        <p:nvSpPr>
          <p:cNvPr id="2048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CF8213-9D95-4886-8817-98059B027E89}"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BBA29FFD-4680-4367-ACB2-8F9906189AFF}"/>
              </a:ext>
            </a:extLst>
          </p:cNvPr>
          <p:cNvGraphicFramePr>
            <a:graphicFrameLocks noGrp="1"/>
          </p:cNvGraphicFramePr>
          <p:nvPr>
            <p:extLst/>
          </p:nvPr>
        </p:nvGraphicFramePr>
        <p:xfrm>
          <a:off x="426721" y="1553698"/>
          <a:ext cx="11456797" cy="4975405"/>
        </p:xfrm>
        <a:graphic>
          <a:graphicData uri="http://schemas.openxmlformats.org/drawingml/2006/table">
            <a:tbl>
              <a:tblPr firstRow="1" bandRow="1">
                <a:tableStyleId>{21E4AEA4-8DFA-4A89-87EB-49C32662AFE0}</a:tableStyleId>
              </a:tblPr>
              <a:tblGrid>
                <a:gridCol w="711289">
                  <a:extLst>
                    <a:ext uri="{9D8B030D-6E8A-4147-A177-3AD203B41FA5}">
                      <a16:colId xmlns:a16="http://schemas.microsoft.com/office/drawing/2014/main" xmlns="" val="20000"/>
                    </a:ext>
                  </a:extLst>
                </a:gridCol>
                <a:gridCol w="2025710">
                  <a:extLst>
                    <a:ext uri="{9D8B030D-6E8A-4147-A177-3AD203B41FA5}">
                      <a16:colId xmlns:a16="http://schemas.microsoft.com/office/drawing/2014/main" xmlns="" val="20001"/>
                    </a:ext>
                  </a:extLst>
                </a:gridCol>
                <a:gridCol w="701794">
                  <a:extLst>
                    <a:ext uri="{9D8B030D-6E8A-4147-A177-3AD203B41FA5}">
                      <a16:colId xmlns:a16="http://schemas.microsoft.com/office/drawing/2014/main" xmlns="" val="20002"/>
                    </a:ext>
                  </a:extLst>
                </a:gridCol>
                <a:gridCol w="1711532">
                  <a:extLst>
                    <a:ext uri="{9D8B030D-6E8A-4147-A177-3AD203B41FA5}">
                      <a16:colId xmlns:a16="http://schemas.microsoft.com/office/drawing/2014/main" xmlns="" val="20003"/>
                    </a:ext>
                  </a:extLst>
                </a:gridCol>
                <a:gridCol w="791363">
                  <a:extLst>
                    <a:ext uri="{9D8B030D-6E8A-4147-A177-3AD203B41FA5}">
                      <a16:colId xmlns:a16="http://schemas.microsoft.com/office/drawing/2014/main" xmlns="" val="20004"/>
                    </a:ext>
                  </a:extLst>
                </a:gridCol>
                <a:gridCol w="2102630">
                  <a:extLst>
                    <a:ext uri="{9D8B030D-6E8A-4147-A177-3AD203B41FA5}">
                      <a16:colId xmlns:a16="http://schemas.microsoft.com/office/drawing/2014/main" xmlns="" val="20005"/>
                    </a:ext>
                  </a:extLst>
                </a:gridCol>
                <a:gridCol w="693023">
                  <a:extLst>
                    <a:ext uri="{9D8B030D-6E8A-4147-A177-3AD203B41FA5}">
                      <a16:colId xmlns:a16="http://schemas.microsoft.com/office/drawing/2014/main" xmlns="" val="20006"/>
                    </a:ext>
                  </a:extLst>
                </a:gridCol>
                <a:gridCol w="2719456">
                  <a:extLst>
                    <a:ext uri="{9D8B030D-6E8A-4147-A177-3AD203B41FA5}">
                      <a16:colId xmlns:a16="http://schemas.microsoft.com/office/drawing/2014/main" xmlns=""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a16="http://schemas.microsoft.com/office/drawing/2014/main" xmlns=""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a16="http://schemas.microsoft.com/office/drawing/2014/main" xmlns=""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3"/>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xmlns=""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a16="http://schemas.microsoft.com/office/drawing/2014/main" xmlns=""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a16="http://schemas.microsoft.com/office/drawing/2014/main" xmlns=""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xmlns="" val="10012"/>
                  </a:ext>
                </a:extLst>
              </a:tr>
            </a:tbl>
          </a:graphicData>
        </a:graphic>
      </p:graphicFrame>
      <p:sp>
        <p:nvSpPr>
          <p:cNvPr id="9" name="文字方塊 5">
            <a:extLst>
              <a:ext uri="{FF2B5EF4-FFF2-40B4-BE49-F238E27FC236}">
                <a16:creationId xmlns:a16="http://schemas.microsoft.com/office/drawing/2014/main" xmlns="" id="{5E574E1E-0D55-4909-9200-7BEB06B3EF9C}"/>
              </a:ext>
            </a:extLst>
          </p:cNvPr>
          <p:cNvSpPr txBox="1">
            <a:spLocks noChangeArrowheads="1"/>
          </p:cNvSpPr>
          <p:nvPr/>
        </p:nvSpPr>
        <p:spPr bwMode="auto">
          <a:xfrm>
            <a:off x="9179169" y="6488112"/>
            <a:ext cx="3012831" cy="369887"/>
          </a:xfrm>
          <a:prstGeom prst="rect">
            <a:avLst/>
          </a:prstGeom>
          <a:solidFill>
            <a:srgbClr val="FFFF00"/>
          </a:solidFill>
          <a:ln w="28575">
            <a:solidFill>
              <a:schemeClr val="bg1"/>
            </a:solidFill>
            <a:miter lim="800000"/>
            <a:headEnd/>
            <a:tailEnd/>
          </a:ln>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b="1" dirty="0">
                <a:solidFill>
                  <a:srgbClr val="FF0000"/>
                </a:solidFill>
              </a:rPr>
              <a:t>請依</a:t>
            </a:r>
            <a:r>
              <a:rPr lang="en-US" altLang="zh-TW" b="1" dirty="0">
                <a:solidFill>
                  <a:srgbClr val="FF0000"/>
                </a:solidFill>
              </a:rPr>
              <a:t>109</a:t>
            </a:r>
            <a:r>
              <a:rPr lang="zh-TW" altLang="en-US" b="1" dirty="0">
                <a:solidFill>
                  <a:srgbClr val="FF0000"/>
                </a:solidFill>
              </a:rPr>
              <a:t>年度公告簡章為準</a:t>
            </a:r>
          </a:p>
        </p:txBody>
      </p:sp>
    </p:spTree>
    <p:extLst>
      <p:ext uri="{BB962C8B-B14F-4D97-AF65-F5344CB8AC3E}">
        <p14:creationId xmlns:p14="http://schemas.microsoft.com/office/powerpoint/2010/main" val="15170364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xmlns=""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r>
              <a:rPr lang="en-US" altLang="zh-TW" dirty="0">
                <a:solidFill>
                  <a:srgbClr val="FF0000"/>
                </a:solidFill>
                <a:effectLst>
                  <a:glow rad="127000">
                    <a:schemeClr val="bg1">
                      <a:alpha val="91000"/>
                    </a:schemeClr>
                  </a:glow>
                </a:effectLst>
                <a:latin typeface="Book Antiqua" pitchFamily="18" charset="0"/>
                <a:ea typeface="標楷體" pitchFamily="65" charset="-120"/>
              </a:rPr>
              <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20583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0711BC-2A43-46A9-99DC-36F8175C0F7B}"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631629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xmlns=""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r>
              <a:rPr lang="en-US" altLang="zh-TW" sz="2800" b="1" dirty="0">
                <a:solidFill>
                  <a:srgbClr val="0000FF"/>
                </a:solidFill>
                <a:latin typeface="標楷體" panose="03000509000000000000" pitchFamily="65" charset="-120"/>
                <a:ea typeface="標楷體" panose="03000509000000000000" pitchFamily="65" charset="-120"/>
              </a:rPr>
              <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95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923395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96</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xmlns="" id="{7B18250E-B6B3-43A2-88C8-67B76CF86568}"/>
              </a:ext>
            </a:extLst>
          </p:cNvPr>
          <p:cNvGraphicFramePr>
            <a:graphicFrameLocks noGrp="1"/>
          </p:cNvGraphicFramePr>
          <p:nvPr/>
        </p:nvGraphicFramePr>
        <p:xfrm>
          <a:off x="177064" y="821573"/>
          <a:ext cx="11938000" cy="5931660"/>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xmlns="" val="20000"/>
                    </a:ext>
                  </a:extLst>
                </a:gridCol>
                <a:gridCol w="1321713">
                  <a:extLst>
                    <a:ext uri="{9D8B030D-6E8A-4147-A177-3AD203B41FA5}">
                      <a16:colId xmlns:a16="http://schemas.microsoft.com/office/drawing/2014/main" xmlns="" val="20001"/>
                    </a:ext>
                  </a:extLst>
                </a:gridCol>
                <a:gridCol w="787765">
                  <a:extLst>
                    <a:ext uri="{9D8B030D-6E8A-4147-A177-3AD203B41FA5}">
                      <a16:colId xmlns:a16="http://schemas.microsoft.com/office/drawing/2014/main" xmlns="" val="20002"/>
                    </a:ext>
                  </a:extLst>
                </a:gridCol>
                <a:gridCol w="542759">
                  <a:extLst>
                    <a:ext uri="{9D8B030D-6E8A-4147-A177-3AD203B41FA5}">
                      <a16:colId xmlns:a16="http://schemas.microsoft.com/office/drawing/2014/main" xmlns="" val="20003"/>
                    </a:ext>
                  </a:extLst>
                </a:gridCol>
                <a:gridCol w="7983143">
                  <a:extLst>
                    <a:ext uri="{9D8B030D-6E8A-4147-A177-3AD203B41FA5}">
                      <a16:colId xmlns:a16="http://schemas.microsoft.com/office/drawing/2014/main" xmlns=""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8619814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r>
              <a:rPr lang="en-US" altLang="zh-TW" sz="3400" b="1" dirty="0">
                <a:solidFill>
                  <a:srgbClr val="0000FF"/>
                </a:solidFill>
                <a:latin typeface="標楷體" panose="03000509000000000000" pitchFamily="65" charset="-120"/>
                <a:ea typeface="標楷體" panose="03000509000000000000" pitchFamily="65" charset="-120"/>
              </a:rPr>
              <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xmlns=""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xmlns="" val="20000"/>
                    </a:ext>
                  </a:extLst>
                </a:gridCol>
                <a:gridCol w="1452201">
                  <a:extLst>
                    <a:ext uri="{9D8B030D-6E8A-4147-A177-3AD203B41FA5}">
                      <a16:colId xmlns:a16="http://schemas.microsoft.com/office/drawing/2014/main" xmlns="" val="20001"/>
                    </a:ext>
                  </a:extLst>
                </a:gridCol>
                <a:gridCol w="1452201">
                  <a:extLst>
                    <a:ext uri="{9D8B030D-6E8A-4147-A177-3AD203B41FA5}">
                      <a16:colId xmlns:a16="http://schemas.microsoft.com/office/drawing/2014/main" xmlns="" val="20002"/>
                    </a:ext>
                  </a:extLst>
                </a:gridCol>
                <a:gridCol w="1452201">
                  <a:extLst>
                    <a:ext uri="{9D8B030D-6E8A-4147-A177-3AD203B41FA5}">
                      <a16:colId xmlns:a16="http://schemas.microsoft.com/office/drawing/2014/main" xmlns="" val="20003"/>
                    </a:ext>
                  </a:extLst>
                </a:gridCol>
                <a:gridCol w="1452201">
                  <a:extLst>
                    <a:ext uri="{9D8B030D-6E8A-4147-A177-3AD203B41FA5}">
                      <a16:colId xmlns:a16="http://schemas.microsoft.com/office/drawing/2014/main" xmlns="" val="20004"/>
                    </a:ext>
                  </a:extLst>
                </a:gridCol>
                <a:gridCol w="1452201">
                  <a:extLst>
                    <a:ext uri="{9D8B030D-6E8A-4147-A177-3AD203B41FA5}">
                      <a16:colId xmlns:a16="http://schemas.microsoft.com/office/drawing/2014/main" xmlns="" val="20005"/>
                    </a:ext>
                  </a:extLst>
                </a:gridCol>
                <a:gridCol w="1452201">
                  <a:extLst>
                    <a:ext uri="{9D8B030D-6E8A-4147-A177-3AD203B41FA5}">
                      <a16:colId xmlns:a16="http://schemas.microsoft.com/office/drawing/2014/main" xmlns=""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xmlns=""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xmlns=""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xmlns=""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20992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29C5DD-FF4B-4168-A568-2FCC72B156AB}"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7291454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xmlns=""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110544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108</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10</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0002296"/>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10234</TotalTime>
  <Words>11588</Words>
  <Application>Microsoft Office PowerPoint</Application>
  <PresentationFormat>寬螢幕</PresentationFormat>
  <Paragraphs>2238</Paragraphs>
  <Slides>123</Slides>
  <Notes>37</Notes>
  <HiddenSlides>0</HiddenSlides>
  <MMClips>0</MMClips>
  <ScaleCrop>false</ScaleCrop>
  <HeadingPairs>
    <vt:vector size="8" baseType="variant">
      <vt:variant>
        <vt:lpstr>使用字型</vt:lpstr>
      </vt:variant>
      <vt:variant>
        <vt:i4>24</vt:i4>
      </vt:variant>
      <vt:variant>
        <vt:lpstr>佈景主題</vt:lpstr>
      </vt:variant>
      <vt:variant>
        <vt:i4>6</vt:i4>
      </vt:variant>
      <vt:variant>
        <vt:lpstr>內嵌 OLE 伺服程式</vt:lpstr>
      </vt:variant>
      <vt:variant>
        <vt:i4>3</vt:i4>
      </vt:variant>
      <vt:variant>
        <vt:lpstr>投影片標題</vt:lpstr>
      </vt:variant>
      <vt:variant>
        <vt:i4>123</vt:i4>
      </vt:variant>
    </vt:vector>
  </HeadingPairs>
  <TitlesOfParts>
    <vt:vector size="156" baseType="lpstr">
      <vt:lpstr>Mangal</vt:lpstr>
      <vt:lpstr>微软雅黑</vt:lpstr>
      <vt:lpstr>SimHei</vt:lpstr>
      <vt:lpstr>華康正顏楷體W5</vt:lpstr>
      <vt:lpstr>華康粗圓體</vt:lpstr>
      <vt:lpstr>華康細圓體</vt:lpstr>
      <vt:lpstr>華康華綜體W5</vt:lpstr>
      <vt:lpstr>華康新儷粗黑</vt:lpstr>
      <vt:lpstr>華康魏碑體</vt:lpstr>
      <vt:lpstr>華康儷楷書</vt:lpstr>
      <vt:lpstr>超研澤粗魏碑</vt:lpstr>
      <vt:lpstr>超研澤超圓</vt:lpstr>
      <vt:lpstr>超研澤顏楷</vt:lpstr>
      <vt:lpstr>微軟正黑體</vt:lpstr>
      <vt:lpstr>微軟正黑體 Light</vt:lpstr>
      <vt:lpstr>新細明體</vt:lpstr>
      <vt:lpstr>標楷體</vt:lpstr>
      <vt:lpstr>Arial</vt:lpstr>
      <vt:lpstr>Book Antiqua</vt:lpstr>
      <vt:lpstr>Calibri</vt:lpstr>
      <vt:lpstr>Century Gothic</vt:lpstr>
      <vt:lpstr>Times New Roman</vt:lpstr>
      <vt:lpstr>Wingdings</vt:lpstr>
      <vt:lpstr>Wingdings 3</vt:lpstr>
      <vt:lpstr>絲縷</vt:lpstr>
      <vt:lpstr>2_絲縷</vt:lpstr>
      <vt:lpstr>3_絲縷</vt:lpstr>
      <vt:lpstr>5_絲縷</vt:lpstr>
      <vt:lpstr>自訂設計</vt:lpstr>
      <vt:lpstr>6_絲縷</vt:lpstr>
      <vt:lpstr>Visio</vt:lpstr>
      <vt:lpstr>Worksheet</vt:lpstr>
      <vt:lpstr>工作表</vt:lpstr>
      <vt:lpstr>PowerPoint 簡報</vt:lpstr>
      <vt:lpstr>PowerPoint 簡報</vt:lpstr>
      <vt:lpstr>PowerPoint 簡報</vt:lpstr>
      <vt:lpstr>十二年國教入學管道總覽</vt:lpstr>
      <vt:lpstr>12年國教入學管道(高級中等學校)</vt:lpstr>
      <vt:lpstr>PowerPoint 簡報</vt:lpstr>
      <vt:lpstr>PowerPoint 簡報</vt:lpstr>
      <vt:lpstr>PowerPoint 簡報</vt:lpstr>
      <vt:lpstr>PowerPoint 簡報</vt:lpstr>
      <vt:lpstr>109年臺南區免試入學超額比序修正說明</vt:lpstr>
      <vt:lpstr>「多元學習表現」調整前後對照 </vt:lpstr>
      <vt:lpstr>體適能以及語言認證之調整 </vt:lpstr>
      <vt:lpstr>「國中教育會考」調整前後對照 </vt:lpstr>
      <vt:lpstr>PowerPoint 簡報</vt:lpstr>
      <vt:lpstr>「臺南區超額比序」調整前後對照 </vt:lpstr>
      <vt:lpstr>「同分比序順序」調整前後對照 </vt:lpstr>
      <vt:lpstr>PowerPoint 簡報</vt:lpstr>
      <vt:lpstr>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(五)109免試入學同分比序</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(九)多元學習-競賽成績1(10分)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(十一)就近入學(以仁德區為例)</vt:lpstr>
      <vt:lpstr>(十一)就近入學(以東區為例)</vt:lpstr>
      <vt:lpstr>(十一)就近入學(以安平區為例)</vt:lpstr>
      <vt:lpstr>(十二)國中教育會考</vt:lpstr>
      <vt:lpstr>PowerPoint 簡報</vt:lpstr>
      <vt:lpstr>考試科目、時間及題數</vt:lpstr>
      <vt:lpstr>PowerPoint 簡報</vt:lpstr>
      <vt:lpstr>(十三)免試入學報名流程</vt:lpstr>
      <vt:lpstr>免試入學之個別序位</vt:lpstr>
      <vt:lpstr>PowerPoint 簡報</vt:lpstr>
      <vt:lpstr>個別序位分數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八、五專招生管道簡介</vt:lpstr>
      <vt:lpstr>PowerPoint 簡報</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二、國中畢業生適性入學宣導網</vt:lpstr>
      <vt:lpstr>PowerPoint 簡報</vt:lpstr>
      <vt:lpstr>PowerPoint 簡報</vt:lpstr>
      <vt:lpstr>PowerPoint 簡報</vt:lpstr>
      <vt:lpstr>六、臺南區高級中等學校免試入學暨特色招生考試分發入學志願選填網站 https://tn.entry.edu.tw </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Microsoft 帳戶</cp:lastModifiedBy>
  <cp:revision>896</cp:revision>
  <dcterms:created xsi:type="dcterms:W3CDTF">2014-11-14T00:32:43Z</dcterms:created>
  <dcterms:modified xsi:type="dcterms:W3CDTF">2020-02-27T02:57:47Z</dcterms:modified>
</cp:coreProperties>
</file>