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5" r:id="rId2"/>
    <p:sldId id="316" r:id="rId3"/>
    <p:sldId id="32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77" r:id="rId12"/>
    <p:sldId id="333" r:id="rId13"/>
    <p:sldId id="334" r:id="rId14"/>
    <p:sldId id="335" r:id="rId15"/>
    <p:sldId id="336" r:id="rId16"/>
    <p:sldId id="337" r:id="rId17"/>
    <p:sldId id="339" r:id="rId18"/>
    <p:sldId id="340" r:id="rId19"/>
    <p:sldId id="341" r:id="rId20"/>
    <p:sldId id="343" r:id="rId21"/>
    <p:sldId id="346" r:id="rId22"/>
    <p:sldId id="342" r:id="rId23"/>
    <p:sldId id="344" r:id="rId24"/>
    <p:sldId id="345" r:id="rId25"/>
    <p:sldId id="347" r:id="rId26"/>
    <p:sldId id="314" r:id="rId27"/>
    <p:sldId id="348" r:id="rId28"/>
    <p:sldId id="349" r:id="rId29"/>
    <p:sldId id="354" r:id="rId30"/>
    <p:sldId id="358" r:id="rId31"/>
    <p:sldId id="357" r:id="rId32"/>
    <p:sldId id="360" r:id="rId33"/>
    <p:sldId id="359" r:id="rId34"/>
    <p:sldId id="361" r:id="rId35"/>
    <p:sldId id="362" r:id="rId36"/>
    <p:sldId id="355" r:id="rId37"/>
    <p:sldId id="363" r:id="rId38"/>
    <p:sldId id="356" r:id="rId39"/>
    <p:sldId id="364" r:id="rId40"/>
    <p:sldId id="350" r:id="rId41"/>
    <p:sldId id="315" r:id="rId42"/>
    <p:sldId id="352" r:id="rId43"/>
    <p:sldId id="353" r:id="rId44"/>
    <p:sldId id="365" r:id="rId45"/>
    <p:sldId id="367" r:id="rId46"/>
    <p:sldId id="368" r:id="rId47"/>
    <p:sldId id="374" r:id="rId48"/>
    <p:sldId id="369" r:id="rId49"/>
    <p:sldId id="373" r:id="rId50"/>
    <p:sldId id="370" r:id="rId51"/>
    <p:sldId id="375" r:id="rId52"/>
    <p:sldId id="371" r:id="rId53"/>
    <p:sldId id="378" r:id="rId54"/>
    <p:sldId id="376" r:id="rId55"/>
    <p:sldId id="351" r:id="rId56"/>
  </p:sldIdLst>
  <p:sldSz cx="12192000" cy="6858000"/>
  <p:notesSz cx="6858000" cy="9144000"/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81"/>
    <a:srgbClr val="FE4052"/>
    <a:srgbClr val="FF99CC"/>
    <a:srgbClr val="2AB7AE"/>
    <a:srgbClr val="FF6699"/>
    <a:srgbClr val="FA6A31"/>
    <a:srgbClr val="30BAA0"/>
    <a:srgbClr val="EB3F32"/>
    <a:srgbClr val="95DAC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235" y="7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B61-1965-4EFE-8CC7-B07ABC51CE77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78BB-0B43-4416-AB87-665455D9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4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0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1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35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05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69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35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27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96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02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75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18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5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8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73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1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31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9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17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18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01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96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45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7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5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58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8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318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0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58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9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6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4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86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289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287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18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73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67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2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4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E88861-68FC-4AEA-98F9-FBF694DA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63D7916-F8D3-4CB7-9890-7D1913FD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0A1E82-8289-4819-87B3-D5CF1462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CE3385B-2A41-4B18-A839-B90FC4CC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5BAC0C-7DC4-44E4-9D06-DCEBB439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8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E619EA-7A11-47CE-9AF5-C5FB5D1F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9E5FD84-4A4A-4290-B403-A9D7A4A9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7AF4ED-4C3E-4180-9D88-7D087392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31914C0-378C-4FE5-BFB6-5379D6E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FB46C3-02BE-4AC5-9F71-2A9E2138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14F8FCB-C639-40CE-86BD-4E0CE340D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1DD7DC9-1CE5-4C14-B7BD-8EC2E10D2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48B0A06-FC06-4823-8603-C0364D6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83100C9-490F-4558-8943-204AA3D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3B3501E-E940-48FB-AB13-F929169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19B1DED-71D3-44ED-BBBA-1199D425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7ABC780-8EB3-4FCE-8D78-5DADB61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EA04F2D-4621-4D12-AF80-7CF91911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1B307D-A64B-4D17-8216-570E8466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36CC741-DA88-4931-A911-CC83CEE1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2E0300-5CB3-490D-B59F-DC6BFC4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6EF1CBE-6614-4528-8FE7-CFA7CF5F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6B9B41-2EAC-4F02-88F2-30EDB08C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6D9E8BF-193D-4C26-90C2-0D65675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7866AAF-78AB-4C94-A72F-4626CBC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7C46C37-1CC0-4E79-A303-5FE1FE61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3F43B52-DE3D-4704-A451-2C1DD7F5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7F87157-C606-43B7-8644-413B0F67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B7EDE8C-1226-4CC9-BF1D-9A8E7F58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AEC4466-A7D5-493B-A252-17D2EB3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DADDE1C-B312-4857-9F40-72D60E8C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831FD0-4521-4B71-B496-BB6ABBC7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4B6BAE6-2929-40B3-95B4-D6108424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2440283-92CC-479D-B868-60B4691D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2A9FCD4-FD55-43CF-BEAD-A00C18D4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F993449-B850-4555-9455-E8C808E5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A31BE21-9AB7-466F-8A8C-2BCEB0C0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777BA08-F043-43CF-B237-DE4A77F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43694DC-BBB8-4536-AB04-B49E4C5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608A976-83E7-4489-A678-CFE5AE2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B7C0FD6-C8AE-4FD3-821A-03EA1C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47F1A97-0A44-4284-88E3-D5FB3C5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C4D4369-2FAF-40E0-AAB3-F7D94EE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C384350-9C43-4B24-B53A-55503922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874CF69-4B84-44E7-9E3E-C39A4982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5BA9226-E063-4B0A-A098-478BF975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ADA02CA-EA6E-49DE-BD85-F431731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AA70FF3-1FD3-4767-AC15-CD6D6064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9A21953-4705-4247-8447-0EFB8B56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1D485AD-FEB3-4674-9E4F-C54274D3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02BE61E-D0C7-4683-BF15-0D95F9E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BD21329-A680-4994-840A-3BE6FE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1B958D-E7D2-4696-A2F1-07B8EBF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EBA68FB-1216-4EE6-ADCA-E305C9C20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F6DD553-6ACA-48E9-8128-57D48050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2D663D-A04D-40FB-94E7-5EC1B1DA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583008E-0D5F-477C-B143-1D70B22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FEF557A-6F52-43D0-82F0-23E95404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ACF0C81-D217-4AB9-9823-AED8BBC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2DA104-FE93-41A2-BE69-BBEE4782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3B8E6C3-D9DD-4997-B5D5-77AC2300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AA19-1DBA-4536-AE77-3798F5218B94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F265C50-E409-434E-B1FA-1B639167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9F7AF10-A73C-47B3-B489-584DC1E8B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X6laiBNdIhk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2DA4D4F-4FE0-4D38-9AA4-8E8D5325F4E2}"/>
              </a:ext>
            </a:extLst>
          </p:cNvPr>
          <p:cNvSpPr/>
          <p:nvPr/>
        </p:nvSpPr>
        <p:spPr>
          <a:xfrm>
            <a:off x="236958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="" xmlns:a16="http://schemas.microsoft.com/office/drawing/2014/main" id="{7722F249-784B-4638-A995-FAF815261C45}"/>
              </a:ext>
            </a:extLst>
          </p:cNvPr>
          <p:cNvGrpSpPr/>
          <p:nvPr/>
        </p:nvGrpSpPr>
        <p:grpSpPr bwMode="auto">
          <a:xfrm>
            <a:off x="4234437" y="4529431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="" xmlns:a16="http://schemas.microsoft.com/office/drawing/2014/main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="" xmlns:a16="http://schemas.microsoft.com/office/drawing/2014/main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="" xmlns:a16="http://schemas.microsoft.com/office/drawing/2014/main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國小 低年級 模組</a:t>
            </a:r>
            <a:endParaRPr lang="zh-CN" altLang="en-US" sz="2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=""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656720" y="57569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遭破壞的模糊界限</a:t>
            </a:r>
          </a:p>
        </p:txBody>
      </p:sp>
    </p:spTree>
    <p:extLst>
      <p:ext uri="{BB962C8B-B14F-4D97-AF65-F5344CB8AC3E}">
        <p14:creationId xmlns:p14="http://schemas.microsoft.com/office/powerpoint/2010/main" val="5541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=""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288759" y="1782215"/>
            <a:ext cx="1190324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「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界線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」好比你們家的圍牆，劃定一個範圍，杜絕別人擅闖你的家。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有些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範圍是一般朋友鄰居可以到的（譬如客廳及餐廳），有些範圍卻只有特定的人可以進入（如你的房間）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。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872712" y="-49268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身體界限在哪裡？ 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（搭配小活動）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5" name="TextBox 2"/>
          <p:cNvSpPr txBox="1">
            <a:spLocks/>
          </p:cNvSpPr>
          <p:nvPr/>
        </p:nvSpPr>
        <p:spPr>
          <a:xfrm>
            <a:off x="5360434" y="3239252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胸部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28"/>
          <p:cNvSpPr txBox="1">
            <a:spLocks/>
          </p:cNvSpPr>
          <p:nvPr/>
        </p:nvSpPr>
        <p:spPr>
          <a:xfrm>
            <a:off x="4681889" y="474179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陰莖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TextBox 30"/>
          <p:cNvSpPr txBox="1">
            <a:spLocks/>
          </p:cNvSpPr>
          <p:nvPr/>
        </p:nvSpPr>
        <p:spPr>
          <a:xfrm>
            <a:off x="5360434" y="3915124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乳房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31"/>
          <p:cNvSpPr txBox="1">
            <a:spLocks/>
          </p:cNvSpPr>
          <p:nvPr/>
        </p:nvSpPr>
        <p:spPr>
          <a:xfrm>
            <a:off x="5300937" y="1354807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頭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TextBox 32"/>
          <p:cNvSpPr txBox="1">
            <a:spLocks/>
          </p:cNvSpPr>
          <p:nvPr/>
        </p:nvSpPr>
        <p:spPr>
          <a:xfrm>
            <a:off x="3977232" y="2285141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肩膀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TextBox 33"/>
          <p:cNvSpPr txBox="1">
            <a:spLocks/>
          </p:cNvSpPr>
          <p:nvPr/>
        </p:nvSpPr>
        <p:spPr>
          <a:xfrm>
            <a:off x="5360434" y="226920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脖子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34"/>
          <p:cNvSpPr txBox="1">
            <a:spLocks/>
          </p:cNvSpPr>
          <p:nvPr/>
        </p:nvSpPr>
        <p:spPr>
          <a:xfrm>
            <a:off x="3356032" y="3642723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TextBox 35"/>
          <p:cNvSpPr txBox="1">
            <a:spLocks/>
          </p:cNvSpPr>
          <p:nvPr/>
        </p:nvSpPr>
        <p:spPr>
          <a:xfrm>
            <a:off x="6180490" y="4776750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陰部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TextBox 36"/>
          <p:cNvSpPr txBox="1">
            <a:spLocks/>
          </p:cNvSpPr>
          <p:nvPr/>
        </p:nvSpPr>
        <p:spPr>
          <a:xfrm>
            <a:off x="5419942" y="5457380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TextBox 37"/>
          <p:cNvSpPr txBox="1">
            <a:spLocks/>
          </p:cNvSpPr>
          <p:nvPr/>
        </p:nvSpPr>
        <p:spPr>
          <a:xfrm>
            <a:off x="5441727" y="614918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TextBox 38"/>
          <p:cNvSpPr txBox="1">
            <a:spLocks/>
          </p:cNvSpPr>
          <p:nvPr/>
        </p:nvSpPr>
        <p:spPr>
          <a:xfrm>
            <a:off x="3618151" y="6387713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腳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TextBox 39"/>
          <p:cNvSpPr txBox="1">
            <a:spLocks/>
          </p:cNvSpPr>
          <p:nvPr/>
        </p:nvSpPr>
        <p:spPr>
          <a:xfrm>
            <a:off x="7961405" y="3477779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背面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TextBox 42"/>
          <p:cNvSpPr txBox="1">
            <a:spLocks/>
          </p:cNvSpPr>
          <p:nvPr/>
        </p:nvSpPr>
        <p:spPr>
          <a:xfrm>
            <a:off x="7961405" y="4805224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肛門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7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好</a:t>
            </a:r>
            <a:r>
              <a:rPr lang="en-US" altLang="zh-CN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&amp;</a:t>
            </a:r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不好的觸碰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5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被觸碰的反應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3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8305" y="-749797"/>
            <a:ext cx="11509652" cy="341278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 </a:t>
            </a:r>
            <a:r>
              <a:rPr lang="zh-CN" altLang="en-US" sz="80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變 </a:t>
            </a:r>
            <a:r>
              <a:rPr lang="zh-CN" altLang="en-US" sz="9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r>
              <a:rPr lang="zh-CN" altLang="en-US" sz="96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zh-CN" altLang="en-US" sz="138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endParaRPr lang="zh-CN" altLang="en-US" sz="80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TextBox 6"/>
          <p:cNvSpPr txBox="1">
            <a:spLocks/>
          </p:cNvSpPr>
          <p:nvPr/>
        </p:nvSpPr>
        <p:spPr>
          <a:xfrm>
            <a:off x="2328888" y="5525510"/>
            <a:ext cx="3621101" cy="969496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有家人或師長陪伴時，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醫生可以替我們檢查身體</a:t>
            </a:r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1"/>
          <p:cNvSpPr txBox="1">
            <a:spLocks/>
          </p:cNvSpPr>
          <p:nvPr/>
        </p:nvSpPr>
        <p:spPr>
          <a:xfrm>
            <a:off x="7145098" y="5290378"/>
            <a:ext cx="4755535" cy="1088888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長可以幫助比</a:t>
            </a: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較小的寶寶洗澡，</a:t>
            </a:r>
            <a:endParaRPr lang="en-US" altLang="zh-CN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自己的身體要自己洗乾淨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0920" y="6581001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閣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常識互動遊戲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89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=""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288759" y="2119100"/>
            <a:ext cx="11903241" cy="382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認識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每個人的界限都不一樣！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界限會遇到不同的人和情境會有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不同</a:t>
            </a:r>
            <a:r>
              <a:rPr lang="en-US" altLang="zh-TW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對方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不尊重自己時，要勇於拒絕，</a:t>
            </a:r>
            <a:b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</a:b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不勉強自己發生不預期的行為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551294">
            <a:off x="6513091" y="126043"/>
            <a:ext cx="5877426" cy="16646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>
                <a:solidFill>
                  <a:schemeClr val="accent2"/>
                </a:solidFill>
                <a:latin typeface="Malgun Gothic" panose="020B0503020000020004" pitchFamily="34" charset="-127"/>
              </a:rPr>
              <a:t>認識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自我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界限</a:t>
            </a:r>
          </a:p>
          <a:p>
            <a:pPr marL="0" indent="0">
              <a:buFontTx/>
              <a:buNone/>
              <a:defRPr>
                <a:uFillTx/>
              </a:defRPr>
            </a:pPr>
            <a:r>
              <a:rPr lang="zh-TW" altLang="en-US" sz="4800" i="1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       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尊重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他人界限</a:t>
            </a:r>
          </a:p>
        </p:txBody>
      </p:sp>
    </p:spTree>
    <p:extLst>
      <p:ext uri="{BB962C8B-B14F-4D97-AF65-F5344CB8AC3E}">
        <p14:creationId xmlns:p14="http://schemas.microsoft.com/office/powerpoint/2010/main" val="815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42"/>
            <a:ext cx="12192000" cy="6070600"/>
          </a:xfrm>
          <a:prstGeom prst="rect">
            <a:avLst/>
          </a:prstGeom>
        </p:spPr>
      </p:pic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</p:spTree>
    <p:extLst>
      <p:ext uri="{BB962C8B-B14F-4D97-AF65-F5344CB8AC3E}">
        <p14:creationId xmlns:p14="http://schemas.microsoft.com/office/powerpoint/2010/main" val="17708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  <p:sp>
        <p:nvSpPr>
          <p:cNvPr id="4" name="矩形 3"/>
          <p:cNvSpPr/>
          <p:nvPr/>
        </p:nvSpPr>
        <p:spPr>
          <a:xfrm>
            <a:off x="149397" y="1718046"/>
            <a:ext cx="11678653" cy="437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你有自己做主的權利，你有決定的權利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 因為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身體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是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屬於你的。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就像別人要用你的鉛筆時，需要詢問你，因為它是你的，只有你能決定要或不要別人用你的鉛筆。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可以自己決定如何管理自己的身體。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0463134">
            <a:off x="8867520" y="1884224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2"/>
                </a:solidFill>
                <a:latin typeface="Malgun Gothic" panose="020B0503020000020004" pitchFamily="34" charset="-127"/>
              </a:rPr>
              <a:t>身體自主權</a:t>
            </a:r>
            <a:endParaRPr lang="zh-TW" altLang="en-US" sz="4800" i="1" u="sng" kern="0" dirty="0">
              <a:solidFill>
                <a:schemeClr val="accent2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TextBox 4"/>
          <p:cNvSpPr txBox="1">
            <a:spLocks/>
          </p:cNvSpPr>
          <p:nvPr/>
        </p:nvSpPr>
        <p:spPr>
          <a:xfrm>
            <a:off x="1276510" y="2428536"/>
            <a:ext cx="3239590" cy="669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我們來玩一種好玩的遊戲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25"/>
          <p:cNvSpPr txBox="1">
            <a:spLocks/>
          </p:cNvSpPr>
          <p:nvPr/>
        </p:nvSpPr>
        <p:spPr>
          <a:xfrm>
            <a:off x="8428777" y="3033084"/>
            <a:ext cx="3618346" cy="669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讓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我摸一下，我給妳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塊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6"/>
          <p:cNvSpPr txBox="1">
            <a:spLocks/>
          </p:cNvSpPr>
          <p:nvPr/>
        </p:nvSpPr>
        <p:spPr>
          <a:xfrm>
            <a:off x="8952410" y="2199755"/>
            <a:ext cx="3239590" cy="669414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看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摸一下又不會怎樣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7"/>
          <p:cNvSpPr txBox="1">
            <a:spLocks/>
          </p:cNvSpPr>
          <p:nvPr/>
        </p:nvSpPr>
        <p:spPr>
          <a:xfrm>
            <a:off x="3750065" y="5632055"/>
            <a:ext cx="3993008" cy="669414"/>
          </a:xfrm>
          <a:prstGeom prst="rect">
            <a:avLst/>
          </a:prstGeom>
          <a:solidFill>
            <a:srgbClr val="FFC000"/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大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人可以自己想辦法解決問題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1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="" xmlns:a16="http://schemas.microsoft.com/office/drawing/2014/main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="" xmlns:a16="http://schemas.microsoft.com/office/drawing/2014/main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="" xmlns:a16="http://schemas.microsoft.com/office/drawing/2014/main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身體界限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身體自主權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="" xmlns:a16="http://schemas.microsoft.com/office/drawing/2014/main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性騷擾性侵害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=""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=""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=""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=""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8" y="1595021"/>
            <a:ext cx="114490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性騷擾</a:t>
            </a:r>
            <a:r>
              <a:rPr lang="en-US" altLang="zh-CN" sz="40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性侵害犯罪以外，對他人實施違反其意願而與性或</a:t>
            </a:r>
            <a:b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性別有關之行為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4000" b="1" dirty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性侵害</a:t>
            </a:r>
            <a:r>
              <a:rPr lang="en-US" altLang="zh-CN" sz="4000" b="1" dirty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指性侵害犯罪以外，對他人實施違反其意願而與性或</a:t>
            </a:r>
            <a:b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性別有關之行為</a:t>
            </a:r>
          </a:p>
        </p:txBody>
      </p:sp>
    </p:spTree>
    <p:extLst>
      <p:ext uri="{BB962C8B-B14F-4D97-AF65-F5344CB8AC3E}">
        <p14:creationId xmlns:p14="http://schemas.microsoft.com/office/powerpoint/2010/main" val="22097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9818" y="1971022"/>
            <a:ext cx="6914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不一定是陌生人，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也有可能是你認識的人；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無論什麼性別，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男生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/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女生都有可能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做出侵犯人的行為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98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786" y="-612240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TextBox 4"/>
          <p:cNvSpPr txBox="1">
            <a:spLocks/>
          </p:cNvSpPr>
          <p:nvPr/>
        </p:nvSpPr>
        <p:spPr>
          <a:xfrm>
            <a:off x="925330" y="1843850"/>
            <a:ext cx="4456357" cy="16273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聽我的話，我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不和你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妳好！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把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你趕出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去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打你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5"/>
          <p:cNvSpPr txBox="1">
            <a:spLocks/>
          </p:cNvSpPr>
          <p:nvPr/>
        </p:nvSpPr>
        <p:spPr>
          <a:xfrm>
            <a:off x="8324264" y="5247894"/>
            <a:ext cx="3618346" cy="10926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上次你偷同學的錢，要我告訴你爸媽嗎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6"/>
          <p:cNvSpPr txBox="1">
            <a:spLocks/>
          </p:cNvSpPr>
          <p:nvPr/>
        </p:nvSpPr>
        <p:spPr>
          <a:xfrm>
            <a:off x="7955295" y="2199755"/>
            <a:ext cx="3239590" cy="1092607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你不乖，我叫警察把你抓走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27"/>
          <p:cNvSpPr txBox="1">
            <a:spLocks/>
          </p:cNvSpPr>
          <p:nvPr/>
        </p:nvSpPr>
        <p:spPr>
          <a:xfrm>
            <a:off x="304732" y="5247894"/>
            <a:ext cx="3390064" cy="1092607"/>
          </a:xfrm>
          <a:prstGeom prst="rect">
            <a:avLst/>
          </a:prstGeom>
          <a:solidFill>
            <a:srgbClr val="92A8D1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這是我們之間的秘密，不可以讓別人知道喔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>
          <a:xfrm>
            <a:off x="2762508" y="3739942"/>
            <a:ext cx="7370929" cy="769441"/>
          </a:xfrm>
          <a:prstGeom prst="rect">
            <a:avLst/>
          </a:prstGeom>
          <a:solidFill>
            <a:srgbClr val="EF9684"/>
          </a:solidFill>
        </p:spPr>
        <p:txBody>
          <a:bodyPr wrap="none">
            <a:spAutoFit/>
          </a:bodyPr>
          <a:lstStyle/>
          <a:p>
            <a:endParaRPr lang="en-US" altLang="zh-TW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如果告訴別人，你爸媽一定很生氣，同學也會笑你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21"/>
          <p:cNvSpPr txBox="1">
            <a:spLocks/>
          </p:cNvSpPr>
          <p:nvPr/>
        </p:nvSpPr>
        <p:spPr>
          <a:xfrm>
            <a:off x="4314498" y="4940118"/>
            <a:ext cx="3390064" cy="1708160"/>
          </a:xfrm>
          <a:prstGeom prst="rect">
            <a:avLst/>
          </a:prstGeom>
          <a:solidFill>
            <a:srgbClr val="FF0000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秘密</a:t>
            </a:r>
            <a:endParaRPr lang="en-US" altLang="zh-TW" sz="6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1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TextBox 2"/>
          <p:cNvSpPr txBox="1">
            <a:spLocks/>
          </p:cNvSpPr>
          <p:nvPr/>
        </p:nvSpPr>
        <p:spPr>
          <a:xfrm>
            <a:off x="9371299" y="1868895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三、裝死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TextBox 2"/>
          <p:cNvSpPr txBox="1">
            <a:spLocks/>
          </p:cNvSpPr>
          <p:nvPr/>
        </p:nvSpPr>
        <p:spPr>
          <a:xfrm>
            <a:off x="5087377" y="1868895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二</a:t>
            </a:r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、逃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TextBox 2"/>
          <p:cNvSpPr txBox="1">
            <a:spLocks/>
          </p:cNvSpPr>
          <p:nvPr/>
        </p:nvSpPr>
        <p:spPr>
          <a:xfrm>
            <a:off x="938880" y="1853182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一、戰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3" name="TextBox 1"/>
          <p:cNvSpPr txBox="1">
            <a:spLocks/>
          </p:cNvSpPr>
          <p:nvPr/>
        </p:nvSpPr>
        <p:spPr>
          <a:xfrm rot="19727922">
            <a:off x="8604036" y="4478600"/>
            <a:ext cx="3410572" cy="948978"/>
          </a:xfrm>
          <a:prstGeom prst="rect">
            <a:avLst/>
          </a:prstGeom>
          <a:solidFill>
            <a:srgbClr val="F7CBCA"/>
          </a:solidFill>
        </p:spPr>
        <p:txBody>
          <a:bodyPr wrap="square" bIns="0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US" altLang="zh-CN" sz="700" b="1" dirty="0" smtClean="0">
              <a:solidFill>
                <a:srgbClr val="C00000"/>
              </a:solidFill>
              <a:uFillTx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uFillTx/>
              </a:rPr>
              <a:t>沉默無法改變問題</a:t>
            </a:r>
            <a:endParaRPr lang="en-US" altLang="zh-CN" sz="2800" b="1" dirty="0" smtClean="0">
              <a:solidFill>
                <a:srgbClr val="C00000"/>
              </a:solidFill>
              <a:uFillTx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MY" sz="700" b="1" dirty="0">
              <a:solidFill>
                <a:srgbClr val="C00000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03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9818" y="2441511"/>
            <a:ext cx="580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告訴信任的人</a:t>
            </a:r>
            <a:endParaRPr lang="zh-TW" altLang="en-US" sz="72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9818" y="4109075"/>
            <a:ext cx="56319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信任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的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人不一定是大人。</a:t>
            </a:r>
            <a:endParaRPr lang="en-US" altLang="zh-CN" sz="40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可能是：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你的同學、朋友、朋友的家人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774" r="54212" b="3040"/>
          <a:stretch/>
        </p:blipFill>
        <p:spPr>
          <a:xfrm>
            <a:off x="6823250" y="1510248"/>
            <a:ext cx="5067815" cy="5347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53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="" xmlns:a16="http://schemas.microsoft.com/office/drawing/2014/main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33854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="" xmlns:a16="http://schemas.microsoft.com/office/drawing/2014/main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="" xmlns:a16="http://schemas.microsoft.com/office/drawing/2014/main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="" xmlns:a16="http://schemas.microsoft.com/office/drawing/2014/main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="" xmlns:a16="http://schemas.microsoft.com/office/drawing/2014/main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中年級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=""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4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="" xmlns:a16="http://schemas.microsoft.com/office/drawing/2014/main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="" xmlns:a16="http://schemas.microsoft.com/office/drawing/2014/main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="" xmlns:a16="http://schemas.microsoft.com/office/drawing/2014/main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性別刻板印象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性別偏見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="" xmlns:a16="http://schemas.microsoft.com/office/drawing/2014/main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性別角色的突破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=""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=""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=""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=""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=""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=""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=""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=""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="" xmlns:a16="http://schemas.microsoft.com/office/drawing/2014/main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=""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336574" y="2976369"/>
            <a:ext cx="35841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覺察身邊的刻板印象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解性別刻板印象可以被翻轉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="" xmlns:a16="http://schemas.microsoft.com/office/drawing/2014/main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="" xmlns:a16="http://schemas.microsoft.com/office/drawing/2014/main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性別偏見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="" xmlns:a16="http://schemas.microsoft.com/office/drawing/2014/main" id="{6E85EF51-BB14-4127-99F2-029826F48E90}"/>
              </a:ext>
            </a:extLst>
          </p:cNvPr>
          <p:cNvSpPr txBox="1"/>
          <p:nvPr/>
        </p:nvSpPr>
        <p:spPr>
          <a:xfrm>
            <a:off x="4157944" y="3468273"/>
            <a:ext cx="396607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認識性別偏見對個人的</a:t>
            </a:r>
            <a:r>
              <a:rPr lang="zh-CN" altLang="en-US" sz="22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影響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="" xmlns:a16="http://schemas.microsoft.com/office/drawing/2014/main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="" xmlns:a16="http://schemas.microsoft.com/office/drawing/2014/main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性別角色的突破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="" xmlns:a16="http://schemas.microsoft.com/office/drawing/2014/main" id="{FB1653FE-3A48-4521-9DD0-8DA9DF4F1580}"/>
              </a:ext>
            </a:extLst>
          </p:cNvPr>
          <p:cNvSpPr txBox="1"/>
          <p:nvPr/>
        </p:nvSpPr>
        <p:spPr>
          <a:xfrm>
            <a:off x="8265402" y="3487327"/>
            <a:ext cx="355214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看見性別突破的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可能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解個人的發展不該受性別角色束縛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="" xmlns:a16="http://schemas.microsoft.com/office/drawing/2014/main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性別刻板印象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8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03957" y="18200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71013" y="536834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11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=""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=""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=""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=""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="" xmlns:a16="http://schemas.microsoft.com/office/drawing/2014/main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=""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336574" y="3345700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認識什麼是身體的界限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認識自己的身體界限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="" xmlns:a16="http://schemas.microsoft.com/office/drawing/2014/main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="" xmlns:a16="http://schemas.microsoft.com/office/drawing/2014/main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身體自主權</a:t>
            </a:r>
          </a:p>
        </p:txBody>
      </p:sp>
      <p:sp>
        <p:nvSpPr>
          <p:cNvPr id="26" name="文本框 76">
            <a:extLst>
              <a:ext uri="{FF2B5EF4-FFF2-40B4-BE49-F238E27FC236}">
                <a16:creationId xmlns="" xmlns:a16="http://schemas.microsoft.com/office/drawing/2014/main" id="{6E85EF51-BB14-4127-99F2-029826F48E90}"/>
              </a:ext>
            </a:extLst>
          </p:cNvPr>
          <p:cNvSpPr txBox="1"/>
          <p:nvPr/>
        </p:nvSpPr>
        <p:spPr>
          <a:xfrm>
            <a:off x="4247680" y="2967319"/>
            <a:ext cx="36532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認識自己的界限被侵犯時會有不舒服的感覺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認識自己是自己身體的主任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要清楚自己的界限 尊重他人的界限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="" xmlns:a16="http://schemas.microsoft.com/office/drawing/2014/main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="" xmlns:a16="http://schemas.microsoft.com/office/drawing/2014/main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性騷擾性侵害</a:t>
            </a:r>
          </a:p>
        </p:txBody>
      </p:sp>
      <p:sp>
        <p:nvSpPr>
          <p:cNvPr id="29" name="文本框 80">
            <a:extLst>
              <a:ext uri="{FF2B5EF4-FFF2-40B4-BE49-F238E27FC236}">
                <a16:creationId xmlns="" xmlns:a16="http://schemas.microsoft.com/office/drawing/2014/main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認識性騷擾、性侵害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認識身體界限被侵犯的迷思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暸解身體界限被侵犯時可以做什麼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="" xmlns:a16="http://schemas.microsoft.com/office/drawing/2014/main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身體界限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5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2149560" y="-968399"/>
            <a:ext cx="14100057" cy="7295259"/>
            <a:chOff x="-2048093" y="-974416"/>
            <a:chExt cx="14100057" cy="7295259"/>
          </a:xfrm>
        </p:grpSpPr>
        <p:pic>
          <p:nvPicPr>
            <p:cNvPr id="130" name="图片 129">
              <a:extLst>
                <a:ext uri="{FF2B5EF4-FFF2-40B4-BE49-F238E27FC236}">
                  <a16:creationId xmlns="" xmlns:a16="http://schemas.microsoft.com/office/drawing/2014/main" id="{ED0830AD-9E41-4B16-A176-3B49F0CE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48093" y="-974416"/>
              <a:ext cx="4715822" cy="3013305"/>
            </a:xfrm>
            <a:prstGeom prst="rect">
              <a:avLst/>
            </a:prstGeom>
          </p:spPr>
        </p:pic>
        <p:sp>
          <p:nvSpPr>
            <p:cNvPr id="6" name="圆角矩形 165">
              <a:extLst>
                <a:ext uri="{FF2B5EF4-FFF2-40B4-BE49-F238E27FC236}">
                  <a16:creationId xmlns="" xmlns:a16="http://schemas.microsoft.com/office/drawing/2014/main" id="{3E412583-10A7-40A2-A54F-C80BB0B54EA6}"/>
                </a:ext>
              </a:extLst>
            </p:cNvPr>
            <p:cNvSpPr/>
            <p:nvPr/>
          </p:nvSpPr>
          <p:spPr bwMode="auto">
            <a:xfrm>
              <a:off x="-1722942" y="-332258"/>
              <a:ext cx="12904291" cy="256454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6600" b="1" dirty="0" smtClean="0">
                  <a:solidFill>
                    <a:srgbClr val="2D6B81"/>
                  </a:solidFill>
                  <a:latin typeface="Arial"/>
                  <a:ea typeface="微软雅黑"/>
                  <a:cs typeface="+mn-ea"/>
                  <a:sym typeface="Arial"/>
                </a:rPr>
                <a:t>性別刻板印象</a:t>
              </a:r>
              <a:r>
                <a:rPr lang="zh-CN" altLang="en-US" sz="3600" b="1" dirty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（搭配小活動</a:t>
              </a:r>
              <a:r>
                <a:rPr lang="zh-CN" altLang="en-US" sz="3600" b="1" dirty="0" smtClean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）</a:t>
              </a:r>
              <a:endPara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81858" y="1765750"/>
              <a:ext cx="11470106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你</a:t>
              </a:r>
              <a:r>
                <a:rPr lang="en-US" altLang="zh-CN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/</a:t>
              </a: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妳常聽到的：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女孩應該要？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男孩應該要？</a:t>
              </a:r>
              <a:endPara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466227" y="4353278"/>
            <a:ext cx="3978420" cy="834358"/>
            <a:chOff x="8618000" y="4111968"/>
            <a:chExt cx="3978420" cy="834358"/>
          </a:xfrm>
        </p:grpSpPr>
        <p:sp>
          <p:nvSpPr>
            <p:cNvPr id="11" name="文字方塊 10"/>
            <p:cNvSpPr txBox="1"/>
            <p:nvPr/>
          </p:nvSpPr>
          <p:spPr>
            <a:xfrm>
              <a:off x="9883316" y="4121870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矜持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618000" y="4111968"/>
              <a:ext cx="2758089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幽默感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267364" y="3292088"/>
            <a:ext cx="2573959" cy="839093"/>
            <a:chOff x="3047053" y="2943807"/>
            <a:chExt cx="2573959" cy="839093"/>
          </a:xfrm>
        </p:grpSpPr>
        <p:sp>
          <p:nvSpPr>
            <p:cNvPr id="5" name="文字方塊 4"/>
            <p:cNvSpPr txBox="1"/>
            <p:nvPr/>
          </p:nvSpPr>
          <p:spPr>
            <a:xfrm>
              <a:off x="3047053" y="294380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accent5"/>
                  </a:solidFill>
                  <a:latin typeface="Arial"/>
                  <a:ea typeface="微软雅黑"/>
                  <a:cs typeface="+mn-ea"/>
                </a:rPr>
                <a:t>長髮</a:t>
              </a:r>
              <a:endParaRPr lang="zh-TW" altLang="en-US" sz="3600" b="1" dirty="0">
                <a:solidFill>
                  <a:schemeClr val="accent5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820910" y="2958444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帥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423518" y="1441991"/>
            <a:ext cx="3517590" cy="833816"/>
            <a:chOff x="9165388" y="2254697"/>
            <a:chExt cx="3517590" cy="833816"/>
          </a:xfrm>
        </p:grpSpPr>
        <p:sp>
          <p:nvSpPr>
            <p:cNvPr id="10" name="文字方塊 9"/>
            <p:cNvSpPr txBox="1"/>
            <p:nvPr/>
          </p:nvSpPr>
          <p:spPr>
            <a:xfrm>
              <a:off x="9969874" y="2264057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溫柔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165388" y="225469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運動好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8749461" y="5828447"/>
            <a:ext cx="3442539" cy="923330"/>
            <a:chOff x="8733749" y="5762562"/>
            <a:chExt cx="3442539" cy="923330"/>
          </a:xfrm>
        </p:grpSpPr>
        <p:sp>
          <p:nvSpPr>
            <p:cNvPr id="13" name="文字方塊 12"/>
            <p:cNvSpPr txBox="1"/>
            <p:nvPr/>
          </p:nvSpPr>
          <p:spPr>
            <a:xfrm>
              <a:off x="8733749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害羞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0376186" y="5762562"/>
              <a:ext cx="1800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不扭捏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912187" y="2033002"/>
            <a:ext cx="4351129" cy="923330"/>
            <a:chOff x="4485647" y="1952235"/>
            <a:chExt cx="4351129" cy="923330"/>
          </a:xfrm>
        </p:grpSpPr>
        <p:sp>
          <p:nvSpPr>
            <p:cNvPr id="8" name="文字方塊 7"/>
            <p:cNvSpPr txBox="1"/>
            <p:nvPr/>
          </p:nvSpPr>
          <p:spPr>
            <a:xfrm>
              <a:off x="6123672" y="1954816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皮膚白皙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485647" y="1952235"/>
              <a:ext cx="22065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陽光暖男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8380465" y="3259225"/>
            <a:ext cx="3739850" cy="856353"/>
            <a:chOff x="3044971" y="4490408"/>
            <a:chExt cx="3739850" cy="856353"/>
          </a:xfrm>
        </p:grpSpPr>
        <p:sp>
          <p:nvSpPr>
            <p:cNvPr id="12" name="文字方塊 11"/>
            <p:cNvSpPr txBox="1"/>
            <p:nvPr/>
          </p:nvSpPr>
          <p:spPr>
            <a:xfrm>
              <a:off x="3044971" y="4490408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端莊淑女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984719" y="452230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陰柔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429217" y="5839181"/>
            <a:ext cx="2702723" cy="923330"/>
            <a:chOff x="3766321" y="5858855"/>
            <a:chExt cx="2702723" cy="923330"/>
          </a:xfrm>
        </p:grpSpPr>
        <p:sp>
          <p:nvSpPr>
            <p:cNvPr id="18" name="文字方塊 17"/>
            <p:cNvSpPr txBox="1"/>
            <p:nvPr/>
          </p:nvSpPr>
          <p:spPr>
            <a:xfrm>
              <a:off x="3766321" y="585885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養家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871188" y="5858855"/>
              <a:ext cx="1597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育兒</a:t>
              </a:r>
              <a:endParaRPr lang="zh-TW" altLang="en-US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7581774" y="4373815"/>
            <a:ext cx="3315846" cy="945603"/>
            <a:chOff x="5792127" y="3356035"/>
            <a:chExt cx="3315846" cy="945603"/>
          </a:xfrm>
        </p:grpSpPr>
        <p:sp>
          <p:nvSpPr>
            <p:cNvPr id="9" name="文字方塊 8"/>
            <p:cNvSpPr txBox="1"/>
            <p:nvPr/>
          </p:nvSpPr>
          <p:spPr>
            <a:xfrm>
              <a:off x="6394869" y="3378308"/>
              <a:ext cx="2713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 smtClean="0"/>
                <a:t>呵護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792127" y="335603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堅強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796290" y="5416219"/>
            <a:ext cx="3452920" cy="855595"/>
            <a:chOff x="6020645" y="5731423"/>
            <a:chExt cx="3452920" cy="855595"/>
          </a:xfrm>
        </p:grpSpPr>
        <p:sp>
          <p:nvSpPr>
            <p:cNvPr id="14" name="文字方塊 13"/>
            <p:cNvSpPr txBox="1"/>
            <p:nvPr/>
          </p:nvSpPr>
          <p:spPr>
            <a:xfrm>
              <a:off x="6020645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體貼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673463" y="5731423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有擔當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706901" y="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 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（女生篇）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29600" y="5589952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40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048093" y="-31621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（男生</a:t>
            </a:r>
            <a:r>
              <a: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篇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69179" y="5686017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8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669426" y="-219964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8" y="2038889"/>
            <a:ext cx="11502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對男性或女性角色特征的</a:t>
            </a:r>
            <a:r>
              <a:rPr lang="zh-TW" altLang="en-US" sz="48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固有印象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，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</a:t>
            </a:r>
            <a:r>
              <a:rPr lang="en-US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它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表明瞭人們對性別角色的期望和看法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傳統中有許多性別角色刻板印象的例子，如</a:t>
            </a: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大男人和小女人、男強和女弱、男尊女卑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8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46942" y="-412469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1448" y="1538692"/>
            <a:ext cx="1188218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形容男生常用</a:t>
            </a: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</a:b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勇敢、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男子漢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可靠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、競爭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力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不擅言語溝通、堅強等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形容女生就用</a:t>
            </a:r>
            <a:r>
              <a:rPr lang="zh-CN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endParaRPr lang="en-US" altLang="zh-CN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  <a:p>
            <a:pPr marL="540000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溫柔、體貼、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善體人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意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、優雅、乖巧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32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人們說“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他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很娘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或“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她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和男的一樣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時，就是在用性別刻板印象來評價某個男性或女性。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215463">
            <a:off x="9444495" y="2586913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6"/>
                </a:solidFill>
                <a:latin typeface="Malgun Gothic" panose="020B0503020000020004" pitchFamily="34" charset="-127"/>
              </a:rPr>
              <a:t>性別偏見</a:t>
            </a:r>
            <a:endParaRPr lang="zh-TW" altLang="en-US" sz="4800" i="1" u="sng" kern="0" dirty="0">
              <a:solidFill>
                <a:schemeClr val="accent6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50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91563" y="1449341"/>
            <a:ext cx="4846581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服裝選擇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20212" y="2311451"/>
            <a:ext cx="484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家務分工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55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85349" y="927916"/>
            <a:ext cx="484658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同工不用酬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38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1" y="2196152"/>
            <a:ext cx="10844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因為對某個人是男性或女性，所抱持的負面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態度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例如：男生不能當護士，女生不能開飛機、女生都喜歡讓男生請客、貪小便宜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43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6347637" y="1254642"/>
            <a:ext cx="5674242" cy="5348177"/>
            <a:chOff x="286484" y="245193"/>
            <a:chExt cx="5864945" cy="594669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867" y="3208382"/>
              <a:ext cx="2923068" cy="2923068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960" y="245193"/>
              <a:ext cx="2948469" cy="2948469"/>
            </a:xfrm>
            <a:prstGeom prst="rect">
              <a:avLst/>
            </a:prstGeom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84" y="3193662"/>
              <a:ext cx="2996625" cy="2998224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3" y="245193"/>
              <a:ext cx="2985553" cy="2985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9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1248" y="3115958"/>
            <a:ext cx="120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2AB7AE"/>
                </a:solidFill>
                <a:latin typeface="Arial"/>
                <a:ea typeface="微软雅黑"/>
                <a:cs typeface="+mn-ea"/>
              </a:rPr>
              <a:t>有哪些人物，你覺得也在打破性別框架？</a:t>
            </a:r>
            <a:endParaRPr lang="zh-TW" altLang="en-US" sz="4800" b="1" dirty="0">
              <a:solidFill>
                <a:srgbClr val="2AB7AE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99275" y="443278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瑪麗亞・斯克沃多夫斯卡・居禮</a:t>
            </a:r>
            <a:endParaRPr lang="zh-TW" altLang="en-US" sz="24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14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17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4693304" y="714438"/>
            <a:ext cx="3119202" cy="10838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96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</a:t>
            </a:r>
          </a:p>
        </p:txBody>
      </p:sp>
    </p:spTree>
    <p:extLst>
      <p:ext uri="{BB962C8B-B14F-4D97-AF65-F5344CB8AC3E}">
        <p14:creationId xmlns:p14="http://schemas.microsoft.com/office/powerpoint/2010/main" val="1249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="" xmlns:a16="http://schemas.microsoft.com/office/drawing/2014/main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2987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="" xmlns:a16="http://schemas.microsoft.com/office/drawing/2014/main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="" xmlns:a16="http://schemas.microsoft.com/office/drawing/2014/main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="" xmlns:a16="http://schemas.microsoft.com/office/drawing/2014/main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="" xmlns:a16="http://schemas.microsoft.com/office/drawing/2014/main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高年級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=""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9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="" xmlns:a16="http://schemas.microsoft.com/office/drawing/2014/main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="" xmlns:a16="http://schemas.microsoft.com/office/drawing/2014/main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="" xmlns:a16="http://schemas.microsoft.com/office/drawing/2014/main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多元性別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32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身體意象的迷思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="" xmlns:a16="http://schemas.microsoft.com/office/drawing/2014/main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性霸凌性別歧視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=""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=""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=""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=""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=""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=""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=""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=""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="" xmlns:a16="http://schemas.microsoft.com/office/drawing/2014/main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=""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365496" y="3248851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認識性別非單一組合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認識自己的性別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肯定自己的性別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="" xmlns:a16="http://schemas.microsoft.com/office/drawing/2014/main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="" xmlns:a16="http://schemas.microsoft.com/office/drawing/2014/main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身體意象的迷思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="" xmlns:a16="http://schemas.microsoft.com/office/drawing/2014/main" id="{6E85EF51-BB14-4127-99F2-029826F48E90}"/>
              </a:ext>
            </a:extLst>
          </p:cNvPr>
          <p:cNvSpPr txBox="1"/>
          <p:nvPr/>
        </p:nvSpPr>
        <p:spPr>
          <a:xfrm>
            <a:off x="4157944" y="3248851"/>
            <a:ext cx="3653271" cy="235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認識什麼是身體意象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鬆動</a:t>
            </a: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單一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美</a:t>
            </a:r>
            <a:r>
              <a:rPr lang="en-US" altLang="zh-CN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/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帥的標準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學習喜歡自己的身體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="" xmlns:a16="http://schemas.microsoft.com/office/drawing/2014/main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="" xmlns:a16="http://schemas.microsoft.com/office/drawing/2014/main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性霸凌性別歧視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="" xmlns:a16="http://schemas.microsoft.com/office/drawing/2014/main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認識性霸凌及性別歧視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解遇到性霸凌及性別歧視可以怎麼做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="" xmlns:a16="http://schemas.microsoft.com/office/drawing/2014/main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TW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多元</a:t>
            </a:r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9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en-US" altLang="zh-TW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-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影片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en-US" altLang="zh-TW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-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薑餅人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="" xmlns:a16="http://schemas.microsoft.com/office/drawing/2014/main" id="{581FC056-C5C3-4298-8A1A-569E6BDF8392}"/>
              </a:ext>
            </a:extLst>
          </p:cNvPr>
          <p:cNvSpPr txBox="1"/>
          <p:nvPr/>
        </p:nvSpPr>
        <p:spPr>
          <a:xfrm>
            <a:off x="163878" y="6319413"/>
            <a:ext cx="3628193" cy="5385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59">
              <a:lnSpc>
                <a:spcPct val="150000"/>
              </a:lnSpc>
            </a:pPr>
            <a:r>
              <a:rPr lang="zh-CN" altLang="en-US" b="1" dirty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資</a:t>
            </a:r>
            <a:r>
              <a:rPr lang="zh-CN" altLang="en-US" b="1" dirty="0" smtClean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料來源：</a:t>
            </a:r>
            <a:r>
              <a:rPr lang="en-US" altLang="zh-CN" b="1" dirty="0" smtClean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www.genderbread.org</a:t>
            </a:r>
            <a:endParaRPr lang="en-US" altLang="zh-CN" b="1" dirty="0">
              <a:solidFill>
                <a:srgbClr val="FE405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      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故事分享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4652" y="1786928"/>
            <a:ext cx="10263209" cy="371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丘愛芝的故事：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hlinkClick r:id="rId4"/>
              </a:rPr>
              <a:t>https://www.youtube.com/watch?v=X6laiBNdIhk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南非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女子短跑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選手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卡斯特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塞門亞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Caster </a:t>
            </a:r>
            <a:r>
              <a:rPr lang="en-US" altLang="zh-TW" sz="3600" b="1" dirty="0" err="1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Semenya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987701" y="-29938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r>
              <a:rPr lang="zh-CN" altLang="en-US" sz="2400" b="1" dirty="0" smtClean="0">
                <a:solidFill>
                  <a:schemeClr val="accent4"/>
                </a:solidFill>
                <a:latin typeface="Arial"/>
                <a:ea typeface="微软雅黑"/>
                <a:cs typeface="+mn-ea"/>
                <a:sym typeface="Arial"/>
              </a:rPr>
              <a:t>（搭配小遊戲）</a:t>
            </a:r>
            <a:endParaRPr lang="zh-CN" altLang="en-US" sz="1100" b="1" dirty="0">
              <a:solidFill>
                <a:schemeClr val="accent4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76275" y="1582205"/>
            <a:ext cx="460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你覺得帥的標準是？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4601" y="1803515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怎樣是美？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-442634" y="5536874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皮膚黝黑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65158" y="488850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高鼻子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27242" y="3013326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皮膚白皙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1661" y="5387931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雙眼皮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72265" y="370256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胸部大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04126" y="279792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鳳眼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36438" y="5034073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身手矯捷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38438" y="386517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個子高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0" y="383778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運動好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690987" y="41055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成績好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782797" y="245478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長頭髮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71048" y="5800159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活潑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-925703" y="271773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肌肉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5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09378" y="181703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帥的標準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37635" y="2768884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美的標準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9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809477" y="26569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1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大地的界限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5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多芬的廣告：</a:t>
            </a:r>
            <a:endParaRPr lang="en-US" altLang="zh-CN" sz="6600" b="1" dirty="0" smtClean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美 不該只有一種標準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9"/>
          <a:stretch/>
        </p:blipFill>
        <p:spPr>
          <a:xfrm>
            <a:off x="7375181" y="1742567"/>
            <a:ext cx="3939411" cy="35524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1"/>
          <a:stretch/>
        </p:blipFill>
        <p:spPr>
          <a:xfrm>
            <a:off x="834046" y="1742567"/>
            <a:ext cx="5939443" cy="383952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46488" y="5582093"/>
            <a:ext cx="745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怎樣的行為是性霸凌 </a:t>
            </a:r>
            <a:r>
              <a: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&amp; 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性別歧視？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1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7" y="2275214"/>
            <a:ext cx="11636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因為對方是男性或女性，而對他們採取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不正當、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負面、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有害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的行為。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例如：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娘娘腔的男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生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真是令人討厭、女生根本沒有能力當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機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、懷孕的女性必須離職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8215" y="2820228"/>
            <a:ext cx="604378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E4052"/>
                </a:solidFill>
                <a:latin typeface="Arial"/>
                <a:ea typeface="微软雅黑"/>
              </a:rPr>
              <a:t>性霸凌</a:t>
            </a:r>
            <a:endParaRPr lang="en-US" altLang="zh-TW" sz="2800" b="1" dirty="0" smtClean="0">
              <a:solidFill>
                <a:srgbClr val="FE405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dirty="0">
                <a:solidFill>
                  <a:srgbClr val="203864"/>
                </a:solidFill>
                <a:latin typeface="Arial"/>
                <a:ea typeface="微软雅黑"/>
              </a:rPr>
              <a:t>透過語言、肢體或其他暴力</a:t>
            </a:r>
            <a:r>
              <a:rPr lang="zh-TW" altLang="en-US" dirty="0" smtClean="0">
                <a:solidFill>
                  <a:srgbClr val="203864"/>
                </a:solidFill>
                <a:latin typeface="Arial"/>
                <a:ea typeface="微软雅黑"/>
              </a:rPr>
              <a:t>，</a:t>
            </a:r>
            <a:endParaRPr lang="en-US" altLang="zh-TW" dirty="0" smtClean="0">
              <a:solidFill>
                <a:srgbClr val="203864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E4052"/>
                </a:solidFill>
                <a:latin typeface="Arial"/>
                <a:ea typeface="微软雅黑"/>
              </a:rPr>
              <a:t>對於他人的性別特徵、性別氣質、性別傾向或性別認同</a:t>
            </a:r>
            <a:endParaRPr lang="en-US" altLang="zh-TW" b="1" dirty="0">
              <a:solidFill>
                <a:srgbClr val="FE405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E4052"/>
                </a:solidFill>
                <a:latin typeface="Arial"/>
                <a:ea typeface="微软雅黑"/>
              </a:rPr>
              <a:t>進行貶抑、攻擊或威脅</a:t>
            </a:r>
            <a:r>
              <a:rPr lang="zh-TW" altLang="en-US" dirty="0">
                <a:solidFill>
                  <a:srgbClr val="203864"/>
                </a:solidFill>
                <a:latin typeface="Arial"/>
                <a:ea typeface="微软雅黑"/>
              </a:rPr>
              <a:t>，但並非屬於性騷擾的行為。</a:t>
            </a:r>
          </a:p>
        </p:txBody>
      </p:sp>
    </p:spTree>
    <p:extLst>
      <p:ext uri="{BB962C8B-B14F-4D97-AF65-F5344CB8AC3E}">
        <p14:creationId xmlns:p14="http://schemas.microsoft.com/office/powerpoint/2010/main" val="14453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7" y="2275214"/>
            <a:ext cx="116361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當聽到（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）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發生性霸凌或性別歧視的時候，你的感受是？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你希望可以怎麼做？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894" y="4378093"/>
            <a:ext cx="239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隔壁鄰居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4169" y="4325208"/>
            <a:ext cx="251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同班同學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63097" y="4325208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好朋友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86168" y="4272941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你喜歡的人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84260" y="4162471"/>
            <a:ext cx="2711702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4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我自己</a:t>
            </a:r>
            <a:endParaRPr lang="zh-TW" altLang="en-US" sz="44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01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="" xmlns:a16="http://schemas.microsoft.com/office/drawing/2014/main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30353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海域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30955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656720" y="57569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土地所有權的界限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9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913794" y="589722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住家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5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=""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=""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913794" y="532236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模糊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9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炫彩多边形简约运营工作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20386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1385</Words>
  <Application>Microsoft Office PowerPoint</Application>
  <PresentationFormat>寬螢幕</PresentationFormat>
  <Paragraphs>322</Paragraphs>
  <Slides>55</Slides>
  <Notes>55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8" baseType="lpstr">
      <vt:lpstr>等线</vt:lpstr>
      <vt:lpstr>等线 Light</vt:lpstr>
      <vt:lpstr>Malgun Gothic</vt:lpstr>
      <vt:lpstr>Microsoft JhengHei UI</vt:lpstr>
      <vt:lpstr>微软雅黑</vt:lpstr>
      <vt:lpstr>微软雅黑</vt:lpstr>
      <vt:lpstr>Microsoft YaHei UI</vt:lpstr>
      <vt:lpstr>游ゴシック</vt:lpstr>
      <vt:lpstr>微軟正黑體</vt:lpstr>
      <vt:lpstr>新細明體</vt:lpstr>
      <vt:lpstr>Arial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Windows 使用者</cp:lastModifiedBy>
  <cp:revision>115</cp:revision>
  <dcterms:created xsi:type="dcterms:W3CDTF">2017-07-25T14:12:10Z</dcterms:created>
  <dcterms:modified xsi:type="dcterms:W3CDTF">2020-08-25T08:57:46Z</dcterms:modified>
</cp:coreProperties>
</file>