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2"/>
  </p:notesMasterIdLst>
  <p:sldIdLst>
    <p:sldId id="256" r:id="rId2"/>
    <p:sldId id="258" r:id="rId3"/>
    <p:sldId id="289" r:id="rId4"/>
    <p:sldId id="546" r:id="rId5"/>
    <p:sldId id="547" r:id="rId6"/>
    <p:sldId id="549" r:id="rId7"/>
    <p:sldId id="1098" r:id="rId8"/>
    <p:sldId id="535" r:id="rId9"/>
    <p:sldId id="1590" r:id="rId10"/>
    <p:sldId id="457" r:id="rId11"/>
    <p:sldId id="1106" r:id="rId12"/>
    <p:sldId id="539" r:id="rId13"/>
    <p:sldId id="541" r:id="rId14"/>
    <p:sldId id="542" r:id="rId15"/>
    <p:sldId id="1108" r:id="rId16"/>
    <p:sldId id="520" r:id="rId17"/>
    <p:sldId id="523" r:id="rId18"/>
    <p:sldId id="525" r:id="rId19"/>
    <p:sldId id="527" r:id="rId20"/>
    <p:sldId id="528" r:id="rId21"/>
    <p:sldId id="529" r:id="rId22"/>
    <p:sldId id="550" r:id="rId23"/>
    <p:sldId id="544" r:id="rId24"/>
    <p:sldId id="1110" r:id="rId25"/>
    <p:sldId id="459" r:id="rId26"/>
    <p:sldId id="460" r:id="rId27"/>
    <p:sldId id="1094" r:id="rId28"/>
    <p:sldId id="1589" r:id="rId29"/>
    <p:sldId id="531" r:id="rId30"/>
    <p:sldId id="532" r:id="rId31"/>
    <p:sldId id="1104" r:id="rId32"/>
    <p:sldId id="454" r:id="rId33"/>
    <p:sldId id="267" r:id="rId34"/>
    <p:sldId id="1111" r:id="rId35"/>
    <p:sldId id="1591" r:id="rId36"/>
    <p:sldId id="1592" r:id="rId37"/>
    <p:sldId id="262" r:id="rId38"/>
    <p:sldId id="263" r:id="rId39"/>
    <p:sldId id="266" r:id="rId40"/>
    <p:sldId id="312" r:id="rId41"/>
    <p:sldId id="1566" r:id="rId42"/>
    <p:sldId id="1115" r:id="rId43"/>
    <p:sldId id="1101" r:id="rId44"/>
    <p:sldId id="455" r:id="rId45"/>
    <p:sldId id="284" r:id="rId46"/>
    <p:sldId id="285" r:id="rId47"/>
    <p:sldId id="286" r:id="rId48"/>
    <p:sldId id="1095" r:id="rId49"/>
    <p:sldId id="1114" r:id="rId50"/>
    <p:sldId id="456" r:id="rId51"/>
    <p:sldId id="274" r:id="rId52"/>
    <p:sldId id="276" r:id="rId53"/>
    <p:sldId id="302" r:id="rId54"/>
    <p:sldId id="304" r:id="rId55"/>
    <p:sldId id="305" r:id="rId56"/>
    <p:sldId id="277" r:id="rId57"/>
    <p:sldId id="1113" r:id="rId58"/>
    <p:sldId id="278" r:id="rId59"/>
    <p:sldId id="293" r:id="rId60"/>
    <p:sldId id="296" r:id="rId61"/>
    <p:sldId id="1096" r:id="rId62"/>
    <p:sldId id="298" r:id="rId63"/>
    <p:sldId id="1097" r:id="rId64"/>
    <p:sldId id="279" r:id="rId65"/>
    <p:sldId id="1103" r:id="rId66"/>
    <p:sldId id="453" r:id="rId67"/>
    <p:sldId id="310" r:id="rId68"/>
    <p:sldId id="311" r:id="rId69"/>
    <p:sldId id="448" r:id="rId70"/>
    <p:sldId id="449" r:id="rId7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EAF1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514" y="67"/>
      </p:cViewPr>
      <p:guideLst/>
    </p:cSldViewPr>
  </p:slideViewPr>
  <p:notesTextViewPr>
    <p:cViewPr>
      <p:scale>
        <a:sx n="1" d="1"/>
        <a:sy n="1" d="1"/>
      </p:scale>
      <p:origin x="0" y="0"/>
    </p:cViewPr>
  </p:notesTextViewPr>
  <p:sorterViewPr>
    <p:cViewPr>
      <p:scale>
        <a:sx n="80" d="100"/>
        <a:sy n="80" d="100"/>
      </p:scale>
      <p:origin x="0" y="-192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0E9D3D-31E8-434D-8456-4782E8876D6C}"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zh-TW" altLang="en-US"/>
        </a:p>
      </dgm:t>
    </dgm:pt>
    <dgm:pt modelId="{2F16201B-933E-4461-8BC8-87F21D9E7E4D}">
      <dgm:prSet phldrT="[文字]" custT="1"/>
      <dgm:spPr/>
      <dgm:t>
        <a:bodyPr/>
        <a:lstStyle/>
        <a:p>
          <a:r>
            <a:rPr lang="zh-TW" altLang="en-US" sz="3200" dirty="0">
              <a:latin typeface="Adobe 繁黑體 Std B" pitchFamily="34" charset="-120"/>
              <a:ea typeface="Adobe 繁黑體 Std B" pitchFamily="34" charset="-120"/>
            </a:rPr>
            <a:t>適性輔導</a:t>
          </a:r>
        </a:p>
      </dgm:t>
    </dgm:pt>
    <dgm:pt modelId="{B4D6E7F7-157A-4492-AD4C-33FD7A0C03D8}" type="parTrans" cxnId="{8F4C0C58-5CD3-44D3-911B-7E3430DCB0DF}">
      <dgm:prSet/>
      <dgm:spPr/>
      <dgm:t>
        <a:bodyPr/>
        <a:lstStyle/>
        <a:p>
          <a:endParaRPr lang="zh-TW" altLang="en-US">
            <a:latin typeface="Adobe 繁黑體 Std B" pitchFamily="34" charset="-120"/>
            <a:ea typeface="Adobe 繁黑體 Std B" pitchFamily="34" charset="-120"/>
          </a:endParaRPr>
        </a:p>
      </dgm:t>
    </dgm:pt>
    <dgm:pt modelId="{45D63E77-F9A4-4C19-89E0-FC059BB88665}" type="sibTrans" cxnId="{8F4C0C58-5CD3-44D3-911B-7E3430DCB0DF}">
      <dgm:prSet/>
      <dgm:spPr/>
      <dgm:t>
        <a:bodyPr/>
        <a:lstStyle/>
        <a:p>
          <a:endParaRPr lang="zh-TW" altLang="en-US">
            <a:latin typeface="Adobe 繁黑體 Std B" pitchFamily="34" charset="-120"/>
            <a:ea typeface="Adobe 繁黑體 Std B" pitchFamily="34" charset="-120"/>
          </a:endParaRPr>
        </a:p>
      </dgm:t>
    </dgm:pt>
    <dgm:pt modelId="{B5B93514-293B-4163-93D7-60F01CD73AAC}">
      <dgm:prSet phldrT="[文字]" custT="1"/>
      <dgm:spPr/>
      <dgm:t>
        <a:bodyPr/>
        <a:lstStyle/>
        <a:p>
          <a:pPr algn="l"/>
          <a:r>
            <a:rPr lang="zh-TW" altLang="en-US" sz="2400" dirty="0">
              <a:latin typeface="Adobe 繁黑體 Std B" pitchFamily="34" charset="-120"/>
              <a:ea typeface="Adobe 繁黑體 Std B" pitchFamily="34" charset="-120"/>
            </a:rPr>
            <a:t>國中生涯發展教育</a:t>
          </a:r>
        </a:p>
      </dgm:t>
    </dgm:pt>
    <dgm:pt modelId="{48AD86C8-54F7-4C25-AA16-E58FA5CD0C0B}" type="parTrans" cxnId="{24C8527E-252F-4C8E-B0B9-F6AF87CC550F}">
      <dgm:prSet/>
      <dgm:spPr/>
      <dgm:t>
        <a:bodyPr/>
        <a:lstStyle/>
        <a:p>
          <a:endParaRPr lang="zh-TW" altLang="en-US">
            <a:latin typeface="Adobe 繁黑體 Std B" pitchFamily="34" charset="-120"/>
            <a:ea typeface="Adobe 繁黑體 Std B" pitchFamily="34" charset="-120"/>
          </a:endParaRPr>
        </a:p>
      </dgm:t>
    </dgm:pt>
    <dgm:pt modelId="{98009AC0-11AA-4217-B584-8A6BE3D3A223}" type="sibTrans" cxnId="{24C8527E-252F-4C8E-B0B9-F6AF87CC550F}">
      <dgm:prSet/>
      <dgm:spPr/>
      <dgm:t>
        <a:bodyPr/>
        <a:lstStyle/>
        <a:p>
          <a:endParaRPr lang="zh-TW" altLang="en-US">
            <a:latin typeface="Adobe 繁黑體 Std B" pitchFamily="34" charset="-120"/>
            <a:ea typeface="Adobe 繁黑體 Std B" pitchFamily="34" charset="-120"/>
          </a:endParaRPr>
        </a:p>
      </dgm:t>
    </dgm:pt>
    <dgm:pt modelId="{F33CC9CD-0C9D-4442-90E6-FEDD82388C93}">
      <dgm:prSet phldrT="[文字]" custT="1"/>
      <dgm:spPr/>
      <dgm:t>
        <a:bodyPr/>
        <a:lstStyle/>
        <a:p>
          <a:pPr algn="l"/>
          <a:r>
            <a:rPr lang="zh-TW" altLang="en-US" sz="2400" dirty="0">
              <a:latin typeface="Adobe 繁黑體 Std B" pitchFamily="34" charset="-120"/>
              <a:ea typeface="Adobe 繁黑體 Std B" pitchFamily="34" charset="-120"/>
            </a:rPr>
            <a:t>技職教育宣導</a:t>
          </a:r>
        </a:p>
      </dgm:t>
    </dgm:pt>
    <dgm:pt modelId="{F6BDEB2C-66AF-4479-B261-F66C552B91A6}" type="parTrans" cxnId="{740B942A-B9DA-498E-97BF-E26BF3A85A08}">
      <dgm:prSet/>
      <dgm:spPr/>
      <dgm:t>
        <a:bodyPr/>
        <a:lstStyle/>
        <a:p>
          <a:endParaRPr lang="zh-TW" altLang="en-US">
            <a:latin typeface="Adobe 繁黑體 Std B" pitchFamily="34" charset="-120"/>
            <a:ea typeface="Adobe 繁黑體 Std B" pitchFamily="34" charset="-120"/>
          </a:endParaRPr>
        </a:p>
      </dgm:t>
    </dgm:pt>
    <dgm:pt modelId="{5E44B3BF-6934-47D8-9CE4-1827E17EAC8F}" type="sibTrans" cxnId="{740B942A-B9DA-498E-97BF-E26BF3A85A08}">
      <dgm:prSet/>
      <dgm:spPr/>
      <dgm:t>
        <a:bodyPr/>
        <a:lstStyle/>
        <a:p>
          <a:endParaRPr lang="zh-TW" altLang="en-US">
            <a:latin typeface="Adobe 繁黑體 Std B" pitchFamily="34" charset="-120"/>
            <a:ea typeface="Adobe 繁黑體 Std B" pitchFamily="34" charset="-120"/>
          </a:endParaRPr>
        </a:p>
      </dgm:t>
    </dgm:pt>
    <dgm:pt modelId="{A8F33A36-00A2-497B-A143-2211AEEFE4AD}">
      <dgm:prSet phldrT="[文字]" custT="1"/>
      <dgm:spPr/>
      <dgm:t>
        <a:bodyPr/>
        <a:lstStyle/>
        <a:p>
          <a:r>
            <a:rPr lang="zh-TW" altLang="en-US" sz="3200" dirty="0">
              <a:latin typeface="Adobe 繁黑體 Std B" pitchFamily="34" charset="-120"/>
              <a:ea typeface="Adobe 繁黑體 Std B" pitchFamily="34" charset="-120"/>
            </a:rPr>
            <a:t>適性入學</a:t>
          </a:r>
        </a:p>
      </dgm:t>
    </dgm:pt>
    <dgm:pt modelId="{1FC5A4E0-D2AF-4E91-8B1A-3E031C80A579}" type="parTrans" cxnId="{A7B67FC3-5DA2-404D-BD3F-1831C9F5E072}">
      <dgm:prSet/>
      <dgm:spPr/>
      <dgm:t>
        <a:bodyPr/>
        <a:lstStyle/>
        <a:p>
          <a:endParaRPr lang="zh-TW" altLang="en-US">
            <a:latin typeface="Adobe 繁黑體 Std B" pitchFamily="34" charset="-120"/>
            <a:ea typeface="Adobe 繁黑體 Std B" pitchFamily="34" charset="-120"/>
          </a:endParaRPr>
        </a:p>
      </dgm:t>
    </dgm:pt>
    <dgm:pt modelId="{CD378044-B65B-4711-A51C-B57CDF6ACFBC}" type="sibTrans" cxnId="{A7B67FC3-5DA2-404D-BD3F-1831C9F5E072}">
      <dgm:prSet/>
      <dgm:spPr/>
      <dgm:t>
        <a:bodyPr/>
        <a:lstStyle/>
        <a:p>
          <a:endParaRPr lang="zh-TW" altLang="en-US">
            <a:latin typeface="Adobe 繁黑體 Std B" pitchFamily="34" charset="-120"/>
            <a:ea typeface="Adobe 繁黑體 Std B" pitchFamily="34" charset="-120"/>
          </a:endParaRPr>
        </a:p>
      </dgm:t>
    </dgm:pt>
    <dgm:pt modelId="{7906BCB2-65D6-4620-9354-2CAD6D34095E}">
      <dgm:prSet phldrT="[文字]" custT="1"/>
      <dgm:spPr/>
      <dgm:t>
        <a:bodyPr/>
        <a:lstStyle/>
        <a:p>
          <a:pPr algn="l"/>
          <a:r>
            <a:rPr lang="zh-TW" altLang="en-US" sz="2400" dirty="0">
              <a:latin typeface="Adobe 繁黑體 Std B" pitchFamily="34" charset="-120"/>
              <a:ea typeface="Adobe 繁黑體 Std B" pitchFamily="34" charset="-120"/>
            </a:rPr>
            <a:t>適性入學宣導</a:t>
          </a:r>
        </a:p>
      </dgm:t>
    </dgm:pt>
    <dgm:pt modelId="{AE8250C6-2632-4F91-96CD-833239B2BF92}" type="parTrans" cxnId="{2548176F-ABE1-4D9A-89D3-84E8E417E41C}">
      <dgm:prSet/>
      <dgm:spPr/>
      <dgm:t>
        <a:bodyPr/>
        <a:lstStyle/>
        <a:p>
          <a:endParaRPr lang="zh-TW" altLang="en-US">
            <a:latin typeface="Adobe 繁黑體 Std B" pitchFamily="34" charset="-120"/>
            <a:ea typeface="Adobe 繁黑體 Std B" pitchFamily="34" charset="-120"/>
          </a:endParaRPr>
        </a:p>
      </dgm:t>
    </dgm:pt>
    <dgm:pt modelId="{121BDA2C-86AF-4009-B11A-AF978602DA01}" type="sibTrans" cxnId="{2548176F-ABE1-4D9A-89D3-84E8E417E41C}">
      <dgm:prSet/>
      <dgm:spPr/>
      <dgm:t>
        <a:bodyPr/>
        <a:lstStyle/>
        <a:p>
          <a:endParaRPr lang="zh-TW" altLang="en-US">
            <a:latin typeface="Adobe 繁黑體 Std B" pitchFamily="34" charset="-120"/>
            <a:ea typeface="Adobe 繁黑體 Std B" pitchFamily="34" charset="-120"/>
          </a:endParaRPr>
        </a:p>
      </dgm:t>
    </dgm:pt>
    <dgm:pt modelId="{212B52B5-2BCA-483A-96A7-55A25432BEA9}">
      <dgm:prSet phldrT="[文字]" custT="1"/>
      <dgm:spPr/>
      <dgm:t>
        <a:bodyPr/>
        <a:lstStyle/>
        <a:p>
          <a:pPr algn="l"/>
          <a:r>
            <a:rPr lang="zh-TW" altLang="en-US" sz="2400" dirty="0">
              <a:latin typeface="Adobe 繁黑體 Std B" pitchFamily="34" charset="-120"/>
              <a:ea typeface="Adobe 繁黑體 Std B" pitchFamily="34" charset="-120"/>
            </a:rPr>
            <a:t>免試入學作業</a:t>
          </a:r>
        </a:p>
      </dgm:t>
    </dgm:pt>
    <dgm:pt modelId="{489D68AB-C690-4511-8DBA-D22F42F069A3}" type="parTrans" cxnId="{B99AB1FF-B59A-4A96-879A-B72250E27F70}">
      <dgm:prSet/>
      <dgm:spPr/>
      <dgm:t>
        <a:bodyPr/>
        <a:lstStyle/>
        <a:p>
          <a:endParaRPr lang="zh-TW" altLang="en-US">
            <a:latin typeface="Adobe 繁黑體 Std B" pitchFamily="34" charset="-120"/>
            <a:ea typeface="Adobe 繁黑體 Std B" pitchFamily="34" charset="-120"/>
          </a:endParaRPr>
        </a:p>
      </dgm:t>
    </dgm:pt>
    <dgm:pt modelId="{7DD01FB6-287E-4A3D-A4FB-B735F1F787D1}" type="sibTrans" cxnId="{B99AB1FF-B59A-4A96-879A-B72250E27F70}">
      <dgm:prSet/>
      <dgm:spPr/>
      <dgm:t>
        <a:bodyPr/>
        <a:lstStyle/>
        <a:p>
          <a:endParaRPr lang="zh-TW" altLang="en-US">
            <a:latin typeface="Adobe 繁黑體 Std B" pitchFamily="34" charset="-120"/>
            <a:ea typeface="Adobe 繁黑體 Std B" pitchFamily="34" charset="-120"/>
          </a:endParaRPr>
        </a:p>
      </dgm:t>
    </dgm:pt>
    <dgm:pt modelId="{3B75BCFF-1A40-4DEB-8C22-6F0A5078E387}">
      <dgm:prSet phldrT="[文字]" custT="1"/>
      <dgm:spPr/>
      <dgm:t>
        <a:bodyPr/>
        <a:lstStyle/>
        <a:p>
          <a:pPr algn="l"/>
          <a:r>
            <a:rPr lang="zh-TW" altLang="en-US" sz="2400" dirty="0">
              <a:latin typeface="Adobe 繁黑體 Std B" pitchFamily="34" charset="-120"/>
              <a:ea typeface="Adobe 繁黑體 Std B" pitchFamily="34" charset="-120"/>
            </a:rPr>
            <a:t>充實輔導人力</a:t>
          </a:r>
        </a:p>
      </dgm:t>
    </dgm:pt>
    <dgm:pt modelId="{C5BD3101-2BD5-4577-8FFA-9A94C0CA7CA8}" type="parTrans" cxnId="{B33D107B-5A25-412C-9594-DC42ED018137}">
      <dgm:prSet/>
      <dgm:spPr/>
      <dgm:t>
        <a:bodyPr/>
        <a:lstStyle/>
        <a:p>
          <a:endParaRPr lang="zh-TW" altLang="en-US">
            <a:latin typeface="Adobe 繁黑體 Std B" pitchFamily="34" charset="-120"/>
            <a:ea typeface="Adobe 繁黑體 Std B" pitchFamily="34" charset="-120"/>
          </a:endParaRPr>
        </a:p>
      </dgm:t>
    </dgm:pt>
    <dgm:pt modelId="{BC2868AF-B81A-41DD-9545-7C59AFD3F10F}" type="sibTrans" cxnId="{B33D107B-5A25-412C-9594-DC42ED018137}">
      <dgm:prSet/>
      <dgm:spPr/>
      <dgm:t>
        <a:bodyPr/>
        <a:lstStyle/>
        <a:p>
          <a:endParaRPr lang="zh-TW" altLang="en-US">
            <a:latin typeface="Adobe 繁黑體 Std B" pitchFamily="34" charset="-120"/>
            <a:ea typeface="Adobe 繁黑體 Std B" pitchFamily="34" charset="-120"/>
          </a:endParaRPr>
        </a:p>
      </dgm:t>
    </dgm:pt>
    <dgm:pt modelId="{1F6B2464-6055-41BA-995F-7081D0EAD73B}">
      <dgm:prSet phldrT="[文字]" custT="1"/>
      <dgm:spPr/>
      <dgm:t>
        <a:bodyPr/>
        <a:lstStyle/>
        <a:p>
          <a:pPr algn="ctr">
            <a:lnSpc>
              <a:spcPct val="100000"/>
            </a:lnSpc>
            <a:spcAft>
              <a:spcPts val="0"/>
            </a:spcAft>
          </a:pPr>
          <a:r>
            <a:rPr lang="zh-TW" altLang="en-US" sz="2400" dirty="0">
              <a:latin typeface="Adobe 繁黑體 Std B" pitchFamily="34" charset="-120"/>
              <a:ea typeface="Adobe 繁黑體 Std B" pitchFamily="34" charset="-120"/>
            </a:rPr>
            <a:t>志願選填</a:t>
          </a:r>
          <a:endParaRPr lang="en-US" altLang="zh-TW" sz="2400" dirty="0">
            <a:latin typeface="Adobe 繁黑體 Std B" pitchFamily="34" charset="-120"/>
            <a:ea typeface="Adobe 繁黑體 Std B" pitchFamily="34" charset="-120"/>
          </a:endParaRPr>
        </a:p>
        <a:p>
          <a:pPr algn="ctr">
            <a:lnSpc>
              <a:spcPct val="100000"/>
            </a:lnSpc>
            <a:spcAft>
              <a:spcPts val="0"/>
            </a:spcAft>
          </a:pPr>
          <a:r>
            <a:rPr lang="zh-TW" altLang="en-US" sz="2400" dirty="0">
              <a:latin typeface="Adobe 繁黑體 Std B" pitchFamily="34" charset="-120"/>
              <a:ea typeface="Adobe 繁黑體 Std B" pitchFamily="34" charset="-120"/>
            </a:rPr>
            <a:t>試探與輔導</a:t>
          </a:r>
        </a:p>
      </dgm:t>
    </dgm:pt>
    <dgm:pt modelId="{AF3C3EA0-F541-4E06-97C7-462D80F1C98D}" type="parTrans" cxnId="{650B37AC-190C-46BA-B3A1-049297F647F2}">
      <dgm:prSet/>
      <dgm:spPr/>
      <dgm:t>
        <a:bodyPr/>
        <a:lstStyle/>
        <a:p>
          <a:endParaRPr lang="zh-TW" altLang="en-US">
            <a:latin typeface="Adobe 繁黑體 Std B" pitchFamily="34" charset="-120"/>
            <a:ea typeface="Adobe 繁黑體 Std B" pitchFamily="34" charset="-120"/>
          </a:endParaRPr>
        </a:p>
      </dgm:t>
    </dgm:pt>
    <dgm:pt modelId="{4CA36987-9351-4B5A-8320-40FC0378E9A5}" type="sibTrans" cxnId="{650B37AC-190C-46BA-B3A1-049297F647F2}">
      <dgm:prSet/>
      <dgm:spPr/>
      <dgm:t>
        <a:bodyPr/>
        <a:lstStyle/>
        <a:p>
          <a:endParaRPr lang="zh-TW" altLang="en-US">
            <a:latin typeface="Adobe 繁黑體 Std B" pitchFamily="34" charset="-120"/>
            <a:ea typeface="Adobe 繁黑體 Std B" pitchFamily="34" charset="-120"/>
          </a:endParaRPr>
        </a:p>
      </dgm:t>
    </dgm:pt>
    <dgm:pt modelId="{5A4DE850-63A1-4B10-A90D-6CD91D6BDDC4}">
      <dgm:prSet phldrT="[文字]" custT="1"/>
      <dgm:spPr/>
      <dgm:t>
        <a:bodyPr/>
        <a:lstStyle/>
        <a:p>
          <a:pPr algn="l"/>
          <a:r>
            <a:rPr lang="zh-TW" altLang="en-US" sz="2400" dirty="0">
              <a:latin typeface="Adobe 繁黑體 Std B" pitchFamily="34" charset="-120"/>
              <a:ea typeface="Adobe 繁黑體 Std B" pitchFamily="34" charset="-120"/>
            </a:rPr>
            <a:t>特色招生作業</a:t>
          </a:r>
        </a:p>
      </dgm:t>
    </dgm:pt>
    <dgm:pt modelId="{9BB5BE1D-B71E-47F6-93FB-C53A909E2FFC}" type="parTrans" cxnId="{4710A585-9DAC-43C4-8224-3975BCDE8B5A}">
      <dgm:prSet/>
      <dgm:spPr/>
      <dgm:t>
        <a:bodyPr/>
        <a:lstStyle/>
        <a:p>
          <a:endParaRPr lang="zh-TW" altLang="en-US">
            <a:latin typeface="Adobe 繁黑體 Std B" pitchFamily="34" charset="-120"/>
            <a:ea typeface="Adobe 繁黑體 Std B" pitchFamily="34" charset="-120"/>
          </a:endParaRPr>
        </a:p>
      </dgm:t>
    </dgm:pt>
    <dgm:pt modelId="{A547BAFF-0A57-48A9-962E-3138736A50CB}" type="sibTrans" cxnId="{4710A585-9DAC-43C4-8224-3975BCDE8B5A}">
      <dgm:prSet/>
      <dgm:spPr/>
      <dgm:t>
        <a:bodyPr/>
        <a:lstStyle/>
        <a:p>
          <a:endParaRPr lang="zh-TW" altLang="en-US">
            <a:latin typeface="Adobe 繁黑體 Std B" pitchFamily="34" charset="-120"/>
            <a:ea typeface="Adobe 繁黑體 Std B" pitchFamily="34" charset="-120"/>
          </a:endParaRPr>
        </a:p>
      </dgm:t>
    </dgm:pt>
    <dgm:pt modelId="{6CEA7E8D-D31A-43EC-9041-37EFC61365C0}">
      <dgm:prSet phldrT="[文字]" custT="1"/>
      <dgm:spPr/>
      <dgm:t>
        <a:bodyPr/>
        <a:lstStyle/>
        <a:p>
          <a:pPr algn="l"/>
          <a:r>
            <a:rPr lang="zh-TW" altLang="en-US" sz="2400" dirty="0">
              <a:latin typeface="Adobe 繁黑體 Std B" pitchFamily="34" charset="-120"/>
              <a:ea typeface="Adobe 繁黑體 Std B" pitchFamily="34" charset="-120"/>
            </a:rPr>
            <a:t>適性入學</a:t>
          </a:r>
          <a:br>
            <a:rPr lang="en-US" altLang="zh-TW" sz="2400" dirty="0">
              <a:latin typeface="Adobe 繁黑體 Std B" pitchFamily="34" charset="-120"/>
              <a:ea typeface="Adobe 繁黑體 Std B" pitchFamily="34" charset="-120"/>
            </a:rPr>
          </a:br>
          <a:r>
            <a:rPr lang="zh-TW" altLang="en-US" sz="2400" dirty="0">
              <a:latin typeface="Adobe 繁黑體 Std B" pitchFamily="34" charset="-120"/>
              <a:ea typeface="Adobe 繁黑體 Std B" pitchFamily="34" charset="-120"/>
            </a:rPr>
            <a:t>協助措施</a:t>
          </a:r>
        </a:p>
      </dgm:t>
    </dgm:pt>
    <dgm:pt modelId="{93E4B0C3-96E5-41E0-8F32-9994598E4D56}" type="parTrans" cxnId="{D22BD018-A1F2-410D-8079-F6FB7789E5EA}">
      <dgm:prSet/>
      <dgm:spPr/>
      <dgm:t>
        <a:bodyPr/>
        <a:lstStyle/>
        <a:p>
          <a:endParaRPr lang="zh-TW" altLang="en-US">
            <a:latin typeface="Adobe 繁黑體 Std B" pitchFamily="34" charset="-120"/>
            <a:ea typeface="Adobe 繁黑體 Std B" pitchFamily="34" charset="-120"/>
          </a:endParaRPr>
        </a:p>
      </dgm:t>
    </dgm:pt>
    <dgm:pt modelId="{12DADA95-6A66-40E3-A014-6A993AE88324}" type="sibTrans" cxnId="{D22BD018-A1F2-410D-8079-F6FB7789E5EA}">
      <dgm:prSet/>
      <dgm:spPr/>
      <dgm:t>
        <a:bodyPr/>
        <a:lstStyle/>
        <a:p>
          <a:endParaRPr lang="zh-TW" altLang="en-US">
            <a:latin typeface="Adobe 繁黑體 Std B" pitchFamily="34" charset="-120"/>
            <a:ea typeface="Adobe 繁黑體 Std B" pitchFamily="34" charset="-120"/>
          </a:endParaRPr>
        </a:p>
      </dgm:t>
    </dgm:pt>
    <dgm:pt modelId="{7EF3C340-2C6B-4D94-9448-80C0CEB7834B}">
      <dgm:prSet phldrT="[文字]" custT="1"/>
      <dgm:spPr/>
      <dgm:t>
        <a:bodyPr/>
        <a:lstStyle/>
        <a:p>
          <a:pPr algn="l"/>
          <a:r>
            <a:rPr lang="zh-TW" altLang="en-US" sz="2400">
              <a:latin typeface="Adobe 繁黑體 Std B" pitchFamily="34" charset="-120"/>
              <a:ea typeface="Adobe 繁黑體 Std B" pitchFamily="34" charset="-120"/>
            </a:rPr>
            <a:t>志願體驗</a:t>
          </a:r>
          <a:br>
            <a:rPr lang="en-US" altLang="zh-TW" sz="2400">
              <a:latin typeface="Adobe 繁黑體 Std B" pitchFamily="34" charset="-120"/>
              <a:ea typeface="Adobe 繁黑體 Std B" pitchFamily="34" charset="-120"/>
            </a:rPr>
          </a:br>
          <a:r>
            <a:rPr lang="zh-TW" altLang="en-US" sz="2400">
              <a:latin typeface="Adobe 繁黑體 Std B" pitchFamily="34" charset="-120"/>
              <a:ea typeface="Adobe 繁黑體 Std B" pitchFamily="34" charset="-120"/>
            </a:rPr>
            <a:t>探索省思</a:t>
          </a:r>
          <a:endParaRPr lang="zh-TW" altLang="en-US" sz="2400" dirty="0">
            <a:latin typeface="Adobe 繁黑體 Std B" pitchFamily="34" charset="-120"/>
            <a:ea typeface="Adobe 繁黑體 Std B" pitchFamily="34" charset="-120"/>
          </a:endParaRPr>
        </a:p>
      </dgm:t>
    </dgm:pt>
    <dgm:pt modelId="{383144D2-1977-4E03-8630-DC460BE7F288}" type="parTrans" cxnId="{5708DCCD-8AF3-4126-A2F1-D968BCC69E5F}">
      <dgm:prSet/>
      <dgm:spPr/>
      <dgm:t>
        <a:bodyPr/>
        <a:lstStyle/>
        <a:p>
          <a:endParaRPr lang="zh-TW" altLang="en-US">
            <a:latin typeface="Adobe 繁黑體 Std B" pitchFamily="34" charset="-120"/>
            <a:ea typeface="Adobe 繁黑體 Std B" pitchFamily="34" charset="-120"/>
          </a:endParaRPr>
        </a:p>
      </dgm:t>
    </dgm:pt>
    <dgm:pt modelId="{57B27C83-00A3-4EF7-8803-C03629C3D788}" type="sibTrans" cxnId="{5708DCCD-8AF3-4126-A2F1-D968BCC69E5F}">
      <dgm:prSet/>
      <dgm:spPr/>
      <dgm:t>
        <a:bodyPr/>
        <a:lstStyle/>
        <a:p>
          <a:endParaRPr lang="zh-TW" altLang="en-US">
            <a:latin typeface="Adobe 繁黑體 Std B" pitchFamily="34" charset="-120"/>
            <a:ea typeface="Adobe 繁黑體 Std B" pitchFamily="34" charset="-120"/>
          </a:endParaRPr>
        </a:p>
      </dgm:t>
    </dgm:pt>
    <dgm:pt modelId="{6C3C1F96-6D3A-4A67-A939-67E2CF10DD11}">
      <dgm:prSet phldrT="[文字]" custT="1"/>
      <dgm:spPr/>
      <dgm:t>
        <a:bodyPr/>
        <a:lstStyle/>
        <a:p>
          <a:pPr algn="l"/>
          <a:r>
            <a:rPr lang="zh-TW" altLang="en-US" sz="2400">
              <a:latin typeface="Adobe 繁黑體 Std B" pitchFamily="34" charset="-120"/>
              <a:ea typeface="Adobe 繁黑體 Std B" pitchFamily="34" charset="-120"/>
            </a:rPr>
            <a:t>檢測</a:t>
          </a:r>
          <a:br>
            <a:rPr lang="en-US" altLang="zh-TW" sz="2400">
              <a:latin typeface="Adobe 繁黑體 Std B" pitchFamily="34" charset="-120"/>
              <a:ea typeface="Adobe 繁黑體 Std B" pitchFamily="34" charset="-120"/>
            </a:rPr>
          </a:br>
          <a:r>
            <a:rPr lang="zh-TW" altLang="en-US" sz="2400">
              <a:latin typeface="Adobe 繁黑體 Std B" pitchFamily="34" charset="-120"/>
              <a:ea typeface="Adobe 繁黑體 Std B" pitchFamily="34" charset="-120"/>
            </a:rPr>
            <a:t>免試作業系統</a:t>
          </a:r>
          <a:endParaRPr lang="zh-TW" altLang="en-US" sz="2400" dirty="0">
            <a:latin typeface="Adobe 繁黑體 Std B" pitchFamily="34" charset="-120"/>
            <a:ea typeface="Adobe 繁黑體 Std B" pitchFamily="34" charset="-120"/>
          </a:endParaRPr>
        </a:p>
      </dgm:t>
    </dgm:pt>
    <dgm:pt modelId="{0CF67CA4-6DDC-4950-ADB6-2829E5A954D2}" type="parTrans" cxnId="{35FFA2F7-714D-4F37-A282-22AF73A922DC}">
      <dgm:prSet/>
      <dgm:spPr/>
      <dgm:t>
        <a:bodyPr/>
        <a:lstStyle/>
        <a:p>
          <a:endParaRPr lang="zh-TW" altLang="en-US">
            <a:latin typeface="Adobe 繁黑體 Std B" pitchFamily="34" charset="-120"/>
            <a:ea typeface="Adobe 繁黑體 Std B" pitchFamily="34" charset="-120"/>
          </a:endParaRPr>
        </a:p>
      </dgm:t>
    </dgm:pt>
    <dgm:pt modelId="{E7F45E88-8A83-471F-90D5-48E907ECFA68}" type="sibTrans" cxnId="{35FFA2F7-714D-4F37-A282-22AF73A922DC}">
      <dgm:prSet/>
      <dgm:spPr/>
      <dgm:t>
        <a:bodyPr/>
        <a:lstStyle/>
        <a:p>
          <a:endParaRPr lang="zh-TW" altLang="en-US">
            <a:latin typeface="Adobe 繁黑體 Std B" pitchFamily="34" charset="-120"/>
            <a:ea typeface="Adobe 繁黑體 Std B" pitchFamily="34" charset="-120"/>
          </a:endParaRPr>
        </a:p>
      </dgm:t>
    </dgm:pt>
    <dgm:pt modelId="{BBDEFCEE-1486-4C46-9D96-9EB56093C49F}" type="pres">
      <dgm:prSet presAssocID="{5E0E9D3D-31E8-434D-8456-4782E8876D6C}" presName="diagram" presStyleCnt="0">
        <dgm:presLayoutVars>
          <dgm:chPref val="1"/>
          <dgm:dir/>
          <dgm:animOne val="branch"/>
          <dgm:animLvl val="lvl"/>
          <dgm:resizeHandles/>
        </dgm:presLayoutVars>
      </dgm:prSet>
      <dgm:spPr/>
    </dgm:pt>
    <dgm:pt modelId="{509ADAE6-7FD1-420E-85D0-A09276DC09F9}" type="pres">
      <dgm:prSet presAssocID="{2F16201B-933E-4461-8BC8-87F21D9E7E4D}" presName="root" presStyleCnt="0"/>
      <dgm:spPr/>
    </dgm:pt>
    <dgm:pt modelId="{DD80868F-8EEB-4369-9148-4D0E7073D58D}" type="pres">
      <dgm:prSet presAssocID="{2F16201B-933E-4461-8BC8-87F21D9E7E4D}" presName="rootComposite" presStyleCnt="0"/>
      <dgm:spPr/>
    </dgm:pt>
    <dgm:pt modelId="{BF7CD507-E0F1-4C24-8109-712D7C5AB9AC}" type="pres">
      <dgm:prSet presAssocID="{2F16201B-933E-4461-8BC8-87F21D9E7E4D}" presName="rootText" presStyleLbl="node1" presStyleIdx="0" presStyleCnt="3"/>
      <dgm:spPr/>
    </dgm:pt>
    <dgm:pt modelId="{B140CF7C-7375-4B61-811B-CC4133916574}" type="pres">
      <dgm:prSet presAssocID="{2F16201B-933E-4461-8BC8-87F21D9E7E4D}" presName="rootConnector" presStyleLbl="node1" presStyleIdx="0" presStyleCnt="3"/>
      <dgm:spPr/>
    </dgm:pt>
    <dgm:pt modelId="{72FF4BD6-FB01-4606-8A63-B510900F9E5B}" type="pres">
      <dgm:prSet presAssocID="{2F16201B-933E-4461-8BC8-87F21D9E7E4D}" presName="childShape" presStyleCnt="0"/>
      <dgm:spPr/>
    </dgm:pt>
    <dgm:pt modelId="{BEE43D38-C371-4AF3-9B1C-20859E67A450}" type="pres">
      <dgm:prSet presAssocID="{48AD86C8-54F7-4C25-AA16-E58FA5CD0C0B}" presName="Name13" presStyleLbl="parChTrans1D2" presStyleIdx="0" presStyleCnt="9"/>
      <dgm:spPr/>
    </dgm:pt>
    <dgm:pt modelId="{DBD0592F-2E5E-4B97-8328-85175B988E71}" type="pres">
      <dgm:prSet presAssocID="{B5B93514-293B-4163-93D7-60F01CD73AAC}" presName="childText" presStyleLbl="bgAcc1" presStyleIdx="0" presStyleCnt="9" custScaleX="123496">
        <dgm:presLayoutVars>
          <dgm:bulletEnabled val="1"/>
        </dgm:presLayoutVars>
      </dgm:prSet>
      <dgm:spPr/>
    </dgm:pt>
    <dgm:pt modelId="{F093A886-9A24-4A6F-8842-1B9463DFC82F}" type="pres">
      <dgm:prSet presAssocID="{F6BDEB2C-66AF-4479-B261-F66C552B91A6}" presName="Name13" presStyleLbl="parChTrans1D2" presStyleIdx="1" presStyleCnt="9"/>
      <dgm:spPr/>
    </dgm:pt>
    <dgm:pt modelId="{1E55B344-3D5D-4821-87C0-C35F5E4B1F82}" type="pres">
      <dgm:prSet presAssocID="{F33CC9CD-0C9D-4442-90E6-FEDD82388C93}" presName="childText" presStyleLbl="bgAcc1" presStyleIdx="1" presStyleCnt="9" custScaleX="123496">
        <dgm:presLayoutVars>
          <dgm:bulletEnabled val="1"/>
        </dgm:presLayoutVars>
      </dgm:prSet>
      <dgm:spPr/>
    </dgm:pt>
    <dgm:pt modelId="{6BDDDAF2-015E-4C28-9370-677AC8DCB0BB}" type="pres">
      <dgm:prSet presAssocID="{C5BD3101-2BD5-4577-8FFA-9A94C0CA7CA8}" presName="Name13" presStyleLbl="parChTrans1D2" presStyleIdx="2" presStyleCnt="9"/>
      <dgm:spPr/>
    </dgm:pt>
    <dgm:pt modelId="{3BECD76B-389E-4A81-B244-6C0418F33830}" type="pres">
      <dgm:prSet presAssocID="{3B75BCFF-1A40-4DEB-8C22-6F0A5078E387}" presName="childText" presStyleLbl="bgAcc1" presStyleIdx="2" presStyleCnt="9" custScaleX="123496">
        <dgm:presLayoutVars>
          <dgm:bulletEnabled val="1"/>
        </dgm:presLayoutVars>
      </dgm:prSet>
      <dgm:spPr/>
    </dgm:pt>
    <dgm:pt modelId="{3BC5D1A3-A10E-4FB3-B76A-573B75489E46}" type="pres">
      <dgm:prSet presAssocID="{1F6B2464-6055-41BA-995F-7081D0EAD73B}" presName="root" presStyleCnt="0"/>
      <dgm:spPr/>
    </dgm:pt>
    <dgm:pt modelId="{5318CE2E-6EC7-477E-94F1-7D420756D5E8}" type="pres">
      <dgm:prSet presAssocID="{1F6B2464-6055-41BA-995F-7081D0EAD73B}" presName="rootComposite" presStyleCnt="0"/>
      <dgm:spPr/>
    </dgm:pt>
    <dgm:pt modelId="{85FCF6C0-E142-430F-A251-830F2FEC3A67}" type="pres">
      <dgm:prSet presAssocID="{1F6B2464-6055-41BA-995F-7081D0EAD73B}" presName="rootText" presStyleLbl="node1" presStyleIdx="1" presStyleCnt="3"/>
      <dgm:spPr/>
    </dgm:pt>
    <dgm:pt modelId="{D97BEAD7-400B-42E9-8EE0-2F7B8F31B459}" type="pres">
      <dgm:prSet presAssocID="{1F6B2464-6055-41BA-995F-7081D0EAD73B}" presName="rootConnector" presStyleLbl="node1" presStyleIdx="1" presStyleCnt="3"/>
      <dgm:spPr/>
    </dgm:pt>
    <dgm:pt modelId="{91E68602-5ED4-4365-AE9F-C58A152744D9}" type="pres">
      <dgm:prSet presAssocID="{1F6B2464-6055-41BA-995F-7081D0EAD73B}" presName="childShape" presStyleCnt="0"/>
      <dgm:spPr/>
    </dgm:pt>
    <dgm:pt modelId="{E973DCF4-0E6E-41E7-88CA-76B1BC2C3DFC}" type="pres">
      <dgm:prSet presAssocID="{93E4B0C3-96E5-41E0-8F32-9994598E4D56}" presName="Name13" presStyleLbl="parChTrans1D2" presStyleIdx="3" presStyleCnt="9"/>
      <dgm:spPr/>
    </dgm:pt>
    <dgm:pt modelId="{E4DF2E74-5265-46A7-BD70-17092C4A0D23}" type="pres">
      <dgm:prSet presAssocID="{6CEA7E8D-D31A-43EC-9041-37EFC61365C0}" presName="childText" presStyleLbl="bgAcc1" presStyleIdx="3" presStyleCnt="9" custScaleX="135460">
        <dgm:presLayoutVars>
          <dgm:bulletEnabled val="1"/>
        </dgm:presLayoutVars>
      </dgm:prSet>
      <dgm:spPr/>
    </dgm:pt>
    <dgm:pt modelId="{7F4C41A4-E9B8-42D3-8E2C-42ACC304BFB2}" type="pres">
      <dgm:prSet presAssocID="{383144D2-1977-4E03-8630-DC460BE7F288}" presName="Name13" presStyleLbl="parChTrans1D2" presStyleIdx="4" presStyleCnt="9"/>
      <dgm:spPr/>
    </dgm:pt>
    <dgm:pt modelId="{154B0646-13F6-4A67-AA8A-47D0CF61927A}" type="pres">
      <dgm:prSet presAssocID="{7EF3C340-2C6B-4D94-9448-80C0CEB7834B}" presName="childText" presStyleLbl="bgAcc1" presStyleIdx="4" presStyleCnt="9" custScaleX="135460">
        <dgm:presLayoutVars>
          <dgm:bulletEnabled val="1"/>
        </dgm:presLayoutVars>
      </dgm:prSet>
      <dgm:spPr/>
    </dgm:pt>
    <dgm:pt modelId="{364501B8-53D0-444F-AC7C-E925FEAB77A5}" type="pres">
      <dgm:prSet presAssocID="{0CF67CA4-6DDC-4950-ADB6-2829E5A954D2}" presName="Name13" presStyleLbl="parChTrans1D2" presStyleIdx="5" presStyleCnt="9"/>
      <dgm:spPr/>
    </dgm:pt>
    <dgm:pt modelId="{FC7D8BD6-DCAE-4923-9D2A-927FA4D613A3}" type="pres">
      <dgm:prSet presAssocID="{6C3C1F96-6D3A-4A67-A939-67E2CF10DD11}" presName="childText" presStyleLbl="bgAcc1" presStyleIdx="5" presStyleCnt="9" custScaleX="135460">
        <dgm:presLayoutVars>
          <dgm:bulletEnabled val="1"/>
        </dgm:presLayoutVars>
      </dgm:prSet>
      <dgm:spPr/>
    </dgm:pt>
    <dgm:pt modelId="{3F27FA12-4A92-4032-B647-774EEBF64FF1}" type="pres">
      <dgm:prSet presAssocID="{A8F33A36-00A2-497B-A143-2211AEEFE4AD}" presName="root" presStyleCnt="0"/>
      <dgm:spPr/>
    </dgm:pt>
    <dgm:pt modelId="{87E1E4F1-FF4B-4B7E-9FAD-0C9DA76E9F9D}" type="pres">
      <dgm:prSet presAssocID="{A8F33A36-00A2-497B-A143-2211AEEFE4AD}" presName="rootComposite" presStyleCnt="0"/>
      <dgm:spPr/>
    </dgm:pt>
    <dgm:pt modelId="{61FD8914-6389-4635-BA44-E39AC0A9387D}" type="pres">
      <dgm:prSet presAssocID="{A8F33A36-00A2-497B-A143-2211AEEFE4AD}" presName="rootText" presStyleLbl="node1" presStyleIdx="2" presStyleCnt="3" custScaleX="105195"/>
      <dgm:spPr/>
    </dgm:pt>
    <dgm:pt modelId="{30B98B06-28F6-4525-8C4D-30CF06EB40D3}" type="pres">
      <dgm:prSet presAssocID="{A8F33A36-00A2-497B-A143-2211AEEFE4AD}" presName="rootConnector" presStyleLbl="node1" presStyleIdx="2" presStyleCnt="3"/>
      <dgm:spPr/>
    </dgm:pt>
    <dgm:pt modelId="{460D0187-8009-4BE2-B191-DD1D03C73BFF}" type="pres">
      <dgm:prSet presAssocID="{A8F33A36-00A2-497B-A143-2211AEEFE4AD}" presName="childShape" presStyleCnt="0"/>
      <dgm:spPr/>
    </dgm:pt>
    <dgm:pt modelId="{0DFD795E-052E-4AB5-8C21-4D993FF50002}" type="pres">
      <dgm:prSet presAssocID="{AE8250C6-2632-4F91-96CD-833239B2BF92}" presName="Name13" presStyleLbl="parChTrans1D2" presStyleIdx="6" presStyleCnt="9"/>
      <dgm:spPr/>
    </dgm:pt>
    <dgm:pt modelId="{13B25F41-AD46-4FA1-8EF3-8B1EEF6B3F9B}" type="pres">
      <dgm:prSet presAssocID="{7906BCB2-65D6-4620-9354-2CAD6D34095E}" presName="childText" presStyleLbl="bgAcc1" presStyleIdx="6" presStyleCnt="9" custScaleX="132240">
        <dgm:presLayoutVars>
          <dgm:bulletEnabled val="1"/>
        </dgm:presLayoutVars>
      </dgm:prSet>
      <dgm:spPr/>
    </dgm:pt>
    <dgm:pt modelId="{D64E767E-EA74-47CF-B878-B0F655200516}" type="pres">
      <dgm:prSet presAssocID="{489D68AB-C690-4511-8DBA-D22F42F069A3}" presName="Name13" presStyleLbl="parChTrans1D2" presStyleIdx="7" presStyleCnt="9"/>
      <dgm:spPr/>
    </dgm:pt>
    <dgm:pt modelId="{DDE86BB5-3B5E-48D4-8518-9BEFBD9698BD}" type="pres">
      <dgm:prSet presAssocID="{212B52B5-2BCA-483A-96A7-55A25432BEA9}" presName="childText" presStyleLbl="bgAcc1" presStyleIdx="7" presStyleCnt="9" custScaleX="112616">
        <dgm:presLayoutVars>
          <dgm:bulletEnabled val="1"/>
        </dgm:presLayoutVars>
      </dgm:prSet>
      <dgm:spPr/>
    </dgm:pt>
    <dgm:pt modelId="{CC0E329D-4715-4A16-9EC2-D8B5B3601286}" type="pres">
      <dgm:prSet presAssocID="{9BB5BE1D-B71E-47F6-93FB-C53A909E2FFC}" presName="Name13" presStyleLbl="parChTrans1D2" presStyleIdx="8" presStyleCnt="9"/>
      <dgm:spPr/>
    </dgm:pt>
    <dgm:pt modelId="{8A8C3431-501D-423E-9F69-920AD745161A}" type="pres">
      <dgm:prSet presAssocID="{5A4DE850-63A1-4B10-A90D-6CD91D6BDDC4}" presName="childText" presStyleLbl="bgAcc1" presStyleIdx="8" presStyleCnt="9" custScaleX="123977">
        <dgm:presLayoutVars>
          <dgm:bulletEnabled val="1"/>
        </dgm:presLayoutVars>
      </dgm:prSet>
      <dgm:spPr/>
    </dgm:pt>
  </dgm:ptLst>
  <dgm:cxnLst>
    <dgm:cxn modelId="{D22BD018-A1F2-410D-8079-F6FB7789E5EA}" srcId="{1F6B2464-6055-41BA-995F-7081D0EAD73B}" destId="{6CEA7E8D-D31A-43EC-9041-37EFC61365C0}" srcOrd="0" destOrd="0" parTransId="{93E4B0C3-96E5-41E0-8F32-9994598E4D56}" sibTransId="{12DADA95-6A66-40E3-A014-6A993AE88324}"/>
    <dgm:cxn modelId="{B5AD642A-0799-46F7-AB74-30BC7AAC2308}" type="presOf" srcId="{0CF67CA4-6DDC-4950-ADB6-2829E5A954D2}" destId="{364501B8-53D0-444F-AC7C-E925FEAB77A5}" srcOrd="0" destOrd="0" presId="urn:microsoft.com/office/officeart/2005/8/layout/hierarchy3"/>
    <dgm:cxn modelId="{740B942A-B9DA-498E-97BF-E26BF3A85A08}" srcId="{2F16201B-933E-4461-8BC8-87F21D9E7E4D}" destId="{F33CC9CD-0C9D-4442-90E6-FEDD82388C93}" srcOrd="1" destOrd="0" parTransId="{F6BDEB2C-66AF-4479-B261-F66C552B91A6}" sibTransId="{5E44B3BF-6934-47D8-9CE4-1827E17EAC8F}"/>
    <dgm:cxn modelId="{AABBE82A-2B9F-410A-BFF7-6761B1700267}" type="presOf" srcId="{B5B93514-293B-4163-93D7-60F01CD73AAC}" destId="{DBD0592F-2E5E-4B97-8328-85175B988E71}" srcOrd="0" destOrd="0" presId="urn:microsoft.com/office/officeart/2005/8/layout/hierarchy3"/>
    <dgm:cxn modelId="{CD144530-9D39-45A4-BA8A-44DDB3D4E7DD}" type="presOf" srcId="{5E0E9D3D-31E8-434D-8456-4782E8876D6C}" destId="{BBDEFCEE-1486-4C46-9D96-9EB56093C49F}" srcOrd="0" destOrd="0" presId="urn:microsoft.com/office/officeart/2005/8/layout/hierarchy3"/>
    <dgm:cxn modelId="{87345644-2AC3-4F69-ACC3-66280619C2D8}" type="presOf" srcId="{1F6B2464-6055-41BA-995F-7081D0EAD73B}" destId="{D97BEAD7-400B-42E9-8EE0-2F7B8F31B459}" srcOrd="1" destOrd="0" presId="urn:microsoft.com/office/officeart/2005/8/layout/hierarchy3"/>
    <dgm:cxn modelId="{2548176F-ABE1-4D9A-89D3-84E8E417E41C}" srcId="{A8F33A36-00A2-497B-A143-2211AEEFE4AD}" destId="{7906BCB2-65D6-4620-9354-2CAD6D34095E}" srcOrd="0" destOrd="0" parTransId="{AE8250C6-2632-4F91-96CD-833239B2BF92}" sibTransId="{121BDA2C-86AF-4009-B11A-AF978602DA01}"/>
    <dgm:cxn modelId="{DF39D26F-9091-4D64-8DA6-1E32B6DB18E3}" type="presOf" srcId="{5A4DE850-63A1-4B10-A90D-6CD91D6BDDC4}" destId="{8A8C3431-501D-423E-9F69-920AD745161A}" srcOrd="0" destOrd="0" presId="urn:microsoft.com/office/officeart/2005/8/layout/hierarchy3"/>
    <dgm:cxn modelId="{6B561971-81AC-43C1-8B15-5D6D1685AC00}" type="presOf" srcId="{A8F33A36-00A2-497B-A143-2211AEEFE4AD}" destId="{30B98B06-28F6-4525-8C4D-30CF06EB40D3}" srcOrd="1" destOrd="0" presId="urn:microsoft.com/office/officeart/2005/8/layout/hierarchy3"/>
    <dgm:cxn modelId="{A4B73271-6761-4ACD-A688-B4F90479C8A9}" type="presOf" srcId="{F6BDEB2C-66AF-4479-B261-F66C552B91A6}" destId="{F093A886-9A24-4A6F-8842-1B9463DFC82F}" srcOrd="0" destOrd="0" presId="urn:microsoft.com/office/officeart/2005/8/layout/hierarchy3"/>
    <dgm:cxn modelId="{B0846574-A607-4F33-A586-CC64DB6E17DB}" type="presOf" srcId="{C5BD3101-2BD5-4577-8FFA-9A94C0CA7CA8}" destId="{6BDDDAF2-015E-4C28-9370-677AC8DCB0BB}" srcOrd="0" destOrd="0" presId="urn:microsoft.com/office/officeart/2005/8/layout/hierarchy3"/>
    <dgm:cxn modelId="{48C31377-751B-4FC7-8FBE-E2FDDBCBC903}" type="presOf" srcId="{1F6B2464-6055-41BA-995F-7081D0EAD73B}" destId="{85FCF6C0-E142-430F-A251-830F2FEC3A67}" srcOrd="0" destOrd="0" presId="urn:microsoft.com/office/officeart/2005/8/layout/hierarchy3"/>
    <dgm:cxn modelId="{8F4C0C58-5CD3-44D3-911B-7E3430DCB0DF}" srcId="{5E0E9D3D-31E8-434D-8456-4782E8876D6C}" destId="{2F16201B-933E-4461-8BC8-87F21D9E7E4D}" srcOrd="0" destOrd="0" parTransId="{B4D6E7F7-157A-4492-AD4C-33FD7A0C03D8}" sibTransId="{45D63E77-F9A4-4C19-89E0-FC059BB88665}"/>
    <dgm:cxn modelId="{B33D107B-5A25-412C-9594-DC42ED018137}" srcId="{2F16201B-933E-4461-8BC8-87F21D9E7E4D}" destId="{3B75BCFF-1A40-4DEB-8C22-6F0A5078E387}" srcOrd="2" destOrd="0" parTransId="{C5BD3101-2BD5-4577-8FFA-9A94C0CA7CA8}" sibTransId="{BC2868AF-B81A-41DD-9545-7C59AFD3F10F}"/>
    <dgm:cxn modelId="{6826AF7C-83E4-4B72-A2AE-F5F64933E759}" type="presOf" srcId="{9BB5BE1D-B71E-47F6-93FB-C53A909E2FFC}" destId="{CC0E329D-4715-4A16-9EC2-D8B5B3601286}" srcOrd="0" destOrd="0" presId="urn:microsoft.com/office/officeart/2005/8/layout/hierarchy3"/>
    <dgm:cxn modelId="{24C8527E-252F-4C8E-B0B9-F6AF87CC550F}" srcId="{2F16201B-933E-4461-8BC8-87F21D9E7E4D}" destId="{B5B93514-293B-4163-93D7-60F01CD73AAC}" srcOrd="0" destOrd="0" parTransId="{48AD86C8-54F7-4C25-AA16-E58FA5CD0C0B}" sibTransId="{98009AC0-11AA-4217-B584-8A6BE3D3A223}"/>
    <dgm:cxn modelId="{4710A585-9DAC-43C4-8224-3975BCDE8B5A}" srcId="{A8F33A36-00A2-497B-A143-2211AEEFE4AD}" destId="{5A4DE850-63A1-4B10-A90D-6CD91D6BDDC4}" srcOrd="2" destOrd="0" parTransId="{9BB5BE1D-B71E-47F6-93FB-C53A909E2FFC}" sibTransId="{A547BAFF-0A57-48A9-962E-3138736A50CB}"/>
    <dgm:cxn modelId="{808BEC8D-F3BA-4B24-B4C4-4A5005F0BF58}" type="presOf" srcId="{48AD86C8-54F7-4C25-AA16-E58FA5CD0C0B}" destId="{BEE43D38-C371-4AF3-9B1C-20859E67A450}" srcOrd="0" destOrd="0" presId="urn:microsoft.com/office/officeart/2005/8/layout/hierarchy3"/>
    <dgm:cxn modelId="{F34A9F99-5E77-44EB-A15A-27F6EB9A8AAA}" type="presOf" srcId="{6C3C1F96-6D3A-4A67-A939-67E2CF10DD11}" destId="{FC7D8BD6-DCAE-4923-9D2A-927FA4D613A3}" srcOrd="0" destOrd="0" presId="urn:microsoft.com/office/officeart/2005/8/layout/hierarchy3"/>
    <dgm:cxn modelId="{9C8BBCA5-1E51-4A4C-B732-18EBD01A48E9}" type="presOf" srcId="{F33CC9CD-0C9D-4442-90E6-FEDD82388C93}" destId="{1E55B344-3D5D-4821-87C0-C35F5E4B1F82}" srcOrd="0" destOrd="0" presId="urn:microsoft.com/office/officeart/2005/8/layout/hierarchy3"/>
    <dgm:cxn modelId="{01996DA6-4E3E-493A-9307-F832B7CBDCE0}" type="presOf" srcId="{93E4B0C3-96E5-41E0-8F32-9994598E4D56}" destId="{E973DCF4-0E6E-41E7-88CA-76B1BC2C3DFC}" srcOrd="0" destOrd="0" presId="urn:microsoft.com/office/officeart/2005/8/layout/hierarchy3"/>
    <dgm:cxn modelId="{650B37AC-190C-46BA-B3A1-049297F647F2}" srcId="{5E0E9D3D-31E8-434D-8456-4782E8876D6C}" destId="{1F6B2464-6055-41BA-995F-7081D0EAD73B}" srcOrd="1" destOrd="0" parTransId="{AF3C3EA0-F541-4E06-97C7-462D80F1C98D}" sibTransId="{4CA36987-9351-4B5A-8320-40FC0378E9A5}"/>
    <dgm:cxn modelId="{9AB4A3AF-23B8-4373-B1CC-2170A3AA7DB1}" type="presOf" srcId="{7EF3C340-2C6B-4D94-9448-80C0CEB7834B}" destId="{154B0646-13F6-4A67-AA8A-47D0CF61927A}" srcOrd="0" destOrd="0" presId="urn:microsoft.com/office/officeart/2005/8/layout/hierarchy3"/>
    <dgm:cxn modelId="{21D428B1-944C-4F12-A7F3-1B310C6BD413}" type="presOf" srcId="{3B75BCFF-1A40-4DEB-8C22-6F0A5078E387}" destId="{3BECD76B-389E-4A81-B244-6C0418F33830}" srcOrd="0" destOrd="0" presId="urn:microsoft.com/office/officeart/2005/8/layout/hierarchy3"/>
    <dgm:cxn modelId="{0A96B6C0-4B61-4BDA-B6B1-876741509122}" type="presOf" srcId="{212B52B5-2BCA-483A-96A7-55A25432BEA9}" destId="{DDE86BB5-3B5E-48D4-8518-9BEFBD9698BD}" srcOrd="0" destOrd="0" presId="urn:microsoft.com/office/officeart/2005/8/layout/hierarchy3"/>
    <dgm:cxn modelId="{A7B67FC3-5DA2-404D-BD3F-1831C9F5E072}" srcId="{5E0E9D3D-31E8-434D-8456-4782E8876D6C}" destId="{A8F33A36-00A2-497B-A143-2211AEEFE4AD}" srcOrd="2" destOrd="0" parTransId="{1FC5A4E0-D2AF-4E91-8B1A-3E031C80A579}" sibTransId="{CD378044-B65B-4711-A51C-B57CDF6ACFBC}"/>
    <dgm:cxn modelId="{D6EDA9C8-3653-4728-972A-DCFE651877E9}" type="presOf" srcId="{383144D2-1977-4E03-8630-DC460BE7F288}" destId="{7F4C41A4-E9B8-42D3-8E2C-42ACC304BFB2}" srcOrd="0" destOrd="0" presId="urn:microsoft.com/office/officeart/2005/8/layout/hierarchy3"/>
    <dgm:cxn modelId="{5708DCCD-8AF3-4126-A2F1-D968BCC69E5F}" srcId="{1F6B2464-6055-41BA-995F-7081D0EAD73B}" destId="{7EF3C340-2C6B-4D94-9448-80C0CEB7834B}" srcOrd="1" destOrd="0" parTransId="{383144D2-1977-4E03-8630-DC460BE7F288}" sibTransId="{57B27C83-00A3-4EF7-8803-C03629C3D788}"/>
    <dgm:cxn modelId="{9BCD41D5-54CE-4CE6-BAEC-51215870B1D8}" type="presOf" srcId="{A8F33A36-00A2-497B-A143-2211AEEFE4AD}" destId="{61FD8914-6389-4635-BA44-E39AC0A9387D}" srcOrd="0" destOrd="0" presId="urn:microsoft.com/office/officeart/2005/8/layout/hierarchy3"/>
    <dgm:cxn modelId="{199CC9E4-B7EB-43D5-BAF9-C27C0739FABD}" type="presOf" srcId="{6CEA7E8D-D31A-43EC-9041-37EFC61365C0}" destId="{E4DF2E74-5265-46A7-BD70-17092C4A0D23}" srcOrd="0" destOrd="0" presId="urn:microsoft.com/office/officeart/2005/8/layout/hierarchy3"/>
    <dgm:cxn modelId="{FAFE04E6-00DA-4B95-B3A4-51F7984880A2}" type="presOf" srcId="{7906BCB2-65D6-4620-9354-2CAD6D34095E}" destId="{13B25F41-AD46-4FA1-8EF3-8B1EEF6B3F9B}" srcOrd="0" destOrd="0" presId="urn:microsoft.com/office/officeart/2005/8/layout/hierarchy3"/>
    <dgm:cxn modelId="{B6772FF4-0C4C-4078-BF9E-4D746A2F98FA}" type="presOf" srcId="{2F16201B-933E-4461-8BC8-87F21D9E7E4D}" destId="{B140CF7C-7375-4B61-811B-CC4133916574}" srcOrd="1" destOrd="0" presId="urn:microsoft.com/office/officeart/2005/8/layout/hierarchy3"/>
    <dgm:cxn modelId="{699EC3F5-467C-4EF5-9B23-733D89F36B7E}" type="presOf" srcId="{2F16201B-933E-4461-8BC8-87F21D9E7E4D}" destId="{BF7CD507-E0F1-4C24-8109-712D7C5AB9AC}" srcOrd="0" destOrd="0" presId="urn:microsoft.com/office/officeart/2005/8/layout/hierarchy3"/>
    <dgm:cxn modelId="{B52935F7-7362-4BB6-AF3B-3595B01583BB}" type="presOf" srcId="{AE8250C6-2632-4F91-96CD-833239B2BF92}" destId="{0DFD795E-052E-4AB5-8C21-4D993FF50002}" srcOrd="0" destOrd="0" presId="urn:microsoft.com/office/officeart/2005/8/layout/hierarchy3"/>
    <dgm:cxn modelId="{35FFA2F7-714D-4F37-A282-22AF73A922DC}" srcId="{1F6B2464-6055-41BA-995F-7081D0EAD73B}" destId="{6C3C1F96-6D3A-4A67-A939-67E2CF10DD11}" srcOrd="2" destOrd="0" parTransId="{0CF67CA4-6DDC-4950-ADB6-2829E5A954D2}" sibTransId="{E7F45E88-8A83-471F-90D5-48E907ECFA68}"/>
    <dgm:cxn modelId="{C73900FE-3875-4E23-B81E-EF2CD51BED1F}" type="presOf" srcId="{489D68AB-C690-4511-8DBA-D22F42F069A3}" destId="{D64E767E-EA74-47CF-B878-B0F655200516}" srcOrd="0" destOrd="0" presId="urn:microsoft.com/office/officeart/2005/8/layout/hierarchy3"/>
    <dgm:cxn modelId="{B99AB1FF-B59A-4A96-879A-B72250E27F70}" srcId="{A8F33A36-00A2-497B-A143-2211AEEFE4AD}" destId="{212B52B5-2BCA-483A-96A7-55A25432BEA9}" srcOrd="1" destOrd="0" parTransId="{489D68AB-C690-4511-8DBA-D22F42F069A3}" sibTransId="{7DD01FB6-287E-4A3D-A4FB-B735F1F787D1}"/>
    <dgm:cxn modelId="{34B7AED7-B3BD-443F-857A-ED7AF6D94626}" type="presParOf" srcId="{BBDEFCEE-1486-4C46-9D96-9EB56093C49F}" destId="{509ADAE6-7FD1-420E-85D0-A09276DC09F9}" srcOrd="0" destOrd="0" presId="urn:microsoft.com/office/officeart/2005/8/layout/hierarchy3"/>
    <dgm:cxn modelId="{547D4B60-81D9-4565-9874-BC9A2D4CA8A8}" type="presParOf" srcId="{509ADAE6-7FD1-420E-85D0-A09276DC09F9}" destId="{DD80868F-8EEB-4369-9148-4D0E7073D58D}" srcOrd="0" destOrd="0" presId="urn:microsoft.com/office/officeart/2005/8/layout/hierarchy3"/>
    <dgm:cxn modelId="{30ECE137-23E5-4990-BD73-7AB8B03F1827}" type="presParOf" srcId="{DD80868F-8EEB-4369-9148-4D0E7073D58D}" destId="{BF7CD507-E0F1-4C24-8109-712D7C5AB9AC}" srcOrd="0" destOrd="0" presId="urn:microsoft.com/office/officeart/2005/8/layout/hierarchy3"/>
    <dgm:cxn modelId="{D147A6F6-5F9B-4173-8915-65A95A72B964}" type="presParOf" srcId="{DD80868F-8EEB-4369-9148-4D0E7073D58D}" destId="{B140CF7C-7375-4B61-811B-CC4133916574}" srcOrd="1" destOrd="0" presId="urn:microsoft.com/office/officeart/2005/8/layout/hierarchy3"/>
    <dgm:cxn modelId="{7392A1EC-B7D6-4197-B8B9-BA6FB2BF0E03}" type="presParOf" srcId="{509ADAE6-7FD1-420E-85D0-A09276DC09F9}" destId="{72FF4BD6-FB01-4606-8A63-B510900F9E5B}" srcOrd="1" destOrd="0" presId="urn:microsoft.com/office/officeart/2005/8/layout/hierarchy3"/>
    <dgm:cxn modelId="{80B6F99E-19DE-4ECD-A85D-31E891C96C2F}" type="presParOf" srcId="{72FF4BD6-FB01-4606-8A63-B510900F9E5B}" destId="{BEE43D38-C371-4AF3-9B1C-20859E67A450}" srcOrd="0" destOrd="0" presId="urn:microsoft.com/office/officeart/2005/8/layout/hierarchy3"/>
    <dgm:cxn modelId="{B2627939-9C84-4E99-B0FD-6BF3BBD181AC}" type="presParOf" srcId="{72FF4BD6-FB01-4606-8A63-B510900F9E5B}" destId="{DBD0592F-2E5E-4B97-8328-85175B988E71}" srcOrd="1" destOrd="0" presId="urn:microsoft.com/office/officeart/2005/8/layout/hierarchy3"/>
    <dgm:cxn modelId="{95633B59-7B36-4B61-975D-A507C926189C}" type="presParOf" srcId="{72FF4BD6-FB01-4606-8A63-B510900F9E5B}" destId="{F093A886-9A24-4A6F-8842-1B9463DFC82F}" srcOrd="2" destOrd="0" presId="urn:microsoft.com/office/officeart/2005/8/layout/hierarchy3"/>
    <dgm:cxn modelId="{E2C97EE3-464B-4445-A1FB-A603044F6DA6}" type="presParOf" srcId="{72FF4BD6-FB01-4606-8A63-B510900F9E5B}" destId="{1E55B344-3D5D-4821-87C0-C35F5E4B1F82}" srcOrd="3" destOrd="0" presId="urn:microsoft.com/office/officeart/2005/8/layout/hierarchy3"/>
    <dgm:cxn modelId="{0B5A32BF-19DB-4843-9B6E-358F3C4C168E}" type="presParOf" srcId="{72FF4BD6-FB01-4606-8A63-B510900F9E5B}" destId="{6BDDDAF2-015E-4C28-9370-677AC8DCB0BB}" srcOrd="4" destOrd="0" presId="urn:microsoft.com/office/officeart/2005/8/layout/hierarchy3"/>
    <dgm:cxn modelId="{2564F687-9AB5-489C-A775-0372AECED9D4}" type="presParOf" srcId="{72FF4BD6-FB01-4606-8A63-B510900F9E5B}" destId="{3BECD76B-389E-4A81-B244-6C0418F33830}" srcOrd="5" destOrd="0" presId="urn:microsoft.com/office/officeart/2005/8/layout/hierarchy3"/>
    <dgm:cxn modelId="{F70CD91D-91B6-4D1C-9F9B-1EB4234947A1}" type="presParOf" srcId="{BBDEFCEE-1486-4C46-9D96-9EB56093C49F}" destId="{3BC5D1A3-A10E-4FB3-B76A-573B75489E46}" srcOrd="1" destOrd="0" presId="urn:microsoft.com/office/officeart/2005/8/layout/hierarchy3"/>
    <dgm:cxn modelId="{82AE90F3-F2E8-4BE8-83D6-BC0EE8F6ADB4}" type="presParOf" srcId="{3BC5D1A3-A10E-4FB3-B76A-573B75489E46}" destId="{5318CE2E-6EC7-477E-94F1-7D420756D5E8}" srcOrd="0" destOrd="0" presId="urn:microsoft.com/office/officeart/2005/8/layout/hierarchy3"/>
    <dgm:cxn modelId="{FF19A123-2A57-4B94-9654-17C17F2F78A0}" type="presParOf" srcId="{5318CE2E-6EC7-477E-94F1-7D420756D5E8}" destId="{85FCF6C0-E142-430F-A251-830F2FEC3A67}" srcOrd="0" destOrd="0" presId="urn:microsoft.com/office/officeart/2005/8/layout/hierarchy3"/>
    <dgm:cxn modelId="{26311D82-E605-42F7-8C46-1FBEDC553EBE}" type="presParOf" srcId="{5318CE2E-6EC7-477E-94F1-7D420756D5E8}" destId="{D97BEAD7-400B-42E9-8EE0-2F7B8F31B459}" srcOrd="1" destOrd="0" presId="urn:microsoft.com/office/officeart/2005/8/layout/hierarchy3"/>
    <dgm:cxn modelId="{E206512A-1766-4E94-92E5-C31CAE5BE600}" type="presParOf" srcId="{3BC5D1A3-A10E-4FB3-B76A-573B75489E46}" destId="{91E68602-5ED4-4365-AE9F-C58A152744D9}" srcOrd="1" destOrd="0" presId="urn:microsoft.com/office/officeart/2005/8/layout/hierarchy3"/>
    <dgm:cxn modelId="{D3816400-729C-4B12-AB56-836FD0FB6038}" type="presParOf" srcId="{91E68602-5ED4-4365-AE9F-C58A152744D9}" destId="{E973DCF4-0E6E-41E7-88CA-76B1BC2C3DFC}" srcOrd="0" destOrd="0" presId="urn:microsoft.com/office/officeart/2005/8/layout/hierarchy3"/>
    <dgm:cxn modelId="{0712FF44-A606-4576-B862-42D6523CA781}" type="presParOf" srcId="{91E68602-5ED4-4365-AE9F-C58A152744D9}" destId="{E4DF2E74-5265-46A7-BD70-17092C4A0D23}" srcOrd="1" destOrd="0" presId="urn:microsoft.com/office/officeart/2005/8/layout/hierarchy3"/>
    <dgm:cxn modelId="{048F4B2E-0188-456C-BD69-12ED9ACC131C}" type="presParOf" srcId="{91E68602-5ED4-4365-AE9F-C58A152744D9}" destId="{7F4C41A4-E9B8-42D3-8E2C-42ACC304BFB2}" srcOrd="2" destOrd="0" presId="urn:microsoft.com/office/officeart/2005/8/layout/hierarchy3"/>
    <dgm:cxn modelId="{F18309F2-85B6-4C86-B52A-24DF92441A06}" type="presParOf" srcId="{91E68602-5ED4-4365-AE9F-C58A152744D9}" destId="{154B0646-13F6-4A67-AA8A-47D0CF61927A}" srcOrd="3" destOrd="0" presId="urn:microsoft.com/office/officeart/2005/8/layout/hierarchy3"/>
    <dgm:cxn modelId="{6313385C-D59C-444E-8D29-AD776492169B}" type="presParOf" srcId="{91E68602-5ED4-4365-AE9F-C58A152744D9}" destId="{364501B8-53D0-444F-AC7C-E925FEAB77A5}" srcOrd="4" destOrd="0" presId="urn:microsoft.com/office/officeart/2005/8/layout/hierarchy3"/>
    <dgm:cxn modelId="{23154D88-0395-41D2-B5C7-AECC811A9264}" type="presParOf" srcId="{91E68602-5ED4-4365-AE9F-C58A152744D9}" destId="{FC7D8BD6-DCAE-4923-9D2A-927FA4D613A3}" srcOrd="5" destOrd="0" presId="urn:microsoft.com/office/officeart/2005/8/layout/hierarchy3"/>
    <dgm:cxn modelId="{36C78271-362E-4F6A-841E-C7457B499B6A}" type="presParOf" srcId="{BBDEFCEE-1486-4C46-9D96-9EB56093C49F}" destId="{3F27FA12-4A92-4032-B647-774EEBF64FF1}" srcOrd="2" destOrd="0" presId="urn:microsoft.com/office/officeart/2005/8/layout/hierarchy3"/>
    <dgm:cxn modelId="{670AF18C-BC54-492C-B9FE-79B9B374118B}" type="presParOf" srcId="{3F27FA12-4A92-4032-B647-774EEBF64FF1}" destId="{87E1E4F1-FF4B-4B7E-9FAD-0C9DA76E9F9D}" srcOrd="0" destOrd="0" presId="urn:microsoft.com/office/officeart/2005/8/layout/hierarchy3"/>
    <dgm:cxn modelId="{694664D6-796C-435C-997D-83F9FF9BC8BF}" type="presParOf" srcId="{87E1E4F1-FF4B-4B7E-9FAD-0C9DA76E9F9D}" destId="{61FD8914-6389-4635-BA44-E39AC0A9387D}" srcOrd="0" destOrd="0" presId="urn:microsoft.com/office/officeart/2005/8/layout/hierarchy3"/>
    <dgm:cxn modelId="{C94CE4A2-6A12-428D-8E81-A8970CA51F35}" type="presParOf" srcId="{87E1E4F1-FF4B-4B7E-9FAD-0C9DA76E9F9D}" destId="{30B98B06-28F6-4525-8C4D-30CF06EB40D3}" srcOrd="1" destOrd="0" presId="urn:microsoft.com/office/officeart/2005/8/layout/hierarchy3"/>
    <dgm:cxn modelId="{D627562A-2DD1-4FF8-A949-C1E11FB33303}" type="presParOf" srcId="{3F27FA12-4A92-4032-B647-774EEBF64FF1}" destId="{460D0187-8009-4BE2-B191-DD1D03C73BFF}" srcOrd="1" destOrd="0" presId="urn:microsoft.com/office/officeart/2005/8/layout/hierarchy3"/>
    <dgm:cxn modelId="{69DDD601-ECA4-4A1B-A7D0-31898EDA6B50}" type="presParOf" srcId="{460D0187-8009-4BE2-B191-DD1D03C73BFF}" destId="{0DFD795E-052E-4AB5-8C21-4D993FF50002}" srcOrd="0" destOrd="0" presId="urn:microsoft.com/office/officeart/2005/8/layout/hierarchy3"/>
    <dgm:cxn modelId="{7808638C-49E4-484B-988C-8A0BD9E64842}" type="presParOf" srcId="{460D0187-8009-4BE2-B191-DD1D03C73BFF}" destId="{13B25F41-AD46-4FA1-8EF3-8B1EEF6B3F9B}" srcOrd="1" destOrd="0" presId="urn:microsoft.com/office/officeart/2005/8/layout/hierarchy3"/>
    <dgm:cxn modelId="{4039FBCD-3A31-471E-94EC-248DD2B3FA9E}" type="presParOf" srcId="{460D0187-8009-4BE2-B191-DD1D03C73BFF}" destId="{D64E767E-EA74-47CF-B878-B0F655200516}" srcOrd="2" destOrd="0" presId="urn:microsoft.com/office/officeart/2005/8/layout/hierarchy3"/>
    <dgm:cxn modelId="{8B007636-AB24-48B9-A989-08CB68FC8AED}" type="presParOf" srcId="{460D0187-8009-4BE2-B191-DD1D03C73BFF}" destId="{DDE86BB5-3B5E-48D4-8518-9BEFBD9698BD}" srcOrd="3" destOrd="0" presId="urn:microsoft.com/office/officeart/2005/8/layout/hierarchy3"/>
    <dgm:cxn modelId="{0CF9D832-6500-4A89-8DD5-70D88472E686}" type="presParOf" srcId="{460D0187-8009-4BE2-B191-DD1D03C73BFF}" destId="{CC0E329D-4715-4A16-9EC2-D8B5B3601286}" srcOrd="4" destOrd="0" presId="urn:microsoft.com/office/officeart/2005/8/layout/hierarchy3"/>
    <dgm:cxn modelId="{FE835A39-4B35-471B-B769-E6220BF06412}" type="presParOf" srcId="{460D0187-8009-4BE2-B191-DD1D03C73BFF}" destId="{8A8C3431-501D-423E-9F69-920AD745161A}"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0E9D3D-31E8-434D-8456-4782E8876D6C}"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zh-TW" altLang="en-US"/>
        </a:p>
      </dgm:t>
    </dgm:pt>
    <dgm:pt modelId="{2F16201B-933E-4461-8BC8-87F21D9E7E4D}">
      <dgm:prSet phldrT="[文字]" custT="1"/>
      <dgm:spPr/>
      <dgm:t>
        <a:bodyPr/>
        <a:lstStyle/>
        <a:p>
          <a:r>
            <a:rPr lang="zh-TW" altLang="en-US" sz="3200" dirty="0">
              <a:latin typeface="Adobe 繁黑體 Std B" pitchFamily="34" charset="-120"/>
              <a:ea typeface="Adobe 繁黑體 Std B" pitchFamily="34" charset="-120"/>
            </a:rPr>
            <a:t>適性輔導</a:t>
          </a:r>
        </a:p>
      </dgm:t>
    </dgm:pt>
    <dgm:pt modelId="{B4D6E7F7-157A-4492-AD4C-33FD7A0C03D8}" type="parTrans" cxnId="{8F4C0C58-5CD3-44D3-911B-7E3430DCB0DF}">
      <dgm:prSet/>
      <dgm:spPr/>
      <dgm:t>
        <a:bodyPr/>
        <a:lstStyle/>
        <a:p>
          <a:endParaRPr lang="zh-TW" altLang="en-US">
            <a:latin typeface="Adobe 繁黑體 Std B" pitchFamily="34" charset="-120"/>
            <a:ea typeface="Adobe 繁黑體 Std B" pitchFamily="34" charset="-120"/>
          </a:endParaRPr>
        </a:p>
      </dgm:t>
    </dgm:pt>
    <dgm:pt modelId="{45D63E77-F9A4-4C19-89E0-FC059BB88665}" type="sibTrans" cxnId="{8F4C0C58-5CD3-44D3-911B-7E3430DCB0DF}">
      <dgm:prSet/>
      <dgm:spPr/>
      <dgm:t>
        <a:bodyPr/>
        <a:lstStyle/>
        <a:p>
          <a:endParaRPr lang="zh-TW" altLang="en-US">
            <a:latin typeface="Adobe 繁黑體 Std B" pitchFamily="34" charset="-120"/>
            <a:ea typeface="Adobe 繁黑體 Std B" pitchFamily="34" charset="-120"/>
          </a:endParaRPr>
        </a:p>
      </dgm:t>
    </dgm:pt>
    <dgm:pt modelId="{B5B93514-293B-4163-93D7-60F01CD73AAC}">
      <dgm:prSet phldrT="[文字]" custT="1"/>
      <dgm:spPr/>
      <dgm:t>
        <a:bodyPr/>
        <a:lstStyle/>
        <a:p>
          <a:pPr algn="l"/>
          <a:r>
            <a:rPr lang="zh-TW" altLang="en-US" sz="2400" dirty="0">
              <a:latin typeface="Adobe 繁黑體 Std B" pitchFamily="34" charset="-120"/>
              <a:ea typeface="Adobe 繁黑體 Std B" pitchFamily="34" charset="-120"/>
            </a:rPr>
            <a:t>國中生涯發展教育</a:t>
          </a:r>
        </a:p>
      </dgm:t>
    </dgm:pt>
    <dgm:pt modelId="{48AD86C8-54F7-4C25-AA16-E58FA5CD0C0B}" type="parTrans" cxnId="{24C8527E-252F-4C8E-B0B9-F6AF87CC550F}">
      <dgm:prSet/>
      <dgm:spPr/>
      <dgm:t>
        <a:bodyPr/>
        <a:lstStyle/>
        <a:p>
          <a:endParaRPr lang="zh-TW" altLang="en-US">
            <a:latin typeface="Adobe 繁黑體 Std B" pitchFamily="34" charset="-120"/>
            <a:ea typeface="Adobe 繁黑體 Std B" pitchFamily="34" charset="-120"/>
          </a:endParaRPr>
        </a:p>
      </dgm:t>
    </dgm:pt>
    <dgm:pt modelId="{98009AC0-11AA-4217-B584-8A6BE3D3A223}" type="sibTrans" cxnId="{24C8527E-252F-4C8E-B0B9-F6AF87CC550F}">
      <dgm:prSet/>
      <dgm:spPr/>
      <dgm:t>
        <a:bodyPr/>
        <a:lstStyle/>
        <a:p>
          <a:endParaRPr lang="zh-TW" altLang="en-US">
            <a:latin typeface="Adobe 繁黑體 Std B" pitchFamily="34" charset="-120"/>
            <a:ea typeface="Adobe 繁黑體 Std B" pitchFamily="34" charset="-120"/>
          </a:endParaRPr>
        </a:p>
      </dgm:t>
    </dgm:pt>
    <dgm:pt modelId="{F33CC9CD-0C9D-4442-90E6-FEDD82388C93}">
      <dgm:prSet phldrT="[文字]" custT="1"/>
      <dgm:spPr/>
      <dgm:t>
        <a:bodyPr/>
        <a:lstStyle/>
        <a:p>
          <a:pPr algn="l"/>
          <a:r>
            <a:rPr lang="zh-TW" altLang="en-US" sz="2400" dirty="0">
              <a:latin typeface="Adobe 繁黑體 Std B" pitchFamily="34" charset="-120"/>
              <a:ea typeface="Adobe 繁黑體 Std B" pitchFamily="34" charset="-120"/>
            </a:rPr>
            <a:t>技職教育宣導</a:t>
          </a:r>
        </a:p>
      </dgm:t>
    </dgm:pt>
    <dgm:pt modelId="{F6BDEB2C-66AF-4479-B261-F66C552B91A6}" type="parTrans" cxnId="{740B942A-B9DA-498E-97BF-E26BF3A85A08}">
      <dgm:prSet/>
      <dgm:spPr/>
      <dgm:t>
        <a:bodyPr/>
        <a:lstStyle/>
        <a:p>
          <a:endParaRPr lang="zh-TW" altLang="en-US">
            <a:latin typeface="Adobe 繁黑體 Std B" pitchFamily="34" charset="-120"/>
            <a:ea typeface="Adobe 繁黑體 Std B" pitchFamily="34" charset="-120"/>
          </a:endParaRPr>
        </a:p>
      </dgm:t>
    </dgm:pt>
    <dgm:pt modelId="{5E44B3BF-6934-47D8-9CE4-1827E17EAC8F}" type="sibTrans" cxnId="{740B942A-B9DA-498E-97BF-E26BF3A85A08}">
      <dgm:prSet/>
      <dgm:spPr/>
      <dgm:t>
        <a:bodyPr/>
        <a:lstStyle/>
        <a:p>
          <a:endParaRPr lang="zh-TW" altLang="en-US">
            <a:latin typeface="Adobe 繁黑體 Std B" pitchFamily="34" charset="-120"/>
            <a:ea typeface="Adobe 繁黑體 Std B" pitchFamily="34" charset="-120"/>
          </a:endParaRPr>
        </a:p>
      </dgm:t>
    </dgm:pt>
    <dgm:pt modelId="{A8F33A36-00A2-497B-A143-2211AEEFE4AD}">
      <dgm:prSet phldrT="[文字]" custT="1"/>
      <dgm:spPr/>
      <dgm:t>
        <a:bodyPr/>
        <a:lstStyle/>
        <a:p>
          <a:r>
            <a:rPr lang="zh-TW" altLang="en-US" sz="3200" dirty="0">
              <a:latin typeface="Adobe 繁黑體 Std B" pitchFamily="34" charset="-120"/>
              <a:ea typeface="Adobe 繁黑體 Std B" pitchFamily="34" charset="-120"/>
            </a:rPr>
            <a:t>適性入學</a:t>
          </a:r>
        </a:p>
      </dgm:t>
    </dgm:pt>
    <dgm:pt modelId="{1FC5A4E0-D2AF-4E91-8B1A-3E031C80A579}" type="parTrans" cxnId="{A7B67FC3-5DA2-404D-BD3F-1831C9F5E072}">
      <dgm:prSet/>
      <dgm:spPr/>
      <dgm:t>
        <a:bodyPr/>
        <a:lstStyle/>
        <a:p>
          <a:endParaRPr lang="zh-TW" altLang="en-US">
            <a:latin typeface="Adobe 繁黑體 Std B" pitchFamily="34" charset="-120"/>
            <a:ea typeface="Adobe 繁黑體 Std B" pitchFamily="34" charset="-120"/>
          </a:endParaRPr>
        </a:p>
      </dgm:t>
    </dgm:pt>
    <dgm:pt modelId="{CD378044-B65B-4711-A51C-B57CDF6ACFBC}" type="sibTrans" cxnId="{A7B67FC3-5DA2-404D-BD3F-1831C9F5E072}">
      <dgm:prSet/>
      <dgm:spPr/>
      <dgm:t>
        <a:bodyPr/>
        <a:lstStyle/>
        <a:p>
          <a:endParaRPr lang="zh-TW" altLang="en-US">
            <a:latin typeface="Adobe 繁黑體 Std B" pitchFamily="34" charset="-120"/>
            <a:ea typeface="Adobe 繁黑體 Std B" pitchFamily="34" charset="-120"/>
          </a:endParaRPr>
        </a:p>
      </dgm:t>
    </dgm:pt>
    <dgm:pt modelId="{7906BCB2-65D6-4620-9354-2CAD6D34095E}">
      <dgm:prSet phldrT="[文字]" custT="1"/>
      <dgm:spPr/>
      <dgm:t>
        <a:bodyPr/>
        <a:lstStyle/>
        <a:p>
          <a:pPr algn="l"/>
          <a:r>
            <a:rPr lang="zh-TW" altLang="en-US" sz="2400" dirty="0">
              <a:latin typeface="Adobe 繁黑體 Std B" pitchFamily="34" charset="-120"/>
              <a:ea typeface="Adobe 繁黑體 Std B" pitchFamily="34" charset="-120"/>
            </a:rPr>
            <a:t>適性入學宣導</a:t>
          </a:r>
        </a:p>
      </dgm:t>
    </dgm:pt>
    <dgm:pt modelId="{AE8250C6-2632-4F91-96CD-833239B2BF92}" type="parTrans" cxnId="{2548176F-ABE1-4D9A-89D3-84E8E417E41C}">
      <dgm:prSet/>
      <dgm:spPr/>
      <dgm:t>
        <a:bodyPr/>
        <a:lstStyle/>
        <a:p>
          <a:endParaRPr lang="zh-TW" altLang="en-US">
            <a:latin typeface="Adobe 繁黑體 Std B" pitchFamily="34" charset="-120"/>
            <a:ea typeface="Adobe 繁黑體 Std B" pitchFamily="34" charset="-120"/>
          </a:endParaRPr>
        </a:p>
      </dgm:t>
    </dgm:pt>
    <dgm:pt modelId="{121BDA2C-86AF-4009-B11A-AF978602DA01}" type="sibTrans" cxnId="{2548176F-ABE1-4D9A-89D3-84E8E417E41C}">
      <dgm:prSet/>
      <dgm:spPr/>
      <dgm:t>
        <a:bodyPr/>
        <a:lstStyle/>
        <a:p>
          <a:endParaRPr lang="zh-TW" altLang="en-US">
            <a:latin typeface="Adobe 繁黑體 Std B" pitchFamily="34" charset="-120"/>
            <a:ea typeface="Adobe 繁黑體 Std B" pitchFamily="34" charset="-120"/>
          </a:endParaRPr>
        </a:p>
      </dgm:t>
    </dgm:pt>
    <dgm:pt modelId="{212B52B5-2BCA-483A-96A7-55A25432BEA9}">
      <dgm:prSet phldrT="[文字]" custT="1"/>
      <dgm:spPr/>
      <dgm:t>
        <a:bodyPr/>
        <a:lstStyle/>
        <a:p>
          <a:pPr algn="l"/>
          <a:r>
            <a:rPr lang="zh-TW" altLang="en-US" sz="2400" dirty="0">
              <a:latin typeface="Adobe 繁黑體 Std B" pitchFamily="34" charset="-120"/>
              <a:ea typeface="Adobe 繁黑體 Std B" pitchFamily="34" charset="-120"/>
            </a:rPr>
            <a:t>免試入學作業</a:t>
          </a:r>
        </a:p>
      </dgm:t>
    </dgm:pt>
    <dgm:pt modelId="{489D68AB-C690-4511-8DBA-D22F42F069A3}" type="parTrans" cxnId="{B99AB1FF-B59A-4A96-879A-B72250E27F70}">
      <dgm:prSet/>
      <dgm:spPr/>
      <dgm:t>
        <a:bodyPr/>
        <a:lstStyle/>
        <a:p>
          <a:endParaRPr lang="zh-TW" altLang="en-US">
            <a:latin typeface="Adobe 繁黑體 Std B" pitchFamily="34" charset="-120"/>
            <a:ea typeface="Adobe 繁黑體 Std B" pitchFamily="34" charset="-120"/>
          </a:endParaRPr>
        </a:p>
      </dgm:t>
    </dgm:pt>
    <dgm:pt modelId="{7DD01FB6-287E-4A3D-A4FB-B735F1F787D1}" type="sibTrans" cxnId="{B99AB1FF-B59A-4A96-879A-B72250E27F70}">
      <dgm:prSet/>
      <dgm:spPr/>
      <dgm:t>
        <a:bodyPr/>
        <a:lstStyle/>
        <a:p>
          <a:endParaRPr lang="zh-TW" altLang="en-US">
            <a:latin typeface="Adobe 繁黑體 Std B" pitchFamily="34" charset="-120"/>
            <a:ea typeface="Adobe 繁黑體 Std B" pitchFamily="34" charset="-120"/>
          </a:endParaRPr>
        </a:p>
      </dgm:t>
    </dgm:pt>
    <dgm:pt modelId="{3B75BCFF-1A40-4DEB-8C22-6F0A5078E387}">
      <dgm:prSet phldrT="[文字]" custT="1"/>
      <dgm:spPr/>
      <dgm:t>
        <a:bodyPr/>
        <a:lstStyle/>
        <a:p>
          <a:pPr algn="l"/>
          <a:r>
            <a:rPr lang="zh-TW" altLang="en-US" sz="2400" dirty="0">
              <a:latin typeface="Adobe 繁黑體 Std B" pitchFamily="34" charset="-120"/>
              <a:ea typeface="Adobe 繁黑體 Std B" pitchFamily="34" charset="-120"/>
            </a:rPr>
            <a:t>充實輔導人力</a:t>
          </a:r>
        </a:p>
      </dgm:t>
    </dgm:pt>
    <dgm:pt modelId="{C5BD3101-2BD5-4577-8FFA-9A94C0CA7CA8}" type="parTrans" cxnId="{B33D107B-5A25-412C-9594-DC42ED018137}">
      <dgm:prSet/>
      <dgm:spPr/>
      <dgm:t>
        <a:bodyPr/>
        <a:lstStyle/>
        <a:p>
          <a:endParaRPr lang="zh-TW" altLang="en-US">
            <a:latin typeface="Adobe 繁黑體 Std B" pitchFamily="34" charset="-120"/>
            <a:ea typeface="Adobe 繁黑體 Std B" pitchFamily="34" charset="-120"/>
          </a:endParaRPr>
        </a:p>
      </dgm:t>
    </dgm:pt>
    <dgm:pt modelId="{BC2868AF-B81A-41DD-9545-7C59AFD3F10F}" type="sibTrans" cxnId="{B33D107B-5A25-412C-9594-DC42ED018137}">
      <dgm:prSet/>
      <dgm:spPr/>
      <dgm:t>
        <a:bodyPr/>
        <a:lstStyle/>
        <a:p>
          <a:endParaRPr lang="zh-TW" altLang="en-US">
            <a:latin typeface="Adobe 繁黑體 Std B" pitchFamily="34" charset="-120"/>
            <a:ea typeface="Adobe 繁黑體 Std B" pitchFamily="34" charset="-120"/>
          </a:endParaRPr>
        </a:p>
      </dgm:t>
    </dgm:pt>
    <dgm:pt modelId="{1F6B2464-6055-41BA-995F-7081D0EAD73B}">
      <dgm:prSet phldrT="[文字]" custT="1"/>
      <dgm:spPr/>
      <dgm:t>
        <a:bodyPr/>
        <a:lstStyle/>
        <a:p>
          <a:pPr algn="ctr">
            <a:lnSpc>
              <a:spcPct val="100000"/>
            </a:lnSpc>
            <a:spcAft>
              <a:spcPts val="0"/>
            </a:spcAft>
          </a:pPr>
          <a:r>
            <a:rPr lang="zh-TW" altLang="en-US" sz="2400" dirty="0">
              <a:latin typeface="Adobe 繁黑體 Std B" pitchFamily="34" charset="-120"/>
              <a:ea typeface="Adobe 繁黑體 Std B" pitchFamily="34" charset="-120"/>
            </a:rPr>
            <a:t>志願選填</a:t>
          </a:r>
          <a:endParaRPr lang="en-US" altLang="zh-TW" sz="2400" dirty="0">
            <a:latin typeface="Adobe 繁黑體 Std B" pitchFamily="34" charset="-120"/>
            <a:ea typeface="Adobe 繁黑體 Std B" pitchFamily="34" charset="-120"/>
          </a:endParaRPr>
        </a:p>
        <a:p>
          <a:pPr algn="ctr">
            <a:lnSpc>
              <a:spcPct val="100000"/>
            </a:lnSpc>
            <a:spcAft>
              <a:spcPts val="0"/>
            </a:spcAft>
          </a:pPr>
          <a:r>
            <a:rPr lang="zh-TW" altLang="en-US" sz="2400" dirty="0">
              <a:latin typeface="Adobe 繁黑體 Std B" pitchFamily="34" charset="-120"/>
              <a:ea typeface="Adobe 繁黑體 Std B" pitchFamily="34" charset="-120"/>
            </a:rPr>
            <a:t>試探與輔導</a:t>
          </a:r>
        </a:p>
      </dgm:t>
    </dgm:pt>
    <dgm:pt modelId="{AF3C3EA0-F541-4E06-97C7-462D80F1C98D}" type="parTrans" cxnId="{650B37AC-190C-46BA-B3A1-049297F647F2}">
      <dgm:prSet/>
      <dgm:spPr/>
      <dgm:t>
        <a:bodyPr/>
        <a:lstStyle/>
        <a:p>
          <a:endParaRPr lang="zh-TW" altLang="en-US">
            <a:latin typeface="Adobe 繁黑體 Std B" pitchFamily="34" charset="-120"/>
            <a:ea typeface="Adobe 繁黑體 Std B" pitchFamily="34" charset="-120"/>
          </a:endParaRPr>
        </a:p>
      </dgm:t>
    </dgm:pt>
    <dgm:pt modelId="{4CA36987-9351-4B5A-8320-40FC0378E9A5}" type="sibTrans" cxnId="{650B37AC-190C-46BA-B3A1-049297F647F2}">
      <dgm:prSet/>
      <dgm:spPr/>
      <dgm:t>
        <a:bodyPr/>
        <a:lstStyle/>
        <a:p>
          <a:endParaRPr lang="zh-TW" altLang="en-US">
            <a:latin typeface="Adobe 繁黑體 Std B" pitchFamily="34" charset="-120"/>
            <a:ea typeface="Adobe 繁黑體 Std B" pitchFamily="34" charset="-120"/>
          </a:endParaRPr>
        </a:p>
      </dgm:t>
    </dgm:pt>
    <dgm:pt modelId="{5A4DE850-63A1-4B10-A90D-6CD91D6BDDC4}">
      <dgm:prSet phldrT="[文字]" custT="1"/>
      <dgm:spPr/>
      <dgm:t>
        <a:bodyPr/>
        <a:lstStyle/>
        <a:p>
          <a:pPr algn="l"/>
          <a:r>
            <a:rPr lang="zh-TW" altLang="en-US" sz="2400" dirty="0">
              <a:latin typeface="Adobe 繁黑體 Std B" pitchFamily="34" charset="-120"/>
              <a:ea typeface="Adobe 繁黑體 Std B" pitchFamily="34" charset="-120"/>
            </a:rPr>
            <a:t>特色招生作業</a:t>
          </a:r>
        </a:p>
      </dgm:t>
    </dgm:pt>
    <dgm:pt modelId="{9BB5BE1D-B71E-47F6-93FB-C53A909E2FFC}" type="parTrans" cxnId="{4710A585-9DAC-43C4-8224-3975BCDE8B5A}">
      <dgm:prSet/>
      <dgm:spPr/>
      <dgm:t>
        <a:bodyPr/>
        <a:lstStyle/>
        <a:p>
          <a:endParaRPr lang="zh-TW" altLang="en-US">
            <a:latin typeface="Adobe 繁黑體 Std B" pitchFamily="34" charset="-120"/>
            <a:ea typeface="Adobe 繁黑體 Std B" pitchFamily="34" charset="-120"/>
          </a:endParaRPr>
        </a:p>
      </dgm:t>
    </dgm:pt>
    <dgm:pt modelId="{A547BAFF-0A57-48A9-962E-3138736A50CB}" type="sibTrans" cxnId="{4710A585-9DAC-43C4-8224-3975BCDE8B5A}">
      <dgm:prSet/>
      <dgm:spPr/>
      <dgm:t>
        <a:bodyPr/>
        <a:lstStyle/>
        <a:p>
          <a:endParaRPr lang="zh-TW" altLang="en-US">
            <a:latin typeface="Adobe 繁黑體 Std B" pitchFamily="34" charset="-120"/>
            <a:ea typeface="Adobe 繁黑體 Std B" pitchFamily="34" charset="-120"/>
          </a:endParaRPr>
        </a:p>
      </dgm:t>
    </dgm:pt>
    <dgm:pt modelId="{6CEA7E8D-D31A-43EC-9041-37EFC61365C0}">
      <dgm:prSet phldrT="[文字]" custT="1"/>
      <dgm:spPr/>
      <dgm:t>
        <a:bodyPr/>
        <a:lstStyle/>
        <a:p>
          <a:pPr algn="l"/>
          <a:r>
            <a:rPr lang="zh-TW" altLang="en-US" sz="2400" dirty="0">
              <a:latin typeface="Adobe 繁黑體 Std B" pitchFamily="34" charset="-120"/>
              <a:ea typeface="Adobe 繁黑體 Std B" pitchFamily="34" charset="-120"/>
            </a:rPr>
            <a:t>適性入學</a:t>
          </a:r>
          <a:br>
            <a:rPr lang="en-US" altLang="zh-TW" sz="2400" dirty="0">
              <a:latin typeface="Adobe 繁黑體 Std B" pitchFamily="34" charset="-120"/>
              <a:ea typeface="Adobe 繁黑體 Std B" pitchFamily="34" charset="-120"/>
            </a:rPr>
          </a:br>
          <a:r>
            <a:rPr lang="zh-TW" altLang="en-US" sz="2400" dirty="0">
              <a:latin typeface="Adobe 繁黑體 Std B" pitchFamily="34" charset="-120"/>
              <a:ea typeface="Adobe 繁黑體 Std B" pitchFamily="34" charset="-120"/>
            </a:rPr>
            <a:t>協助措施</a:t>
          </a:r>
        </a:p>
      </dgm:t>
    </dgm:pt>
    <dgm:pt modelId="{93E4B0C3-96E5-41E0-8F32-9994598E4D56}" type="parTrans" cxnId="{D22BD018-A1F2-410D-8079-F6FB7789E5EA}">
      <dgm:prSet/>
      <dgm:spPr/>
      <dgm:t>
        <a:bodyPr/>
        <a:lstStyle/>
        <a:p>
          <a:endParaRPr lang="zh-TW" altLang="en-US">
            <a:latin typeface="Adobe 繁黑體 Std B" pitchFamily="34" charset="-120"/>
            <a:ea typeface="Adobe 繁黑體 Std B" pitchFamily="34" charset="-120"/>
          </a:endParaRPr>
        </a:p>
      </dgm:t>
    </dgm:pt>
    <dgm:pt modelId="{12DADA95-6A66-40E3-A014-6A993AE88324}" type="sibTrans" cxnId="{D22BD018-A1F2-410D-8079-F6FB7789E5EA}">
      <dgm:prSet/>
      <dgm:spPr/>
      <dgm:t>
        <a:bodyPr/>
        <a:lstStyle/>
        <a:p>
          <a:endParaRPr lang="zh-TW" altLang="en-US">
            <a:latin typeface="Adobe 繁黑體 Std B" pitchFamily="34" charset="-120"/>
            <a:ea typeface="Adobe 繁黑體 Std B" pitchFamily="34" charset="-120"/>
          </a:endParaRPr>
        </a:p>
      </dgm:t>
    </dgm:pt>
    <dgm:pt modelId="{7EF3C340-2C6B-4D94-9448-80C0CEB7834B}">
      <dgm:prSet phldrT="[文字]" custT="1"/>
      <dgm:spPr/>
      <dgm:t>
        <a:bodyPr/>
        <a:lstStyle/>
        <a:p>
          <a:pPr algn="l"/>
          <a:r>
            <a:rPr lang="zh-TW" altLang="en-US" sz="2400">
              <a:latin typeface="Adobe 繁黑體 Std B" pitchFamily="34" charset="-120"/>
              <a:ea typeface="Adobe 繁黑體 Std B" pitchFamily="34" charset="-120"/>
            </a:rPr>
            <a:t>志願體驗</a:t>
          </a:r>
          <a:br>
            <a:rPr lang="en-US" altLang="zh-TW" sz="2400">
              <a:latin typeface="Adobe 繁黑體 Std B" pitchFamily="34" charset="-120"/>
              <a:ea typeface="Adobe 繁黑體 Std B" pitchFamily="34" charset="-120"/>
            </a:rPr>
          </a:br>
          <a:r>
            <a:rPr lang="zh-TW" altLang="en-US" sz="2400">
              <a:latin typeface="Adobe 繁黑體 Std B" pitchFamily="34" charset="-120"/>
              <a:ea typeface="Adobe 繁黑體 Std B" pitchFamily="34" charset="-120"/>
            </a:rPr>
            <a:t>探索省思</a:t>
          </a:r>
          <a:endParaRPr lang="zh-TW" altLang="en-US" sz="2400" dirty="0">
            <a:latin typeface="Adobe 繁黑體 Std B" pitchFamily="34" charset="-120"/>
            <a:ea typeface="Adobe 繁黑體 Std B" pitchFamily="34" charset="-120"/>
          </a:endParaRPr>
        </a:p>
      </dgm:t>
    </dgm:pt>
    <dgm:pt modelId="{383144D2-1977-4E03-8630-DC460BE7F288}" type="parTrans" cxnId="{5708DCCD-8AF3-4126-A2F1-D968BCC69E5F}">
      <dgm:prSet/>
      <dgm:spPr/>
      <dgm:t>
        <a:bodyPr/>
        <a:lstStyle/>
        <a:p>
          <a:endParaRPr lang="zh-TW" altLang="en-US">
            <a:latin typeface="Adobe 繁黑體 Std B" pitchFamily="34" charset="-120"/>
            <a:ea typeface="Adobe 繁黑體 Std B" pitchFamily="34" charset="-120"/>
          </a:endParaRPr>
        </a:p>
      </dgm:t>
    </dgm:pt>
    <dgm:pt modelId="{57B27C83-00A3-4EF7-8803-C03629C3D788}" type="sibTrans" cxnId="{5708DCCD-8AF3-4126-A2F1-D968BCC69E5F}">
      <dgm:prSet/>
      <dgm:spPr/>
      <dgm:t>
        <a:bodyPr/>
        <a:lstStyle/>
        <a:p>
          <a:endParaRPr lang="zh-TW" altLang="en-US">
            <a:latin typeface="Adobe 繁黑體 Std B" pitchFamily="34" charset="-120"/>
            <a:ea typeface="Adobe 繁黑體 Std B" pitchFamily="34" charset="-120"/>
          </a:endParaRPr>
        </a:p>
      </dgm:t>
    </dgm:pt>
    <dgm:pt modelId="{6C3C1F96-6D3A-4A67-A939-67E2CF10DD11}">
      <dgm:prSet phldrT="[文字]" custT="1"/>
      <dgm:spPr/>
      <dgm:t>
        <a:bodyPr/>
        <a:lstStyle/>
        <a:p>
          <a:pPr algn="l"/>
          <a:r>
            <a:rPr lang="zh-TW" altLang="en-US" sz="2400">
              <a:latin typeface="Adobe 繁黑體 Std B" pitchFamily="34" charset="-120"/>
              <a:ea typeface="Adobe 繁黑體 Std B" pitchFamily="34" charset="-120"/>
            </a:rPr>
            <a:t>檢測</a:t>
          </a:r>
          <a:br>
            <a:rPr lang="en-US" altLang="zh-TW" sz="2400">
              <a:latin typeface="Adobe 繁黑體 Std B" pitchFamily="34" charset="-120"/>
              <a:ea typeface="Adobe 繁黑體 Std B" pitchFamily="34" charset="-120"/>
            </a:rPr>
          </a:br>
          <a:r>
            <a:rPr lang="zh-TW" altLang="en-US" sz="2400">
              <a:latin typeface="Adobe 繁黑體 Std B" pitchFamily="34" charset="-120"/>
              <a:ea typeface="Adobe 繁黑體 Std B" pitchFamily="34" charset="-120"/>
            </a:rPr>
            <a:t>免試作業系統</a:t>
          </a:r>
          <a:endParaRPr lang="zh-TW" altLang="en-US" sz="2400" dirty="0">
            <a:latin typeface="Adobe 繁黑體 Std B" pitchFamily="34" charset="-120"/>
            <a:ea typeface="Adobe 繁黑體 Std B" pitchFamily="34" charset="-120"/>
          </a:endParaRPr>
        </a:p>
      </dgm:t>
    </dgm:pt>
    <dgm:pt modelId="{0CF67CA4-6DDC-4950-ADB6-2829E5A954D2}" type="parTrans" cxnId="{35FFA2F7-714D-4F37-A282-22AF73A922DC}">
      <dgm:prSet/>
      <dgm:spPr/>
      <dgm:t>
        <a:bodyPr/>
        <a:lstStyle/>
        <a:p>
          <a:endParaRPr lang="zh-TW" altLang="en-US">
            <a:latin typeface="Adobe 繁黑體 Std B" pitchFamily="34" charset="-120"/>
            <a:ea typeface="Adobe 繁黑體 Std B" pitchFamily="34" charset="-120"/>
          </a:endParaRPr>
        </a:p>
      </dgm:t>
    </dgm:pt>
    <dgm:pt modelId="{E7F45E88-8A83-471F-90D5-48E907ECFA68}" type="sibTrans" cxnId="{35FFA2F7-714D-4F37-A282-22AF73A922DC}">
      <dgm:prSet/>
      <dgm:spPr/>
      <dgm:t>
        <a:bodyPr/>
        <a:lstStyle/>
        <a:p>
          <a:endParaRPr lang="zh-TW" altLang="en-US">
            <a:latin typeface="Adobe 繁黑體 Std B" pitchFamily="34" charset="-120"/>
            <a:ea typeface="Adobe 繁黑體 Std B" pitchFamily="34" charset="-120"/>
          </a:endParaRPr>
        </a:p>
      </dgm:t>
    </dgm:pt>
    <dgm:pt modelId="{BBDEFCEE-1486-4C46-9D96-9EB56093C49F}" type="pres">
      <dgm:prSet presAssocID="{5E0E9D3D-31E8-434D-8456-4782E8876D6C}" presName="diagram" presStyleCnt="0">
        <dgm:presLayoutVars>
          <dgm:chPref val="1"/>
          <dgm:dir/>
          <dgm:animOne val="branch"/>
          <dgm:animLvl val="lvl"/>
          <dgm:resizeHandles/>
        </dgm:presLayoutVars>
      </dgm:prSet>
      <dgm:spPr/>
    </dgm:pt>
    <dgm:pt modelId="{509ADAE6-7FD1-420E-85D0-A09276DC09F9}" type="pres">
      <dgm:prSet presAssocID="{2F16201B-933E-4461-8BC8-87F21D9E7E4D}" presName="root" presStyleCnt="0"/>
      <dgm:spPr/>
    </dgm:pt>
    <dgm:pt modelId="{DD80868F-8EEB-4369-9148-4D0E7073D58D}" type="pres">
      <dgm:prSet presAssocID="{2F16201B-933E-4461-8BC8-87F21D9E7E4D}" presName="rootComposite" presStyleCnt="0"/>
      <dgm:spPr/>
    </dgm:pt>
    <dgm:pt modelId="{BF7CD507-E0F1-4C24-8109-712D7C5AB9AC}" type="pres">
      <dgm:prSet presAssocID="{2F16201B-933E-4461-8BC8-87F21D9E7E4D}" presName="rootText" presStyleLbl="node1" presStyleIdx="0" presStyleCnt="3"/>
      <dgm:spPr/>
    </dgm:pt>
    <dgm:pt modelId="{B140CF7C-7375-4B61-811B-CC4133916574}" type="pres">
      <dgm:prSet presAssocID="{2F16201B-933E-4461-8BC8-87F21D9E7E4D}" presName="rootConnector" presStyleLbl="node1" presStyleIdx="0" presStyleCnt="3"/>
      <dgm:spPr/>
    </dgm:pt>
    <dgm:pt modelId="{72FF4BD6-FB01-4606-8A63-B510900F9E5B}" type="pres">
      <dgm:prSet presAssocID="{2F16201B-933E-4461-8BC8-87F21D9E7E4D}" presName="childShape" presStyleCnt="0"/>
      <dgm:spPr/>
    </dgm:pt>
    <dgm:pt modelId="{BEE43D38-C371-4AF3-9B1C-20859E67A450}" type="pres">
      <dgm:prSet presAssocID="{48AD86C8-54F7-4C25-AA16-E58FA5CD0C0B}" presName="Name13" presStyleLbl="parChTrans1D2" presStyleIdx="0" presStyleCnt="9"/>
      <dgm:spPr/>
    </dgm:pt>
    <dgm:pt modelId="{DBD0592F-2E5E-4B97-8328-85175B988E71}" type="pres">
      <dgm:prSet presAssocID="{B5B93514-293B-4163-93D7-60F01CD73AAC}" presName="childText" presStyleLbl="bgAcc1" presStyleIdx="0" presStyleCnt="9" custScaleX="123496">
        <dgm:presLayoutVars>
          <dgm:bulletEnabled val="1"/>
        </dgm:presLayoutVars>
      </dgm:prSet>
      <dgm:spPr/>
    </dgm:pt>
    <dgm:pt modelId="{F093A886-9A24-4A6F-8842-1B9463DFC82F}" type="pres">
      <dgm:prSet presAssocID="{F6BDEB2C-66AF-4479-B261-F66C552B91A6}" presName="Name13" presStyleLbl="parChTrans1D2" presStyleIdx="1" presStyleCnt="9"/>
      <dgm:spPr/>
    </dgm:pt>
    <dgm:pt modelId="{1E55B344-3D5D-4821-87C0-C35F5E4B1F82}" type="pres">
      <dgm:prSet presAssocID="{F33CC9CD-0C9D-4442-90E6-FEDD82388C93}" presName="childText" presStyleLbl="bgAcc1" presStyleIdx="1" presStyleCnt="9" custScaleX="123496">
        <dgm:presLayoutVars>
          <dgm:bulletEnabled val="1"/>
        </dgm:presLayoutVars>
      </dgm:prSet>
      <dgm:spPr/>
    </dgm:pt>
    <dgm:pt modelId="{6BDDDAF2-015E-4C28-9370-677AC8DCB0BB}" type="pres">
      <dgm:prSet presAssocID="{C5BD3101-2BD5-4577-8FFA-9A94C0CA7CA8}" presName="Name13" presStyleLbl="parChTrans1D2" presStyleIdx="2" presStyleCnt="9"/>
      <dgm:spPr/>
    </dgm:pt>
    <dgm:pt modelId="{3BECD76B-389E-4A81-B244-6C0418F33830}" type="pres">
      <dgm:prSet presAssocID="{3B75BCFF-1A40-4DEB-8C22-6F0A5078E387}" presName="childText" presStyleLbl="bgAcc1" presStyleIdx="2" presStyleCnt="9" custScaleX="123496">
        <dgm:presLayoutVars>
          <dgm:bulletEnabled val="1"/>
        </dgm:presLayoutVars>
      </dgm:prSet>
      <dgm:spPr/>
    </dgm:pt>
    <dgm:pt modelId="{3BC5D1A3-A10E-4FB3-B76A-573B75489E46}" type="pres">
      <dgm:prSet presAssocID="{1F6B2464-6055-41BA-995F-7081D0EAD73B}" presName="root" presStyleCnt="0"/>
      <dgm:spPr/>
    </dgm:pt>
    <dgm:pt modelId="{5318CE2E-6EC7-477E-94F1-7D420756D5E8}" type="pres">
      <dgm:prSet presAssocID="{1F6B2464-6055-41BA-995F-7081D0EAD73B}" presName="rootComposite" presStyleCnt="0"/>
      <dgm:spPr/>
    </dgm:pt>
    <dgm:pt modelId="{85FCF6C0-E142-430F-A251-830F2FEC3A67}" type="pres">
      <dgm:prSet presAssocID="{1F6B2464-6055-41BA-995F-7081D0EAD73B}" presName="rootText" presStyleLbl="node1" presStyleIdx="1" presStyleCnt="3"/>
      <dgm:spPr/>
    </dgm:pt>
    <dgm:pt modelId="{D97BEAD7-400B-42E9-8EE0-2F7B8F31B459}" type="pres">
      <dgm:prSet presAssocID="{1F6B2464-6055-41BA-995F-7081D0EAD73B}" presName="rootConnector" presStyleLbl="node1" presStyleIdx="1" presStyleCnt="3"/>
      <dgm:spPr/>
    </dgm:pt>
    <dgm:pt modelId="{91E68602-5ED4-4365-AE9F-C58A152744D9}" type="pres">
      <dgm:prSet presAssocID="{1F6B2464-6055-41BA-995F-7081D0EAD73B}" presName="childShape" presStyleCnt="0"/>
      <dgm:spPr/>
    </dgm:pt>
    <dgm:pt modelId="{E973DCF4-0E6E-41E7-88CA-76B1BC2C3DFC}" type="pres">
      <dgm:prSet presAssocID="{93E4B0C3-96E5-41E0-8F32-9994598E4D56}" presName="Name13" presStyleLbl="parChTrans1D2" presStyleIdx="3" presStyleCnt="9"/>
      <dgm:spPr/>
    </dgm:pt>
    <dgm:pt modelId="{E4DF2E74-5265-46A7-BD70-17092C4A0D23}" type="pres">
      <dgm:prSet presAssocID="{6CEA7E8D-D31A-43EC-9041-37EFC61365C0}" presName="childText" presStyleLbl="bgAcc1" presStyleIdx="3" presStyleCnt="9" custScaleX="135460">
        <dgm:presLayoutVars>
          <dgm:bulletEnabled val="1"/>
        </dgm:presLayoutVars>
      </dgm:prSet>
      <dgm:spPr/>
    </dgm:pt>
    <dgm:pt modelId="{7F4C41A4-E9B8-42D3-8E2C-42ACC304BFB2}" type="pres">
      <dgm:prSet presAssocID="{383144D2-1977-4E03-8630-DC460BE7F288}" presName="Name13" presStyleLbl="parChTrans1D2" presStyleIdx="4" presStyleCnt="9"/>
      <dgm:spPr/>
    </dgm:pt>
    <dgm:pt modelId="{154B0646-13F6-4A67-AA8A-47D0CF61927A}" type="pres">
      <dgm:prSet presAssocID="{7EF3C340-2C6B-4D94-9448-80C0CEB7834B}" presName="childText" presStyleLbl="bgAcc1" presStyleIdx="4" presStyleCnt="9" custScaleX="135460">
        <dgm:presLayoutVars>
          <dgm:bulletEnabled val="1"/>
        </dgm:presLayoutVars>
      </dgm:prSet>
      <dgm:spPr/>
    </dgm:pt>
    <dgm:pt modelId="{364501B8-53D0-444F-AC7C-E925FEAB77A5}" type="pres">
      <dgm:prSet presAssocID="{0CF67CA4-6DDC-4950-ADB6-2829E5A954D2}" presName="Name13" presStyleLbl="parChTrans1D2" presStyleIdx="5" presStyleCnt="9"/>
      <dgm:spPr/>
    </dgm:pt>
    <dgm:pt modelId="{FC7D8BD6-DCAE-4923-9D2A-927FA4D613A3}" type="pres">
      <dgm:prSet presAssocID="{6C3C1F96-6D3A-4A67-A939-67E2CF10DD11}" presName="childText" presStyleLbl="bgAcc1" presStyleIdx="5" presStyleCnt="9" custScaleX="135460">
        <dgm:presLayoutVars>
          <dgm:bulletEnabled val="1"/>
        </dgm:presLayoutVars>
      </dgm:prSet>
      <dgm:spPr/>
    </dgm:pt>
    <dgm:pt modelId="{3F27FA12-4A92-4032-B647-774EEBF64FF1}" type="pres">
      <dgm:prSet presAssocID="{A8F33A36-00A2-497B-A143-2211AEEFE4AD}" presName="root" presStyleCnt="0"/>
      <dgm:spPr/>
    </dgm:pt>
    <dgm:pt modelId="{87E1E4F1-FF4B-4B7E-9FAD-0C9DA76E9F9D}" type="pres">
      <dgm:prSet presAssocID="{A8F33A36-00A2-497B-A143-2211AEEFE4AD}" presName="rootComposite" presStyleCnt="0"/>
      <dgm:spPr/>
    </dgm:pt>
    <dgm:pt modelId="{61FD8914-6389-4635-BA44-E39AC0A9387D}" type="pres">
      <dgm:prSet presAssocID="{A8F33A36-00A2-497B-A143-2211AEEFE4AD}" presName="rootText" presStyleLbl="node1" presStyleIdx="2" presStyleCnt="3" custScaleX="105195"/>
      <dgm:spPr/>
    </dgm:pt>
    <dgm:pt modelId="{30B98B06-28F6-4525-8C4D-30CF06EB40D3}" type="pres">
      <dgm:prSet presAssocID="{A8F33A36-00A2-497B-A143-2211AEEFE4AD}" presName="rootConnector" presStyleLbl="node1" presStyleIdx="2" presStyleCnt="3"/>
      <dgm:spPr/>
    </dgm:pt>
    <dgm:pt modelId="{460D0187-8009-4BE2-B191-DD1D03C73BFF}" type="pres">
      <dgm:prSet presAssocID="{A8F33A36-00A2-497B-A143-2211AEEFE4AD}" presName="childShape" presStyleCnt="0"/>
      <dgm:spPr/>
    </dgm:pt>
    <dgm:pt modelId="{0DFD795E-052E-4AB5-8C21-4D993FF50002}" type="pres">
      <dgm:prSet presAssocID="{AE8250C6-2632-4F91-96CD-833239B2BF92}" presName="Name13" presStyleLbl="parChTrans1D2" presStyleIdx="6" presStyleCnt="9"/>
      <dgm:spPr/>
    </dgm:pt>
    <dgm:pt modelId="{13B25F41-AD46-4FA1-8EF3-8B1EEF6B3F9B}" type="pres">
      <dgm:prSet presAssocID="{7906BCB2-65D6-4620-9354-2CAD6D34095E}" presName="childText" presStyleLbl="bgAcc1" presStyleIdx="6" presStyleCnt="9" custScaleX="132240">
        <dgm:presLayoutVars>
          <dgm:bulletEnabled val="1"/>
        </dgm:presLayoutVars>
      </dgm:prSet>
      <dgm:spPr/>
    </dgm:pt>
    <dgm:pt modelId="{D64E767E-EA74-47CF-B878-B0F655200516}" type="pres">
      <dgm:prSet presAssocID="{489D68AB-C690-4511-8DBA-D22F42F069A3}" presName="Name13" presStyleLbl="parChTrans1D2" presStyleIdx="7" presStyleCnt="9"/>
      <dgm:spPr/>
    </dgm:pt>
    <dgm:pt modelId="{DDE86BB5-3B5E-48D4-8518-9BEFBD9698BD}" type="pres">
      <dgm:prSet presAssocID="{212B52B5-2BCA-483A-96A7-55A25432BEA9}" presName="childText" presStyleLbl="bgAcc1" presStyleIdx="7" presStyleCnt="9" custScaleX="112616">
        <dgm:presLayoutVars>
          <dgm:bulletEnabled val="1"/>
        </dgm:presLayoutVars>
      </dgm:prSet>
      <dgm:spPr/>
    </dgm:pt>
    <dgm:pt modelId="{CC0E329D-4715-4A16-9EC2-D8B5B3601286}" type="pres">
      <dgm:prSet presAssocID="{9BB5BE1D-B71E-47F6-93FB-C53A909E2FFC}" presName="Name13" presStyleLbl="parChTrans1D2" presStyleIdx="8" presStyleCnt="9"/>
      <dgm:spPr/>
    </dgm:pt>
    <dgm:pt modelId="{8A8C3431-501D-423E-9F69-920AD745161A}" type="pres">
      <dgm:prSet presAssocID="{5A4DE850-63A1-4B10-A90D-6CD91D6BDDC4}" presName="childText" presStyleLbl="bgAcc1" presStyleIdx="8" presStyleCnt="9" custScaleX="123977">
        <dgm:presLayoutVars>
          <dgm:bulletEnabled val="1"/>
        </dgm:presLayoutVars>
      </dgm:prSet>
      <dgm:spPr/>
    </dgm:pt>
  </dgm:ptLst>
  <dgm:cxnLst>
    <dgm:cxn modelId="{D22BD018-A1F2-410D-8079-F6FB7789E5EA}" srcId="{1F6B2464-6055-41BA-995F-7081D0EAD73B}" destId="{6CEA7E8D-D31A-43EC-9041-37EFC61365C0}" srcOrd="0" destOrd="0" parTransId="{93E4B0C3-96E5-41E0-8F32-9994598E4D56}" sibTransId="{12DADA95-6A66-40E3-A014-6A993AE88324}"/>
    <dgm:cxn modelId="{B5AD642A-0799-46F7-AB74-30BC7AAC2308}" type="presOf" srcId="{0CF67CA4-6DDC-4950-ADB6-2829E5A954D2}" destId="{364501B8-53D0-444F-AC7C-E925FEAB77A5}" srcOrd="0" destOrd="0" presId="urn:microsoft.com/office/officeart/2005/8/layout/hierarchy3"/>
    <dgm:cxn modelId="{740B942A-B9DA-498E-97BF-E26BF3A85A08}" srcId="{2F16201B-933E-4461-8BC8-87F21D9E7E4D}" destId="{F33CC9CD-0C9D-4442-90E6-FEDD82388C93}" srcOrd="1" destOrd="0" parTransId="{F6BDEB2C-66AF-4479-B261-F66C552B91A6}" sibTransId="{5E44B3BF-6934-47D8-9CE4-1827E17EAC8F}"/>
    <dgm:cxn modelId="{AABBE82A-2B9F-410A-BFF7-6761B1700267}" type="presOf" srcId="{B5B93514-293B-4163-93D7-60F01CD73AAC}" destId="{DBD0592F-2E5E-4B97-8328-85175B988E71}" srcOrd="0" destOrd="0" presId="urn:microsoft.com/office/officeart/2005/8/layout/hierarchy3"/>
    <dgm:cxn modelId="{CD144530-9D39-45A4-BA8A-44DDB3D4E7DD}" type="presOf" srcId="{5E0E9D3D-31E8-434D-8456-4782E8876D6C}" destId="{BBDEFCEE-1486-4C46-9D96-9EB56093C49F}" srcOrd="0" destOrd="0" presId="urn:microsoft.com/office/officeart/2005/8/layout/hierarchy3"/>
    <dgm:cxn modelId="{87345644-2AC3-4F69-ACC3-66280619C2D8}" type="presOf" srcId="{1F6B2464-6055-41BA-995F-7081D0EAD73B}" destId="{D97BEAD7-400B-42E9-8EE0-2F7B8F31B459}" srcOrd="1" destOrd="0" presId="urn:microsoft.com/office/officeart/2005/8/layout/hierarchy3"/>
    <dgm:cxn modelId="{2548176F-ABE1-4D9A-89D3-84E8E417E41C}" srcId="{A8F33A36-00A2-497B-A143-2211AEEFE4AD}" destId="{7906BCB2-65D6-4620-9354-2CAD6D34095E}" srcOrd="0" destOrd="0" parTransId="{AE8250C6-2632-4F91-96CD-833239B2BF92}" sibTransId="{121BDA2C-86AF-4009-B11A-AF978602DA01}"/>
    <dgm:cxn modelId="{DF39D26F-9091-4D64-8DA6-1E32B6DB18E3}" type="presOf" srcId="{5A4DE850-63A1-4B10-A90D-6CD91D6BDDC4}" destId="{8A8C3431-501D-423E-9F69-920AD745161A}" srcOrd="0" destOrd="0" presId="urn:microsoft.com/office/officeart/2005/8/layout/hierarchy3"/>
    <dgm:cxn modelId="{6B561971-81AC-43C1-8B15-5D6D1685AC00}" type="presOf" srcId="{A8F33A36-00A2-497B-A143-2211AEEFE4AD}" destId="{30B98B06-28F6-4525-8C4D-30CF06EB40D3}" srcOrd="1" destOrd="0" presId="urn:microsoft.com/office/officeart/2005/8/layout/hierarchy3"/>
    <dgm:cxn modelId="{A4B73271-6761-4ACD-A688-B4F90479C8A9}" type="presOf" srcId="{F6BDEB2C-66AF-4479-B261-F66C552B91A6}" destId="{F093A886-9A24-4A6F-8842-1B9463DFC82F}" srcOrd="0" destOrd="0" presId="urn:microsoft.com/office/officeart/2005/8/layout/hierarchy3"/>
    <dgm:cxn modelId="{B0846574-A607-4F33-A586-CC64DB6E17DB}" type="presOf" srcId="{C5BD3101-2BD5-4577-8FFA-9A94C0CA7CA8}" destId="{6BDDDAF2-015E-4C28-9370-677AC8DCB0BB}" srcOrd="0" destOrd="0" presId="urn:microsoft.com/office/officeart/2005/8/layout/hierarchy3"/>
    <dgm:cxn modelId="{48C31377-751B-4FC7-8FBE-E2FDDBCBC903}" type="presOf" srcId="{1F6B2464-6055-41BA-995F-7081D0EAD73B}" destId="{85FCF6C0-E142-430F-A251-830F2FEC3A67}" srcOrd="0" destOrd="0" presId="urn:microsoft.com/office/officeart/2005/8/layout/hierarchy3"/>
    <dgm:cxn modelId="{8F4C0C58-5CD3-44D3-911B-7E3430DCB0DF}" srcId="{5E0E9D3D-31E8-434D-8456-4782E8876D6C}" destId="{2F16201B-933E-4461-8BC8-87F21D9E7E4D}" srcOrd="0" destOrd="0" parTransId="{B4D6E7F7-157A-4492-AD4C-33FD7A0C03D8}" sibTransId="{45D63E77-F9A4-4C19-89E0-FC059BB88665}"/>
    <dgm:cxn modelId="{B33D107B-5A25-412C-9594-DC42ED018137}" srcId="{2F16201B-933E-4461-8BC8-87F21D9E7E4D}" destId="{3B75BCFF-1A40-4DEB-8C22-6F0A5078E387}" srcOrd="2" destOrd="0" parTransId="{C5BD3101-2BD5-4577-8FFA-9A94C0CA7CA8}" sibTransId="{BC2868AF-B81A-41DD-9545-7C59AFD3F10F}"/>
    <dgm:cxn modelId="{6826AF7C-83E4-4B72-A2AE-F5F64933E759}" type="presOf" srcId="{9BB5BE1D-B71E-47F6-93FB-C53A909E2FFC}" destId="{CC0E329D-4715-4A16-9EC2-D8B5B3601286}" srcOrd="0" destOrd="0" presId="urn:microsoft.com/office/officeart/2005/8/layout/hierarchy3"/>
    <dgm:cxn modelId="{24C8527E-252F-4C8E-B0B9-F6AF87CC550F}" srcId="{2F16201B-933E-4461-8BC8-87F21D9E7E4D}" destId="{B5B93514-293B-4163-93D7-60F01CD73AAC}" srcOrd="0" destOrd="0" parTransId="{48AD86C8-54F7-4C25-AA16-E58FA5CD0C0B}" sibTransId="{98009AC0-11AA-4217-B584-8A6BE3D3A223}"/>
    <dgm:cxn modelId="{4710A585-9DAC-43C4-8224-3975BCDE8B5A}" srcId="{A8F33A36-00A2-497B-A143-2211AEEFE4AD}" destId="{5A4DE850-63A1-4B10-A90D-6CD91D6BDDC4}" srcOrd="2" destOrd="0" parTransId="{9BB5BE1D-B71E-47F6-93FB-C53A909E2FFC}" sibTransId="{A547BAFF-0A57-48A9-962E-3138736A50CB}"/>
    <dgm:cxn modelId="{808BEC8D-F3BA-4B24-B4C4-4A5005F0BF58}" type="presOf" srcId="{48AD86C8-54F7-4C25-AA16-E58FA5CD0C0B}" destId="{BEE43D38-C371-4AF3-9B1C-20859E67A450}" srcOrd="0" destOrd="0" presId="urn:microsoft.com/office/officeart/2005/8/layout/hierarchy3"/>
    <dgm:cxn modelId="{F34A9F99-5E77-44EB-A15A-27F6EB9A8AAA}" type="presOf" srcId="{6C3C1F96-6D3A-4A67-A939-67E2CF10DD11}" destId="{FC7D8BD6-DCAE-4923-9D2A-927FA4D613A3}" srcOrd="0" destOrd="0" presId="urn:microsoft.com/office/officeart/2005/8/layout/hierarchy3"/>
    <dgm:cxn modelId="{9C8BBCA5-1E51-4A4C-B732-18EBD01A48E9}" type="presOf" srcId="{F33CC9CD-0C9D-4442-90E6-FEDD82388C93}" destId="{1E55B344-3D5D-4821-87C0-C35F5E4B1F82}" srcOrd="0" destOrd="0" presId="urn:microsoft.com/office/officeart/2005/8/layout/hierarchy3"/>
    <dgm:cxn modelId="{01996DA6-4E3E-493A-9307-F832B7CBDCE0}" type="presOf" srcId="{93E4B0C3-96E5-41E0-8F32-9994598E4D56}" destId="{E973DCF4-0E6E-41E7-88CA-76B1BC2C3DFC}" srcOrd="0" destOrd="0" presId="urn:microsoft.com/office/officeart/2005/8/layout/hierarchy3"/>
    <dgm:cxn modelId="{650B37AC-190C-46BA-B3A1-049297F647F2}" srcId="{5E0E9D3D-31E8-434D-8456-4782E8876D6C}" destId="{1F6B2464-6055-41BA-995F-7081D0EAD73B}" srcOrd="1" destOrd="0" parTransId="{AF3C3EA0-F541-4E06-97C7-462D80F1C98D}" sibTransId="{4CA36987-9351-4B5A-8320-40FC0378E9A5}"/>
    <dgm:cxn modelId="{9AB4A3AF-23B8-4373-B1CC-2170A3AA7DB1}" type="presOf" srcId="{7EF3C340-2C6B-4D94-9448-80C0CEB7834B}" destId="{154B0646-13F6-4A67-AA8A-47D0CF61927A}" srcOrd="0" destOrd="0" presId="urn:microsoft.com/office/officeart/2005/8/layout/hierarchy3"/>
    <dgm:cxn modelId="{21D428B1-944C-4F12-A7F3-1B310C6BD413}" type="presOf" srcId="{3B75BCFF-1A40-4DEB-8C22-6F0A5078E387}" destId="{3BECD76B-389E-4A81-B244-6C0418F33830}" srcOrd="0" destOrd="0" presId="urn:microsoft.com/office/officeart/2005/8/layout/hierarchy3"/>
    <dgm:cxn modelId="{0A96B6C0-4B61-4BDA-B6B1-876741509122}" type="presOf" srcId="{212B52B5-2BCA-483A-96A7-55A25432BEA9}" destId="{DDE86BB5-3B5E-48D4-8518-9BEFBD9698BD}" srcOrd="0" destOrd="0" presId="urn:microsoft.com/office/officeart/2005/8/layout/hierarchy3"/>
    <dgm:cxn modelId="{A7B67FC3-5DA2-404D-BD3F-1831C9F5E072}" srcId="{5E0E9D3D-31E8-434D-8456-4782E8876D6C}" destId="{A8F33A36-00A2-497B-A143-2211AEEFE4AD}" srcOrd="2" destOrd="0" parTransId="{1FC5A4E0-D2AF-4E91-8B1A-3E031C80A579}" sibTransId="{CD378044-B65B-4711-A51C-B57CDF6ACFBC}"/>
    <dgm:cxn modelId="{D6EDA9C8-3653-4728-972A-DCFE651877E9}" type="presOf" srcId="{383144D2-1977-4E03-8630-DC460BE7F288}" destId="{7F4C41A4-E9B8-42D3-8E2C-42ACC304BFB2}" srcOrd="0" destOrd="0" presId="urn:microsoft.com/office/officeart/2005/8/layout/hierarchy3"/>
    <dgm:cxn modelId="{5708DCCD-8AF3-4126-A2F1-D968BCC69E5F}" srcId="{1F6B2464-6055-41BA-995F-7081D0EAD73B}" destId="{7EF3C340-2C6B-4D94-9448-80C0CEB7834B}" srcOrd="1" destOrd="0" parTransId="{383144D2-1977-4E03-8630-DC460BE7F288}" sibTransId="{57B27C83-00A3-4EF7-8803-C03629C3D788}"/>
    <dgm:cxn modelId="{9BCD41D5-54CE-4CE6-BAEC-51215870B1D8}" type="presOf" srcId="{A8F33A36-00A2-497B-A143-2211AEEFE4AD}" destId="{61FD8914-6389-4635-BA44-E39AC0A9387D}" srcOrd="0" destOrd="0" presId="urn:microsoft.com/office/officeart/2005/8/layout/hierarchy3"/>
    <dgm:cxn modelId="{199CC9E4-B7EB-43D5-BAF9-C27C0739FABD}" type="presOf" srcId="{6CEA7E8D-D31A-43EC-9041-37EFC61365C0}" destId="{E4DF2E74-5265-46A7-BD70-17092C4A0D23}" srcOrd="0" destOrd="0" presId="urn:microsoft.com/office/officeart/2005/8/layout/hierarchy3"/>
    <dgm:cxn modelId="{FAFE04E6-00DA-4B95-B3A4-51F7984880A2}" type="presOf" srcId="{7906BCB2-65D6-4620-9354-2CAD6D34095E}" destId="{13B25F41-AD46-4FA1-8EF3-8B1EEF6B3F9B}" srcOrd="0" destOrd="0" presId="urn:microsoft.com/office/officeart/2005/8/layout/hierarchy3"/>
    <dgm:cxn modelId="{B6772FF4-0C4C-4078-BF9E-4D746A2F98FA}" type="presOf" srcId="{2F16201B-933E-4461-8BC8-87F21D9E7E4D}" destId="{B140CF7C-7375-4B61-811B-CC4133916574}" srcOrd="1" destOrd="0" presId="urn:microsoft.com/office/officeart/2005/8/layout/hierarchy3"/>
    <dgm:cxn modelId="{699EC3F5-467C-4EF5-9B23-733D89F36B7E}" type="presOf" srcId="{2F16201B-933E-4461-8BC8-87F21D9E7E4D}" destId="{BF7CD507-E0F1-4C24-8109-712D7C5AB9AC}" srcOrd="0" destOrd="0" presId="urn:microsoft.com/office/officeart/2005/8/layout/hierarchy3"/>
    <dgm:cxn modelId="{B52935F7-7362-4BB6-AF3B-3595B01583BB}" type="presOf" srcId="{AE8250C6-2632-4F91-96CD-833239B2BF92}" destId="{0DFD795E-052E-4AB5-8C21-4D993FF50002}" srcOrd="0" destOrd="0" presId="urn:microsoft.com/office/officeart/2005/8/layout/hierarchy3"/>
    <dgm:cxn modelId="{35FFA2F7-714D-4F37-A282-22AF73A922DC}" srcId="{1F6B2464-6055-41BA-995F-7081D0EAD73B}" destId="{6C3C1F96-6D3A-4A67-A939-67E2CF10DD11}" srcOrd="2" destOrd="0" parTransId="{0CF67CA4-6DDC-4950-ADB6-2829E5A954D2}" sibTransId="{E7F45E88-8A83-471F-90D5-48E907ECFA68}"/>
    <dgm:cxn modelId="{C73900FE-3875-4E23-B81E-EF2CD51BED1F}" type="presOf" srcId="{489D68AB-C690-4511-8DBA-D22F42F069A3}" destId="{D64E767E-EA74-47CF-B878-B0F655200516}" srcOrd="0" destOrd="0" presId="urn:microsoft.com/office/officeart/2005/8/layout/hierarchy3"/>
    <dgm:cxn modelId="{B99AB1FF-B59A-4A96-879A-B72250E27F70}" srcId="{A8F33A36-00A2-497B-A143-2211AEEFE4AD}" destId="{212B52B5-2BCA-483A-96A7-55A25432BEA9}" srcOrd="1" destOrd="0" parTransId="{489D68AB-C690-4511-8DBA-D22F42F069A3}" sibTransId="{7DD01FB6-287E-4A3D-A4FB-B735F1F787D1}"/>
    <dgm:cxn modelId="{34B7AED7-B3BD-443F-857A-ED7AF6D94626}" type="presParOf" srcId="{BBDEFCEE-1486-4C46-9D96-9EB56093C49F}" destId="{509ADAE6-7FD1-420E-85D0-A09276DC09F9}" srcOrd="0" destOrd="0" presId="urn:microsoft.com/office/officeart/2005/8/layout/hierarchy3"/>
    <dgm:cxn modelId="{547D4B60-81D9-4565-9874-BC9A2D4CA8A8}" type="presParOf" srcId="{509ADAE6-7FD1-420E-85D0-A09276DC09F9}" destId="{DD80868F-8EEB-4369-9148-4D0E7073D58D}" srcOrd="0" destOrd="0" presId="urn:microsoft.com/office/officeart/2005/8/layout/hierarchy3"/>
    <dgm:cxn modelId="{30ECE137-23E5-4990-BD73-7AB8B03F1827}" type="presParOf" srcId="{DD80868F-8EEB-4369-9148-4D0E7073D58D}" destId="{BF7CD507-E0F1-4C24-8109-712D7C5AB9AC}" srcOrd="0" destOrd="0" presId="urn:microsoft.com/office/officeart/2005/8/layout/hierarchy3"/>
    <dgm:cxn modelId="{D147A6F6-5F9B-4173-8915-65A95A72B964}" type="presParOf" srcId="{DD80868F-8EEB-4369-9148-4D0E7073D58D}" destId="{B140CF7C-7375-4B61-811B-CC4133916574}" srcOrd="1" destOrd="0" presId="urn:microsoft.com/office/officeart/2005/8/layout/hierarchy3"/>
    <dgm:cxn modelId="{7392A1EC-B7D6-4197-B8B9-BA6FB2BF0E03}" type="presParOf" srcId="{509ADAE6-7FD1-420E-85D0-A09276DC09F9}" destId="{72FF4BD6-FB01-4606-8A63-B510900F9E5B}" srcOrd="1" destOrd="0" presId="urn:microsoft.com/office/officeart/2005/8/layout/hierarchy3"/>
    <dgm:cxn modelId="{80B6F99E-19DE-4ECD-A85D-31E891C96C2F}" type="presParOf" srcId="{72FF4BD6-FB01-4606-8A63-B510900F9E5B}" destId="{BEE43D38-C371-4AF3-9B1C-20859E67A450}" srcOrd="0" destOrd="0" presId="urn:microsoft.com/office/officeart/2005/8/layout/hierarchy3"/>
    <dgm:cxn modelId="{B2627939-9C84-4E99-B0FD-6BF3BBD181AC}" type="presParOf" srcId="{72FF4BD6-FB01-4606-8A63-B510900F9E5B}" destId="{DBD0592F-2E5E-4B97-8328-85175B988E71}" srcOrd="1" destOrd="0" presId="urn:microsoft.com/office/officeart/2005/8/layout/hierarchy3"/>
    <dgm:cxn modelId="{95633B59-7B36-4B61-975D-A507C926189C}" type="presParOf" srcId="{72FF4BD6-FB01-4606-8A63-B510900F9E5B}" destId="{F093A886-9A24-4A6F-8842-1B9463DFC82F}" srcOrd="2" destOrd="0" presId="urn:microsoft.com/office/officeart/2005/8/layout/hierarchy3"/>
    <dgm:cxn modelId="{E2C97EE3-464B-4445-A1FB-A603044F6DA6}" type="presParOf" srcId="{72FF4BD6-FB01-4606-8A63-B510900F9E5B}" destId="{1E55B344-3D5D-4821-87C0-C35F5E4B1F82}" srcOrd="3" destOrd="0" presId="urn:microsoft.com/office/officeart/2005/8/layout/hierarchy3"/>
    <dgm:cxn modelId="{0B5A32BF-19DB-4843-9B6E-358F3C4C168E}" type="presParOf" srcId="{72FF4BD6-FB01-4606-8A63-B510900F9E5B}" destId="{6BDDDAF2-015E-4C28-9370-677AC8DCB0BB}" srcOrd="4" destOrd="0" presId="urn:microsoft.com/office/officeart/2005/8/layout/hierarchy3"/>
    <dgm:cxn modelId="{2564F687-9AB5-489C-A775-0372AECED9D4}" type="presParOf" srcId="{72FF4BD6-FB01-4606-8A63-B510900F9E5B}" destId="{3BECD76B-389E-4A81-B244-6C0418F33830}" srcOrd="5" destOrd="0" presId="urn:microsoft.com/office/officeart/2005/8/layout/hierarchy3"/>
    <dgm:cxn modelId="{F70CD91D-91B6-4D1C-9F9B-1EB4234947A1}" type="presParOf" srcId="{BBDEFCEE-1486-4C46-9D96-9EB56093C49F}" destId="{3BC5D1A3-A10E-4FB3-B76A-573B75489E46}" srcOrd="1" destOrd="0" presId="urn:microsoft.com/office/officeart/2005/8/layout/hierarchy3"/>
    <dgm:cxn modelId="{82AE90F3-F2E8-4BE8-83D6-BC0EE8F6ADB4}" type="presParOf" srcId="{3BC5D1A3-A10E-4FB3-B76A-573B75489E46}" destId="{5318CE2E-6EC7-477E-94F1-7D420756D5E8}" srcOrd="0" destOrd="0" presId="urn:microsoft.com/office/officeart/2005/8/layout/hierarchy3"/>
    <dgm:cxn modelId="{FF19A123-2A57-4B94-9654-17C17F2F78A0}" type="presParOf" srcId="{5318CE2E-6EC7-477E-94F1-7D420756D5E8}" destId="{85FCF6C0-E142-430F-A251-830F2FEC3A67}" srcOrd="0" destOrd="0" presId="urn:microsoft.com/office/officeart/2005/8/layout/hierarchy3"/>
    <dgm:cxn modelId="{26311D82-E605-42F7-8C46-1FBEDC553EBE}" type="presParOf" srcId="{5318CE2E-6EC7-477E-94F1-7D420756D5E8}" destId="{D97BEAD7-400B-42E9-8EE0-2F7B8F31B459}" srcOrd="1" destOrd="0" presId="urn:microsoft.com/office/officeart/2005/8/layout/hierarchy3"/>
    <dgm:cxn modelId="{E206512A-1766-4E94-92E5-C31CAE5BE600}" type="presParOf" srcId="{3BC5D1A3-A10E-4FB3-B76A-573B75489E46}" destId="{91E68602-5ED4-4365-AE9F-C58A152744D9}" srcOrd="1" destOrd="0" presId="urn:microsoft.com/office/officeart/2005/8/layout/hierarchy3"/>
    <dgm:cxn modelId="{D3816400-729C-4B12-AB56-836FD0FB6038}" type="presParOf" srcId="{91E68602-5ED4-4365-AE9F-C58A152744D9}" destId="{E973DCF4-0E6E-41E7-88CA-76B1BC2C3DFC}" srcOrd="0" destOrd="0" presId="urn:microsoft.com/office/officeart/2005/8/layout/hierarchy3"/>
    <dgm:cxn modelId="{0712FF44-A606-4576-B862-42D6523CA781}" type="presParOf" srcId="{91E68602-5ED4-4365-AE9F-C58A152744D9}" destId="{E4DF2E74-5265-46A7-BD70-17092C4A0D23}" srcOrd="1" destOrd="0" presId="urn:microsoft.com/office/officeart/2005/8/layout/hierarchy3"/>
    <dgm:cxn modelId="{048F4B2E-0188-456C-BD69-12ED9ACC131C}" type="presParOf" srcId="{91E68602-5ED4-4365-AE9F-C58A152744D9}" destId="{7F4C41A4-E9B8-42D3-8E2C-42ACC304BFB2}" srcOrd="2" destOrd="0" presId="urn:microsoft.com/office/officeart/2005/8/layout/hierarchy3"/>
    <dgm:cxn modelId="{F18309F2-85B6-4C86-B52A-24DF92441A06}" type="presParOf" srcId="{91E68602-5ED4-4365-AE9F-C58A152744D9}" destId="{154B0646-13F6-4A67-AA8A-47D0CF61927A}" srcOrd="3" destOrd="0" presId="urn:microsoft.com/office/officeart/2005/8/layout/hierarchy3"/>
    <dgm:cxn modelId="{6313385C-D59C-444E-8D29-AD776492169B}" type="presParOf" srcId="{91E68602-5ED4-4365-AE9F-C58A152744D9}" destId="{364501B8-53D0-444F-AC7C-E925FEAB77A5}" srcOrd="4" destOrd="0" presId="urn:microsoft.com/office/officeart/2005/8/layout/hierarchy3"/>
    <dgm:cxn modelId="{23154D88-0395-41D2-B5C7-AECC811A9264}" type="presParOf" srcId="{91E68602-5ED4-4365-AE9F-C58A152744D9}" destId="{FC7D8BD6-DCAE-4923-9D2A-927FA4D613A3}" srcOrd="5" destOrd="0" presId="urn:microsoft.com/office/officeart/2005/8/layout/hierarchy3"/>
    <dgm:cxn modelId="{36C78271-362E-4F6A-841E-C7457B499B6A}" type="presParOf" srcId="{BBDEFCEE-1486-4C46-9D96-9EB56093C49F}" destId="{3F27FA12-4A92-4032-B647-774EEBF64FF1}" srcOrd="2" destOrd="0" presId="urn:microsoft.com/office/officeart/2005/8/layout/hierarchy3"/>
    <dgm:cxn modelId="{670AF18C-BC54-492C-B9FE-79B9B374118B}" type="presParOf" srcId="{3F27FA12-4A92-4032-B647-774EEBF64FF1}" destId="{87E1E4F1-FF4B-4B7E-9FAD-0C9DA76E9F9D}" srcOrd="0" destOrd="0" presId="urn:microsoft.com/office/officeart/2005/8/layout/hierarchy3"/>
    <dgm:cxn modelId="{694664D6-796C-435C-997D-83F9FF9BC8BF}" type="presParOf" srcId="{87E1E4F1-FF4B-4B7E-9FAD-0C9DA76E9F9D}" destId="{61FD8914-6389-4635-BA44-E39AC0A9387D}" srcOrd="0" destOrd="0" presId="urn:microsoft.com/office/officeart/2005/8/layout/hierarchy3"/>
    <dgm:cxn modelId="{C94CE4A2-6A12-428D-8E81-A8970CA51F35}" type="presParOf" srcId="{87E1E4F1-FF4B-4B7E-9FAD-0C9DA76E9F9D}" destId="{30B98B06-28F6-4525-8C4D-30CF06EB40D3}" srcOrd="1" destOrd="0" presId="urn:microsoft.com/office/officeart/2005/8/layout/hierarchy3"/>
    <dgm:cxn modelId="{D627562A-2DD1-4FF8-A949-C1E11FB33303}" type="presParOf" srcId="{3F27FA12-4A92-4032-B647-774EEBF64FF1}" destId="{460D0187-8009-4BE2-B191-DD1D03C73BFF}" srcOrd="1" destOrd="0" presId="urn:microsoft.com/office/officeart/2005/8/layout/hierarchy3"/>
    <dgm:cxn modelId="{69DDD601-ECA4-4A1B-A7D0-31898EDA6B50}" type="presParOf" srcId="{460D0187-8009-4BE2-B191-DD1D03C73BFF}" destId="{0DFD795E-052E-4AB5-8C21-4D993FF50002}" srcOrd="0" destOrd="0" presId="urn:microsoft.com/office/officeart/2005/8/layout/hierarchy3"/>
    <dgm:cxn modelId="{7808638C-49E4-484B-988C-8A0BD9E64842}" type="presParOf" srcId="{460D0187-8009-4BE2-B191-DD1D03C73BFF}" destId="{13B25F41-AD46-4FA1-8EF3-8B1EEF6B3F9B}" srcOrd="1" destOrd="0" presId="urn:microsoft.com/office/officeart/2005/8/layout/hierarchy3"/>
    <dgm:cxn modelId="{4039FBCD-3A31-471E-94EC-248DD2B3FA9E}" type="presParOf" srcId="{460D0187-8009-4BE2-B191-DD1D03C73BFF}" destId="{D64E767E-EA74-47CF-B878-B0F655200516}" srcOrd="2" destOrd="0" presId="urn:microsoft.com/office/officeart/2005/8/layout/hierarchy3"/>
    <dgm:cxn modelId="{8B007636-AB24-48B9-A989-08CB68FC8AED}" type="presParOf" srcId="{460D0187-8009-4BE2-B191-DD1D03C73BFF}" destId="{DDE86BB5-3B5E-48D4-8518-9BEFBD9698BD}" srcOrd="3" destOrd="0" presId="urn:microsoft.com/office/officeart/2005/8/layout/hierarchy3"/>
    <dgm:cxn modelId="{0CF9D832-6500-4A89-8DD5-70D88472E686}" type="presParOf" srcId="{460D0187-8009-4BE2-B191-DD1D03C73BFF}" destId="{CC0E329D-4715-4A16-9EC2-D8B5B3601286}" srcOrd="4" destOrd="0" presId="urn:microsoft.com/office/officeart/2005/8/layout/hierarchy3"/>
    <dgm:cxn modelId="{FE835A39-4B35-471B-B769-E6220BF06412}" type="presParOf" srcId="{460D0187-8009-4BE2-B191-DD1D03C73BFF}" destId="{8A8C3431-501D-423E-9F69-920AD745161A}"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7CD507-E0F1-4C24-8109-712D7C5AB9AC}">
      <dsp:nvSpPr>
        <dsp:cNvPr id="0" name=""/>
        <dsp:cNvSpPr/>
      </dsp:nvSpPr>
      <dsp:spPr>
        <a:xfrm>
          <a:off x="1104069" y="862"/>
          <a:ext cx="2030657" cy="1015328"/>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zh-TW" altLang="en-US" sz="3200" kern="1200" dirty="0">
              <a:latin typeface="Adobe 繁黑體 Std B" pitchFamily="34" charset="-120"/>
              <a:ea typeface="Adobe 繁黑體 Std B" pitchFamily="34" charset="-120"/>
            </a:rPr>
            <a:t>適性輔導</a:t>
          </a:r>
        </a:p>
      </dsp:txBody>
      <dsp:txXfrm>
        <a:off x="1133807" y="30600"/>
        <a:ext cx="1971181" cy="955852"/>
      </dsp:txXfrm>
    </dsp:sp>
    <dsp:sp modelId="{BEE43D38-C371-4AF3-9B1C-20859E67A450}">
      <dsp:nvSpPr>
        <dsp:cNvPr id="0" name=""/>
        <dsp:cNvSpPr/>
      </dsp:nvSpPr>
      <dsp:spPr>
        <a:xfrm>
          <a:off x="1307135" y="1016191"/>
          <a:ext cx="203065" cy="761496"/>
        </a:xfrm>
        <a:custGeom>
          <a:avLst/>
          <a:gdLst/>
          <a:ahLst/>
          <a:cxnLst/>
          <a:rect l="0" t="0" r="0" b="0"/>
          <a:pathLst>
            <a:path>
              <a:moveTo>
                <a:pt x="0" y="0"/>
              </a:moveTo>
              <a:lnTo>
                <a:pt x="0" y="761496"/>
              </a:lnTo>
              <a:lnTo>
                <a:pt x="203065" y="761496"/>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D0592F-2E5E-4B97-8328-85175B988E71}">
      <dsp:nvSpPr>
        <dsp:cNvPr id="0" name=""/>
        <dsp:cNvSpPr/>
      </dsp:nvSpPr>
      <dsp:spPr>
        <a:xfrm>
          <a:off x="1510201" y="1270023"/>
          <a:ext cx="2006224"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國中生涯發展教育</a:t>
          </a:r>
        </a:p>
      </dsp:txBody>
      <dsp:txXfrm>
        <a:off x="1539939" y="1299761"/>
        <a:ext cx="1946748" cy="955852"/>
      </dsp:txXfrm>
    </dsp:sp>
    <dsp:sp modelId="{F093A886-9A24-4A6F-8842-1B9463DFC82F}">
      <dsp:nvSpPr>
        <dsp:cNvPr id="0" name=""/>
        <dsp:cNvSpPr/>
      </dsp:nvSpPr>
      <dsp:spPr>
        <a:xfrm>
          <a:off x="1307135" y="1016191"/>
          <a:ext cx="203065" cy="2030657"/>
        </a:xfrm>
        <a:custGeom>
          <a:avLst/>
          <a:gdLst/>
          <a:ahLst/>
          <a:cxnLst/>
          <a:rect l="0" t="0" r="0" b="0"/>
          <a:pathLst>
            <a:path>
              <a:moveTo>
                <a:pt x="0" y="0"/>
              </a:moveTo>
              <a:lnTo>
                <a:pt x="0" y="2030657"/>
              </a:lnTo>
              <a:lnTo>
                <a:pt x="203065" y="2030657"/>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55B344-3D5D-4821-87C0-C35F5E4B1F82}">
      <dsp:nvSpPr>
        <dsp:cNvPr id="0" name=""/>
        <dsp:cNvSpPr/>
      </dsp:nvSpPr>
      <dsp:spPr>
        <a:xfrm>
          <a:off x="1510201" y="2539184"/>
          <a:ext cx="2006224"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124146"/>
              <a:satOff val="72"/>
              <a:lumOff val="71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技職教育宣導</a:t>
          </a:r>
        </a:p>
      </dsp:txBody>
      <dsp:txXfrm>
        <a:off x="1539939" y="2568922"/>
        <a:ext cx="1946748" cy="955852"/>
      </dsp:txXfrm>
    </dsp:sp>
    <dsp:sp modelId="{6BDDDAF2-015E-4C28-9370-677AC8DCB0BB}">
      <dsp:nvSpPr>
        <dsp:cNvPr id="0" name=""/>
        <dsp:cNvSpPr/>
      </dsp:nvSpPr>
      <dsp:spPr>
        <a:xfrm>
          <a:off x="1307135" y="1016191"/>
          <a:ext cx="203065" cy="3299818"/>
        </a:xfrm>
        <a:custGeom>
          <a:avLst/>
          <a:gdLst/>
          <a:ahLst/>
          <a:cxnLst/>
          <a:rect l="0" t="0" r="0" b="0"/>
          <a:pathLst>
            <a:path>
              <a:moveTo>
                <a:pt x="0" y="0"/>
              </a:moveTo>
              <a:lnTo>
                <a:pt x="0" y="3299818"/>
              </a:lnTo>
              <a:lnTo>
                <a:pt x="203065" y="3299818"/>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ECD76B-389E-4A81-B244-6C0418F33830}">
      <dsp:nvSpPr>
        <dsp:cNvPr id="0" name=""/>
        <dsp:cNvSpPr/>
      </dsp:nvSpPr>
      <dsp:spPr>
        <a:xfrm>
          <a:off x="1510201" y="3808344"/>
          <a:ext cx="2006224"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248291"/>
              <a:satOff val="144"/>
              <a:lumOff val="142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充實輔導人力</a:t>
          </a:r>
        </a:p>
      </dsp:txBody>
      <dsp:txXfrm>
        <a:off x="1539939" y="3838082"/>
        <a:ext cx="1946748" cy="955852"/>
      </dsp:txXfrm>
    </dsp:sp>
    <dsp:sp modelId="{85FCF6C0-E142-430F-A251-830F2FEC3A67}">
      <dsp:nvSpPr>
        <dsp:cNvPr id="0" name=""/>
        <dsp:cNvSpPr/>
      </dsp:nvSpPr>
      <dsp:spPr>
        <a:xfrm>
          <a:off x="3642391" y="862"/>
          <a:ext cx="2030657" cy="1015328"/>
        </a:xfrm>
        <a:prstGeom prst="roundRect">
          <a:avLst>
            <a:gd name="adj" fmla="val 10000"/>
          </a:avLst>
        </a:prstGeom>
        <a:solidFill>
          <a:schemeClr val="accent5">
            <a:hueOff val="496582"/>
            <a:satOff val="288"/>
            <a:lumOff val="284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100000"/>
            </a:lnSpc>
            <a:spcBef>
              <a:spcPct val="0"/>
            </a:spcBef>
            <a:spcAft>
              <a:spcPts val="0"/>
            </a:spcAft>
            <a:buNone/>
          </a:pPr>
          <a:r>
            <a:rPr lang="zh-TW" altLang="en-US" sz="2400" kern="1200" dirty="0">
              <a:latin typeface="Adobe 繁黑體 Std B" pitchFamily="34" charset="-120"/>
              <a:ea typeface="Adobe 繁黑體 Std B" pitchFamily="34" charset="-120"/>
            </a:rPr>
            <a:t>志願選填</a:t>
          </a:r>
          <a:endParaRPr lang="en-US" altLang="zh-TW" sz="2400" kern="1200" dirty="0">
            <a:latin typeface="Adobe 繁黑體 Std B" pitchFamily="34" charset="-120"/>
            <a:ea typeface="Adobe 繁黑體 Std B" pitchFamily="34" charset="-120"/>
          </a:endParaRPr>
        </a:p>
        <a:p>
          <a:pPr marL="0" lvl="0" indent="0" algn="ctr" defTabSz="1066800">
            <a:lnSpc>
              <a:spcPct val="100000"/>
            </a:lnSpc>
            <a:spcBef>
              <a:spcPct val="0"/>
            </a:spcBef>
            <a:spcAft>
              <a:spcPts val="0"/>
            </a:spcAft>
            <a:buNone/>
          </a:pPr>
          <a:r>
            <a:rPr lang="zh-TW" altLang="en-US" sz="2400" kern="1200" dirty="0">
              <a:latin typeface="Adobe 繁黑體 Std B" pitchFamily="34" charset="-120"/>
              <a:ea typeface="Adobe 繁黑體 Std B" pitchFamily="34" charset="-120"/>
            </a:rPr>
            <a:t>試探與輔導</a:t>
          </a:r>
        </a:p>
      </dsp:txBody>
      <dsp:txXfrm>
        <a:off x="3672129" y="30600"/>
        <a:ext cx="1971181" cy="955852"/>
      </dsp:txXfrm>
    </dsp:sp>
    <dsp:sp modelId="{E973DCF4-0E6E-41E7-88CA-76B1BC2C3DFC}">
      <dsp:nvSpPr>
        <dsp:cNvPr id="0" name=""/>
        <dsp:cNvSpPr/>
      </dsp:nvSpPr>
      <dsp:spPr>
        <a:xfrm>
          <a:off x="3845456" y="1016191"/>
          <a:ext cx="203065" cy="761496"/>
        </a:xfrm>
        <a:custGeom>
          <a:avLst/>
          <a:gdLst/>
          <a:ahLst/>
          <a:cxnLst/>
          <a:rect l="0" t="0" r="0" b="0"/>
          <a:pathLst>
            <a:path>
              <a:moveTo>
                <a:pt x="0" y="0"/>
              </a:moveTo>
              <a:lnTo>
                <a:pt x="0" y="761496"/>
              </a:lnTo>
              <a:lnTo>
                <a:pt x="203065" y="761496"/>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DF2E74-5265-46A7-BD70-17092C4A0D23}">
      <dsp:nvSpPr>
        <dsp:cNvPr id="0" name=""/>
        <dsp:cNvSpPr/>
      </dsp:nvSpPr>
      <dsp:spPr>
        <a:xfrm>
          <a:off x="4048522" y="1270023"/>
          <a:ext cx="2200582"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372437"/>
              <a:satOff val="216"/>
              <a:lumOff val="21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適性入學</a:t>
          </a:r>
          <a:br>
            <a:rPr lang="en-US" altLang="zh-TW" sz="2400" kern="1200" dirty="0">
              <a:latin typeface="Adobe 繁黑體 Std B" pitchFamily="34" charset="-120"/>
              <a:ea typeface="Adobe 繁黑體 Std B" pitchFamily="34" charset="-120"/>
            </a:rPr>
          </a:br>
          <a:r>
            <a:rPr lang="zh-TW" altLang="en-US" sz="2400" kern="1200" dirty="0">
              <a:latin typeface="Adobe 繁黑體 Std B" pitchFamily="34" charset="-120"/>
              <a:ea typeface="Adobe 繁黑體 Std B" pitchFamily="34" charset="-120"/>
            </a:rPr>
            <a:t>協助措施</a:t>
          </a:r>
        </a:p>
      </dsp:txBody>
      <dsp:txXfrm>
        <a:off x="4078260" y="1299761"/>
        <a:ext cx="2141106" cy="955852"/>
      </dsp:txXfrm>
    </dsp:sp>
    <dsp:sp modelId="{7F4C41A4-E9B8-42D3-8E2C-42ACC304BFB2}">
      <dsp:nvSpPr>
        <dsp:cNvPr id="0" name=""/>
        <dsp:cNvSpPr/>
      </dsp:nvSpPr>
      <dsp:spPr>
        <a:xfrm>
          <a:off x="3845456" y="1016191"/>
          <a:ext cx="203065" cy="2030657"/>
        </a:xfrm>
        <a:custGeom>
          <a:avLst/>
          <a:gdLst/>
          <a:ahLst/>
          <a:cxnLst/>
          <a:rect l="0" t="0" r="0" b="0"/>
          <a:pathLst>
            <a:path>
              <a:moveTo>
                <a:pt x="0" y="0"/>
              </a:moveTo>
              <a:lnTo>
                <a:pt x="0" y="2030657"/>
              </a:lnTo>
              <a:lnTo>
                <a:pt x="203065" y="2030657"/>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4B0646-13F6-4A67-AA8A-47D0CF61927A}">
      <dsp:nvSpPr>
        <dsp:cNvPr id="0" name=""/>
        <dsp:cNvSpPr/>
      </dsp:nvSpPr>
      <dsp:spPr>
        <a:xfrm>
          <a:off x="4048522" y="2539184"/>
          <a:ext cx="2200582"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496582"/>
              <a:satOff val="288"/>
              <a:lumOff val="284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a:latin typeface="Adobe 繁黑體 Std B" pitchFamily="34" charset="-120"/>
              <a:ea typeface="Adobe 繁黑體 Std B" pitchFamily="34" charset="-120"/>
            </a:rPr>
            <a:t>志願體驗</a:t>
          </a:r>
          <a:br>
            <a:rPr lang="en-US" altLang="zh-TW" sz="2400" kern="1200">
              <a:latin typeface="Adobe 繁黑體 Std B" pitchFamily="34" charset="-120"/>
              <a:ea typeface="Adobe 繁黑體 Std B" pitchFamily="34" charset="-120"/>
            </a:rPr>
          </a:br>
          <a:r>
            <a:rPr lang="zh-TW" altLang="en-US" sz="2400" kern="1200">
              <a:latin typeface="Adobe 繁黑體 Std B" pitchFamily="34" charset="-120"/>
              <a:ea typeface="Adobe 繁黑體 Std B" pitchFamily="34" charset="-120"/>
            </a:rPr>
            <a:t>探索省思</a:t>
          </a:r>
          <a:endParaRPr lang="zh-TW" altLang="en-US" sz="2400" kern="1200" dirty="0">
            <a:latin typeface="Adobe 繁黑體 Std B" pitchFamily="34" charset="-120"/>
            <a:ea typeface="Adobe 繁黑體 Std B" pitchFamily="34" charset="-120"/>
          </a:endParaRPr>
        </a:p>
      </dsp:txBody>
      <dsp:txXfrm>
        <a:off x="4078260" y="2568922"/>
        <a:ext cx="2141106" cy="955852"/>
      </dsp:txXfrm>
    </dsp:sp>
    <dsp:sp modelId="{364501B8-53D0-444F-AC7C-E925FEAB77A5}">
      <dsp:nvSpPr>
        <dsp:cNvPr id="0" name=""/>
        <dsp:cNvSpPr/>
      </dsp:nvSpPr>
      <dsp:spPr>
        <a:xfrm>
          <a:off x="3845456" y="1016191"/>
          <a:ext cx="203065" cy="3299818"/>
        </a:xfrm>
        <a:custGeom>
          <a:avLst/>
          <a:gdLst/>
          <a:ahLst/>
          <a:cxnLst/>
          <a:rect l="0" t="0" r="0" b="0"/>
          <a:pathLst>
            <a:path>
              <a:moveTo>
                <a:pt x="0" y="0"/>
              </a:moveTo>
              <a:lnTo>
                <a:pt x="0" y="3299818"/>
              </a:lnTo>
              <a:lnTo>
                <a:pt x="203065" y="3299818"/>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7D8BD6-DCAE-4923-9D2A-927FA4D613A3}">
      <dsp:nvSpPr>
        <dsp:cNvPr id="0" name=""/>
        <dsp:cNvSpPr/>
      </dsp:nvSpPr>
      <dsp:spPr>
        <a:xfrm>
          <a:off x="4048522" y="3808344"/>
          <a:ext cx="2200582"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620728"/>
              <a:satOff val="360"/>
              <a:lumOff val="35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a:latin typeface="Adobe 繁黑體 Std B" pitchFamily="34" charset="-120"/>
              <a:ea typeface="Adobe 繁黑體 Std B" pitchFamily="34" charset="-120"/>
            </a:rPr>
            <a:t>檢測</a:t>
          </a:r>
          <a:br>
            <a:rPr lang="en-US" altLang="zh-TW" sz="2400" kern="1200">
              <a:latin typeface="Adobe 繁黑體 Std B" pitchFamily="34" charset="-120"/>
              <a:ea typeface="Adobe 繁黑體 Std B" pitchFamily="34" charset="-120"/>
            </a:rPr>
          </a:br>
          <a:r>
            <a:rPr lang="zh-TW" altLang="en-US" sz="2400" kern="1200">
              <a:latin typeface="Adobe 繁黑體 Std B" pitchFamily="34" charset="-120"/>
              <a:ea typeface="Adobe 繁黑體 Std B" pitchFamily="34" charset="-120"/>
            </a:rPr>
            <a:t>免試作業系統</a:t>
          </a:r>
          <a:endParaRPr lang="zh-TW" altLang="en-US" sz="2400" kern="1200" dirty="0">
            <a:latin typeface="Adobe 繁黑體 Std B" pitchFamily="34" charset="-120"/>
            <a:ea typeface="Adobe 繁黑體 Std B" pitchFamily="34" charset="-120"/>
          </a:endParaRPr>
        </a:p>
      </dsp:txBody>
      <dsp:txXfrm>
        <a:off x="4078260" y="3838082"/>
        <a:ext cx="2141106" cy="955852"/>
      </dsp:txXfrm>
    </dsp:sp>
    <dsp:sp modelId="{61FD8914-6389-4635-BA44-E39AC0A9387D}">
      <dsp:nvSpPr>
        <dsp:cNvPr id="0" name=""/>
        <dsp:cNvSpPr/>
      </dsp:nvSpPr>
      <dsp:spPr>
        <a:xfrm>
          <a:off x="6329539" y="862"/>
          <a:ext cx="2136149" cy="1015328"/>
        </a:xfrm>
        <a:prstGeom prst="roundRect">
          <a:avLst>
            <a:gd name="adj" fmla="val 10000"/>
          </a:avLst>
        </a:prstGeom>
        <a:solidFill>
          <a:schemeClr val="accent5">
            <a:hueOff val="993165"/>
            <a:satOff val="576"/>
            <a:lumOff val="56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zh-TW" altLang="en-US" sz="3200" kern="1200" dirty="0">
              <a:latin typeface="Adobe 繁黑體 Std B" pitchFamily="34" charset="-120"/>
              <a:ea typeface="Adobe 繁黑體 Std B" pitchFamily="34" charset="-120"/>
            </a:rPr>
            <a:t>適性入學</a:t>
          </a:r>
        </a:p>
      </dsp:txBody>
      <dsp:txXfrm>
        <a:off x="6359277" y="30600"/>
        <a:ext cx="2076673" cy="955852"/>
      </dsp:txXfrm>
    </dsp:sp>
    <dsp:sp modelId="{0DFD795E-052E-4AB5-8C21-4D993FF50002}">
      <dsp:nvSpPr>
        <dsp:cNvPr id="0" name=""/>
        <dsp:cNvSpPr/>
      </dsp:nvSpPr>
      <dsp:spPr>
        <a:xfrm>
          <a:off x="6543154" y="1016191"/>
          <a:ext cx="213614" cy="761496"/>
        </a:xfrm>
        <a:custGeom>
          <a:avLst/>
          <a:gdLst/>
          <a:ahLst/>
          <a:cxnLst/>
          <a:rect l="0" t="0" r="0" b="0"/>
          <a:pathLst>
            <a:path>
              <a:moveTo>
                <a:pt x="0" y="0"/>
              </a:moveTo>
              <a:lnTo>
                <a:pt x="0" y="761496"/>
              </a:lnTo>
              <a:lnTo>
                <a:pt x="213614" y="761496"/>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B25F41-AD46-4FA1-8EF3-8B1EEF6B3F9B}">
      <dsp:nvSpPr>
        <dsp:cNvPr id="0" name=""/>
        <dsp:cNvSpPr/>
      </dsp:nvSpPr>
      <dsp:spPr>
        <a:xfrm>
          <a:off x="6756769" y="1270023"/>
          <a:ext cx="2148272"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744874"/>
              <a:satOff val="432"/>
              <a:lumOff val="42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適性入學宣導</a:t>
          </a:r>
        </a:p>
      </dsp:txBody>
      <dsp:txXfrm>
        <a:off x="6786507" y="1299761"/>
        <a:ext cx="2088796" cy="955852"/>
      </dsp:txXfrm>
    </dsp:sp>
    <dsp:sp modelId="{D64E767E-EA74-47CF-B878-B0F655200516}">
      <dsp:nvSpPr>
        <dsp:cNvPr id="0" name=""/>
        <dsp:cNvSpPr/>
      </dsp:nvSpPr>
      <dsp:spPr>
        <a:xfrm>
          <a:off x="6543154" y="1016191"/>
          <a:ext cx="213614" cy="2030657"/>
        </a:xfrm>
        <a:custGeom>
          <a:avLst/>
          <a:gdLst/>
          <a:ahLst/>
          <a:cxnLst/>
          <a:rect l="0" t="0" r="0" b="0"/>
          <a:pathLst>
            <a:path>
              <a:moveTo>
                <a:pt x="0" y="0"/>
              </a:moveTo>
              <a:lnTo>
                <a:pt x="0" y="2030657"/>
              </a:lnTo>
              <a:lnTo>
                <a:pt x="213614" y="2030657"/>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E86BB5-3B5E-48D4-8518-9BEFBD9698BD}">
      <dsp:nvSpPr>
        <dsp:cNvPr id="0" name=""/>
        <dsp:cNvSpPr/>
      </dsp:nvSpPr>
      <dsp:spPr>
        <a:xfrm>
          <a:off x="6756769" y="2539184"/>
          <a:ext cx="1829475"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869019"/>
              <a:satOff val="504"/>
              <a:lumOff val="49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免試入學作業</a:t>
          </a:r>
        </a:p>
      </dsp:txBody>
      <dsp:txXfrm>
        <a:off x="6786507" y="2568922"/>
        <a:ext cx="1769999" cy="955852"/>
      </dsp:txXfrm>
    </dsp:sp>
    <dsp:sp modelId="{CC0E329D-4715-4A16-9EC2-D8B5B3601286}">
      <dsp:nvSpPr>
        <dsp:cNvPr id="0" name=""/>
        <dsp:cNvSpPr/>
      </dsp:nvSpPr>
      <dsp:spPr>
        <a:xfrm>
          <a:off x="6543154" y="1016191"/>
          <a:ext cx="213614" cy="3299818"/>
        </a:xfrm>
        <a:custGeom>
          <a:avLst/>
          <a:gdLst/>
          <a:ahLst/>
          <a:cxnLst/>
          <a:rect l="0" t="0" r="0" b="0"/>
          <a:pathLst>
            <a:path>
              <a:moveTo>
                <a:pt x="0" y="0"/>
              </a:moveTo>
              <a:lnTo>
                <a:pt x="0" y="3299818"/>
              </a:lnTo>
              <a:lnTo>
                <a:pt x="213614" y="3299818"/>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8C3431-501D-423E-9F69-920AD745161A}">
      <dsp:nvSpPr>
        <dsp:cNvPr id="0" name=""/>
        <dsp:cNvSpPr/>
      </dsp:nvSpPr>
      <dsp:spPr>
        <a:xfrm>
          <a:off x="6756769" y="3808344"/>
          <a:ext cx="2014038"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993165"/>
              <a:satOff val="576"/>
              <a:lumOff val="5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特色招生作業</a:t>
          </a:r>
        </a:p>
      </dsp:txBody>
      <dsp:txXfrm>
        <a:off x="6786507" y="3838082"/>
        <a:ext cx="1954562" cy="9558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7CD507-E0F1-4C24-8109-712D7C5AB9AC}">
      <dsp:nvSpPr>
        <dsp:cNvPr id="0" name=""/>
        <dsp:cNvSpPr/>
      </dsp:nvSpPr>
      <dsp:spPr>
        <a:xfrm>
          <a:off x="1104069" y="862"/>
          <a:ext cx="2030657" cy="1015328"/>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zh-TW" altLang="en-US" sz="3200" kern="1200" dirty="0">
              <a:latin typeface="Adobe 繁黑體 Std B" pitchFamily="34" charset="-120"/>
              <a:ea typeface="Adobe 繁黑體 Std B" pitchFamily="34" charset="-120"/>
            </a:rPr>
            <a:t>適性輔導</a:t>
          </a:r>
        </a:p>
      </dsp:txBody>
      <dsp:txXfrm>
        <a:off x="1133807" y="30600"/>
        <a:ext cx="1971181" cy="955852"/>
      </dsp:txXfrm>
    </dsp:sp>
    <dsp:sp modelId="{BEE43D38-C371-4AF3-9B1C-20859E67A450}">
      <dsp:nvSpPr>
        <dsp:cNvPr id="0" name=""/>
        <dsp:cNvSpPr/>
      </dsp:nvSpPr>
      <dsp:spPr>
        <a:xfrm>
          <a:off x="1307135" y="1016191"/>
          <a:ext cx="203065" cy="761496"/>
        </a:xfrm>
        <a:custGeom>
          <a:avLst/>
          <a:gdLst/>
          <a:ahLst/>
          <a:cxnLst/>
          <a:rect l="0" t="0" r="0" b="0"/>
          <a:pathLst>
            <a:path>
              <a:moveTo>
                <a:pt x="0" y="0"/>
              </a:moveTo>
              <a:lnTo>
                <a:pt x="0" y="761496"/>
              </a:lnTo>
              <a:lnTo>
                <a:pt x="203065" y="761496"/>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D0592F-2E5E-4B97-8328-85175B988E71}">
      <dsp:nvSpPr>
        <dsp:cNvPr id="0" name=""/>
        <dsp:cNvSpPr/>
      </dsp:nvSpPr>
      <dsp:spPr>
        <a:xfrm>
          <a:off x="1510201" y="1270023"/>
          <a:ext cx="2006224"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國中生涯發展教育</a:t>
          </a:r>
        </a:p>
      </dsp:txBody>
      <dsp:txXfrm>
        <a:off x="1539939" y="1299761"/>
        <a:ext cx="1946748" cy="955852"/>
      </dsp:txXfrm>
    </dsp:sp>
    <dsp:sp modelId="{F093A886-9A24-4A6F-8842-1B9463DFC82F}">
      <dsp:nvSpPr>
        <dsp:cNvPr id="0" name=""/>
        <dsp:cNvSpPr/>
      </dsp:nvSpPr>
      <dsp:spPr>
        <a:xfrm>
          <a:off x="1307135" y="1016191"/>
          <a:ext cx="203065" cy="2030657"/>
        </a:xfrm>
        <a:custGeom>
          <a:avLst/>
          <a:gdLst/>
          <a:ahLst/>
          <a:cxnLst/>
          <a:rect l="0" t="0" r="0" b="0"/>
          <a:pathLst>
            <a:path>
              <a:moveTo>
                <a:pt x="0" y="0"/>
              </a:moveTo>
              <a:lnTo>
                <a:pt x="0" y="2030657"/>
              </a:lnTo>
              <a:lnTo>
                <a:pt x="203065" y="2030657"/>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55B344-3D5D-4821-87C0-C35F5E4B1F82}">
      <dsp:nvSpPr>
        <dsp:cNvPr id="0" name=""/>
        <dsp:cNvSpPr/>
      </dsp:nvSpPr>
      <dsp:spPr>
        <a:xfrm>
          <a:off x="1510201" y="2539184"/>
          <a:ext cx="2006224"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124146"/>
              <a:satOff val="72"/>
              <a:lumOff val="71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技職教育宣導</a:t>
          </a:r>
        </a:p>
      </dsp:txBody>
      <dsp:txXfrm>
        <a:off x="1539939" y="2568922"/>
        <a:ext cx="1946748" cy="955852"/>
      </dsp:txXfrm>
    </dsp:sp>
    <dsp:sp modelId="{6BDDDAF2-015E-4C28-9370-677AC8DCB0BB}">
      <dsp:nvSpPr>
        <dsp:cNvPr id="0" name=""/>
        <dsp:cNvSpPr/>
      </dsp:nvSpPr>
      <dsp:spPr>
        <a:xfrm>
          <a:off x="1307135" y="1016191"/>
          <a:ext cx="203065" cy="3299818"/>
        </a:xfrm>
        <a:custGeom>
          <a:avLst/>
          <a:gdLst/>
          <a:ahLst/>
          <a:cxnLst/>
          <a:rect l="0" t="0" r="0" b="0"/>
          <a:pathLst>
            <a:path>
              <a:moveTo>
                <a:pt x="0" y="0"/>
              </a:moveTo>
              <a:lnTo>
                <a:pt x="0" y="3299818"/>
              </a:lnTo>
              <a:lnTo>
                <a:pt x="203065" y="3299818"/>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ECD76B-389E-4A81-B244-6C0418F33830}">
      <dsp:nvSpPr>
        <dsp:cNvPr id="0" name=""/>
        <dsp:cNvSpPr/>
      </dsp:nvSpPr>
      <dsp:spPr>
        <a:xfrm>
          <a:off x="1510201" y="3808344"/>
          <a:ext cx="2006224"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248291"/>
              <a:satOff val="144"/>
              <a:lumOff val="142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充實輔導人力</a:t>
          </a:r>
        </a:p>
      </dsp:txBody>
      <dsp:txXfrm>
        <a:off x="1539939" y="3838082"/>
        <a:ext cx="1946748" cy="955852"/>
      </dsp:txXfrm>
    </dsp:sp>
    <dsp:sp modelId="{85FCF6C0-E142-430F-A251-830F2FEC3A67}">
      <dsp:nvSpPr>
        <dsp:cNvPr id="0" name=""/>
        <dsp:cNvSpPr/>
      </dsp:nvSpPr>
      <dsp:spPr>
        <a:xfrm>
          <a:off x="3642391" y="862"/>
          <a:ext cx="2030657" cy="1015328"/>
        </a:xfrm>
        <a:prstGeom prst="roundRect">
          <a:avLst>
            <a:gd name="adj" fmla="val 10000"/>
          </a:avLst>
        </a:prstGeom>
        <a:solidFill>
          <a:schemeClr val="accent5">
            <a:hueOff val="496582"/>
            <a:satOff val="288"/>
            <a:lumOff val="284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100000"/>
            </a:lnSpc>
            <a:spcBef>
              <a:spcPct val="0"/>
            </a:spcBef>
            <a:spcAft>
              <a:spcPts val="0"/>
            </a:spcAft>
            <a:buNone/>
          </a:pPr>
          <a:r>
            <a:rPr lang="zh-TW" altLang="en-US" sz="2400" kern="1200" dirty="0">
              <a:latin typeface="Adobe 繁黑體 Std B" pitchFamily="34" charset="-120"/>
              <a:ea typeface="Adobe 繁黑體 Std B" pitchFamily="34" charset="-120"/>
            </a:rPr>
            <a:t>志願選填</a:t>
          </a:r>
          <a:endParaRPr lang="en-US" altLang="zh-TW" sz="2400" kern="1200" dirty="0">
            <a:latin typeface="Adobe 繁黑體 Std B" pitchFamily="34" charset="-120"/>
            <a:ea typeface="Adobe 繁黑體 Std B" pitchFamily="34" charset="-120"/>
          </a:endParaRPr>
        </a:p>
        <a:p>
          <a:pPr marL="0" lvl="0" indent="0" algn="ctr" defTabSz="1066800">
            <a:lnSpc>
              <a:spcPct val="100000"/>
            </a:lnSpc>
            <a:spcBef>
              <a:spcPct val="0"/>
            </a:spcBef>
            <a:spcAft>
              <a:spcPts val="0"/>
            </a:spcAft>
            <a:buNone/>
          </a:pPr>
          <a:r>
            <a:rPr lang="zh-TW" altLang="en-US" sz="2400" kern="1200" dirty="0">
              <a:latin typeface="Adobe 繁黑體 Std B" pitchFamily="34" charset="-120"/>
              <a:ea typeface="Adobe 繁黑體 Std B" pitchFamily="34" charset="-120"/>
            </a:rPr>
            <a:t>試探與輔導</a:t>
          </a:r>
        </a:p>
      </dsp:txBody>
      <dsp:txXfrm>
        <a:off x="3672129" y="30600"/>
        <a:ext cx="1971181" cy="955852"/>
      </dsp:txXfrm>
    </dsp:sp>
    <dsp:sp modelId="{E973DCF4-0E6E-41E7-88CA-76B1BC2C3DFC}">
      <dsp:nvSpPr>
        <dsp:cNvPr id="0" name=""/>
        <dsp:cNvSpPr/>
      </dsp:nvSpPr>
      <dsp:spPr>
        <a:xfrm>
          <a:off x="3845456" y="1016191"/>
          <a:ext cx="203065" cy="761496"/>
        </a:xfrm>
        <a:custGeom>
          <a:avLst/>
          <a:gdLst/>
          <a:ahLst/>
          <a:cxnLst/>
          <a:rect l="0" t="0" r="0" b="0"/>
          <a:pathLst>
            <a:path>
              <a:moveTo>
                <a:pt x="0" y="0"/>
              </a:moveTo>
              <a:lnTo>
                <a:pt x="0" y="761496"/>
              </a:lnTo>
              <a:lnTo>
                <a:pt x="203065" y="761496"/>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DF2E74-5265-46A7-BD70-17092C4A0D23}">
      <dsp:nvSpPr>
        <dsp:cNvPr id="0" name=""/>
        <dsp:cNvSpPr/>
      </dsp:nvSpPr>
      <dsp:spPr>
        <a:xfrm>
          <a:off x="4048522" y="1270023"/>
          <a:ext cx="2200582"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372437"/>
              <a:satOff val="216"/>
              <a:lumOff val="21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適性入學</a:t>
          </a:r>
          <a:br>
            <a:rPr lang="en-US" altLang="zh-TW" sz="2400" kern="1200" dirty="0">
              <a:latin typeface="Adobe 繁黑體 Std B" pitchFamily="34" charset="-120"/>
              <a:ea typeface="Adobe 繁黑體 Std B" pitchFamily="34" charset="-120"/>
            </a:rPr>
          </a:br>
          <a:r>
            <a:rPr lang="zh-TW" altLang="en-US" sz="2400" kern="1200" dirty="0">
              <a:latin typeface="Adobe 繁黑體 Std B" pitchFamily="34" charset="-120"/>
              <a:ea typeface="Adobe 繁黑體 Std B" pitchFamily="34" charset="-120"/>
            </a:rPr>
            <a:t>協助措施</a:t>
          </a:r>
        </a:p>
      </dsp:txBody>
      <dsp:txXfrm>
        <a:off x="4078260" y="1299761"/>
        <a:ext cx="2141106" cy="955852"/>
      </dsp:txXfrm>
    </dsp:sp>
    <dsp:sp modelId="{7F4C41A4-E9B8-42D3-8E2C-42ACC304BFB2}">
      <dsp:nvSpPr>
        <dsp:cNvPr id="0" name=""/>
        <dsp:cNvSpPr/>
      </dsp:nvSpPr>
      <dsp:spPr>
        <a:xfrm>
          <a:off x="3845456" y="1016191"/>
          <a:ext cx="203065" cy="2030657"/>
        </a:xfrm>
        <a:custGeom>
          <a:avLst/>
          <a:gdLst/>
          <a:ahLst/>
          <a:cxnLst/>
          <a:rect l="0" t="0" r="0" b="0"/>
          <a:pathLst>
            <a:path>
              <a:moveTo>
                <a:pt x="0" y="0"/>
              </a:moveTo>
              <a:lnTo>
                <a:pt x="0" y="2030657"/>
              </a:lnTo>
              <a:lnTo>
                <a:pt x="203065" y="2030657"/>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4B0646-13F6-4A67-AA8A-47D0CF61927A}">
      <dsp:nvSpPr>
        <dsp:cNvPr id="0" name=""/>
        <dsp:cNvSpPr/>
      </dsp:nvSpPr>
      <dsp:spPr>
        <a:xfrm>
          <a:off x="4048522" y="2539184"/>
          <a:ext cx="2200582"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496582"/>
              <a:satOff val="288"/>
              <a:lumOff val="284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a:latin typeface="Adobe 繁黑體 Std B" pitchFamily="34" charset="-120"/>
              <a:ea typeface="Adobe 繁黑體 Std B" pitchFamily="34" charset="-120"/>
            </a:rPr>
            <a:t>志願體驗</a:t>
          </a:r>
          <a:br>
            <a:rPr lang="en-US" altLang="zh-TW" sz="2400" kern="1200">
              <a:latin typeface="Adobe 繁黑體 Std B" pitchFamily="34" charset="-120"/>
              <a:ea typeface="Adobe 繁黑體 Std B" pitchFamily="34" charset="-120"/>
            </a:rPr>
          </a:br>
          <a:r>
            <a:rPr lang="zh-TW" altLang="en-US" sz="2400" kern="1200">
              <a:latin typeface="Adobe 繁黑體 Std B" pitchFamily="34" charset="-120"/>
              <a:ea typeface="Adobe 繁黑體 Std B" pitchFamily="34" charset="-120"/>
            </a:rPr>
            <a:t>探索省思</a:t>
          </a:r>
          <a:endParaRPr lang="zh-TW" altLang="en-US" sz="2400" kern="1200" dirty="0">
            <a:latin typeface="Adobe 繁黑體 Std B" pitchFamily="34" charset="-120"/>
            <a:ea typeface="Adobe 繁黑體 Std B" pitchFamily="34" charset="-120"/>
          </a:endParaRPr>
        </a:p>
      </dsp:txBody>
      <dsp:txXfrm>
        <a:off x="4078260" y="2568922"/>
        <a:ext cx="2141106" cy="955852"/>
      </dsp:txXfrm>
    </dsp:sp>
    <dsp:sp modelId="{364501B8-53D0-444F-AC7C-E925FEAB77A5}">
      <dsp:nvSpPr>
        <dsp:cNvPr id="0" name=""/>
        <dsp:cNvSpPr/>
      </dsp:nvSpPr>
      <dsp:spPr>
        <a:xfrm>
          <a:off x="3845456" y="1016191"/>
          <a:ext cx="203065" cy="3299818"/>
        </a:xfrm>
        <a:custGeom>
          <a:avLst/>
          <a:gdLst/>
          <a:ahLst/>
          <a:cxnLst/>
          <a:rect l="0" t="0" r="0" b="0"/>
          <a:pathLst>
            <a:path>
              <a:moveTo>
                <a:pt x="0" y="0"/>
              </a:moveTo>
              <a:lnTo>
                <a:pt x="0" y="3299818"/>
              </a:lnTo>
              <a:lnTo>
                <a:pt x="203065" y="3299818"/>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7D8BD6-DCAE-4923-9D2A-927FA4D613A3}">
      <dsp:nvSpPr>
        <dsp:cNvPr id="0" name=""/>
        <dsp:cNvSpPr/>
      </dsp:nvSpPr>
      <dsp:spPr>
        <a:xfrm>
          <a:off x="4048522" y="3808344"/>
          <a:ext cx="2200582"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620728"/>
              <a:satOff val="360"/>
              <a:lumOff val="35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a:latin typeface="Adobe 繁黑體 Std B" pitchFamily="34" charset="-120"/>
              <a:ea typeface="Adobe 繁黑體 Std B" pitchFamily="34" charset="-120"/>
            </a:rPr>
            <a:t>檢測</a:t>
          </a:r>
          <a:br>
            <a:rPr lang="en-US" altLang="zh-TW" sz="2400" kern="1200">
              <a:latin typeface="Adobe 繁黑體 Std B" pitchFamily="34" charset="-120"/>
              <a:ea typeface="Adobe 繁黑體 Std B" pitchFamily="34" charset="-120"/>
            </a:rPr>
          </a:br>
          <a:r>
            <a:rPr lang="zh-TW" altLang="en-US" sz="2400" kern="1200">
              <a:latin typeface="Adobe 繁黑體 Std B" pitchFamily="34" charset="-120"/>
              <a:ea typeface="Adobe 繁黑體 Std B" pitchFamily="34" charset="-120"/>
            </a:rPr>
            <a:t>免試作業系統</a:t>
          </a:r>
          <a:endParaRPr lang="zh-TW" altLang="en-US" sz="2400" kern="1200" dirty="0">
            <a:latin typeface="Adobe 繁黑體 Std B" pitchFamily="34" charset="-120"/>
            <a:ea typeface="Adobe 繁黑體 Std B" pitchFamily="34" charset="-120"/>
          </a:endParaRPr>
        </a:p>
      </dsp:txBody>
      <dsp:txXfrm>
        <a:off x="4078260" y="3838082"/>
        <a:ext cx="2141106" cy="955852"/>
      </dsp:txXfrm>
    </dsp:sp>
    <dsp:sp modelId="{61FD8914-6389-4635-BA44-E39AC0A9387D}">
      <dsp:nvSpPr>
        <dsp:cNvPr id="0" name=""/>
        <dsp:cNvSpPr/>
      </dsp:nvSpPr>
      <dsp:spPr>
        <a:xfrm>
          <a:off x="6329539" y="862"/>
          <a:ext cx="2136149" cy="1015328"/>
        </a:xfrm>
        <a:prstGeom prst="roundRect">
          <a:avLst>
            <a:gd name="adj" fmla="val 10000"/>
          </a:avLst>
        </a:prstGeom>
        <a:solidFill>
          <a:schemeClr val="accent5">
            <a:hueOff val="993165"/>
            <a:satOff val="576"/>
            <a:lumOff val="56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zh-TW" altLang="en-US" sz="3200" kern="1200" dirty="0">
              <a:latin typeface="Adobe 繁黑體 Std B" pitchFamily="34" charset="-120"/>
              <a:ea typeface="Adobe 繁黑體 Std B" pitchFamily="34" charset="-120"/>
            </a:rPr>
            <a:t>適性入學</a:t>
          </a:r>
        </a:p>
      </dsp:txBody>
      <dsp:txXfrm>
        <a:off x="6359277" y="30600"/>
        <a:ext cx="2076673" cy="955852"/>
      </dsp:txXfrm>
    </dsp:sp>
    <dsp:sp modelId="{0DFD795E-052E-4AB5-8C21-4D993FF50002}">
      <dsp:nvSpPr>
        <dsp:cNvPr id="0" name=""/>
        <dsp:cNvSpPr/>
      </dsp:nvSpPr>
      <dsp:spPr>
        <a:xfrm>
          <a:off x="6543154" y="1016191"/>
          <a:ext cx="213614" cy="761496"/>
        </a:xfrm>
        <a:custGeom>
          <a:avLst/>
          <a:gdLst/>
          <a:ahLst/>
          <a:cxnLst/>
          <a:rect l="0" t="0" r="0" b="0"/>
          <a:pathLst>
            <a:path>
              <a:moveTo>
                <a:pt x="0" y="0"/>
              </a:moveTo>
              <a:lnTo>
                <a:pt x="0" y="761496"/>
              </a:lnTo>
              <a:lnTo>
                <a:pt x="213614" y="761496"/>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B25F41-AD46-4FA1-8EF3-8B1EEF6B3F9B}">
      <dsp:nvSpPr>
        <dsp:cNvPr id="0" name=""/>
        <dsp:cNvSpPr/>
      </dsp:nvSpPr>
      <dsp:spPr>
        <a:xfrm>
          <a:off x="6756769" y="1270023"/>
          <a:ext cx="2148272"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744874"/>
              <a:satOff val="432"/>
              <a:lumOff val="42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適性入學宣導</a:t>
          </a:r>
        </a:p>
      </dsp:txBody>
      <dsp:txXfrm>
        <a:off x="6786507" y="1299761"/>
        <a:ext cx="2088796" cy="955852"/>
      </dsp:txXfrm>
    </dsp:sp>
    <dsp:sp modelId="{D64E767E-EA74-47CF-B878-B0F655200516}">
      <dsp:nvSpPr>
        <dsp:cNvPr id="0" name=""/>
        <dsp:cNvSpPr/>
      </dsp:nvSpPr>
      <dsp:spPr>
        <a:xfrm>
          <a:off x="6543154" y="1016191"/>
          <a:ext cx="213614" cy="2030657"/>
        </a:xfrm>
        <a:custGeom>
          <a:avLst/>
          <a:gdLst/>
          <a:ahLst/>
          <a:cxnLst/>
          <a:rect l="0" t="0" r="0" b="0"/>
          <a:pathLst>
            <a:path>
              <a:moveTo>
                <a:pt x="0" y="0"/>
              </a:moveTo>
              <a:lnTo>
                <a:pt x="0" y="2030657"/>
              </a:lnTo>
              <a:lnTo>
                <a:pt x="213614" y="2030657"/>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E86BB5-3B5E-48D4-8518-9BEFBD9698BD}">
      <dsp:nvSpPr>
        <dsp:cNvPr id="0" name=""/>
        <dsp:cNvSpPr/>
      </dsp:nvSpPr>
      <dsp:spPr>
        <a:xfrm>
          <a:off x="6756769" y="2539184"/>
          <a:ext cx="1829475"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869019"/>
              <a:satOff val="504"/>
              <a:lumOff val="49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免試入學作業</a:t>
          </a:r>
        </a:p>
      </dsp:txBody>
      <dsp:txXfrm>
        <a:off x="6786507" y="2568922"/>
        <a:ext cx="1769999" cy="955852"/>
      </dsp:txXfrm>
    </dsp:sp>
    <dsp:sp modelId="{CC0E329D-4715-4A16-9EC2-D8B5B3601286}">
      <dsp:nvSpPr>
        <dsp:cNvPr id="0" name=""/>
        <dsp:cNvSpPr/>
      </dsp:nvSpPr>
      <dsp:spPr>
        <a:xfrm>
          <a:off x="6543154" y="1016191"/>
          <a:ext cx="213614" cy="3299818"/>
        </a:xfrm>
        <a:custGeom>
          <a:avLst/>
          <a:gdLst/>
          <a:ahLst/>
          <a:cxnLst/>
          <a:rect l="0" t="0" r="0" b="0"/>
          <a:pathLst>
            <a:path>
              <a:moveTo>
                <a:pt x="0" y="0"/>
              </a:moveTo>
              <a:lnTo>
                <a:pt x="0" y="3299818"/>
              </a:lnTo>
              <a:lnTo>
                <a:pt x="213614" y="3299818"/>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8C3431-501D-423E-9F69-920AD745161A}">
      <dsp:nvSpPr>
        <dsp:cNvPr id="0" name=""/>
        <dsp:cNvSpPr/>
      </dsp:nvSpPr>
      <dsp:spPr>
        <a:xfrm>
          <a:off x="6756769" y="3808344"/>
          <a:ext cx="2014038" cy="1015328"/>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993165"/>
              <a:satOff val="576"/>
              <a:lumOff val="5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l" defTabSz="1066800">
            <a:lnSpc>
              <a:spcPct val="90000"/>
            </a:lnSpc>
            <a:spcBef>
              <a:spcPct val="0"/>
            </a:spcBef>
            <a:spcAft>
              <a:spcPct val="35000"/>
            </a:spcAft>
            <a:buNone/>
          </a:pPr>
          <a:r>
            <a:rPr lang="zh-TW" altLang="en-US" sz="2400" kern="1200" dirty="0">
              <a:latin typeface="Adobe 繁黑體 Std B" pitchFamily="34" charset="-120"/>
              <a:ea typeface="Adobe 繁黑體 Std B" pitchFamily="34" charset="-120"/>
            </a:rPr>
            <a:t>特色招生作業</a:t>
          </a:r>
        </a:p>
      </dsp:txBody>
      <dsp:txXfrm>
        <a:off x="6786507" y="3838082"/>
        <a:ext cx="1954562" cy="95585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D1C54F-9CB3-4DF3-B63A-F37370992085}" type="datetimeFigureOut">
              <a:rPr lang="zh-TW" altLang="en-US" smtClean="0"/>
              <a:t>2024/12/3</a:t>
            </a:fld>
            <a:endParaRPr lang="zh-TW" altLang="en-US"/>
          </a:p>
        </p:txBody>
      </p:sp>
      <p:sp>
        <p:nvSpPr>
          <p:cNvPr id="4" name="投影片影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4E5B3C-C8A4-44B9-A704-641C3ABC6F3B}" type="slidenum">
              <a:rPr lang="zh-TW" altLang="en-US" smtClean="0"/>
              <a:t>‹#›</a:t>
            </a:fld>
            <a:endParaRPr lang="zh-TW" altLang="en-US"/>
          </a:p>
        </p:txBody>
      </p:sp>
    </p:spTree>
    <p:extLst>
      <p:ext uri="{BB962C8B-B14F-4D97-AF65-F5344CB8AC3E}">
        <p14:creationId xmlns:p14="http://schemas.microsoft.com/office/powerpoint/2010/main" val="35048907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w.com.tw/article/5127890"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B90943-098B-4F5D-8544-E844B930A55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179767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B90943-098B-4F5D-8544-E844B930A55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503510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381000" y="685800"/>
            <a:ext cx="6096000" cy="3429000"/>
          </a:xfrm>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8B2EDFD8-6BAB-457C-B613-9E0E9B0CC95F}" type="slidenum">
              <a:rPr lang="zh-TW" altLang="en-US" smtClean="0"/>
              <a:pPr/>
              <a:t>45</a:t>
            </a:fld>
            <a:endParaRPr lang="zh-TW" altLang="en-US"/>
          </a:p>
        </p:txBody>
      </p:sp>
    </p:spTree>
    <p:extLst>
      <p:ext uri="{BB962C8B-B14F-4D97-AF65-F5344CB8AC3E}">
        <p14:creationId xmlns:p14="http://schemas.microsoft.com/office/powerpoint/2010/main" val="3275533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381000" y="685800"/>
            <a:ext cx="6096000" cy="3429000"/>
          </a:xfrm>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8B2EDFD8-6BAB-457C-B613-9E0E9B0CC95F}" type="slidenum">
              <a:rPr lang="zh-TW" altLang="en-US" smtClean="0"/>
              <a:pPr/>
              <a:t>46</a:t>
            </a:fld>
            <a:endParaRPr lang="zh-TW" altLang="en-US"/>
          </a:p>
        </p:txBody>
      </p:sp>
    </p:spTree>
    <p:extLst>
      <p:ext uri="{BB962C8B-B14F-4D97-AF65-F5344CB8AC3E}">
        <p14:creationId xmlns:p14="http://schemas.microsoft.com/office/powerpoint/2010/main" val="3185129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投影片圖像版面配置區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3778"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zh-TW" altLang="en-US"/>
              <a:t>填寫生涯規劃書，主要考量個人因素、環境因素及資訊因素。生涯發展記錄手冊菜此部分的考量內容主要由「生涯黃金三角」發展而來。</a:t>
            </a:r>
          </a:p>
          <a:p>
            <a:pPr>
              <a:spcBef>
                <a:spcPct val="0"/>
              </a:spcBef>
            </a:pPr>
            <a:r>
              <a:rPr lang="zh-TW" altLang="en-US"/>
              <a:t>所提及的內涵，皆適合發展出協助學生做最後檢核的晤談大綱。</a:t>
            </a:r>
          </a:p>
        </p:txBody>
      </p:sp>
      <p:sp>
        <p:nvSpPr>
          <p:cNvPr id="203779"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fld id="{8935C1C8-B70E-4CC5-9E3F-BB59BA1D1C50}" type="slidenum">
              <a:rPr lang="zh-TW" altLang="en-US">
                <a:solidFill>
                  <a:prstClr val="black"/>
                </a:solidFill>
              </a:rPr>
              <a:pPr/>
              <a:t>47</a:t>
            </a:fld>
            <a:endParaRPr lang="en-US" altLang="zh-TW" dirty="0">
              <a:solidFill>
                <a:prstClr val="black"/>
              </a:solidFill>
            </a:endParaRPr>
          </a:p>
        </p:txBody>
      </p:sp>
    </p:spTree>
    <p:extLst>
      <p:ext uri="{BB962C8B-B14F-4D97-AF65-F5344CB8AC3E}">
        <p14:creationId xmlns:p14="http://schemas.microsoft.com/office/powerpoint/2010/main" val="3829144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B90943-098B-4F5D-8544-E844B930A55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50</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0852491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51</a:t>
            </a:fld>
            <a:endParaRPr lang="zh-CN" altLang="en-US"/>
          </a:p>
        </p:txBody>
      </p:sp>
    </p:spTree>
    <p:extLst>
      <p:ext uri="{BB962C8B-B14F-4D97-AF65-F5344CB8AC3E}">
        <p14:creationId xmlns:p14="http://schemas.microsoft.com/office/powerpoint/2010/main" val="1625709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52</a:t>
            </a:fld>
            <a:endParaRPr lang="zh-CN" altLang="en-US"/>
          </a:p>
        </p:txBody>
      </p:sp>
    </p:spTree>
    <p:extLst>
      <p:ext uri="{BB962C8B-B14F-4D97-AF65-F5344CB8AC3E}">
        <p14:creationId xmlns:p14="http://schemas.microsoft.com/office/powerpoint/2010/main" val="3801478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710080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02174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33225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7" name="Google Shape;57;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 name="Google Shape;58;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zh-TW" sz="1200">
                <a:solidFill>
                  <a:schemeClr val="dk1"/>
                </a:solidFill>
                <a:latin typeface="Arial"/>
                <a:ea typeface="Arial"/>
                <a:cs typeface="Arial"/>
                <a:sym typeface="Arial"/>
              </a:rPr>
              <a:t>6</a:t>
            </a:fld>
            <a:endParaRPr sz="1200">
              <a:solidFill>
                <a:schemeClr val="dk1"/>
              </a:solidFill>
              <a:latin typeface="Arial"/>
              <a:ea typeface="Arial"/>
              <a:cs typeface="Arial"/>
              <a:sym typeface="Arial"/>
            </a:endParaRPr>
          </a:p>
        </p:txBody>
      </p:sp>
    </p:spTree>
    <p:extLst>
      <p:ext uri="{BB962C8B-B14F-4D97-AF65-F5344CB8AC3E}">
        <p14:creationId xmlns:p14="http://schemas.microsoft.com/office/powerpoint/2010/main" val="12448563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56</a:t>
            </a:fld>
            <a:endParaRPr lang="zh-CN" altLang="en-US"/>
          </a:p>
        </p:txBody>
      </p:sp>
    </p:spTree>
    <p:extLst>
      <p:ext uri="{BB962C8B-B14F-4D97-AF65-F5344CB8AC3E}">
        <p14:creationId xmlns:p14="http://schemas.microsoft.com/office/powerpoint/2010/main" val="1791949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58</a:t>
            </a:fld>
            <a:endParaRPr lang="zh-CN" altLang="en-US"/>
          </a:p>
        </p:txBody>
      </p:sp>
    </p:spTree>
    <p:extLst>
      <p:ext uri="{BB962C8B-B14F-4D97-AF65-F5344CB8AC3E}">
        <p14:creationId xmlns:p14="http://schemas.microsoft.com/office/powerpoint/2010/main" val="3611521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8968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359745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4681067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229461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903909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4022253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B90943-098B-4F5D-8544-E844B930A55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66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6266767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預留位置 1"/>
          <p:cNvSpPr>
            <a:spLocks noGrp="1" noRot="1" noChangeAspect="1"/>
          </p:cNvSpPr>
          <p:nvPr>
            <p:ph type="sldImg"/>
          </p:nvPr>
        </p:nvSpPr>
        <p:spPr/>
      </p:sp>
      <p:sp>
        <p:nvSpPr>
          <p:cNvPr id="3" name="備忘稿預留位置 2"/>
          <p:cNvSpPr>
            <a:spLocks noGrp="1"/>
          </p:cNvSpPr>
          <p:nvPr>
            <p:ph type="body" idx="1"/>
          </p:nvPr>
        </p:nvSpPr>
        <p:spPr/>
        <p:txBody>
          <a:bodyPr rtlCol="0"/>
          <a:lstStyle/>
          <a:p>
            <a:pPr rtl="0"/>
            <a:endParaRPr lang="zh-TW" altLang="en-US" noProof="0" dirty="0">
              <a:latin typeface="微軟正黑體" panose="020B0604030504040204" pitchFamily="34" charset="-120"/>
              <a:ea typeface="微軟正黑體" panose="020B0604030504040204" pitchFamily="34" charset="-120"/>
            </a:endParaRPr>
          </a:p>
        </p:txBody>
      </p:sp>
      <p:sp>
        <p:nvSpPr>
          <p:cNvPr id="4" name="投影片編號預留位置 3"/>
          <p:cNvSpPr>
            <a:spLocks noGrp="1"/>
          </p:cNvSpPr>
          <p:nvPr>
            <p:ph type="sldNum" sz="quarter" idx="10"/>
          </p:nvPr>
        </p:nvSpPr>
        <p:spPr/>
        <p:txBody>
          <a:bodyPr rtlCol="0"/>
          <a:lstStyle/>
          <a:p>
            <a:pPr rtl="0"/>
            <a:fld id="{893B0CF2-7F87-4E02-A248-870047730F99}" type="slidenum">
              <a:rPr lang="en-US" smtClean="0"/>
              <a:pPr rtl="0"/>
              <a:t>67</a:t>
            </a:fld>
            <a:endParaRPr lang="en-US" dirty="0"/>
          </a:p>
        </p:txBody>
      </p:sp>
    </p:spTree>
    <p:extLst>
      <p:ext uri="{BB962C8B-B14F-4D97-AF65-F5344CB8AC3E}">
        <p14:creationId xmlns:p14="http://schemas.microsoft.com/office/powerpoint/2010/main" val="2050960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3787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投影片圖像版面配置區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備忘稿版面配置區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a:p>
        </p:txBody>
      </p:sp>
      <p:sp>
        <p:nvSpPr>
          <p:cNvPr id="125956" name="投影片編號版面配置區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微軟正黑體" panose="020B0604030504040204" pitchFamily="34" charset="-120"/>
              </a:defRPr>
            </a:lvl1pPr>
            <a:lvl2pPr marL="742950" indent="-285750">
              <a:defRPr kumimoji="1">
                <a:solidFill>
                  <a:schemeClr val="tx1"/>
                </a:solidFill>
                <a:latin typeface="Arial" panose="020B0604020202020204" pitchFamily="34" charset="0"/>
                <a:ea typeface="微軟正黑體" panose="020B0604030504040204" pitchFamily="34" charset="-120"/>
              </a:defRPr>
            </a:lvl2pPr>
            <a:lvl3pPr marL="1143000" indent="-228600">
              <a:defRPr kumimoji="1">
                <a:solidFill>
                  <a:schemeClr val="tx1"/>
                </a:solidFill>
                <a:latin typeface="Arial" panose="020B0604020202020204" pitchFamily="34" charset="0"/>
                <a:ea typeface="微軟正黑體" panose="020B0604030504040204" pitchFamily="34" charset="-120"/>
              </a:defRPr>
            </a:lvl3pPr>
            <a:lvl4pPr marL="1600200" indent="-228600">
              <a:defRPr kumimoji="1">
                <a:solidFill>
                  <a:schemeClr val="tx1"/>
                </a:solidFill>
                <a:latin typeface="Arial" panose="020B0604020202020204" pitchFamily="34" charset="0"/>
                <a:ea typeface="微軟正黑體" panose="020B0604030504040204" pitchFamily="34" charset="-120"/>
              </a:defRPr>
            </a:lvl4pPr>
            <a:lvl5pPr marL="2057400" indent="-228600">
              <a:defRPr kumimoji="1">
                <a:solidFill>
                  <a:schemeClr val="tx1"/>
                </a:solidFill>
                <a:latin typeface="Arial" panose="020B0604020202020204" pitchFamily="34" charset="0"/>
                <a:ea typeface="微軟正黑體" panose="020B0604030504040204" pitchFamily="34"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微軟正黑體" panose="020B0604030504040204" pitchFamily="34"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微軟正黑體" panose="020B0604030504040204" pitchFamily="34"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微軟正黑體" panose="020B0604030504040204" pitchFamily="34"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微軟正黑體" panose="020B0604030504040204" pitchFamily="34" charset="-120"/>
              </a:defRPr>
            </a:lvl9pPr>
          </a:lstStyle>
          <a:p>
            <a:fld id="{E3120102-70DF-426B-ABD3-FA1DBA8A8869}" type="slidenum">
              <a:rPr kumimoji="0" lang="zh-TW" altLang="en-US" smtClean="0">
                <a:latin typeface="Calibri" panose="020F0502020204030204" pitchFamily="34" charset="0"/>
                <a:ea typeface="新細明體" panose="02020500000000000000" pitchFamily="18" charset="-120"/>
              </a:rPr>
              <a:pPr/>
              <a:t>27</a:t>
            </a:fld>
            <a:endParaRPr kumimoji="0" lang="zh-TW" altLang="en-US">
              <a:latin typeface="Calibri" panose="020F0502020204030204" pitchFamily="34" charset="0"/>
              <a:ea typeface="新細明體" panose="02020500000000000000" pitchFamily="18" charset="-120"/>
            </a:endParaRPr>
          </a:p>
        </p:txBody>
      </p:sp>
    </p:spTree>
    <p:extLst>
      <p:ext uri="{BB962C8B-B14F-4D97-AF65-F5344CB8AC3E}">
        <p14:creationId xmlns:p14="http://schemas.microsoft.com/office/powerpoint/2010/main" val="954054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https://edu.parenting.com.tw/10yearsofCAP-1085?fromid=inarticle&amp;id=008379&amp;pk_vid=c472b5727890974d1729471793c005da#keyfigure</a:t>
            </a:r>
            <a:endParaRPr lang="zh-TW" altLang="en-US" dirty="0"/>
          </a:p>
        </p:txBody>
      </p:sp>
      <p:sp>
        <p:nvSpPr>
          <p:cNvPr id="4" name="投影片編號版面配置區 3"/>
          <p:cNvSpPr>
            <a:spLocks noGrp="1"/>
          </p:cNvSpPr>
          <p:nvPr>
            <p:ph type="sldNum" sz="quarter" idx="5"/>
          </p:nvPr>
        </p:nvSpPr>
        <p:spPr/>
        <p:txBody>
          <a:bodyPr/>
          <a:lstStyle/>
          <a:p>
            <a:fld id="{6D4CCDE0-673E-47E6-B433-20E359245AF7}" type="slidenum">
              <a:rPr lang="zh-TW" altLang="en-US" smtClean="0"/>
              <a:t>28</a:t>
            </a:fld>
            <a:endParaRPr lang="zh-TW" altLang="en-US"/>
          </a:p>
        </p:txBody>
      </p:sp>
    </p:spTree>
    <p:extLst>
      <p:ext uri="{BB962C8B-B14F-4D97-AF65-F5344CB8AC3E}">
        <p14:creationId xmlns:p14="http://schemas.microsoft.com/office/powerpoint/2010/main" val="33907103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https://edu.parenting.com.tw/10yearsofCAP-1085?fromid=inarticle&amp;id=008379&amp;pk_vid=c472b5727890974d1729471793c005da#keyfigure</a:t>
            </a:r>
            <a:endParaRPr lang="zh-TW" altLang="en-US" dirty="0"/>
          </a:p>
        </p:txBody>
      </p:sp>
      <p:sp>
        <p:nvSpPr>
          <p:cNvPr id="4" name="投影片編號版面配置區 3"/>
          <p:cNvSpPr>
            <a:spLocks noGrp="1"/>
          </p:cNvSpPr>
          <p:nvPr>
            <p:ph type="sldNum" sz="quarter" idx="5"/>
          </p:nvPr>
        </p:nvSpPr>
        <p:spPr/>
        <p:txBody>
          <a:bodyPr/>
          <a:lstStyle/>
          <a:p>
            <a:fld id="{6D4CCDE0-673E-47E6-B433-20E359245AF7}" type="slidenum">
              <a:rPr lang="zh-TW" altLang="en-US" smtClean="0"/>
              <a:t>29</a:t>
            </a:fld>
            <a:endParaRPr lang="zh-TW" altLang="en-US"/>
          </a:p>
        </p:txBody>
      </p:sp>
    </p:spTree>
    <p:extLst>
      <p:ext uri="{BB962C8B-B14F-4D97-AF65-F5344CB8AC3E}">
        <p14:creationId xmlns:p14="http://schemas.microsoft.com/office/powerpoint/2010/main" val="1803928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200" b="1" i="0" kern="1200" dirty="0">
                <a:solidFill>
                  <a:schemeClr val="tx1"/>
                </a:solidFill>
                <a:effectLst/>
                <a:latin typeface="+mn-lt"/>
                <a:ea typeface="+mn-ea"/>
                <a:cs typeface="+mn-cs"/>
              </a:rPr>
              <a:t>學力退步像看恐怖片！後段班學生大增，專家憂「還沒出社會就在等待失敗」</a:t>
            </a:r>
          </a:p>
          <a:p>
            <a:r>
              <a:rPr lang="zh-TW" altLang="en-US" dirty="0">
                <a:hlinkClick r:id="rId3"/>
              </a:rPr>
              <a:t>學力退步像看恐怖片！後段班學生大增，專家憂「還沒出社會就在等待失敗」｜天下雜誌 </a:t>
            </a:r>
            <a:r>
              <a:rPr lang="en-US" altLang="zh-TW" dirty="0">
                <a:hlinkClick r:id="rId3"/>
              </a:rPr>
              <a:t>(cw.com.tw)</a:t>
            </a:r>
            <a:endParaRPr lang="en-US" altLang="zh-TW"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b="1" i="0" dirty="0">
                <a:solidFill>
                  <a:srgbClr val="111111"/>
                </a:solidFill>
                <a:effectLst/>
                <a:latin typeface="Arial" panose="020B0604020202020204" pitchFamily="34" charset="0"/>
              </a:rPr>
              <a:t>4</a:t>
            </a:r>
            <a:r>
              <a:rPr lang="zh-TW" altLang="en-US" b="1" i="0" dirty="0">
                <a:solidFill>
                  <a:srgbClr val="111111"/>
                </a:solidFill>
                <a:effectLst/>
                <a:latin typeface="Arial" panose="020B0604020202020204" pitchFamily="34" charset="0"/>
              </a:rPr>
              <a:t>萬人</a:t>
            </a:r>
            <a:r>
              <a:rPr lang="en-US" altLang="zh-TW" b="1" i="0" dirty="0">
                <a:solidFill>
                  <a:srgbClr val="111111"/>
                </a:solidFill>
                <a:effectLst/>
                <a:latin typeface="Arial" panose="020B0604020202020204" pitchFamily="34" charset="0"/>
              </a:rPr>
              <a:t>5B </a:t>
            </a:r>
            <a:r>
              <a:rPr lang="zh-TW" altLang="en-US" b="1" i="0" dirty="0">
                <a:solidFill>
                  <a:srgbClr val="111111"/>
                </a:solidFill>
                <a:effectLst/>
                <a:latin typeface="Arial" panose="020B0604020202020204" pitchFamily="34" charset="0"/>
              </a:rPr>
              <a:t>國中會考學力提升</a:t>
            </a:r>
            <a:endParaRPr lang="en-US" altLang="zh-TW" b="1" i="0" dirty="0">
              <a:solidFill>
                <a:srgbClr val="111111"/>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b="1" i="0" dirty="0">
                <a:solidFill>
                  <a:srgbClr val="111111"/>
                </a:solidFill>
                <a:effectLst/>
                <a:latin typeface="Arial" panose="020B0604020202020204" pitchFamily="34" charset="0"/>
              </a:rPr>
              <a:t>https://features.ltn.com.tw/cap/2024/article/paper/1650366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TW" b="1" i="0" dirty="0">
              <a:solidFill>
                <a:srgbClr val="111111"/>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b="1" i="0" u="none" strike="noStrike" dirty="0">
                <a:solidFill>
                  <a:srgbClr val="373737"/>
                </a:solidFill>
                <a:effectLst/>
                <a:latin typeface="Arial" panose="020B0604020202020204" pitchFamily="34" charset="0"/>
              </a:rPr>
              <a:t>3</a:t>
            </a:r>
            <a:r>
              <a:rPr lang="zh-TW" altLang="en-US" b="1" i="0" u="none" strike="noStrike" dirty="0">
                <a:solidFill>
                  <a:srgbClr val="373737"/>
                </a:solidFill>
                <a:effectLst/>
                <a:latin typeface="Arial" panose="020B0604020202020204" pitchFamily="34" charset="0"/>
              </a:rPr>
              <a:t>成考生英數始終待加強，為何減</a:t>
            </a:r>
            <a:r>
              <a:rPr lang="en-US" altLang="zh-TW" b="1" i="0" u="none" strike="noStrike" dirty="0">
                <a:solidFill>
                  <a:srgbClr val="373737"/>
                </a:solidFill>
                <a:effectLst/>
                <a:latin typeface="Arial" panose="020B0604020202020204" pitchFamily="34" charset="0"/>
              </a:rPr>
              <a:t>C</a:t>
            </a:r>
            <a:r>
              <a:rPr lang="zh-TW" altLang="en-US" b="1" i="0" u="none" strike="noStrike" dirty="0">
                <a:solidFill>
                  <a:srgbClr val="373737"/>
                </a:solidFill>
                <a:effectLst/>
                <a:latin typeface="Arial" panose="020B0604020202020204" pitchFamily="34" charset="0"/>
              </a:rPr>
              <a:t>幅度趕不上增</a:t>
            </a:r>
            <a:r>
              <a:rPr lang="en-US" altLang="zh-TW" b="1" i="0" u="none" strike="noStrike" dirty="0">
                <a:solidFill>
                  <a:srgbClr val="373737"/>
                </a:solidFill>
                <a:effectLst/>
                <a:latin typeface="Arial" panose="020B0604020202020204" pitchFamily="34" charset="0"/>
              </a:rPr>
              <a:t>A</a:t>
            </a:r>
            <a:r>
              <a:rPr lang="zh-TW" altLang="en-US" b="1" i="0" u="none" strike="noStrike" dirty="0">
                <a:solidFill>
                  <a:srgbClr val="373737"/>
                </a:solidFill>
                <a:effectLst/>
                <a:latin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b="1" i="0" dirty="0">
                <a:solidFill>
                  <a:srgbClr val="111111"/>
                </a:solidFill>
                <a:effectLst/>
                <a:latin typeface="Arial" panose="020B0604020202020204" pitchFamily="34" charset="0"/>
              </a:rPr>
              <a:t>https://www.parenting.com.tw/article/5095652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TW" b="1" i="0" dirty="0">
              <a:solidFill>
                <a:srgbClr val="111111"/>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b="1" i="0" dirty="0">
              <a:solidFill>
                <a:srgbClr val="111111"/>
              </a:solidFill>
              <a:effectLst/>
              <a:latin typeface="Arial" panose="020B0604020202020204" pitchFamily="34" charset="0"/>
            </a:endParaRPr>
          </a:p>
          <a:p>
            <a:endParaRPr lang="zh-TW" altLang="en-US" dirty="0"/>
          </a:p>
        </p:txBody>
      </p:sp>
      <p:sp>
        <p:nvSpPr>
          <p:cNvPr id="4" name="投影片編號版面配置區 3"/>
          <p:cNvSpPr>
            <a:spLocks noGrp="1"/>
          </p:cNvSpPr>
          <p:nvPr>
            <p:ph type="sldNum" sz="quarter" idx="5"/>
          </p:nvPr>
        </p:nvSpPr>
        <p:spPr/>
        <p:txBody>
          <a:bodyPr/>
          <a:lstStyle/>
          <a:p>
            <a:fld id="{A1CC0D26-B883-4592-B1FA-46C60D2C5176}" type="slidenum">
              <a:rPr lang="zh-TW" altLang="en-US" smtClean="0"/>
              <a:t>30</a:t>
            </a:fld>
            <a:endParaRPr lang="zh-TW" altLang="en-US"/>
          </a:p>
        </p:txBody>
      </p:sp>
    </p:spTree>
    <p:extLst>
      <p:ext uri="{BB962C8B-B14F-4D97-AF65-F5344CB8AC3E}">
        <p14:creationId xmlns:p14="http://schemas.microsoft.com/office/powerpoint/2010/main" val="2497524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B90943-098B-4F5D-8544-E844B930A55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78034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A1CC0D26-B883-4592-B1FA-46C60D2C5176}" type="slidenum">
              <a:rPr lang="zh-TW" altLang="en-US" smtClean="0"/>
              <a:t>41</a:t>
            </a:fld>
            <a:endParaRPr lang="zh-TW" altLang="en-US"/>
          </a:p>
        </p:txBody>
      </p:sp>
    </p:spTree>
    <p:extLst>
      <p:ext uri="{BB962C8B-B14F-4D97-AF65-F5344CB8AC3E}">
        <p14:creationId xmlns:p14="http://schemas.microsoft.com/office/powerpoint/2010/main" val="27408700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zh-TW" altLang="en-US"/>
              <a:t>按一下以編輯母片標題樣式</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按一下以編輯母片子標題樣式</a:t>
            </a:r>
            <a:endParaRPr lang="en-US" dirty="0"/>
          </a:p>
        </p:txBody>
      </p:sp>
      <p:sp>
        <p:nvSpPr>
          <p:cNvPr id="4" name="Date Placeholder 3"/>
          <p:cNvSpPr>
            <a:spLocks noGrp="1"/>
          </p:cNvSpPr>
          <p:nvPr>
            <p:ph type="dt" sz="half" idx="10"/>
          </p:nvPr>
        </p:nvSpPr>
        <p:spPr>
          <a:xfrm>
            <a:off x="7983232" y="5037663"/>
            <a:ext cx="897467" cy="279400"/>
          </a:xfrm>
        </p:spPr>
        <p:txBody>
          <a:bodyPr/>
          <a:lstStyle/>
          <a:p>
            <a:fld id="{409C7438-46E2-4F31-9EAC-CDBB1680C201}" type="datetimeFigureOut">
              <a:rPr lang="zh-TW" altLang="en-US" smtClean="0"/>
              <a:t>2024/12/3</a:t>
            </a:fld>
            <a:endParaRPr lang="zh-TW" altLang="en-US"/>
          </a:p>
        </p:txBody>
      </p:sp>
      <p:sp>
        <p:nvSpPr>
          <p:cNvPr id="5" name="Footer Placeholder 4"/>
          <p:cNvSpPr>
            <a:spLocks noGrp="1"/>
          </p:cNvSpPr>
          <p:nvPr>
            <p:ph type="ftr" sz="quarter" idx="11"/>
          </p:nvPr>
        </p:nvSpPr>
        <p:spPr>
          <a:xfrm>
            <a:off x="2692397" y="5037663"/>
            <a:ext cx="5214635" cy="279400"/>
          </a:xfrm>
        </p:spPr>
        <p:txBody>
          <a:bodyPr/>
          <a:lstStyle/>
          <a:p>
            <a:endParaRPr lang="zh-TW" altLang="en-US"/>
          </a:p>
        </p:txBody>
      </p:sp>
      <p:sp>
        <p:nvSpPr>
          <p:cNvPr id="6" name="Slide Number Placeholder 5"/>
          <p:cNvSpPr>
            <a:spLocks noGrp="1"/>
          </p:cNvSpPr>
          <p:nvPr>
            <p:ph type="sldNum" sz="quarter" idx="12"/>
          </p:nvPr>
        </p:nvSpPr>
        <p:spPr>
          <a:xfrm>
            <a:off x="8956900" y="5037663"/>
            <a:ext cx="551167" cy="279400"/>
          </a:xfrm>
        </p:spPr>
        <p:txBody>
          <a:bodyPr/>
          <a:lstStyle/>
          <a:p>
            <a:fld id="{A37E39EB-B35D-480B-8549-6F79ACD7CFD7}" type="slidenum">
              <a:rPr lang="zh-TW" altLang="en-US" smtClean="0"/>
              <a:t>‹#›</a:t>
            </a:fld>
            <a:endParaRPr lang="zh-TW"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2571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全景圖片 (含輔助字幕)">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a:t>按一下圖示以新增圖片</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Date Placeholder 4"/>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A37E39EB-B35D-480B-8549-6F79ACD7CFD7}" type="slidenum">
              <a:rPr lang="zh-TW" altLang="en-US" smtClean="0"/>
              <a:t>‹#›</a:t>
            </a:fld>
            <a:endParaRPr lang="zh-TW" altLang="en-US"/>
          </a:p>
        </p:txBody>
      </p:sp>
    </p:spTree>
    <p:extLst>
      <p:ext uri="{BB962C8B-B14F-4D97-AF65-F5344CB8AC3E}">
        <p14:creationId xmlns:p14="http://schemas.microsoft.com/office/powerpoint/2010/main" val="3503126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標題與輔助字幕">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37E39EB-B35D-480B-8549-6F79ACD7CFD7}" type="slidenum">
              <a:rPr lang="zh-TW" altLang="en-US" smtClean="0"/>
              <a:t>‹#›</a:t>
            </a:fld>
            <a:endParaRPr lang="zh-TW"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155095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述 (含輔助字幕)">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zh-TW" altLang="en-US"/>
              <a:t>按一下以編輯母片標題樣式</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按一下以編輯母片文字樣式</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37E39EB-B35D-480B-8549-6F79ACD7CFD7}" type="slidenum">
              <a:rPr lang="zh-TW" altLang="en-US" smtClean="0"/>
              <a:t>‹#›</a:t>
            </a:fld>
            <a:endParaRPr lang="zh-TW"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721933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37E39EB-B35D-480B-8549-6F79ACD7CFD7}" type="slidenum">
              <a:rPr lang="zh-TW" altLang="en-US" smtClean="0"/>
              <a:t>‹#›</a:t>
            </a:fld>
            <a:endParaRPr lang="zh-TW" altLang="en-US"/>
          </a:p>
        </p:txBody>
      </p:sp>
    </p:spTree>
    <p:extLst>
      <p:ext uri="{BB962C8B-B14F-4D97-AF65-F5344CB8AC3E}">
        <p14:creationId xmlns:p14="http://schemas.microsoft.com/office/powerpoint/2010/main" val="2166286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述名片">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zh-TW" altLang="en-US"/>
              <a:t>按一下以編輯母片標題樣式</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37E39EB-B35D-480B-8549-6F79ACD7CFD7}" type="slidenum">
              <a:rPr lang="zh-TW" altLang="en-US" smtClean="0"/>
              <a:t>‹#›</a:t>
            </a:fld>
            <a:endParaRPr lang="zh-TW"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5462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是非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zh-TW" altLang="en-US"/>
              <a:t>按一下以編輯母片標題樣式</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37E39EB-B35D-480B-8549-6F79ACD7CFD7}" type="slidenum">
              <a:rPr lang="zh-TW" altLang="en-US" smtClean="0"/>
              <a:t>‹#›</a:t>
            </a:fld>
            <a:endParaRPr lang="zh-TW"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6901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ncho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37E39EB-B35D-480B-8549-6F79ACD7CFD7}" type="slidenum">
              <a:rPr lang="zh-TW" altLang="en-US" smtClean="0"/>
              <a:t>‹#›</a:t>
            </a:fld>
            <a:endParaRPr lang="zh-TW"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1972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37E39EB-B35D-480B-8549-6F79ACD7CFD7}" type="slidenum">
              <a:rPr lang="zh-TW" altLang="en-US" smtClean="0"/>
              <a:t>‹#›</a:t>
            </a:fld>
            <a:endParaRPr lang="zh-TW"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01647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pPr>
              <a:defRPr/>
            </a:pPr>
            <a:fld id="{B889CE88-A024-4770-A735-EF21E37F77C0}" type="datetime1">
              <a:rPr lang="zh-TW" altLang="en-US" smtClean="0"/>
              <a:pPr>
                <a:defRPr/>
              </a:pPr>
              <a:t>2024/12/3</a:t>
            </a:fld>
            <a:endParaRPr lang="en-US" altLang="zh-TW"/>
          </a:p>
        </p:txBody>
      </p:sp>
      <p:sp>
        <p:nvSpPr>
          <p:cNvPr id="3" name="頁尾版面配置區 2"/>
          <p:cNvSpPr>
            <a:spLocks noGrp="1"/>
          </p:cNvSpPr>
          <p:nvPr>
            <p:ph type="ftr" sz="quarter" idx="11"/>
          </p:nvPr>
        </p:nvSpPr>
        <p:spPr/>
        <p:txBody>
          <a:bodyPr/>
          <a:lstStyle/>
          <a:p>
            <a:pPr>
              <a:defRPr/>
            </a:pPr>
            <a:endParaRPr lang="en-US" altLang="zh-TW"/>
          </a:p>
        </p:txBody>
      </p:sp>
      <p:sp>
        <p:nvSpPr>
          <p:cNvPr id="4" name="投影片編號版面配置區 3"/>
          <p:cNvSpPr>
            <a:spLocks noGrp="1"/>
          </p:cNvSpPr>
          <p:nvPr>
            <p:ph type="sldNum" sz="quarter" idx="12"/>
          </p:nvPr>
        </p:nvSpPr>
        <p:spPr/>
        <p:txBody>
          <a:bodyPr/>
          <a:lstStyle/>
          <a:p>
            <a:pPr>
              <a:defRPr/>
            </a:pPr>
            <a:fld id="{99B95B68-3107-48C5-89C6-BFD26BB323E4}" type="slidenum">
              <a:rPr lang="en-US" altLang="zh-TW" smtClean="0"/>
              <a:pPr>
                <a:defRPr/>
              </a:pPr>
              <a:t>‹#›</a:t>
            </a:fld>
            <a:endParaRPr lang="en-US" altLang="zh-TW"/>
          </a:p>
        </p:txBody>
      </p:sp>
      <p:sp>
        <p:nvSpPr>
          <p:cNvPr id="5" name="Rectangle 2"/>
          <p:cNvSpPr>
            <a:spLocks noGrp="1" noChangeArrowheads="1"/>
          </p:cNvSpPr>
          <p:nvPr>
            <p:ph type="title" idx="4294967295"/>
          </p:nvPr>
        </p:nvSpPr>
        <p:spPr>
          <a:xfrm>
            <a:off x="1775520" y="411216"/>
            <a:ext cx="8496300" cy="829924"/>
          </a:xfrm>
        </p:spPr>
        <p:txBody>
          <a:bodyPr/>
          <a:lstStyle>
            <a:lvl1pPr>
              <a:defRPr>
                <a:latin typeface="標楷體" panose="03000509000000000000" pitchFamily="65" charset="-120"/>
                <a:ea typeface="標楷體" panose="03000509000000000000" pitchFamily="65" charset="-120"/>
              </a:defRPr>
            </a:lvl1pPr>
          </a:lstStyle>
          <a:p>
            <a:pPr eaLnBrk="1" hangingPunct="1"/>
            <a:endParaRPr lang="en-US" altLang="zh-TW" dirty="0">
              <a:solidFill>
                <a:srgbClr val="0000FF"/>
              </a:solidFill>
              <a:latin typeface="標楷體" panose="03000509000000000000" pitchFamily="65" charset="-120"/>
              <a:ea typeface="標楷體" panose="03000509000000000000" pitchFamily="65" charset="-120"/>
            </a:endParaRPr>
          </a:p>
        </p:txBody>
      </p:sp>
      <p:sp>
        <p:nvSpPr>
          <p:cNvPr id="6" name="圓角矩形 5"/>
          <p:cNvSpPr/>
          <p:nvPr userDrawn="1"/>
        </p:nvSpPr>
        <p:spPr bwMode="auto">
          <a:xfrm>
            <a:off x="1775520" y="1241140"/>
            <a:ext cx="8496300" cy="171636"/>
          </a:xfrm>
          <a:prstGeom prst="roundRect">
            <a:avLst/>
          </a:prstGeom>
          <a:gradFill flip="none" rotWithShape="1">
            <a:gsLst>
              <a:gs pos="0">
                <a:schemeClr val="accent4">
                  <a:alpha val="28000"/>
                  <a:lumMod val="0"/>
                  <a:lumOff val="100000"/>
                </a:schemeClr>
              </a:gs>
              <a:gs pos="48000">
                <a:schemeClr val="accent4">
                  <a:lumMod val="97000"/>
                  <a:lumOff val="3000"/>
                </a:schemeClr>
              </a:gs>
              <a:gs pos="100000">
                <a:schemeClr val="accent4">
                  <a:lumMod val="60000"/>
                  <a:lumOff val="40000"/>
                </a:schemeClr>
              </a:gs>
            </a:gsLst>
            <a:lin ang="16200000" scaled="1"/>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none"/>
          <a:lstStyle/>
          <a:p>
            <a:pPr eaLnBrk="1" hangingPunct="1">
              <a:defRPr/>
            </a:pPr>
            <a:endParaRPr lang="zh-TW" altLang="en-US">
              <a:solidFill>
                <a:schemeClr val="tx1"/>
              </a:solidFill>
            </a:endParaRPr>
          </a:p>
        </p:txBody>
      </p:sp>
    </p:spTree>
    <p:extLst>
      <p:ext uri="{BB962C8B-B14F-4D97-AF65-F5344CB8AC3E}">
        <p14:creationId xmlns:p14="http://schemas.microsoft.com/office/powerpoint/2010/main" val="1805853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標題及表格">
    <p:spTree>
      <p:nvGrpSpPr>
        <p:cNvPr id="1" name=""/>
        <p:cNvGrpSpPr/>
        <p:nvPr/>
      </p:nvGrpSpPr>
      <p:grpSpPr>
        <a:xfrm>
          <a:off x="0" y="0"/>
          <a:ext cx="0" cy="0"/>
          <a:chOff x="0" y="0"/>
          <a:chExt cx="0" cy="0"/>
        </a:xfrm>
      </p:grpSpPr>
      <p:sp>
        <p:nvSpPr>
          <p:cNvPr id="6" name="Rectangle 13"/>
          <p:cNvSpPr>
            <a:spLocks noGrp="1" noChangeArrowheads="1"/>
          </p:cNvSpPr>
          <p:nvPr>
            <p:ph type="sldNum" sz="quarter" idx="12"/>
          </p:nvPr>
        </p:nvSpPr>
        <p:spPr/>
        <p:txBody>
          <a:bodyPr/>
          <a:lstStyle>
            <a:lvl1pPr>
              <a:defRPr/>
            </a:lvl1pPr>
          </a:lstStyle>
          <a:p>
            <a:pPr>
              <a:defRPr/>
            </a:pPr>
            <a:fld id="{5C37D937-A086-4E5F-B2AF-EC379E6F0AD9}" type="slidenum">
              <a:rPr lang="en-US" altLang="zh-TW"/>
              <a:pPr>
                <a:defRPr/>
              </a:pPr>
              <a:t>‹#›</a:t>
            </a:fld>
            <a:endParaRPr lang="en-US" altLang="zh-TW"/>
          </a:p>
        </p:txBody>
      </p:sp>
      <p:pic>
        <p:nvPicPr>
          <p:cNvPr id="7" name="圖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57" y="4791277"/>
            <a:ext cx="12193057" cy="2066723"/>
          </a:xfrm>
          <a:prstGeom prst="rect">
            <a:avLst/>
          </a:prstGeom>
        </p:spPr>
      </p:pic>
      <p:pic>
        <p:nvPicPr>
          <p:cNvPr id="2" name="圖片 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2641" y="5737552"/>
            <a:ext cx="2414225" cy="1237595"/>
          </a:xfrm>
          <a:prstGeom prst="rect">
            <a:avLst/>
          </a:prstGeom>
        </p:spPr>
      </p:pic>
      <p:sp>
        <p:nvSpPr>
          <p:cNvPr id="5" name="Rectangle 2"/>
          <p:cNvSpPr>
            <a:spLocks noGrp="1" noChangeArrowheads="1"/>
          </p:cNvSpPr>
          <p:nvPr>
            <p:ph type="title" idx="4294967295"/>
          </p:nvPr>
        </p:nvSpPr>
        <p:spPr>
          <a:xfrm>
            <a:off x="1775520" y="411216"/>
            <a:ext cx="8496300" cy="829924"/>
          </a:xfrm>
        </p:spPr>
        <p:txBody>
          <a:bodyPr/>
          <a:lstStyle>
            <a:lvl1pPr>
              <a:defRPr>
                <a:latin typeface="標楷體" panose="03000509000000000000" pitchFamily="65" charset="-120"/>
                <a:ea typeface="標楷體" panose="03000509000000000000" pitchFamily="65" charset="-120"/>
              </a:defRPr>
            </a:lvl1pPr>
          </a:lstStyle>
          <a:p>
            <a:pPr eaLnBrk="1" hangingPunct="1"/>
            <a:endParaRPr lang="en-US" altLang="zh-TW" dirty="0">
              <a:solidFill>
                <a:srgbClr val="0000FF"/>
              </a:solidFill>
              <a:latin typeface="標楷體" panose="03000509000000000000" pitchFamily="65" charset="-120"/>
              <a:ea typeface="標楷體" panose="03000509000000000000" pitchFamily="65" charset="-120"/>
            </a:endParaRPr>
          </a:p>
        </p:txBody>
      </p:sp>
      <p:sp>
        <p:nvSpPr>
          <p:cNvPr id="8" name="圓角矩形 7"/>
          <p:cNvSpPr/>
          <p:nvPr userDrawn="1"/>
        </p:nvSpPr>
        <p:spPr bwMode="auto">
          <a:xfrm>
            <a:off x="1775520" y="1241140"/>
            <a:ext cx="8496300" cy="171636"/>
          </a:xfrm>
          <a:prstGeom prst="roundRect">
            <a:avLst/>
          </a:prstGeom>
          <a:gradFill flip="none" rotWithShape="1">
            <a:gsLst>
              <a:gs pos="0">
                <a:schemeClr val="accent4">
                  <a:alpha val="28000"/>
                  <a:lumMod val="0"/>
                  <a:lumOff val="100000"/>
                </a:schemeClr>
              </a:gs>
              <a:gs pos="48000">
                <a:schemeClr val="accent4">
                  <a:lumMod val="97000"/>
                  <a:lumOff val="3000"/>
                </a:schemeClr>
              </a:gs>
              <a:gs pos="100000">
                <a:schemeClr val="accent4">
                  <a:lumMod val="60000"/>
                  <a:lumOff val="40000"/>
                </a:schemeClr>
              </a:gs>
            </a:gsLst>
            <a:lin ang="16200000" scaled="1"/>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none"/>
          <a:lstStyle/>
          <a:p>
            <a:pPr eaLnBrk="1" hangingPunct="1">
              <a:defRPr/>
            </a:pPr>
            <a:endParaRPr lang="zh-TW" altLang="en-US">
              <a:solidFill>
                <a:schemeClr val="tx1"/>
              </a:solidFill>
            </a:endParaRPr>
          </a:p>
        </p:txBody>
      </p:sp>
    </p:spTree>
    <p:extLst>
      <p:ext uri="{BB962C8B-B14F-4D97-AF65-F5344CB8AC3E}">
        <p14:creationId xmlns:p14="http://schemas.microsoft.com/office/powerpoint/2010/main" val="2729357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37E39EB-B35D-480B-8549-6F79ACD7CFD7}" type="slidenum">
              <a:rPr lang="zh-TW" altLang="en-US" smtClean="0"/>
              <a:t>‹#›</a:t>
            </a:fld>
            <a:endParaRPr lang="zh-TW" altLang="en-US"/>
          </a:p>
        </p:txBody>
      </p:sp>
    </p:spTree>
    <p:extLst>
      <p:ext uri="{BB962C8B-B14F-4D97-AF65-F5344CB8AC3E}">
        <p14:creationId xmlns:p14="http://schemas.microsoft.com/office/powerpoint/2010/main" val="41690184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標題及內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BD041493-8214-4CD3-9E66-4A7CE0239274}" type="datetimeFigureOut">
              <a:rPr lang="en-US" dirty="0"/>
              <a:pPr/>
              <a:t>12/3/2024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13208887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solidFill>
            <a:srgbClr val="F7F2DA">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7" name="图片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9216789" y="6005016"/>
            <a:ext cx="2924264" cy="1029633"/>
          </a:xfrm>
          <a:prstGeom prst="rect">
            <a:avLst/>
          </a:prstGeom>
        </p:spPr>
      </p:pic>
    </p:spTree>
    <p:extLst>
      <p:ext uri="{BB962C8B-B14F-4D97-AF65-F5344CB8AC3E}">
        <p14:creationId xmlns:p14="http://schemas.microsoft.com/office/powerpoint/2010/main" val="29964629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304801" y="279401"/>
            <a:ext cx="2031325" cy="461665"/>
          </a:xfrm>
          <a:prstGeom prst="rect">
            <a:avLst/>
          </a:prstGeom>
          <a:noFill/>
        </p:spPr>
        <p:txBody>
          <a:bodyPr wrap="none" rtlCol="0">
            <a:spAutoFit/>
          </a:bodyPr>
          <a:lstStyle/>
          <a:p>
            <a:r>
              <a:rPr lang="zh-CN" altLang="en-US" sz="2400" dirty="0"/>
              <a:t>主要工作进度</a:t>
            </a:r>
          </a:p>
        </p:txBody>
      </p:sp>
    </p:spTree>
    <p:extLst>
      <p:ext uri="{BB962C8B-B14F-4D97-AF65-F5344CB8AC3E}">
        <p14:creationId xmlns:p14="http://schemas.microsoft.com/office/powerpoint/2010/main" val="80077352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章節標題">
    <p:spTree>
      <p:nvGrpSpPr>
        <p:cNvPr id="1" name=""/>
        <p:cNvGrpSpPr/>
        <p:nvPr/>
      </p:nvGrpSpPr>
      <p:grpSpPr>
        <a:xfrm>
          <a:off x="0" y="0"/>
          <a:ext cx="0" cy="0"/>
          <a:chOff x="0" y="0"/>
          <a:chExt cx="0" cy="0"/>
        </a:xfrm>
      </p:grpSpPr>
      <p:sp>
        <p:nvSpPr>
          <p:cNvPr id="4" name="日期版面配置區 3"/>
          <p:cNvSpPr>
            <a:spLocks noGrp="1"/>
          </p:cNvSpPr>
          <p:nvPr>
            <p:ph type="dt" sz="half" idx="10"/>
          </p:nvPr>
        </p:nvSpPr>
        <p:spPr/>
        <p:txBody>
          <a:bodyPr/>
          <a:lstStyle/>
          <a:p>
            <a:fld id="{6A840DB2-80D3-41BB-A6E3-5D6CA369112B}" type="datetime1">
              <a:rPr lang="zh-TW" altLang="en-US" smtClean="0"/>
              <a:t>2024/12/3</a:t>
            </a:fld>
            <a:endParaRPr lang="zh-TW" altLang="en-US"/>
          </a:p>
        </p:txBody>
      </p:sp>
      <p:sp>
        <p:nvSpPr>
          <p:cNvPr id="5" name="頁尾版面配置區 4"/>
          <p:cNvSpPr>
            <a:spLocks noGrp="1"/>
          </p:cNvSpPr>
          <p:nvPr>
            <p:ph type="ftr" sz="quarter" idx="11"/>
          </p:nvPr>
        </p:nvSpPr>
        <p:spPr/>
        <p:txBody>
          <a:bodyPr/>
          <a:lstStyle/>
          <a:p>
            <a:endParaRPr lang="zh-TW" altLang="en-US"/>
          </a:p>
        </p:txBody>
      </p:sp>
      <p:grpSp>
        <p:nvGrpSpPr>
          <p:cNvPr id="24" name="群組 23"/>
          <p:cNvGrpSpPr/>
          <p:nvPr userDrawn="1"/>
        </p:nvGrpSpPr>
        <p:grpSpPr>
          <a:xfrm rot="4739200">
            <a:off x="-219893" y="5477849"/>
            <a:ext cx="1372210" cy="1329418"/>
            <a:chOff x="10692847" y="5485063"/>
            <a:chExt cx="1199834" cy="1162418"/>
          </a:xfrm>
        </p:grpSpPr>
        <p:sp>
          <p:nvSpPr>
            <p:cNvPr id="25" name="Google Shape;174;p11"/>
            <p:cNvSpPr/>
            <p:nvPr/>
          </p:nvSpPr>
          <p:spPr>
            <a:xfrm>
              <a:off x="10692847" y="6042159"/>
              <a:ext cx="447000" cy="447000"/>
            </a:xfrm>
            <a:prstGeom prst="donut">
              <a:avLst>
                <a:gd name="adj" fmla="val 18608"/>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77;p11"/>
            <p:cNvSpPr/>
            <p:nvPr/>
          </p:nvSpPr>
          <p:spPr>
            <a:xfrm>
              <a:off x="10914081" y="5668881"/>
              <a:ext cx="978600" cy="978600"/>
            </a:xfrm>
            <a:prstGeom prst="ellipse">
              <a:avLst/>
            </a:prstGeom>
            <a:noFill/>
            <a:ln w="9525" cap="flat" cmpd="sng">
              <a:solidFill>
                <a:srgbClr val="ED4A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79;p11"/>
            <p:cNvSpPr/>
            <p:nvPr/>
          </p:nvSpPr>
          <p:spPr>
            <a:xfrm>
              <a:off x="11253347" y="5485063"/>
              <a:ext cx="287100" cy="287100"/>
            </a:xfrm>
            <a:prstGeom prst="ellipse">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81;p11"/>
            <p:cNvSpPr/>
            <p:nvPr/>
          </p:nvSpPr>
          <p:spPr>
            <a:xfrm>
              <a:off x="11114159" y="5805885"/>
              <a:ext cx="702691" cy="702691"/>
            </a:xfrm>
            <a:prstGeom prst="ellipse">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9" name="圖片 2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0400" y="6023548"/>
            <a:ext cx="655060" cy="655060"/>
          </a:xfrm>
          <a:prstGeom prst="rect">
            <a:avLst/>
          </a:prstGeom>
          <a:effectLst>
            <a:outerShdw blurRad="76200" dir="13500000" sy="23000" kx="1200000" algn="br" rotWithShape="0">
              <a:prstClr val="black">
                <a:alpha val="20000"/>
              </a:prstClr>
            </a:outerShdw>
          </a:effectLst>
        </p:spPr>
      </p:pic>
      <p:sp>
        <p:nvSpPr>
          <p:cNvPr id="30" name="矩形 29"/>
          <p:cNvSpPr/>
          <p:nvPr userDrawn="1"/>
        </p:nvSpPr>
        <p:spPr>
          <a:xfrm>
            <a:off x="11710" y="-671"/>
            <a:ext cx="12192000" cy="582942"/>
          </a:xfrm>
          <a:prstGeom prst="rect">
            <a:avLst/>
          </a:prstGeom>
          <a:gradFill>
            <a:gsLst>
              <a:gs pos="0">
                <a:srgbClr val="FFF3F3">
                  <a:alpha val="69804"/>
                </a:srgbClr>
              </a:gs>
              <a:gs pos="53000">
                <a:srgbClr val="FFFFCC">
                  <a:alpha val="69804"/>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4" name="投影片編號版面配置區 5"/>
          <p:cNvSpPr txBox="1">
            <a:spLocks/>
          </p:cNvSpPr>
          <p:nvPr userDrawn="1"/>
        </p:nvSpPr>
        <p:spPr>
          <a:xfrm>
            <a:off x="9413909" y="6467448"/>
            <a:ext cx="2743200" cy="365125"/>
          </a:xfrm>
          <a:prstGeom prst="rect">
            <a:avLst/>
          </a:prstGeom>
        </p:spPr>
        <p:txBody>
          <a:bodyPr vert="horz" lIns="91440" tIns="45720" rIns="91440" bIns="45720" rtlCol="0" anchor="ctr"/>
          <a:lstStyle>
            <a:defPPr>
              <a:defRPr lang="zh-TW"/>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1B8EA2-46F0-4EFD-AA39-F1D4219E0ABE}" type="slidenum">
              <a:rPr lang="zh-TW" altLang="en-US" smtClean="0"/>
              <a:pPr/>
              <a:t>‹#›</a:t>
            </a:fld>
            <a:endParaRPr lang="zh-TW" altLang="en-US"/>
          </a:p>
        </p:txBody>
      </p:sp>
      <p:sp>
        <p:nvSpPr>
          <p:cNvPr id="15" name="Google Shape;91;p6"/>
          <p:cNvSpPr/>
          <p:nvPr userDrawn="1"/>
        </p:nvSpPr>
        <p:spPr>
          <a:xfrm>
            <a:off x="11772548" y="6468381"/>
            <a:ext cx="324000" cy="324000"/>
          </a:xfrm>
          <a:prstGeom prst="ellipse">
            <a:avLst/>
          </a:prstGeom>
          <a:solidFill>
            <a:schemeClr val="bg1"/>
          </a:solidFill>
          <a:ln w="9525" cap="flat" cmpd="sng">
            <a:noFill/>
            <a:prstDash val="dash"/>
            <a:round/>
            <a:headEnd type="none" w="sm" len="sm"/>
            <a:tailEnd type="none" w="sm" len="sm"/>
          </a:ln>
          <a:effectLst>
            <a:outerShdw blurRad="63500" sx="102000" sy="102000" algn="ctr" rotWithShape="0">
              <a:prstClr val="black">
                <a:alpha val="40000"/>
              </a:prst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6" name="投影片編號版面配置區 7"/>
          <p:cNvSpPr txBox="1">
            <a:spLocks/>
          </p:cNvSpPr>
          <p:nvPr userDrawn="1"/>
        </p:nvSpPr>
        <p:spPr>
          <a:xfrm>
            <a:off x="11716286" y="6445637"/>
            <a:ext cx="445811" cy="365125"/>
          </a:xfrm>
          <a:prstGeom prst="rect">
            <a:avLst/>
          </a:prstGeom>
        </p:spPr>
        <p:txBody>
          <a:bodyPr vert="horz" lIns="91440" tIns="45720" rIns="91440" bIns="45720" rtlCol="0" anchor="ctr"/>
          <a:lstStyle>
            <a:defPPr>
              <a:defRPr lang="zh-TW"/>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31B8EA2-46F0-4EFD-AA39-F1D4219E0ABE}" type="slidenum">
              <a:rPr lang="zh-TW" altLang="en-US" smtClean="0"/>
              <a:pPr algn="ctr"/>
              <a:t>‹#›</a:t>
            </a:fld>
            <a:endParaRPr lang="zh-TW" altLang="en-US" dirty="0"/>
          </a:p>
        </p:txBody>
      </p:sp>
    </p:spTree>
    <p:extLst>
      <p:ext uri="{BB962C8B-B14F-4D97-AF65-F5344CB8AC3E}">
        <p14:creationId xmlns:p14="http://schemas.microsoft.com/office/powerpoint/2010/main" val="32607496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609600" y="274638"/>
            <a:ext cx="10972800" cy="1143000"/>
          </a:xfrm>
        </p:spPr>
        <p:txBody>
          <a:bodyPr/>
          <a:lstStyle>
            <a:lvl1pPr>
              <a:defRPr>
                <a:latin typeface="微軟正黑體" panose="020B0604030504040204" pitchFamily="34" charset="-120"/>
                <a:ea typeface="微軟正黑體" panose="020B0604030504040204" pitchFamily="34" charset="-120"/>
              </a:defRPr>
            </a:lvl1pPr>
          </a:lstStyle>
          <a:p>
            <a:r>
              <a:rPr lang="zh-TW" altLang="en-US"/>
              <a:t>按一下以編輯母片標題樣式</a:t>
            </a:r>
          </a:p>
        </p:txBody>
      </p:sp>
      <p:sp>
        <p:nvSpPr>
          <p:cNvPr id="3" name="表格版面配置區 2"/>
          <p:cNvSpPr>
            <a:spLocks noGrp="1"/>
          </p:cNvSpPr>
          <p:nvPr>
            <p:ph type="tbl" idx="1"/>
          </p:nvPr>
        </p:nvSpPr>
        <p:spPr>
          <a:xfrm>
            <a:off x="609600" y="1600206"/>
            <a:ext cx="10972800" cy="4525963"/>
          </a:xfrm>
        </p:spPr>
        <p:txBody>
          <a:bodyPr rtlCol="0">
            <a:normAutofit/>
          </a:bodyPr>
          <a:lstStyle>
            <a:lvl1pPr>
              <a:defRPr>
                <a:latin typeface="微軟正黑體" panose="020B0604030504040204" pitchFamily="34" charset="-120"/>
                <a:ea typeface="微軟正黑體" panose="020B0604030504040204" pitchFamily="34" charset="-120"/>
              </a:defRPr>
            </a:lvl1pPr>
          </a:lstStyle>
          <a:p>
            <a:pPr lvl="0"/>
            <a:endParaRPr lang="zh-TW" altLang="en-US" noProof="0"/>
          </a:p>
        </p:txBody>
      </p:sp>
      <p:sp>
        <p:nvSpPr>
          <p:cNvPr id="4" name="Date Placeholder 4"/>
          <p:cNvSpPr>
            <a:spLocks noGrp="1"/>
          </p:cNvSpPr>
          <p:nvPr>
            <p:ph type="dt" sz="half" idx="10"/>
          </p:nvPr>
        </p:nvSpPr>
        <p:spPr/>
        <p:txBody>
          <a:bodyPr/>
          <a:lstStyle>
            <a:lvl1pPr eaLnBrk="0" fontAlgn="base" hangingPunct="0">
              <a:spcBef>
                <a:spcPct val="0"/>
              </a:spcBef>
              <a:spcAft>
                <a:spcPct val="0"/>
              </a:spcAft>
              <a:defRPr kumimoji="1">
                <a:latin typeface="Arial" pitchFamily="34" charset="0"/>
              </a:defRPr>
            </a:lvl1pPr>
          </a:lstStyle>
          <a:p>
            <a:pPr>
              <a:defRPr/>
            </a:pPr>
            <a:fld id="{A0091C80-D15C-43B1-942E-6735681ACCAC}" type="datetime1">
              <a:rPr lang="zh-TW" altLang="en-US" smtClean="0"/>
              <a:t>2024/12/3</a:t>
            </a:fld>
            <a:endParaRPr lang="en-US" altLang="zh-TW" dirty="0"/>
          </a:p>
        </p:txBody>
      </p:sp>
      <p:sp>
        <p:nvSpPr>
          <p:cNvPr id="5" name="Footer Placeholder 5"/>
          <p:cNvSpPr>
            <a:spLocks noGrp="1"/>
          </p:cNvSpPr>
          <p:nvPr>
            <p:ph type="ftr" sz="quarter" idx="11"/>
          </p:nvPr>
        </p:nvSpPr>
        <p:spPr/>
        <p:txBody>
          <a:bodyPr/>
          <a:lstStyle>
            <a:lvl1pPr eaLnBrk="0" fontAlgn="base" hangingPunct="0">
              <a:spcBef>
                <a:spcPct val="0"/>
              </a:spcBef>
              <a:spcAft>
                <a:spcPct val="0"/>
              </a:spcAft>
              <a:defRPr kumimoji="1">
                <a:latin typeface="Arial" pitchFamily="34" charset="0"/>
              </a:defRPr>
            </a:lvl1pPr>
          </a:lstStyle>
          <a:p>
            <a:pPr>
              <a:defRPr/>
            </a:pPr>
            <a:endParaRPr lang="en-US" altLang="zh-TW" dirty="0"/>
          </a:p>
        </p:txBody>
      </p:sp>
      <p:sp>
        <p:nvSpPr>
          <p:cNvPr id="6" name="Slide Number Placeholder 6"/>
          <p:cNvSpPr>
            <a:spLocks noGrp="1"/>
          </p:cNvSpPr>
          <p:nvPr>
            <p:ph type="sldNum" sz="quarter" idx="12"/>
          </p:nvPr>
        </p:nvSpPr>
        <p:spPr/>
        <p:txBody>
          <a:bodyPr/>
          <a:lstStyle>
            <a:lvl1pPr eaLnBrk="0" hangingPunct="0">
              <a:defRPr kumimoji="1">
                <a:latin typeface="Arial" pitchFamily="34" charset="0"/>
              </a:defRPr>
            </a:lvl1pPr>
          </a:lstStyle>
          <a:p>
            <a:pPr>
              <a:defRPr/>
            </a:pPr>
            <a:fld id="{B7FFADA6-F038-4F8F-964A-13937FB84C50}" type="slidenum">
              <a:rPr lang="en-US" altLang="zh-TW"/>
              <a:pPr>
                <a:defRPr/>
              </a:pPr>
              <a:t>‹#›</a:t>
            </a:fld>
            <a:endParaRPr lang="en-US" altLang="zh-TW" dirty="0"/>
          </a:p>
        </p:txBody>
      </p:sp>
    </p:spTree>
    <p:extLst>
      <p:ext uri="{BB962C8B-B14F-4D97-AF65-F5344CB8AC3E}">
        <p14:creationId xmlns:p14="http://schemas.microsoft.com/office/powerpoint/2010/main" val="379251459"/>
      </p:ext>
    </p:extLst>
  </p:cSld>
  <p:clrMapOvr>
    <a:masterClrMapping/>
  </p:clrMapOvr>
  <p:transition spd="med">
    <p:wipe dir="d"/>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7_Basic Layout">
    <p:spTree>
      <p:nvGrpSpPr>
        <p:cNvPr id="1" name=""/>
        <p:cNvGrpSpPr/>
        <p:nvPr/>
      </p:nvGrpSpPr>
      <p:grpSpPr>
        <a:xfrm>
          <a:off x="0" y="0"/>
          <a:ext cx="0" cy="0"/>
          <a:chOff x="0" y="0"/>
          <a:chExt cx="0" cy="0"/>
        </a:xfrm>
      </p:grpSpPr>
      <p:sp>
        <p:nvSpPr>
          <p:cNvPr id="3" name="Rectangle 2"/>
          <p:cNvSpPr/>
          <p:nvPr userDrawn="1"/>
        </p:nvSpPr>
        <p:spPr>
          <a:xfrm>
            <a:off x="0" y="0"/>
            <a:ext cx="379174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5" tIns="45718" rIns="91435" bIns="45718" numCol="1" spcCol="0" rtlCol="0" fromWordArt="0" anchor="ctr" anchorCtr="0" forceAA="0" compatLnSpc="1">
            <a:prstTxWarp prst="textNoShape">
              <a:avLst/>
            </a:prstTxWarp>
            <a:noAutofit/>
          </a:bodyPr>
          <a:lstStyle/>
          <a:p>
            <a:pPr algn="ctr"/>
            <a:endParaRPr lang="ko-KR" altLang="en-US" sz="1799"/>
          </a:p>
        </p:txBody>
      </p:sp>
      <p:sp>
        <p:nvSpPr>
          <p:cNvPr id="4" name="Freeform: Shape 3">
            <a:extLst>
              <a:ext uri="{FF2B5EF4-FFF2-40B4-BE49-F238E27FC236}">
                <a16:creationId xmlns:a16="http://schemas.microsoft.com/office/drawing/2014/main" id="{D6008956-0B06-40CE-B063-68DF2ECA9D66}"/>
              </a:ext>
            </a:extLst>
          </p:cNvPr>
          <p:cNvSpPr/>
          <p:nvPr userDrawn="1"/>
        </p:nvSpPr>
        <p:spPr>
          <a:xfrm>
            <a:off x="2597370" y="5117072"/>
            <a:ext cx="972430" cy="1533782"/>
          </a:xfrm>
          <a:custGeom>
            <a:avLst/>
            <a:gdLst>
              <a:gd name="connsiteX0" fmla="*/ 3148042 w 3753143"/>
              <a:gd name="connsiteY0" fmla="*/ 0 h 5919712"/>
              <a:gd name="connsiteX1" fmla="*/ 2450844 w 3753143"/>
              <a:gd name="connsiteY1" fmla="*/ 1400957 h 5919712"/>
              <a:gd name="connsiteX2" fmla="*/ 2161453 w 3753143"/>
              <a:gd name="connsiteY2" fmla="*/ 1427267 h 5919712"/>
              <a:gd name="connsiteX3" fmla="*/ 1885204 w 3753143"/>
              <a:gd name="connsiteY3" fmla="*/ 1690357 h 5919712"/>
              <a:gd name="connsiteX4" fmla="*/ 1885204 w 3753143"/>
              <a:gd name="connsiteY4" fmla="*/ 2841375 h 5919712"/>
              <a:gd name="connsiteX5" fmla="*/ 2023324 w 3753143"/>
              <a:gd name="connsiteY5" fmla="*/ 2624325 h 5919712"/>
              <a:gd name="connsiteX6" fmla="*/ 2253525 w 3753143"/>
              <a:gd name="connsiteY6" fmla="*/ 1848207 h 5919712"/>
              <a:gd name="connsiteX7" fmla="*/ 2825753 w 3753143"/>
              <a:gd name="connsiteY7" fmla="*/ 1486458 h 5919712"/>
              <a:gd name="connsiteX8" fmla="*/ 3753143 w 3753143"/>
              <a:gd name="connsiteY8" fmla="*/ 776118 h 5919712"/>
              <a:gd name="connsiteX9" fmla="*/ 3483474 w 3753143"/>
              <a:gd name="connsiteY9" fmla="*/ 2170496 h 5919712"/>
              <a:gd name="connsiteX10" fmla="*/ 2200913 w 3753143"/>
              <a:gd name="connsiteY10" fmla="*/ 2834795 h 5919712"/>
              <a:gd name="connsiteX11" fmla="*/ 2003594 w 3753143"/>
              <a:gd name="connsiteY11" fmla="*/ 2953185 h 5919712"/>
              <a:gd name="connsiteX12" fmla="*/ 1950974 w 3753143"/>
              <a:gd name="connsiteY12" fmla="*/ 3334665 h 5919712"/>
              <a:gd name="connsiteX13" fmla="*/ 2016745 w 3753143"/>
              <a:gd name="connsiteY13" fmla="*/ 5603820 h 5919712"/>
              <a:gd name="connsiteX14" fmla="*/ 1812854 w 3753143"/>
              <a:gd name="connsiteY14" fmla="*/ 5919529 h 5919712"/>
              <a:gd name="connsiteX15" fmla="*/ 1622114 w 3753143"/>
              <a:gd name="connsiteY15" fmla="*/ 5610400 h 5919712"/>
              <a:gd name="connsiteX16" fmla="*/ 1707615 w 3753143"/>
              <a:gd name="connsiteY16" fmla="*/ 3124195 h 5919712"/>
              <a:gd name="connsiteX17" fmla="*/ 1464255 w 3753143"/>
              <a:gd name="connsiteY17" fmla="*/ 2663786 h 5919712"/>
              <a:gd name="connsiteX18" fmla="*/ 1465295 w 3753143"/>
              <a:gd name="connsiteY18" fmla="*/ 2657998 h 5919712"/>
              <a:gd name="connsiteX19" fmla="*/ 1434565 w 3753143"/>
              <a:gd name="connsiteY19" fmla="*/ 2654445 h 5919712"/>
              <a:gd name="connsiteX20" fmla="*/ 1302303 w 3753143"/>
              <a:gd name="connsiteY20" fmla="*/ 2620224 h 5919712"/>
              <a:gd name="connsiteX21" fmla="*/ 657731 w 3753143"/>
              <a:gd name="connsiteY21" fmla="*/ 2370285 h 5919712"/>
              <a:gd name="connsiteX22" fmla="*/ 368322 w 3753143"/>
              <a:gd name="connsiteY22" fmla="*/ 1817797 h 5919712"/>
              <a:gd name="connsiteX23" fmla="*/ 0 w 3753143"/>
              <a:gd name="connsiteY23" fmla="*/ 1363969 h 5919712"/>
              <a:gd name="connsiteX24" fmla="*/ 1183913 w 3753143"/>
              <a:gd name="connsiteY24" fmla="*/ 1666526 h 5919712"/>
              <a:gd name="connsiteX25" fmla="*/ 1460154 w 3753143"/>
              <a:gd name="connsiteY25" fmla="*/ 2495255 h 5919712"/>
              <a:gd name="connsiteX26" fmla="*/ 1474956 w 3753143"/>
              <a:gd name="connsiteY26" fmla="*/ 2610868 h 5919712"/>
              <a:gd name="connsiteX27" fmla="*/ 1487350 w 3753143"/>
              <a:gd name="connsiteY27" fmla="*/ 2625483 h 5919712"/>
              <a:gd name="connsiteX28" fmla="*/ 1490565 w 3753143"/>
              <a:gd name="connsiteY28" fmla="*/ 2624325 h 5919712"/>
              <a:gd name="connsiteX29" fmla="*/ 1701043 w 3753143"/>
              <a:gd name="connsiteY29" fmla="*/ 2670365 h 5919712"/>
              <a:gd name="connsiteX30" fmla="*/ 1760234 w 3753143"/>
              <a:gd name="connsiteY30" fmla="*/ 1506188 h 5919712"/>
              <a:gd name="connsiteX31" fmla="*/ 1451104 w 3753143"/>
              <a:gd name="connsiteY31" fmla="*/ 1236519 h 5919712"/>
              <a:gd name="connsiteX32" fmla="*/ 859146 w 3753143"/>
              <a:gd name="connsiteY32" fmla="*/ 848460 h 5919712"/>
              <a:gd name="connsiteX33" fmla="*/ 530285 w 3753143"/>
              <a:gd name="connsiteY33" fmla="*/ 315709 h 5919712"/>
              <a:gd name="connsiteX34" fmla="*/ 1556343 w 3753143"/>
              <a:gd name="connsiteY34" fmla="*/ 1131288 h 5919712"/>
              <a:gd name="connsiteX35" fmla="*/ 1694464 w 3753143"/>
              <a:gd name="connsiteY35" fmla="*/ 1256257 h 5919712"/>
              <a:gd name="connsiteX36" fmla="*/ 1898355 w 3753143"/>
              <a:gd name="connsiteY36" fmla="*/ 1157598 h 5919712"/>
              <a:gd name="connsiteX37" fmla="*/ 2510043 w 3753143"/>
              <a:gd name="connsiteY37" fmla="*/ 447250 h 5919712"/>
              <a:gd name="connsiteX38" fmla="*/ 3148042 w 3753143"/>
              <a:gd name="connsiteY38" fmla="*/ 0 h 5919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753143" h="5919712">
                <a:moveTo>
                  <a:pt x="3148042" y="0"/>
                </a:moveTo>
                <a:cubicBezTo>
                  <a:pt x="3279583" y="591950"/>
                  <a:pt x="2950723" y="1249678"/>
                  <a:pt x="2450844" y="1400957"/>
                </a:cubicBezTo>
                <a:cubicBezTo>
                  <a:pt x="2352185" y="1427267"/>
                  <a:pt x="2253525" y="1446997"/>
                  <a:pt x="2161453" y="1427267"/>
                </a:cubicBezTo>
                <a:cubicBezTo>
                  <a:pt x="1918093" y="1374647"/>
                  <a:pt x="1885204" y="1506188"/>
                  <a:pt x="1885204" y="1690357"/>
                </a:cubicBezTo>
                <a:cubicBezTo>
                  <a:pt x="1885204" y="2065257"/>
                  <a:pt x="1885204" y="2440157"/>
                  <a:pt x="1885204" y="2841375"/>
                </a:cubicBezTo>
                <a:cubicBezTo>
                  <a:pt x="2010165" y="2782176"/>
                  <a:pt x="2056213" y="2703246"/>
                  <a:pt x="2023324" y="2624325"/>
                </a:cubicBezTo>
                <a:cubicBezTo>
                  <a:pt x="1885204" y="2302037"/>
                  <a:pt x="2043055" y="2065257"/>
                  <a:pt x="2253525" y="1848207"/>
                </a:cubicBezTo>
                <a:cubicBezTo>
                  <a:pt x="2411384" y="1683777"/>
                  <a:pt x="2615275" y="1571959"/>
                  <a:pt x="2825753" y="1486458"/>
                </a:cubicBezTo>
                <a:cubicBezTo>
                  <a:pt x="3180923" y="1341758"/>
                  <a:pt x="3536093" y="1210209"/>
                  <a:pt x="3753143" y="776118"/>
                </a:cubicBezTo>
                <a:cubicBezTo>
                  <a:pt x="3720254" y="1302298"/>
                  <a:pt x="3693952" y="1756127"/>
                  <a:pt x="3483474" y="2170496"/>
                </a:cubicBezTo>
                <a:cubicBezTo>
                  <a:pt x="3226963" y="2663786"/>
                  <a:pt x="2746824" y="2933455"/>
                  <a:pt x="2200913" y="2834795"/>
                </a:cubicBezTo>
                <a:cubicBezTo>
                  <a:pt x="2062793" y="2808486"/>
                  <a:pt x="2043055" y="2861105"/>
                  <a:pt x="2003594" y="2953185"/>
                </a:cubicBezTo>
                <a:cubicBezTo>
                  <a:pt x="1950974" y="3078155"/>
                  <a:pt x="1950974" y="3203124"/>
                  <a:pt x="1950974" y="3334665"/>
                </a:cubicBezTo>
                <a:cubicBezTo>
                  <a:pt x="1970705" y="4091053"/>
                  <a:pt x="1990435" y="4847432"/>
                  <a:pt x="2016745" y="5603820"/>
                </a:cubicBezTo>
                <a:cubicBezTo>
                  <a:pt x="2023324" y="5755099"/>
                  <a:pt x="2023324" y="5926101"/>
                  <a:pt x="1812854" y="5919529"/>
                </a:cubicBezTo>
                <a:cubicBezTo>
                  <a:pt x="1628685" y="5912950"/>
                  <a:pt x="1615534" y="5761671"/>
                  <a:pt x="1622114" y="5610400"/>
                </a:cubicBezTo>
                <a:cubicBezTo>
                  <a:pt x="1648415" y="4781662"/>
                  <a:pt x="1668154" y="3952924"/>
                  <a:pt x="1707615" y="3124195"/>
                </a:cubicBezTo>
                <a:cubicBezTo>
                  <a:pt x="1720774" y="2907145"/>
                  <a:pt x="1701043" y="2736136"/>
                  <a:pt x="1464255" y="2663786"/>
                </a:cubicBezTo>
                <a:lnTo>
                  <a:pt x="1465295" y="2657998"/>
                </a:lnTo>
                <a:lnTo>
                  <a:pt x="1434565" y="2654445"/>
                </a:lnTo>
                <a:cubicBezTo>
                  <a:pt x="1392328" y="2637489"/>
                  <a:pt x="1356566" y="2595557"/>
                  <a:pt x="1302303" y="2620224"/>
                </a:cubicBezTo>
                <a:cubicBezTo>
                  <a:pt x="1012902" y="2732034"/>
                  <a:pt x="828733" y="2574184"/>
                  <a:pt x="657731" y="2370285"/>
                </a:cubicBezTo>
                <a:cubicBezTo>
                  <a:pt x="519602" y="2205856"/>
                  <a:pt x="447252" y="2008537"/>
                  <a:pt x="368322" y="1817797"/>
                </a:cubicBezTo>
                <a:cubicBezTo>
                  <a:pt x="289400" y="1633637"/>
                  <a:pt x="184161" y="1462628"/>
                  <a:pt x="0" y="1363969"/>
                </a:cubicBezTo>
                <a:cubicBezTo>
                  <a:pt x="368322" y="1285039"/>
                  <a:pt x="920822" y="1423168"/>
                  <a:pt x="1183913" y="1666526"/>
                </a:cubicBezTo>
                <a:cubicBezTo>
                  <a:pt x="1427265" y="1890147"/>
                  <a:pt x="1525925" y="2172966"/>
                  <a:pt x="1460154" y="2495255"/>
                </a:cubicBezTo>
                <a:cubicBezTo>
                  <a:pt x="1450291" y="2549517"/>
                  <a:pt x="1455223" y="2581578"/>
                  <a:pt x="1474956" y="2610868"/>
                </a:cubicBezTo>
                <a:lnTo>
                  <a:pt x="1487350" y="2625483"/>
                </a:lnTo>
                <a:lnTo>
                  <a:pt x="1490565" y="2624325"/>
                </a:lnTo>
                <a:cubicBezTo>
                  <a:pt x="1562915" y="2637476"/>
                  <a:pt x="1628685" y="2657206"/>
                  <a:pt x="1701043" y="2670365"/>
                </a:cubicBezTo>
                <a:cubicBezTo>
                  <a:pt x="1720774" y="2275727"/>
                  <a:pt x="1733924" y="1887676"/>
                  <a:pt x="1760234" y="1506188"/>
                </a:cubicBezTo>
                <a:cubicBezTo>
                  <a:pt x="1779965" y="1262837"/>
                  <a:pt x="1562915" y="1216789"/>
                  <a:pt x="1451104" y="1236519"/>
                </a:cubicBezTo>
                <a:cubicBezTo>
                  <a:pt x="1115664" y="1282567"/>
                  <a:pt x="977544" y="1078669"/>
                  <a:pt x="859146" y="848460"/>
                </a:cubicBezTo>
                <a:cubicBezTo>
                  <a:pt x="760486" y="664300"/>
                  <a:pt x="707874" y="460409"/>
                  <a:pt x="530285" y="315709"/>
                </a:cubicBezTo>
                <a:cubicBezTo>
                  <a:pt x="1135395" y="217050"/>
                  <a:pt x="1510295" y="513029"/>
                  <a:pt x="1556343" y="1131288"/>
                </a:cubicBezTo>
                <a:cubicBezTo>
                  <a:pt x="1562915" y="1243099"/>
                  <a:pt x="1655003" y="1262837"/>
                  <a:pt x="1694464" y="1256257"/>
                </a:cubicBezTo>
                <a:cubicBezTo>
                  <a:pt x="1760234" y="1243099"/>
                  <a:pt x="1891775" y="1275988"/>
                  <a:pt x="1898355" y="1157598"/>
                </a:cubicBezTo>
                <a:cubicBezTo>
                  <a:pt x="1911514" y="756388"/>
                  <a:pt x="2207485" y="598529"/>
                  <a:pt x="2510043" y="447250"/>
                </a:cubicBezTo>
                <a:cubicBezTo>
                  <a:pt x="2746824" y="328860"/>
                  <a:pt x="3016493" y="263090"/>
                  <a:pt x="3148042" y="0"/>
                </a:cubicBezTo>
                <a:close/>
              </a:path>
            </a:pathLst>
          </a:custGeom>
          <a:solidFill>
            <a:schemeClr val="bg1"/>
          </a:solidFill>
          <a:ln w="8081" cap="flat">
            <a:noFill/>
            <a:prstDash val="solid"/>
            <a:miter/>
          </a:ln>
        </p:spPr>
        <p:txBody>
          <a:bodyPr rtlCol="0" anchor="ctr"/>
          <a:lstStyle/>
          <a:p>
            <a:endParaRPr lang="en-US" sz="1399"/>
          </a:p>
        </p:txBody>
      </p:sp>
      <p:sp>
        <p:nvSpPr>
          <p:cNvPr id="5" name="Freeform: Shape 4">
            <a:extLst>
              <a:ext uri="{FF2B5EF4-FFF2-40B4-BE49-F238E27FC236}">
                <a16:creationId xmlns:a16="http://schemas.microsoft.com/office/drawing/2014/main" id="{79C46A5D-CDB4-4268-AB6A-AB8617C7B237}"/>
              </a:ext>
            </a:extLst>
          </p:cNvPr>
          <p:cNvSpPr/>
          <p:nvPr userDrawn="1"/>
        </p:nvSpPr>
        <p:spPr>
          <a:xfrm>
            <a:off x="2322360" y="5783325"/>
            <a:ext cx="550021" cy="867530"/>
          </a:xfrm>
          <a:custGeom>
            <a:avLst/>
            <a:gdLst>
              <a:gd name="connsiteX0" fmla="*/ 3148042 w 3753143"/>
              <a:gd name="connsiteY0" fmla="*/ 0 h 5919712"/>
              <a:gd name="connsiteX1" fmla="*/ 2450844 w 3753143"/>
              <a:gd name="connsiteY1" fmla="*/ 1400957 h 5919712"/>
              <a:gd name="connsiteX2" fmla="*/ 2161453 w 3753143"/>
              <a:gd name="connsiteY2" fmla="*/ 1427267 h 5919712"/>
              <a:gd name="connsiteX3" fmla="*/ 1885204 w 3753143"/>
              <a:gd name="connsiteY3" fmla="*/ 1690357 h 5919712"/>
              <a:gd name="connsiteX4" fmla="*/ 1885204 w 3753143"/>
              <a:gd name="connsiteY4" fmla="*/ 2841375 h 5919712"/>
              <a:gd name="connsiteX5" fmla="*/ 2023324 w 3753143"/>
              <a:gd name="connsiteY5" fmla="*/ 2624325 h 5919712"/>
              <a:gd name="connsiteX6" fmla="*/ 2253525 w 3753143"/>
              <a:gd name="connsiteY6" fmla="*/ 1848207 h 5919712"/>
              <a:gd name="connsiteX7" fmla="*/ 2825753 w 3753143"/>
              <a:gd name="connsiteY7" fmla="*/ 1486458 h 5919712"/>
              <a:gd name="connsiteX8" fmla="*/ 3753143 w 3753143"/>
              <a:gd name="connsiteY8" fmla="*/ 776118 h 5919712"/>
              <a:gd name="connsiteX9" fmla="*/ 3483474 w 3753143"/>
              <a:gd name="connsiteY9" fmla="*/ 2170496 h 5919712"/>
              <a:gd name="connsiteX10" fmla="*/ 2200913 w 3753143"/>
              <a:gd name="connsiteY10" fmla="*/ 2834795 h 5919712"/>
              <a:gd name="connsiteX11" fmla="*/ 2003594 w 3753143"/>
              <a:gd name="connsiteY11" fmla="*/ 2953185 h 5919712"/>
              <a:gd name="connsiteX12" fmla="*/ 1950974 w 3753143"/>
              <a:gd name="connsiteY12" fmla="*/ 3334665 h 5919712"/>
              <a:gd name="connsiteX13" fmla="*/ 2016745 w 3753143"/>
              <a:gd name="connsiteY13" fmla="*/ 5603820 h 5919712"/>
              <a:gd name="connsiteX14" fmla="*/ 1812854 w 3753143"/>
              <a:gd name="connsiteY14" fmla="*/ 5919529 h 5919712"/>
              <a:gd name="connsiteX15" fmla="*/ 1622114 w 3753143"/>
              <a:gd name="connsiteY15" fmla="*/ 5610400 h 5919712"/>
              <a:gd name="connsiteX16" fmla="*/ 1707615 w 3753143"/>
              <a:gd name="connsiteY16" fmla="*/ 3124195 h 5919712"/>
              <a:gd name="connsiteX17" fmla="*/ 1464255 w 3753143"/>
              <a:gd name="connsiteY17" fmla="*/ 2663786 h 5919712"/>
              <a:gd name="connsiteX18" fmla="*/ 1465295 w 3753143"/>
              <a:gd name="connsiteY18" fmla="*/ 2657998 h 5919712"/>
              <a:gd name="connsiteX19" fmla="*/ 1434565 w 3753143"/>
              <a:gd name="connsiteY19" fmla="*/ 2654445 h 5919712"/>
              <a:gd name="connsiteX20" fmla="*/ 1302303 w 3753143"/>
              <a:gd name="connsiteY20" fmla="*/ 2620224 h 5919712"/>
              <a:gd name="connsiteX21" fmla="*/ 657731 w 3753143"/>
              <a:gd name="connsiteY21" fmla="*/ 2370285 h 5919712"/>
              <a:gd name="connsiteX22" fmla="*/ 368322 w 3753143"/>
              <a:gd name="connsiteY22" fmla="*/ 1817797 h 5919712"/>
              <a:gd name="connsiteX23" fmla="*/ 0 w 3753143"/>
              <a:gd name="connsiteY23" fmla="*/ 1363969 h 5919712"/>
              <a:gd name="connsiteX24" fmla="*/ 1183913 w 3753143"/>
              <a:gd name="connsiteY24" fmla="*/ 1666526 h 5919712"/>
              <a:gd name="connsiteX25" fmla="*/ 1460154 w 3753143"/>
              <a:gd name="connsiteY25" fmla="*/ 2495255 h 5919712"/>
              <a:gd name="connsiteX26" fmla="*/ 1474956 w 3753143"/>
              <a:gd name="connsiteY26" fmla="*/ 2610868 h 5919712"/>
              <a:gd name="connsiteX27" fmla="*/ 1487350 w 3753143"/>
              <a:gd name="connsiteY27" fmla="*/ 2625483 h 5919712"/>
              <a:gd name="connsiteX28" fmla="*/ 1490565 w 3753143"/>
              <a:gd name="connsiteY28" fmla="*/ 2624325 h 5919712"/>
              <a:gd name="connsiteX29" fmla="*/ 1701043 w 3753143"/>
              <a:gd name="connsiteY29" fmla="*/ 2670365 h 5919712"/>
              <a:gd name="connsiteX30" fmla="*/ 1760234 w 3753143"/>
              <a:gd name="connsiteY30" fmla="*/ 1506188 h 5919712"/>
              <a:gd name="connsiteX31" fmla="*/ 1451104 w 3753143"/>
              <a:gd name="connsiteY31" fmla="*/ 1236519 h 5919712"/>
              <a:gd name="connsiteX32" fmla="*/ 859146 w 3753143"/>
              <a:gd name="connsiteY32" fmla="*/ 848460 h 5919712"/>
              <a:gd name="connsiteX33" fmla="*/ 530285 w 3753143"/>
              <a:gd name="connsiteY33" fmla="*/ 315709 h 5919712"/>
              <a:gd name="connsiteX34" fmla="*/ 1556343 w 3753143"/>
              <a:gd name="connsiteY34" fmla="*/ 1131288 h 5919712"/>
              <a:gd name="connsiteX35" fmla="*/ 1694464 w 3753143"/>
              <a:gd name="connsiteY35" fmla="*/ 1256257 h 5919712"/>
              <a:gd name="connsiteX36" fmla="*/ 1898355 w 3753143"/>
              <a:gd name="connsiteY36" fmla="*/ 1157598 h 5919712"/>
              <a:gd name="connsiteX37" fmla="*/ 2510043 w 3753143"/>
              <a:gd name="connsiteY37" fmla="*/ 447250 h 5919712"/>
              <a:gd name="connsiteX38" fmla="*/ 3148042 w 3753143"/>
              <a:gd name="connsiteY38" fmla="*/ 0 h 5919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753143" h="5919712">
                <a:moveTo>
                  <a:pt x="3148042" y="0"/>
                </a:moveTo>
                <a:cubicBezTo>
                  <a:pt x="3279583" y="591950"/>
                  <a:pt x="2950723" y="1249678"/>
                  <a:pt x="2450844" y="1400957"/>
                </a:cubicBezTo>
                <a:cubicBezTo>
                  <a:pt x="2352185" y="1427267"/>
                  <a:pt x="2253525" y="1446997"/>
                  <a:pt x="2161453" y="1427267"/>
                </a:cubicBezTo>
                <a:cubicBezTo>
                  <a:pt x="1918093" y="1374647"/>
                  <a:pt x="1885204" y="1506188"/>
                  <a:pt x="1885204" y="1690357"/>
                </a:cubicBezTo>
                <a:cubicBezTo>
                  <a:pt x="1885204" y="2065257"/>
                  <a:pt x="1885204" y="2440157"/>
                  <a:pt x="1885204" y="2841375"/>
                </a:cubicBezTo>
                <a:cubicBezTo>
                  <a:pt x="2010165" y="2782176"/>
                  <a:pt x="2056213" y="2703246"/>
                  <a:pt x="2023324" y="2624325"/>
                </a:cubicBezTo>
                <a:cubicBezTo>
                  <a:pt x="1885204" y="2302037"/>
                  <a:pt x="2043055" y="2065257"/>
                  <a:pt x="2253525" y="1848207"/>
                </a:cubicBezTo>
                <a:cubicBezTo>
                  <a:pt x="2411384" y="1683777"/>
                  <a:pt x="2615275" y="1571959"/>
                  <a:pt x="2825753" y="1486458"/>
                </a:cubicBezTo>
                <a:cubicBezTo>
                  <a:pt x="3180923" y="1341758"/>
                  <a:pt x="3536093" y="1210209"/>
                  <a:pt x="3753143" y="776118"/>
                </a:cubicBezTo>
                <a:cubicBezTo>
                  <a:pt x="3720254" y="1302298"/>
                  <a:pt x="3693952" y="1756127"/>
                  <a:pt x="3483474" y="2170496"/>
                </a:cubicBezTo>
                <a:cubicBezTo>
                  <a:pt x="3226963" y="2663786"/>
                  <a:pt x="2746824" y="2933455"/>
                  <a:pt x="2200913" y="2834795"/>
                </a:cubicBezTo>
                <a:cubicBezTo>
                  <a:pt x="2062793" y="2808486"/>
                  <a:pt x="2043055" y="2861105"/>
                  <a:pt x="2003594" y="2953185"/>
                </a:cubicBezTo>
                <a:cubicBezTo>
                  <a:pt x="1950974" y="3078155"/>
                  <a:pt x="1950974" y="3203124"/>
                  <a:pt x="1950974" y="3334665"/>
                </a:cubicBezTo>
                <a:cubicBezTo>
                  <a:pt x="1970705" y="4091053"/>
                  <a:pt x="1990435" y="4847432"/>
                  <a:pt x="2016745" y="5603820"/>
                </a:cubicBezTo>
                <a:cubicBezTo>
                  <a:pt x="2023324" y="5755099"/>
                  <a:pt x="2023324" y="5926101"/>
                  <a:pt x="1812854" y="5919529"/>
                </a:cubicBezTo>
                <a:cubicBezTo>
                  <a:pt x="1628685" y="5912950"/>
                  <a:pt x="1615534" y="5761671"/>
                  <a:pt x="1622114" y="5610400"/>
                </a:cubicBezTo>
                <a:cubicBezTo>
                  <a:pt x="1648415" y="4781662"/>
                  <a:pt x="1668154" y="3952924"/>
                  <a:pt x="1707615" y="3124195"/>
                </a:cubicBezTo>
                <a:cubicBezTo>
                  <a:pt x="1720774" y="2907145"/>
                  <a:pt x="1701043" y="2736136"/>
                  <a:pt x="1464255" y="2663786"/>
                </a:cubicBezTo>
                <a:lnTo>
                  <a:pt x="1465295" y="2657998"/>
                </a:lnTo>
                <a:lnTo>
                  <a:pt x="1434565" y="2654445"/>
                </a:lnTo>
                <a:cubicBezTo>
                  <a:pt x="1392328" y="2637489"/>
                  <a:pt x="1356566" y="2595557"/>
                  <a:pt x="1302303" y="2620224"/>
                </a:cubicBezTo>
                <a:cubicBezTo>
                  <a:pt x="1012902" y="2732034"/>
                  <a:pt x="828733" y="2574184"/>
                  <a:pt x="657731" y="2370285"/>
                </a:cubicBezTo>
                <a:cubicBezTo>
                  <a:pt x="519602" y="2205856"/>
                  <a:pt x="447252" y="2008537"/>
                  <a:pt x="368322" y="1817797"/>
                </a:cubicBezTo>
                <a:cubicBezTo>
                  <a:pt x="289400" y="1633637"/>
                  <a:pt x="184161" y="1462628"/>
                  <a:pt x="0" y="1363969"/>
                </a:cubicBezTo>
                <a:cubicBezTo>
                  <a:pt x="368322" y="1285039"/>
                  <a:pt x="920822" y="1423168"/>
                  <a:pt x="1183913" y="1666526"/>
                </a:cubicBezTo>
                <a:cubicBezTo>
                  <a:pt x="1427265" y="1890147"/>
                  <a:pt x="1525925" y="2172966"/>
                  <a:pt x="1460154" y="2495255"/>
                </a:cubicBezTo>
                <a:cubicBezTo>
                  <a:pt x="1450291" y="2549517"/>
                  <a:pt x="1455223" y="2581578"/>
                  <a:pt x="1474956" y="2610868"/>
                </a:cubicBezTo>
                <a:lnTo>
                  <a:pt x="1487350" y="2625483"/>
                </a:lnTo>
                <a:lnTo>
                  <a:pt x="1490565" y="2624325"/>
                </a:lnTo>
                <a:cubicBezTo>
                  <a:pt x="1562915" y="2637476"/>
                  <a:pt x="1628685" y="2657206"/>
                  <a:pt x="1701043" y="2670365"/>
                </a:cubicBezTo>
                <a:cubicBezTo>
                  <a:pt x="1720774" y="2275727"/>
                  <a:pt x="1733924" y="1887676"/>
                  <a:pt x="1760234" y="1506188"/>
                </a:cubicBezTo>
                <a:cubicBezTo>
                  <a:pt x="1779965" y="1262837"/>
                  <a:pt x="1562915" y="1216789"/>
                  <a:pt x="1451104" y="1236519"/>
                </a:cubicBezTo>
                <a:cubicBezTo>
                  <a:pt x="1115664" y="1282567"/>
                  <a:pt x="977544" y="1078669"/>
                  <a:pt x="859146" y="848460"/>
                </a:cubicBezTo>
                <a:cubicBezTo>
                  <a:pt x="760486" y="664300"/>
                  <a:pt x="707874" y="460409"/>
                  <a:pt x="530285" y="315709"/>
                </a:cubicBezTo>
                <a:cubicBezTo>
                  <a:pt x="1135395" y="217050"/>
                  <a:pt x="1510295" y="513029"/>
                  <a:pt x="1556343" y="1131288"/>
                </a:cubicBezTo>
                <a:cubicBezTo>
                  <a:pt x="1562915" y="1243099"/>
                  <a:pt x="1655003" y="1262837"/>
                  <a:pt x="1694464" y="1256257"/>
                </a:cubicBezTo>
                <a:cubicBezTo>
                  <a:pt x="1760234" y="1243099"/>
                  <a:pt x="1891775" y="1275988"/>
                  <a:pt x="1898355" y="1157598"/>
                </a:cubicBezTo>
                <a:cubicBezTo>
                  <a:pt x="1911514" y="756388"/>
                  <a:pt x="2207485" y="598529"/>
                  <a:pt x="2510043" y="447250"/>
                </a:cubicBezTo>
                <a:cubicBezTo>
                  <a:pt x="2746824" y="328860"/>
                  <a:pt x="3016493" y="263090"/>
                  <a:pt x="3148042" y="0"/>
                </a:cubicBezTo>
                <a:close/>
              </a:path>
            </a:pathLst>
          </a:custGeom>
          <a:solidFill>
            <a:schemeClr val="bg1">
              <a:alpha val="70000"/>
            </a:schemeClr>
          </a:solidFill>
          <a:ln w="8081" cap="flat">
            <a:noFill/>
            <a:prstDash val="solid"/>
            <a:miter/>
          </a:ln>
        </p:spPr>
        <p:txBody>
          <a:bodyPr rtlCol="0" anchor="ctr"/>
          <a:lstStyle/>
          <a:p>
            <a:endParaRPr lang="en-US" sz="1399"/>
          </a:p>
        </p:txBody>
      </p:sp>
      <p:sp>
        <p:nvSpPr>
          <p:cNvPr id="6" name="Freeform: Shape 5">
            <a:extLst>
              <a:ext uri="{FF2B5EF4-FFF2-40B4-BE49-F238E27FC236}">
                <a16:creationId xmlns:a16="http://schemas.microsoft.com/office/drawing/2014/main" id="{2F8044CC-261A-40D2-AAFB-4B4954FFF4CC}"/>
              </a:ext>
            </a:extLst>
          </p:cNvPr>
          <p:cNvSpPr/>
          <p:nvPr userDrawn="1"/>
        </p:nvSpPr>
        <p:spPr>
          <a:xfrm>
            <a:off x="3188101" y="5913452"/>
            <a:ext cx="467519" cy="737402"/>
          </a:xfrm>
          <a:custGeom>
            <a:avLst/>
            <a:gdLst>
              <a:gd name="connsiteX0" fmla="*/ 3148042 w 3753143"/>
              <a:gd name="connsiteY0" fmla="*/ 0 h 5919712"/>
              <a:gd name="connsiteX1" fmla="*/ 2450844 w 3753143"/>
              <a:gd name="connsiteY1" fmla="*/ 1400957 h 5919712"/>
              <a:gd name="connsiteX2" fmla="*/ 2161453 w 3753143"/>
              <a:gd name="connsiteY2" fmla="*/ 1427267 h 5919712"/>
              <a:gd name="connsiteX3" fmla="*/ 1885204 w 3753143"/>
              <a:gd name="connsiteY3" fmla="*/ 1690357 h 5919712"/>
              <a:gd name="connsiteX4" fmla="*/ 1885204 w 3753143"/>
              <a:gd name="connsiteY4" fmla="*/ 2841375 h 5919712"/>
              <a:gd name="connsiteX5" fmla="*/ 2023324 w 3753143"/>
              <a:gd name="connsiteY5" fmla="*/ 2624325 h 5919712"/>
              <a:gd name="connsiteX6" fmla="*/ 2253525 w 3753143"/>
              <a:gd name="connsiteY6" fmla="*/ 1848207 h 5919712"/>
              <a:gd name="connsiteX7" fmla="*/ 2825753 w 3753143"/>
              <a:gd name="connsiteY7" fmla="*/ 1486458 h 5919712"/>
              <a:gd name="connsiteX8" fmla="*/ 3753143 w 3753143"/>
              <a:gd name="connsiteY8" fmla="*/ 776118 h 5919712"/>
              <a:gd name="connsiteX9" fmla="*/ 3483474 w 3753143"/>
              <a:gd name="connsiteY9" fmla="*/ 2170496 h 5919712"/>
              <a:gd name="connsiteX10" fmla="*/ 2200913 w 3753143"/>
              <a:gd name="connsiteY10" fmla="*/ 2834795 h 5919712"/>
              <a:gd name="connsiteX11" fmla="*/ 2003594 w 3753143"/>
              <a:gd name="connsiteY11" fmla="*/ 2953185 h 5919712"/>
              <a:gd name="connsiteX12" fmla="*/ 1950974 w 3753143"/>
              <a:gd name="connsiteY12" fmla="*/ 3334665 h 5919712"/>
              <a:gd name="connsiteX13" fmla="*/ 2016745 w 3753143"/>
              <a:gd name="connsiteY13" fmla="*/ 5603820 h 5919712"/>
              <a:gd name="connsiteX14" fmla="*/ 1812854 w 3753143"/>
              <a:gd name="connsiteY14" fmla="*/ 5919529 h 5919712"/>
              <a:gd name="connsiteX15" fmla="*/ 1622114 w 3753143"/>
              <a:gd name="connsiteY15" fmla="*/ 5610400 h 5919712"/>
              <a:gd name="connsiteX16" fmla="*/ 1707615 w 3753143"/>
              <a:gd name="connsiteY16" fmla="*/ 3124195 h 5919712"/>
              <a:gd name="connsiteX17" fmla="*/ 1464255 w 3753143"/>
              <a:gd name="connsiteY17" fmla="*/ 2663786 h 5919712"/>
              <a:gd name="connsiteX18" fmla="*/ 1465295 w 3753143"/>
              <a:gd name="connsiteY18" fmla="*/ 2657998 h 5919712"/>
              <a:gd name="connsiteX19" fmla="*/ 1434565 w 3753143"/>
              <a:gd name="connsiteY19" fmla="*/ 2654445 h 5919712"/>
              <a:gd name="connsiteX20" fmla="*/ 1302303 w 3753143"/>
              <a:gd name="connsiteY20" fmla="*/ 2620224 h 5919712"/>
              <a:gd name="connsiteX21" fmla="*/ 657731 w 3753143"/>
              <a:gd name="connsiteY21" fmla="*/ 2370285 h 5919712"/>
              <a:gd name="connsiteX22" fmla="*/ 368322 w 3753143"/>
              <a:gd name="connsiteY22" fmla="*/ 1817797 h 5919712"/>
              <a:gd name="connsiteX23" fmla="*/ 0 w 3753143"/>
              <a:gd name="connsiteY23" fmla="*/ 1363969 h 5919712"/>
              <a:gd name="connsiteX24" fmla="*/ 1183913 w 3753143"/>
              <a:gd name="connsiteY24" fmla="*/ 1666526 h 5919712"/>
              <a:gd name="connsiteX25" fmla="*/ 1460154 w 3753143"/>
              <a:gd name="connsiteY25" fmla="*/ 2495255 h 5919712"/>
              <a:gd name="connsiteX26" fmla="*/ 1474956 w 3753143"/>
              <a:gd name="connsiteY26" fmla="*/ 2610868 h 5919712"/>
              <a:gd name="connsiteX27" fmla="*/ 1487350 w 3753143"/>
              <a:gd name="connsiteY27" fmla="*/ 2625483 h 5919712"/>
              <a:gd name="connsiteX28" fmla="*/ 1490565 w 3753143"/>
              <a:gd name="connsiteY28" fmla="*/ 2624325 h 5919712"/>
              <a:gd name="connsiteX29" fmla="*/ 1701043 w 3753143"/>
              <a:gd name="connsiteY29" fmla="*/ 2670365 h 5919712"/>
              <a:gd name="connsiteX30" fmla="*/ 1760234 w 3753143"/>
              <a:gd name="connsiteY30" fmla="*/ 1506188 h 5919712"/>
              <a:gd name="connsiteX31" fmla="*/ 1451104 w 3753143"/>
              <a:gd name="connsiteY31" fmla="*/ 1236519 h 5919712"/>
              <a:gd name="connsiteX32" fmla="*/ 859146 w 3753143"/>
              <a:gd name="connsiteY32" fmla="*/ 848460 h 5919712"/>
              <a:gd name="connsiteX33" fmla="*/ 530285 w 3753143"/>
              <a:gd name="connsiteY33" fmla="*/ 315709 h 5919712"/>
              <a:gd name="connsiteX34" fmla="*/ 1556343 w 3753143"/>
              <a:gd name="connsiteY34" fmla="*/ 1131288 h 5919712"/>
              <a:gd name="connsiteX35" fmla="*/ 1694464 w 3753143"/>
              <a:gd name="connsiteY35" fmla="*/ 1256257 h 5919712"/>
              <a:gd name="connsiteX36" fmla="*/ 1898355 w 3753143"/>
              <a:gd name="connsiteY36" fmla="*/ 1157598 h 5919712"/>
              <a:gd name="connsiteX37" fmla="*/ 2510043 w 3753143"/>
              <a:gd name="connsiteY37" fmla="*/ 447250 h 5919712"/>
              <a:gd name="connsiteX38" fmla="*/ 3148042 w 3753143"/>
              <a:gd name="connsiteY38" fmla="*/ 0 h 5919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753143" h="5919712">
                <a:moveTo>
                  <a:pt x="3148042" y="0"/>
                </a:moveTo>
                <a:cubicBezTo>
                  <a:pt x="3279583" y="591950"/>
                  <a:pt x="2950723" y="1249678"/>
                  <a:pt x="2450844" y="1400957"/>
                </a:cubicBezTo>
                <a:cubicBezTo>
                  <a:pt x="2352185" y="1427267"/>
                  <a:pt x="2253525" y="1446997"/>
                  <a:pt x="2161453" y="1427267"/>
                </a:cubicBezTo>
                <a:cubicBezTo>
                  <a:pt x="1918093" y="1374647"/>
                  <a:pt x="1885204" y="1506188"/>
                  <a:pt x="1885204" y="1690357"/>
                </a:cubicBezTo>
                <a:cubicBezTo>
                  <a:pt x="1885204" y="2065257"/>
                  <a:pt x="1885204" y="2440157"/>
                  <a:pt x="1885204" y="2841375"/>
                </a:cubicBezTo>
                <a:cubicBezTo>
                  <a:pt x="2010165" y="2782176"/>
                  <a:pt x="2056213" y="2703246"/>
                  <a:pt x="2023324" y="2624325"/>
                </a:cubicBezTo>
                <a:cubicBezTo>
                  <a:pt x="1885204" y="2302037"/>
                  <a:pt x="2043055" y="2065257"/>
                  <a:pt x="2253525" y="1848207"/>
                </a:cubicBezTo>
                <a:cubicBezTo>
                  <a:pt x="2411384" y="1683777"/>
                  <a:pt x="2615275" y="1571959"/>
                  <a:pt x="2825753" y="1486458"/>
                </a:cubicBezTo>
                <a:cubicBezTo>
                  <a:pt x="3180923" y="1341758"/>
                  <a:pt x="3536093" y="1210209"/>
                  <a:pt x="3753143" y="776118"/>
                </a:cubicBezTo>
                <a:cubicBezTo>
                  <a:pt x="3720254" y="1302298"/>
                  <a:pt x="3693952" y="1756127"/>
                  <a:pt x="3483474" y="2170496"/>
                </a:cubicBezTo>
                <a:cubicBezTo>
                  <a:pt x="3226963" y="2663786"/>
                  <a:pt x="2746824" y="2933455"/>
                  <a:pt x="2200913" y="2834795"/>
                </a:cubicBezTo>
                <a:cubicBezTo>
                  <a:pt x="2062793" y="2808486"/>
                  <a:pt x="2043055" y="2861105"/>
                  <a:pt x="2003594" y="2953185"/>
                </a:cubicBezTo>
                <a:cubicBezTo>
                  <a:pt x="1950974" y="3078155"/>
                  <a:pt x="1950974" y="3203124"/>
                  <a:pt x="1950974" y="3334665"/>
                </a:cubicBezTo>
                <a:cubicBezTo>
                  <a:pt x="1970705" y="4091053"/>
                  <a:pt x="1990435" y="4847432"/>
                  <a:pt x="2016745" y="5603820"/>
                </a:cubicBezTo>
                <a:cubicBezTo>
                  <a:pt x="2023324" y="5755099"/>
                  <a:pt x="2023324" y="5926101"/>
                  <a:pt x="1812854" y="5919529"/>
                </a:cubicBezTo>
                <a:cubicBezTo>
                  <a:pt x="1628685" y="5912950"/>
                  <a:pt x="1615534" y="5761671"/>
                  <a:pt x="1622114" y="5610400"/>
                </a:cubicBezTo>
                <a:cubicBezTo>
                  <a:pt x="1648415" y="4781662"/>
                  <a:pt x="1668154" y="3952924"/>
                  <a:pt x="1707615" y="3124195"/>
                </a:cubicBezTo>
                <a:cubicBezTo>
                  <a:pt x="1720774" y="2907145"/>
                  <a:pt x="1701043" y="2736136"/>
                  <a:pt x="1464255" y="2663786"/>
                </a:cubicBezTo>
                <a:lnTo>
                  <a:pt x="1465295" y="2657998"/>
                </a:lnTo>
                <a:lnTo>
                  <a:pt x="1434565" y="2654445"/>
                </a:lnTo>
                <a:cubicBezTo>
                  <a:pt x="1392328" y="2637489"/>
                  <a:pt x="1356566" y="2595557"/>
                  <a:pt x="1302303" y="2620224"/>
                </a:cubicBezTo>
                <a:cubicBezTo>
                  <a:pt x="1012902" y="2732034"/>
                  <a:pt x="828733" y="2574184"/>
                  <a:pt x="657731" y="2370285"/>
                </a:cubicBezTo>
                <a:cubicBezTo>
                  <a:pt x="519602" y="2205856"/>
                  <a:pt x="447252" y="2008537"/>
                  <a:pt x="368322" y="1817797"/>
                </a:cubicBezTo>
                <a:cubicBezTo>
                  <a:pt x="289400" y="1633637"/>
                  <a:pt x="184161" y="1462628"/>
                  <a:pt x="0" y="1363969"/>
                </a:cubicBezTo>
                <a:cubicBezTo>
                  <a:pt x="368322" y="1285039"/>
                  <a:pt x="920822" y="1423168"/>
                  <a:pt x="1183913" y="1666526"/>
                </a:cubicBezTo>
                <a:cubicBezTo>
                  <a:pt x="1427265" y="1890147"/>
                  <a:pt x="1525925" y="2172966"/>
                  <a:pt x="1460154" y="2495255"/>
                </a:cubicBezTo>
                <a:cubicBezTo>
                  <a:pt x="1450291" y="2549517"/>
                  <a:pt x="1455223" y="2581578"/>
                  <a:pt x="1474956" y="2610868"/>
                </a:cubicBezTo>
                <a:lnTo>
                  <a:pt x="1487350" y="2625483"/>
                </a:lnTo>
                <a:lnTo>
                  <a:pt x="1490565" y="2624325"/>
                </a:lnTo>
                <a:cubicBezTo>
                  <a:pt x="1562915" y="2637476"/>
                  <a:pt x="1628685" y="2657206"/>
                  <a:pt x="1701043" y="2670365"/>
                </a:cubicBezTo>
                <a:cubicBezTo>
                  <a:pt x="1720774" y="2275727"/>
                  <a:pt x="1733924" y="1887676"/>
                  <a:pt x="1760234" y="1506188"/>
                </a:cubicBezTo>
                <a:cubicBezTo>
                  <a:pt x="1779965" y="1262837"/>
                  <a:pt x="1562915" y="1216789"/>
                  <a:pt x="1451104" y="1236519"/>
                </a:cubicBezTo>
                <a:cubicBezTo>
                  <a:pt x="1115664" y="1282567"/>
                  <a:pt x="977544" y="1078669"/>
                  <a:pt x="859146" y="848460"/>
                </a:cubicBezTo>
                <a:cubicBezTo>
                  <a:pt x="760486" y="664300"/>
                  <a:pt x="707874" y="460409"/>
                  <a:pt x="530285" y="315709"/>
                </a:cubicBezTo>
                <a:cubicBezTo>
                  <a:pt x="1135395" y="217050"/>
                  <a:pt x="1510295" y="513029"/>
                  <a:pt x="1556343" y="1131288"/>
                </a:cubicBezTo>
                <a:cubicBezTo>
                  <a:pt x="1562915" y="1243099"/>
                  <a:pt x="1655003" y="1262837"/>
                  <a:pt x="1694464" y="1256257"/>
                </a:cubicBezTo>
                <a:cubicBezTo>
                  <a:pt x="1760234" y="1243099"/>
                  <a:pt x="1891775" y="1275988"/>
                  <a:pt x="1898355" y="1157598"/>
                </a:cubicBezTo>
                <a:cubicBezTo>
                  <a:pt x="1911514" y="756388"/>
                  <a:pt x="2207485" y="598529"/>
                  <a:pt x="2510043" y="447250"/>
                </a:cubicBezTo>
                <a:cubicBezTo>
                  <a:pt x="2746824" y="328860"/>
                  <a:pt x="3016493" y="263090"/>
                  <a:pt x="3148042" y="0"/>
                </a:cubicBezTo>
                <a:close/>
              </a:path>
            </a:pathLst>
          </a:custGeom>
          <a:solidFill>
            <a:schemeClr val="bg1">
              <a:alpha val="70000"/>
            </a:schemeClr>
          </a:solidFill>
          <a:ln w="8081" cap="flat">
            <a:noFill/>
            <a:prstDash val="solid"/>
            <a:miter/>
          </a:ln>
        </p:spPr>
        <p:txBody>
          <a:bodyPr rtlCol="0" anchor="ctr"/>
          <a:lstStyle/>
          <a:p>
            <a:endParaRPr lang="en-US" sz="1399"/>
          </a:p>
        </p:txBody>
      </p:sp>
    </p:spTree>
    <p:extLst>
      <p:ext uri="{BB962C8B-B14F-4D97-AF65-F5344CB8AC3E}">
        <p14:creationId xmlns:p14="http://schemas.microsoft.com/office/powerpoint/2010/main" val="3820198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37E39EB-B35D-480B-8549-6F79ACD7CFD7}" type="slidenum">
              <a:rPr lang="zh-TW" altLang="en-US" smtClean="0"/>
              <a:t>‹#›</a:t>
            </a:fld>
            <a:endParaRPr lang="zh-TW"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998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A37E39EB-B35D-480B-8549-6F79ACD7CFD7}" type="slidenum">
              <a:rPr lang="zh-TW" altLang="en-US" smtClean="0"/>
              <a:t>‹#›</a:t>
            </a:fld>
            <a:endParaRPr lang="zh-TW" altLang="en-US"/>
          </a:p>
        </p:txBody>
      </p:sp>
    </p:spTree>
    <p:extLst>
      <p:ext uri="{BB962C8B-B14F-4D97-AF65-F5344CB8AC3E}">
        <p14:creationId xmlns:p14="http://schemas.microsoft.com/office/powerpoint/2010/main" val="188974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a:t>按一下以編輯母片標題樣式</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A37E39EB-B35D-480B-8549-6F79ACD7CFD7}" type="slidenum">
              <a:rPr lang="zh-TW" altLang="en-US" smtClean="0"/>
              <a:t>‹#›</a:t>
            </a:fld>
            <a:endParaRPr lang="zh-TW"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2304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A37E39EB-B35D-480B-8549-6F79ACD7CFD7}" type="slidenum">
              <a:rPr lang="zh-TW" altLang="en-US" smtClean="0"/>
              <a:t>‹#›</a:t>
            </a:fld>
            <a:endParaRPr lang="zh-TW"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16870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A37E39EB-B35D-480B-8549-6F79ACD7CFD7}" type="slidenum">
              <a:rPr lang="zh-TW" altLang="en-US" smtClean="0"/>
              <a:t>‹#›</a:t>
            </a:fld>
            <a:endParaRPr lang="zh-TW" altLang="en-US"/>
          </a:p>
        </p:txBody>
      </p:sp>
    </p:spTree>
    <p:extLst>
      <p:ext uri="{BB962C8B-B14F-4D97-AF65-F5344CB8AC3E}">
        <p14:creationId xmlns:p14="http://schemas.microsoft.com/office/powerpoint/2010/main" val="1667141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輔助字幕的內容">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zh-TW" altLang="en-US"/>
              <a:t>按一下以編輯母片標題樣式</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Date Placeholder 4"/>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A37E39EB-B35D-480B-8549-6F79ACD7CFD7}" type="slidenum">
              <a:rPr lang="zh-TW" altLang="en-US" smtClean="0"/>
              <a:t>‹#›</a:t>
            </a:fld>
            <a:endParaRPr lang="zh-TW"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99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輔助字幕的圖片">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zh-TW" altLang="en-US"/>
              <a:t>按一下以編輯母片標題樣式</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a:t>按一下圖示以新增圖片</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Date Placeholder 4"/>
          <p:cNvSpPr>
            <a:spLocks noGrp="1"/>
          </p:cNvSpPr>
          <p:nvPr>
            <p:ph type="dt" sz="half" idx="10"/>
          </p:nvPr>
        </p:nvSpPr>
        <p:spPr/>
        <p:txBody>
          <a:bodyPr/>
          <a:lstStyle/>
          <a:p>
            <a:fld id="{409C7438-46E2-4F31-9EAC-CDBB1680C201}" type="datetimeFigureOut">
              <a:rPr lang="zh-TW" altLang="en-US" smtClean="0"/>
              <a:t>2024/12/3</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A37E39EB-B35D-480B-8549-6F79ACD7CFD7}" type="slidenum">
              <a:rPr lang="zh-TW" altLang="en-US" smtClean="0"/>
              <a:t>‹#›</a:t>
            </a:fld>
            <a:endParaRPr lang="zh-TW" altLang="en-US"/>
          </a:p>
        </p:txBody>
      </p:sp>
    </p:spTree>
    <p:extLst>
      <p:ext uri="{BB962C8B-B14F-4D97-AF65-F5344CB8AC3E}">
        <p14:creationId xmlns:p14="http://schemas.microsoft.com/office/powerpoint/2010/main" val="2895224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7">
            <a:alphaModFix amt="76000"/>
            <a:lum/>
          </a:blip>
          <a:srcRect/>
          <a:stretch>
            <a:fillRect/>
          </a:stretch>
        </a:blipFill>
        <a:effectLst/>
      </p:bgPr>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28" cstate="email">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9" cstate="email">
              <a:extLst>
                <a:ext uri="{28A0092B-C50C-407E-A947-70E740481C1C}">
                  <a14:useLocalDpi xmlns:a14="http://schemas.microsoft.com/office/drawing/2010/main"/>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9" cstate="email">
              <a:extLst>
                <a:ext uri="{28A0092B-C50C-407E-A947-70E740481C1C}">
                  <a14:useLocalDpi xmlns:a14="http://schemas.microsoft.com/office/drawing/2010/main"/>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09C7438-46E2-4F31-9EAC-CDBB1680C201}" type="datetimeFigureOut">
              <a:rPr lang="zh-TW" altLang="en-US" smtClean="0"/>
              <a:t>2024/12/3</a:t>
            </a:fld>
            <a:endParaRPr lang="zh-TW"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zh-TW"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37E39EB-B35D-480B-8549-6F79ACD7CFD7}" type="slidenum">
              <a:rPr lang="zh-TW" altLang="en-US" smtClean="0"/>
              <a:t>‹#›</a:t>
            </a:fld>
            <a:endParaRPr lang="zh-TW" altLang="en-US"/>
          </a:p>
        </p:txBody>
      </p:sp>
    </p:spTree>
    <p:extLst>
      <p:ext uri="{BB962C8B-B14F-4D97-AF65-F5344CB8AC3E}">
        <p14:creationId xmlns:p14="http://schemas.microsoft.com/office/powerpoint/2010/main" val="35245496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svg"/><Relationship Id="rId18" Type="http://schemas.openxmlformats.org/officeDocument/2006/relationships/image" Target="../media/image49.png"/><Relationship Id="rId3" Type="http://schemas.openxmlformats.org/officeDocument/2006/relationships/image" Target="../media/image34.svg"/><Relationship Id="rId7" Type="http://schemas.openxmlformats.org/officeDocument/2006/relationships/image" Target="../media/image38.svg"/><Relationship Id="rId12" Type="http://schemas.openxmlformats.org/officeDocument/2006/relationships/image" Target="../media/image43.png"/><Relationship Id="rId17" Type="http://schemas.openxmlformats.org/officeDocument/2006/relationships/image" Target="../media/image48.svg"/><Relationship Id="rId2" Type="http://schemas.openxmlformats.org/officeDocument/2006/relationships/image" Target="../media/image33.png"/><Relationship Id="rId16" Type="http://schemas.openxmlformats.org/officeDocument/2006/relationships/image" Target="../media/image47.png"/><Relationship Id="rId1" Type="http://schemas.openxmlformats.org/officeDocument/2006/relationships/slideLayout" Target="../slideLayouts/slideLayout24.xml"/><Relationship Id="rId6" Type="http://schemas.openxmlformats.org/officeDocument/2006/relationships/image" Target="../media/image37.png"/><Relationship Id="rId11" Type="http://schemas.openxmlformats.org/officeDocument/2006/relationships/image" Target="../media/image42.svg"/><Relationship Id="rId5" Type="http://schemas.openxmlformats.org/officeDocument/2006/relationships/image" Target="../media/image36.svg"/><Relationship Id="rId15" Type="http://schemas.openxmlformats.org/officeDocument/2006/relationships/image" Target="../media/image46.svg"/><Relationship Id="rId10" Type="http://schemas.openxmlformats.org/officeDocument/2006/relationships/image" Target="../media/image41.png"/><Relationship Id="rId19" Type="http://schemas.openxmlformats.org/officeDocument/2006/relationships/image" Target="../media/image50.svg"/><Relationship Id="rId4" Type="http://schemas.openxmlformats.org/officeDocument/2006/relationships/image" Target="../media/image35.png"/><Relationship Id="rId9" Type="http://schemas.openxmlformats.org/officeDocument/2006/relationships/image" Target="../media/image40.svg"/><Relationship Id="rId14" Type="http://schemas.openxmlformats.org/officeDocument/2006/relationships/image" Target="../media/image45.png"/></Relationships>
</file>

<file path=ppt/slides/_rels/slide14.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svg"/><Relationship Id="rId18" Type="http://schemas.openxmlformats.org/officeDocument/2006/relationships/image" Target="../media/image67.png"/><Relationship Id="rId3" Type="http://schemas.openxmlformats.org/officeDocument/2006/relationships/image" Target="../media/image52.svg"/><Relationship Id="rId7" Type="http://schemas.openxmlformats.org/officeDocument/2006/relationships/image" Target="../media/image56.svg"/><Relationship Id="rId12" Type="http://schemas.openxmlformats.org/officeDocument/2006/relationships/image" Target="../media/image61.png"/><Relationship Id="rId17" Type="http://schemas.openxmlformats.org/officeDocument/2006/relationships/image" Target="../media/image66.svg"/><Relationship Id="rId2" Type="http://schemas.openxmlformats.org/officeDocument/2006/relationships/image" Target="../media/image51.png"/><Relationship Id="rId16" Type="http://schemas.openxmlformats.org/officeDocument/2006/relationships/image" Target="../media/image65.png"/><Relationship Id="rId1" Type="http://schemas.openxmlformats.org/officeDocument/2006/relationships/slideLayout" Target="../slideLayouts/slideLayout24.xml"/><Relationship Id="rId6" Type="http://schemas.openxmlformats.org/officeDocument/2006/relationships/image" Target="../media/image55.png"/><Relationship Id="rId11" Type="http://schemas.openxmlformats.org/officeDocument/2006/relationships/image" Target="../media/image60.svg"/><Relationship Id="rId5" Type="http://schemas.openxmlformats.org/officeDocument/2006/relationships/image" Target="../media/image54.svg"/><Relationship Id="rId15" Type="http://schemas.openxmlformats.org/officeDocument/2006/relationships/image" Target="../media/image64.svg"/><Relationship Id="rId10" Type="http://schemas.openxmlformats.org/officeDocument/2006/relationships/image" Target="../media/image59.png"/><Relationship Id="rId19" Type="http://schemas.openxmlformats.org/officeDocument/2006/relationships/image" Target="../media/image68.svg"/><Relationship Id="rId4" Type="http://schemas.openxmlformats.org/officeDocument/2006/relationships/image" Target="../media/image53.png"/><Relationship Id="rId9" Type="http://schemas.openxmlformats.org/officeDocument/2006/relationships/image" Target="../media/image58.svg"/><Relationship Id="rId14" Type="http://schemas.openxmlformats.org/officeDocument/2006/relationships/image" Target="../media/image63.png"/></Relationships>
</file>

<file path=ppt/slides/_rels/slide1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3.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12.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6.xml"/></Relationships>
</file>

<file path=ppt/slides/_rels/slide30.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hyperlink" Target="https://www.youtube.com/watch?v=Sl77WbEynXE"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12.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notesSlide" Target="../notesSlides/notesSlide8.xml"/><Relationship Id="rId5" Type="http://schemas.openxmlformats.org/officeDocument/2006/relationships/slideLayout" Target="../slideLayouts/slideLayout7.xml"/><Relationship Id="rId4" Type="http://schemas.openxmlformats.org/officeDocument/2006/relationships/tags" Target="../tags/tag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image" Target="../media/image81.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12.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notesSlide" Target="../notesSlides/notesSlide10.xml"/><Relationship Id="rId5" Type="http://schemas.openxmlformats.org/officeDocument/2006/relationships/slideLayout" Target="../slideLayouts/slideLayout7.xml"/><Relationship Id="rId4" Type="http://schemas.openxmlformats.org/officeDocument/2006/relationships/tags" Target="../tags/tag14.xml"/></Relationships>
</file>

<file path=ppt/slides/_rels/slide4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46.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7.jpeg"/></Relationships>
</file>

<file path=ppt/slides/_rels/slide4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48.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2.xml"/><Relationship Id="rId4" Type="http://schemas.openxmlformats.org/officeDocument/2006/relationships/image" Target="../media/image14.jpeg"/></Relationships>
</file>

<file path=ppt/slides/_rels/slide50.xml.rels><?xml version="1.0" encoding="UTF-8" standalone="yes"?>
<Relationships xmlns="http://schemas.openxmlformats.org/package/2006/relationships"><Relationship Id="rId3" Type="http://schemas.openxmlformats.org/officeDocument/2006/relationships/tags" Target="../tags/tag17.xml"/><Relationship Id="rId7" Type="http://schemas.openxmlformats.org/officeDocument/2006/relationships/image" Target="../media/image12.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notesSlide" Target="../notesSlides/notesSlide14.xml"/><Relationship Id="rId5" Type="http://schemas.openxmlformats.org/officeDocument/2006/relationships/slideLayout" Target="../slideLayouts/slideLayout7.xml"/><Relationship Id="rId4" Type="http://schemas.openxmlformats.org/officeDocument/2006/relationships/tags" Target="../tags/tag1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56.xml.rels><?xml version="1.0" encoding="UTF-8" standalone="yes"?>
<Relationships xmlns="http://schemas.openxmlformats.org/package/2006/relationships"><Relationship Id="rId3" Type="http://schemas.openxmlformats.org/officeDocument/2006/relationships/hyperlink" Target="&#23416;&#29983;&#24535;&#39000;&#36984;&#22635;&#36628;&#23566;&#32000;&#37636;&#34920;(107&#23416;&#24180;&#24230;&#31354;&#30333;).pdf" TargetMode="External"/><Relationship Id="rId2" Type="http://schemas.openxmlformats.org/officeDocument/2006/relationships/notesSlide" Target="../notesSlides/notesSlide20.xml"/><Relationship Id="rId1" Type="http://schemas.openxmlformats.org/officeDocument/2006/relationships/slideLayout" Target="../slideLayouts/slideLayout22.xml"/></Relationships>
</file>

<file path=ppt/slides/_rels/slide57.xml.rels><?xml version="1.0" encoding="UTF-8" standalone="yes"?>
<Relationships xmlns="http://schemas.openxmlformats.org/package/2006/relationships"><Relationship Id="rId3" Type="http://schemas.openxmlformats.org/officeDocument/2006/relationships/hyperlink" Target="https://admission.ntin.edu.tw/Front/HowToBecome/HowToBecome5/HowToBecome5-4/Page.aspx?id=pD5i7o9wYx8" TargetMode="External"/><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hyperlink" Target="&#12300;108&#35506;&#32177;&#9472;&#25216;&#32887;&#20043;&#20809;&#31687;&#12301;(&#23436;&#25972;&#29256;5&#20998;42&#31186;).mp4"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4" Type="http://schemas.openxmlformats.org/officeDocument/2006/relationships/image" Target="../media/image17.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6.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image" Target="../media/image12.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notesSlide" Target="../notesSlides/notesSlide28.xml"/><Relationship Id="rId5" Type="http://schemas.openxmlformats.org/officeDocument/2006/relationships/slideLayout" Target="../slideLayouts/slideLayout7.xml"/><Relationship Id="rId4" Type="http://schemas.openxmlformats.org/officeDocument/2006/relationships/tags" Target="../tags/tag2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hyperlink" Target="http://12basic.tn.edu.tw/topic_e_0802_DOC.asp?ItemPlanID=164" TargetMode="External"/><Relationship Id="rId2" Type="http://schemas.openxmlformats.org/officeDocument/2006/relationships/hyperlink" Target="https://career.cloud.ncnu.edu.tw/junior_home.aspx?RadUrid=acf27850-a92f-486a-9fff-3d0e6c9043e0" TargetMode="External"/><Relationship Id="rId1" Type="http://schemas.openxmlformats.org/officeDocument/2006/relationships/slideLayout" Target="../slideLayouts/slideLayout20.xml"/></Relationships>
</file>

<file path=ppt/slides/_rels/slide69.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9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70.xml.rels><?xml version="1.0" encoding="UTF-8" standalone="yes"?>
<Relationships xmlns="http://schemas.openxmlformats.org/package/2006/relationships"><Relationship Id="rId2" Type="http://schemas.openxmlformats.org/officeDocument/2006/relationships/image" Target="../media/image96.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1A0FE95-A869-450E-80E4-4BB4187CE882}"/>
              </a:ext>
            </a:extLst>
          </p:cNvPr>
          <p:cNvSpPr>
            <a:spLocks noGrp="1"/>
          </p:cNvSpPr>
          <p:nvPr>
            <p:ph type="ctrTitle"/>
          </p:nvPr>
        </p:nvSpPr>
        <p:spPr>
          <a:xfrm>
            <a:off x="2148396" y="1580226"/>
            <a:ext cx="7963270" cy="2689016"/>
          </a:xfrm>
          <a:effectLst/>
        </p:spPr>
        <p:txBody>
          <a:bodyPr vert="horz" lIns="91440" tIns="45720" rIns="91440" bIns="45720" rtlCol="0" anchor="b">
            <a:normAutofit/>
          </a:bodyPr>
          <a:lstStyle/>
          <a:p>
            <a:r>
              <a:rPr lang="zh-TW" altLang="en-US" sz="4800" b="1" dirty="0">
                <a:solidFill>
                  <a:srgbClr val="C00000"/>
                </a:solidFill>
              </a:rPr>
              <a:t>學校行政人員（含輔導室及其他處室）於學生志願選填試探上之作為</a:t>
            </a:r>
          </a:p>
        </p:txBody>
      </p:sp>
      <p:sp>
        <p:nvSpPr>
          <p:cNvPr id="3" name="副標題 2">
            <a:extLst>
              <a:ext uri="{FF2B5EF4-FFF2-40B4-BE49-F238E27FC236}">
                <a16:creationId xmlns:a16="http://schemas.microsoft.com/office/drawing/2014/main" id="{6575E9D5-A84E-428D-9F46-287A64A313B7}"/>
              </a:ext>
            </a:extLst>
          </p:cNvPr>
          <p:cNvSpPr>
            <a:spLocks noGrp="1"/>
          </p:cNvSpPr>
          <p:nvPr>
            <p:ph type="subTitle" idx="1"/>
          </p:nvPr>
        </p:nvSpPr>
        <p:spPr>
          <a:xfrm>
            <a:off x="2688165" y="4354260"/>
            <a:ext cx="6815669" cy="719194"/>
          </a:xfrm>
        </p:spPr>
        <p:txBody>
          <a:bodyPr>
            <a:normAutofit/>
          </a:bodyPr>
          <a:lstStyle/>
          <a:p>
            <a:r>
              <a:rPr lang="zh-TW" altLang="en-US" sz="4000" b="1" dirty="0">
                <a:solidFill>
                  <a:srgbClr val="002060"/>
                </a:solidFill>
                <a:latin typeface="+mj-ea"/>
                <a:ea typeface="+mj-ea"/>
              </a:rPr>
              <a:t>報告人：仁德國中鍾國璽校長</a:t>
            </a:r>
          </a:p>
        </p:txBody>
      </p:sp>
    </p:spTree>
    <p:extLst>
      <p:ext uri="{BB962C8B-B14F-4D97-AF65-F5344CB8AC3E}">
        <p14:creationId xmlns:p14="http://schemas.microsoft.com/office/powerpoint/2010/main" val="2620708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4274B90-3879-407E-A8A3-0C1EF70C24B2}"/>
              </a:ext>
            </a:extLst>
          </p:cNvPr>
          <p:cNvSpPr txBox="1">
            <a:spLocks/>
          </p:cNvSpPr>
          <p:nvPr/>
        </p:nvSpPr>
        <p:spPr>
          <a:xfrm>
            <a:off x="3324859" y="847821"/>
            <a:ext cx="6103572" cy="689291"/>
          </a:xfrm>
          <a:prstGeom prst="rect">
            <a:avLst/>
          </a:prstGeom>
        </p:spPr>
        <p:txBody>
          <a:bodyPr vert="horz" wrap="square" lIns="0" tIns="85725" rIns="0" bIns="0" rtlCol="0">
            <a:sp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592580" marR="5080" indent="-1580515">
              <a:lnSpc>
                <a:spcPts val="4650"/>
              </a:lnSpc>
              <a:spcBef>
                <a:spcPts val="675"/>
              </a:spcBef>
            </a:pPr>
            <a:r>
              <a:rPr lang="zh-TW" altLang="en-US" sz="4300" b="1" dirty="0">
                <a:latin typeface="Noto Sans CJK HK"/>
                <a:cs typeface="Noto Sans CJK HK"/>
              </a:rPr>
              <a:t>志願選填作為之</a:t>
            </a:r>
            <a:r>
              <a:rPr lang="zh-TW" altLang="en-US" sz="4300" b="1" spc="-5" dirty="0">
                <a:solidFill>
                  <a:srgbClr val="C00000"/>
                </a:solidFill>
                <a:latin typeface="Noto Sans CJK HK"/>
                <a:cs typeface="Noto Sans CJK HK"/>
              </a:rPr>
              <a:t>初衷</a:t>
            </a:r>
            <a:endParaRPr lang="zh-TW" altLang="en-US" sz="4300" dirty="0">
              <a:latin typeface="Noto Sans CJK HK"/>
              <a:cs typeface="Noto Sans CJK HK"/>
            </a:endParaRPr>
          </a:p>
        </p:txBody>
      </p:sp>
      <p:grpSp>
        <p:nvGrpSpPr>
          <p:cNvPr id="3" name="object 3">
            <a:extLst>
              <a:ext uri="{FF2B5EF4-FFF2-40B4-BE49-F238E27FC236}">
                <a16:creationId xmlns:a16="http://schemas.microsoft.com/office/drawing/2014/main" id="{4A8AD53A-F18E-4C9E-AFED-32E3B362C63D}"/>
              </a:ext>
            </a:extLst>
          </p:cNvPr>
          <p:cNvGrpSpPr/>
          <p:nvPr/>
        </p:nvGrpSpPr>
        <p:grpSpPr>
          <a:xfrm>
            <a:off x="1734439" y="1800098"/>
            <a:ext cx="2389505" cy="2379980"/>
            <a:chOff x="1734439" y="1800098"/>
            <a:chExt cx="2389505" cy="2379980"/>
          </a:xfrm>
        </p:grpSpPr>
        <p:sp>
          <p:nvSpPr>
            <p:cNvPr id="4" name="object 4">
              <a:extLst>
                <a:ext uri="{FF2B5EF4-FFF2-40B4-BE49-F238E27FC236}">
                  <a16:creationId xmlns:a16="http://schemas.microsoft.com/office/drawing/2014/main" id="{6A10F94F-49E0-444E-8647-67EEB8954603}"/>
                </a:ext>
              </a:extLst>
            </p:cNvPr>
            <p:cNvSpPr/>
            <p:nvPr/>
          </p:nvSpPr>
          <p:spPr>
            <a:xfrm>
              <a:off x="2536063" y="2822448"/>
              <a:ext cx="1584198" cy="1354074"/>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5" name="object 5">
              <a:extLst>
                <a:ext uri="{FF2B5EF4-FFF2-40B4-BE49-F238E27FC236}">
                  <a16:creationId xmlns:a16="http://schemas.microsoft.com/office/drawing/2014/main" id="{C54E84CB-350A-4EB1-810F-24E2841B7563}"/>
                </a:ext>
              </a:extLst>
            </p:cNvPr>
            <p:cNvSpPr/>
            <p:nvPr/>
          </p:nvSpPr>
          <p:spPr>
            <a:xfrm>
              <a:off x="2536063" y="2822448"/>
              <a:ext cx="1584325" cy="1354455"/>
            </a:xfrm>
            <a:custGeom>
              <a:avLst/>
              <a:gdLst/>
              <a:ahLst/>
              <a:cxnLst/>
              <a:rect l="l" t="t" r="r" b="b"/>
              <a:pathLst>
                <a:path w="1584325" h="1354454">
                  <a:moveTo>
                    <a:pt x="338581" y="0"/>
                  </a:moveTo>
                  <a:lnTo>
                    <a:pt x="338581" y="846327"/>
                  </a:lnTo>
                  <a:lnTo>
                    <a:pt x="1245615" y="846327"/>
                  </a:lnTo>
                  <a:lnTo>
                    <a:pt x="1245615" y="677037"/>
                  </a:lnTo>
                  <a:lnTo>
                    <a:pt x="1584198" y="1015491"/>
                  </a:lnTo>
                  <a:lnTo>
                    <a:pt x="1245615" y="1354074"/>
                  </a:lnTo>
                  <a:lnTo>
                    <a:pt x="1245615" y="1184783"/>
                  </a:lnTo>
                  <a:lnTo>
                    <a:pt x="0" y="1184783"/>
                  </a:lnTo>
                  <a:lnTo>
                    <a:pt x="0" y="0"/>
                  </a:lnTo>
                  <a:lnTo>
                    <a:pt x="338581" y="0"/>
                  </a:lnTo>
                  <a:close/>
                </a:path>
              </a:pathLst>
            </a:custGeom>
            <a:ln w="6350">
              <a:solidFill>
                <a:srgbClr val="6FAC46"/>
              </a:solidFill>
            </a:ln>
          </p:spPr>
          <p:txBody>
            <a:bodyPr wrap="square" lIns="0" tIns="0" rIns="0" bIns="0" rtlCol="0"/>
            <a:lstStyle/>
            <a:p>
              <a:endParaRPr/>
            </a:p>
          </p:txBody>
        </p:sp>
        <p:sp>
          <p:nvSpPr>
            <p:cNvPr id="6" name="object 6">
              <a:extLst>
                <a:ext uri="{FF2B5EF4-FFF2-40B4-BE49-F238E27FC236}">
                  <a16:creationId xmlns:a16="http://schemas.microsoft.com/office/drawing/2014/main" id="{5BBF6C4A-CE58-495A-9948-0F194D89B46F}"/>
                </a:ext>
              </a:extLst>
            </p:cNvPr>
            <p:cNvSpPr/>
            <p:nvPr/>
          </p:nvSpPr>
          <p:spPr>
            <a:xfrm>
              <a:off x="1743964" y="1809623"/>
              <a:ext cx="2016760" cy="1009650"/>
            </a:xfrm>
            <a:custGeom>
              <a:avLst/>
              <a:gdLst/>
              <a:ahLst/>
              <a:cxnLst/>
              <a:rect l="l" t="t" r="r" b="b"/>
              <a:pathLst>
                <a:path w="2016760" h="1009650">
                  <a:moveTo>
                    <a:pt x="1847977" y="0"/>
                  </a:moveTo>
                  <a:lnTo>
                    <a:pt x="168275" y="0"/>
                  </a:lnTo>
                  <a:lnTo>
                    <a:pt x="123531" y="6008"/>
                  </a:lnTo>
                  <a:lnTo>
                    <a:pt x="83330" y="22968"/>
                  </a:lnTo>
                  <a:lnTo>
                    <a:pt x="49275" y="49275"/>
                  </a:lnTo>
                  <a:lnTo>
                    <a:pt x="22968" y="83330"/>
                  </a:lnTo>
                  <a:lnTo>
                    <a:pt x="6008" y="123531"/>
                  </a:lnTo>
                  <a:lnTo>
                    <a:pt x="0" y="168275"/>
                  </a:lnTo>
                  <a:lnTo>
                    <a:pt x="0" y="841121"/>
                  </a:lnTo>
                  <a:lnTo>
                    <a:pt x="6008" y="885864"/>
                  </a:lnTo>
                  <a:lnTo>
                    <a:pt x="22968" y="926065"/>
                  </a:lnTo>
                  <a:lnTo>
                    <a:pt x="49275" y="960120"/>
                  </a:lnTo>
                  <a:lnTo>
                    <a:pt x="83330" y="986427"/>
                  </a:lnTo>
                  <a:lnTo>
                    <a:pt x="123531" y="1003387"/>
                  </a:lnTo>
                  <a:lnTo>
                    <a:pt x="168275" y="1009396"/>
                  </a:lnTo>
                  <a:lnTo>
                    <a:pt x="1847977" y="1009396"/>
                  </a:lnTo>
                  <a:lnTo>
                    <a:pt x="1892720" y="1003387"/>
                  </a:lnTo>
                  <a:lnTo>
                    <a:pt x="1932921" y="986427"/>
                  </a:lnTo>
                  <a:lnTo>
                    <a:pt x="1966976" y="960120"/>
                  </a:lnTo>
                  <a:lnTo>
                    <a:pt x="1993283" y="926065"/>
                  </a:lnTo>
                  <a:lnTo>
                    <a:pt x="2010243" y="885864"/>
                  </a:lnTo>
                  <a:lnTo>
                    <a:pt x="2016252" y="841121"/>
                  </a:lnTo>
                  <a:lnTo>
                    <a:pt x="2016252" y="168275"/>
                  </a:lnTo>
                  <a:lnTo>
                    <a:pt x="2010243" y="123531"/>
                  </a:lnTo>
                  <a:lnTo>
                    <a:pt x="1993283" y="83330"/>
                  </a:lnTo>
                  <a:lnTo>
                    <a:pt x="1966976" y="49275"/>
                  </a:lnTo>
                  <a:lnTo>
                    <a:pt x="1932921" y="22968"/>
                  </a:lnTo>
                  <a:lnTo>
                    <a:pt x="1892720" y="6008"/>
                  </a:lnTo>
                  <a:lnTo>
                    <a:pt x="1847977" y="0"/>
                  </a:lnTo>
                  <a:close/>
                </a:path>
              </a:pathLst>
            </a:custGeom>
            <a:solidFill>
              <a:srgbClr val="EC7C30"/>
            </a:solidFill>
          </p:spPr>
          <p:txBody>
            <a:bodyPr wrap="square" lIns="0" tIns="0" rIns="0" bIns="0" rtlCol="0"/>
            <a:lstStyle/>
            <a:p>
              <a:endParaRPr/>
            </a:p>
          </p:txBody>
        </p:sp>
        <p:sp>
          <p:nvSpPr>
            <p:cNvPr id="7" name="object 7">
              <a:extLst>
                <a:ext uri="{FF2B5EF4-FFF2-40B4-BE49-F238E27FC236}">
                  <a16:creationId xmlns:a16="http://schemas.microsoft.com/office/drawing/2014/main" id="{C1F1C479-1092-4E78-B1F1-381879436FAE}"/>
                </a:ext>
              </a:extLst>
            </p:cNvPr>
            <p:cNvSpPr/>
            <p:nvPr/>
          </p:nvSpPr>
          <p:spPr>
            <a:xfrm>
              <a:off x="1743964" y="1809623"/>
              <a:ext cx="2016760" cy="1009650"/>
            </a:xfrm>
            <a:custGeom>
              <a:avLst/>
              <a:gdLst/>
              <a:ahLst/>
              <a:cxnLst/>
              <a:rect l="l" t="t" r="r" b="b"/>
              <a:pathLst>
                <a:path w="2016760" h="1009650">
                  <a:moveTo>
                    <a:pt x="0" y="168275"/>
                  </a:moveTo>
                  <a:lnTo>
                    <a:pt x="6008" y="123531"/>
                  </a:lnTo>
                  <a:lnTo>
                    <a:pt x="22968" y="83330"/>
                  </a:lnTo>
                  <a:lnTo>
                    <a:pt x="49275" y="49275"/>
                  </a:lnTo>
                  <a:lnTo>
                    <a:pt x="83330" y="22968"/>
                  </a:lnTo>
                  <a:lnTo>
                    <a:pt x="123531" y="6008"/>
                  </a:lnTo>
                  <a:lnTo>
                    <a:pt x="168275" y="0"/>
                  </a:lnTo>
                  <a:lnTo>
                    <a:pt x="1847977" y="0"/>
                  </a:lnTo>
                  <a:lnTo>
                    <a:pt x="1892720" y="6008"/>
                  </a:lnTo>
                  <a:lnTo>
                    <a:pt x="1932921" y="22968"/>
                  </a:lnTo>
                  <a:lnTo>
                    <a:pt x="1966976" y="49275"/>
                  </a:lnTo>
                  <a:lnTo>
                    <a:pt x="1993283" y="83330"/>
                  </a:lnTo>
                  <a:lnTo>
                    <a:pt x="2010243" y="123531"/>
                  </a:lnTo>
                  <a:lnTo>
                    <a:pt x="2016252" y="168275"/>
                  </a:lnTo>
                  <a:lnTo>
                    <a:pt x="2016252" y="841121"/>
                  </a:lnTo>
                  <a:lnTo>
                    <a:pt x="2010243" y="885864"/>
                  </a:lnTo>
                  <a:lnTo>
                    <a:pt x="1993283" y="926065"/>
                  </a:lnTo>
                  <a:lnTo>
                    <a:pt x="1966976" y="960120"/>
                  </a:lnTo>
                  <a:lnTo>
                    <a:pt x="1932921" y="986427"/>
                  </a:lnTo>
                  <a:lnTo>
                    <a:pt x="1892720" y="1003387"/>
                  </a:lnTo>
                  <a:lnTo>
                    <a:pt x="1847977" y="1009396"/>
                  </a:lnTo>
                  <a:lnTo>
                    <a:pt x="168275" y="1009396"/>
                  </a:lnTo>
                  <a:lnTo>
                    <a:pt x="123531" y="1003387"/>
                  </a:lnTo>
                  <a:lnTo>
                    <a:pt x="83330" y="986427"/>
                  </a:lnTo>
                  <a:lnTo>
                    <a:pt x="49275" y="960120"/>
                  </a:lnTo>
                  <a:lnTo>
                    <a:pt x="22968" y="926065"/>
                  </a:lnTo>
                  <a:lnTo>
                    <a:pt x="6008" y="885864"/>
                  </a:lnTo>
                  <a:lnTo>
                    <a:pt x="0" y="841121"/>
                  </a:lnTo>
                  <a:lnTo>
                    <a:pt x="0" y="168275"/>
                  </a:lnTo>
                  <a:close/>
                </a:path>
              </a:pathLst>
            </a:custGeom>
            <a:ln w="19050">
              <a:solidFill>
                <a:srgbClr val="FFFFFF"/>
              </a:solidFill>
            </a:ln>
          </p:spPr>
          <p:txBody>
            <a:bodyPr wrap="square" lIns="0" tIns="0" rIns="0" bIns="0" rtlCol="0"/>
            <a:lstStyle/>
            <a:p>
              <a:endParaRPr/>
            </a:p>
          </p:txBody>
        </p:sp>
        <p:sp>
          <p:nvSpPr>
            <p:cNvPr id="8" name="object 8">
              <a:extLst>
                <a:ext uri="{FF2B5EF4-FFF2-40B4-BE49-F238E27FC236}">
                  <a16:creationId xmlns:a16="http://schemas.microsoft.com/office/drawing/2014/main" id="{14745B4F-F5DF-401C-9FB9-60C402224AA8}"/>
                </a:ext>
              </a:extLst>
            </p:cNvPr>
            <p:cNvSpPr/>
            <p:nvPr/>
          </p:nvSpPr>
          <p:spPr>
            <a:xfrm>
              <a:off x="1847088" y="1801368"/>
              <a:ext cx="1847088" cy="1231391"/>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grpSp>
      <p:sp>
        <p:nvSpPr>
          <p:cNvPr id="9" name="object 9">
            <a:extLst>
              <a:ext uri="{FF2B5EF4-FFF2-40B4-BE49-F238E27FC236}">
                <a16:creationId xmlns:a16="http://schemas.microsoft.com/office/drawing/2014/main" id="{BFBDBA4F-E462-4AB1-9ACD-0F95B3BD4BED}"/>
              </a:ext>
            </a:extLst>
          </p:cNvPr>
          <p:cNvSpPr txBox="1"/>
          <p:nvPr/>
        </p:nvSpPr>
        <p:spPr>
          <a:xfrm>
            <a:off x="2180589" y="1950212"/>
            <a:ext cx="1144270" cy="696595"/>
          </a:xfrm>
          <a:prstGeom prst="rect">
            <a:avLst/>
          </a:prstGeom>
        </p:spPr>
        <p:txBody>
          <a:bodyPr vert="horz" wrap="square" lIns="0" tIns="13335" rIns="0" bIns="0" rtlCol="0">
            <a:spAutoFit/>
          </a:bodyPr>
          <a:lstStyle/>
          <a:p>
            <a:pPr marL="12700">
              <a:lnSpc>
                <a:spcPct val="100000"/>
              </a:lnSpc>
              <a:spcBef>
                <a:spcPts val="105"/>
              </a:spcBef>
            </a:pPr>
            <a:r>
              <a:rPr sz="4400" b="0" dirty="0">
                <a:solidFill>
                  <a:srgbClr val="0000FF"/>
                </a:solidFill>
                <a:latin typeface="Noto Sans CJK HK Medium"/>
                <a:cs typeface="Noto Sans CJK HK Medium"/>
              </a:rPr>
              <a:t>任務</a:t>
            </a:r>
            <a:endParaRPr sz="4400" dirty="0">
              <a:latin typeface="Noto Sans CJK HK Medium"/>
              <a:cs typeface="Noto Sans CJK HK Medium"/>
            </a:endParaRPr>
          </a:p>
        </p:txBody>
      </p:sp>
      <p:sp>
        <p:nvSpPr>
          <p:cNvPr id="10" name="object 10">
            <a:extLst>
              <a:ext uri="{FF2B5EF4-FFF2-40B4-BE49-F238E27FC236}">
                <a16:creationId xmlns:a16="http://schemas.microsoft.com/office/drawing/2014/main" id="{8B606DE3-1465-4EA2-ADC3-D621DF855876}"/>
              </a:ext>
            </a:extLst>
          </p:cNvPr>
          <p:cNvSpPr txBox="1"/>
          <p:nvPr/>
        </p:nvSpPr>
        <p:spPr>
          <a:xfrm>
            <a:off x="3844290" y="1892300"/>
            <a:ext cx="3683000" cy="1122680"/>
          </a:xfrm>
          <a:prstGeom prst="rect">
            <a:avLst/>
          </a:prstGeom>
        </p:spPr>
        <p:txBody>
          <a:bodyPr vert="horz" wrap="square" lIns="0" tIns="12700" rIns="0" bIns="0" rtlCol="0">
            <a:spAutoFit/>
          </a:bodyPr>
          <a:lstStyle/>
          <a:p>
            <a:pPr marL="12700">
              <a:lnSpc>
                <a:spcPct val="100000"/>
              </a:lnSpc>
              <a:spcBef>
                <a:spcPts val="100"/>
              </a:spcBef>
            </a:pPr>
            <a:r>
              <a:rPr sz="3600" dirty="0" err="1">
                <a:solidFill>
                  <a:srgbClr val="006FC0"/>
                </a:solidFill>
                <a:latin typeface="Noto Sans Mono CJK HK"/>
                <a:cs typeface="Noto Sans Mono CJK HK"/>
              </a:rPr>
              <a:t>協助學生</a:t>
            </a:r>
            <a:r>
              <a:rPr lang="zh-TW" altLang="en-US" sz="3600" dirty="0">
                <a:solidFill>
                  <a:srgbClr val="006FC0"/>
                </a:solidFill>
                <a:latin typeface="Noto Sans Mono CJK HK"/>
              </a:rPr>
              <a:t>瞭</a:t>
            </a:r>
            <a:r>
              <a:rPr sz="3600" dirty="0">
                <a:solidFill>
                  <a:srgbClr val="006FC0"/>
                </a:solidFill>
                <a:latin typeface="Noto Sans Mono CJK HK"/>
                <a:cs typeface="Noto Sans Mono CJK HK"/>
              </a:rPr>
              <a:t>解</a:t>
            </a:r>
            <a:endParaRPr sz="3600" dirty="0">
              <a:latin typeface="Noto Sans Mono CJK HK"/>
              <a:cs typeface="Noto Sans Mono CJK HK"/>
            </a:endParaRPr>
          </a:p>
          <a:p>
            <a:pPr marL="12700">
              <a:lnSpc>
                <a:spcPct val="100000"/>
              </a:lnSpc>
            </a:pPr>
            <a:r>
              <a:rPr sz="3600" dirty="0">
                <a:solidFill>
                  <a:srgbClr val="006FC0"/>
                </a:solidFill>
                <a:latin typeface="Noto Sans Mono CJK HK"/>
                <a:cs typeface="Noto Sans Mono CJK HK"/>
              </a:rPr>
              <a:t>免試入學作業細節</a:t>
            </a:r>
            <a:endParaRPr sz="3600" dirty="0">
              <a:latin typeface="Noto Sans Mono CJK HK"/>
              <a:cs typeface="Noto Sans Mono CJK HK"/>
            </a:endParaRPr>
          </a:p>
        </p:txBody>
      </p:sp>
      <p:grpSp>
        <p:nvGrpSpPr>
          <p:cNvPr id="11" name="object 11">
            <a:extLst>
              <a:ext uri="{FF2B5EF4-FFF2-40B4-BE49-F238E27FC236}">
                <a16:creationId xmlns:a16="http://schemas.microsoft.com/office/drawing/2014/main" id="{91A4638D-70C1-480F-9528-32A32A5E11C2}"/>
              </a:ext>
            </a:extLst>
          </p:cNvPr>
          <p:cNvGrpSpPr/>
          <p:nvPr/>
        </p:nvGrpSpPr>
        <p:grpSpPr>
          <a:xfrm>
            <a:off x="4113910" y="3352800"/>
            <a:ext cx="2029460" cy="1231900"/>
            <a:chOff x="4113910" y="3352800"/>
            <a:chExt cx="2029460" cy="1231900"/>
          </a:xfrm>
        </p:grpSpPr>
        <p:sp>
          <p:nvSpPr>
            <p:cNvPr id="12" name="object 12">
              <a:extLst>
                <a:ext uri="{FF2B5EF4-FFF2-40B4-BE49-F238E27FC236}">
                  <a16:creationId xmlns:a16="http://schemas.microsoft.com/office/drawing/2014/main" id="{A3896B05-CE85-4C68-92AA-610C873249C9}"/>
                </a:ext>
              </a:extLst>
            </p:cNvPr>
            <p:cNvSpPr/>
            <p:nvPr/>
          </p:nvSpPr>
          <p:spPr>
            <a:xfrm>
              <a:off x="4120260" y="3360674"/>
              <a:ext cx="2016760" cy="1009650"/>
            </a:xfrm>
            <a:custGeom>
              <a:avLst/>
              <a:gdLst/>
              <a:ahLst/>
              <a:cxnLst/>
              <a:rect l="l" t="t" r="r" b="b"/>
              <a:pathLst>
                <a:path w="2016760" h="1009650">
                  <a:moveTo>
                    <a:pt x="1847977" y="0"/>
                  </a:moveTo>
                  <a:lnTo>
                    <a:pt x="168148" y="0"/>
                  </a:lnTo>
                  <a:lnTo>
                    <a:pt x="123457" y="6008"/>
                  </a:lnTo>
                  <a:lnTo>
                    <a:pt x="83293" y="22968"/>
                  </a:lnTo>
                  <a:lnTo>
                    <a:pt x="49260" y="49275"/>
                  </a:lnTo>
                  <a:lnTo>
                    <a:pt x="22963" y="83330"/>
                  </a:lnTo>
                  <a:lnTo>
                    <a:pt x="6008" y="123531"/>
                  </a:lnTo>
                  <a:lnTo>
                    <a:pt x="0" y="168275"/>
                  </a:lnTo>
                  <a:lnTo>
                    <a:pt x="0" y="841120"/>
                  </a:lnTo>
                  <a:lnTo>
                    <a:pt x="6008" y="885811"/>
                  </a:lnTo>
                  <a:lnTo>
                    <a:pt x="22963" y="925975"/>
                  </a:lnTo>
                  <a:lnTo>
                    <a:pt x="49260" y="960008"/>
                  </a:lnTo>
                  <a:lnTo>
                    <a:pt x="83293" y="986305"/>
                  </a:lnTo>
                  <a:lnTo>
                    <a:pt x="123457" y="1003260"/>
                  </a:lnTo>
                  <a:lnTo>
                    <a:pt x="168148" y="1009269"/>
                  </a:lnTo>
                  <a:lnTo>
                    <a:pt x="1847977" y="1009269"/>
                  </a:lnTo>
                  <a:lnTo>
                    <a:pt x="1892720" y="1003260"/>
                  </a:lnTo>
                  <a:lnTo>
                    <a:pt x="1932921" y="986305"/>
                  </a:lnTo>
                  <a:lnTo>
                    <a:pt x="1966976" y="960008"/>
                  </a:lnTo>
                  <a:lnTo>
                    <a:pt x="1993283" y="925975"/>
                  </a:lnTo>
                  <a:lnTo>
                    <a:pt x="2010243" y="885811"/>
                  </a:lnTo>
                  <a:lnTo>
                    <a:pt x="2016252" y="841120"/>
                  </a:lnTo>
                  <a:lnTo>
                    <a:pt x="2016252" y="168275"/>
                  </a:lnTo>
                  <a:lnTo>
                    <a:pt x="2010243" y="123531"/>
                  </a:lnTo>
                  <a:lnTo>
                    <a:pt x="1993283" y="83330"/>
                  </a:lnTo>
                  <a:lnTo>
                    <a:pt x="1966976" y="49275"/>
                  </a:lnTo>
                  <a:lnTo>
                    <a:pt x="1932921" y="22968"/>
                  </a:lnTo>
                  <a:lnTo>
                    <a:pt x="1892720" y="6008"/>
                  </a:lnTo>
                  <a:lnTo>
                    <a:pt x="1847977" y="0"/>
                  </a:lnTo>
                  <a:close/>
                </a:path>
              </a:pathLst>
            </a:custGeom>
            <a:solidFill>
              <a:srgbClr val="FFC000"/>
            </a:solidFill>
          </p:spPr>
          <p:txBody>
            <a:bodyPr wrap="square" lIns="0" tIns="0" rIns="0" bIns="0" rtlCol="0"/>
            <a:lstStyle/>
            <a:p>
              <a:endParaRPr/>
            </a:p>
          </p:txBody>
        </p:sp>
        <p:sp>
          <p:nvSpPr>
            <p:cNvPr id="13" name="object 13">
              <a:extLst>
                <a:ext uri="{FF2B5EF4-FFF2-40B4-BE49-F238E27FC236}">
                  <a16:creationId xmlns:a16="http://schemas.microsoft.com/office/drawing/2014/main" id="{AB1D1B22-91AD-4937-9820-EC260A8E3FD9}"/>
                </a:ext>
              </a:extLst>
            </p:cNvPr>
            <p:cNvSpPr/>
            <p:nvPr/>
          </p:nvSpPr>
          <p:spPr>
            <a:xfrm>
              <a:off x="4120260" y="3360674"/>
              <a:ext cx="2016760" cy="1009650"/>
            </a:xfrm>
            <a:custGeom>
              <a:avLst/>
              <a:gdLst/>
              <a:ahLst/>
              <a:cxnLst/>
              <a:rect l="l" t="t" r="r" b="b"/>
              <a:pathLst>
                <a:path w="2016760" h="1009650">
                  <a:moveTo>
                    <a:pt x="0" y="168275"/>
                  </a:moveTo>
                  <a:lnTo>
                    <a:pt x="6008" y="123531"/>
                  </a:lnTo>
                  <a:lnTo>
                    <a:pt x="22963" y="83330"/>
                  </a:lnTo>
                  <a:lnTo>
                    <a:pt x="49260" y="49275"/>
                  </a:lnTo>
                  <a:lnTo>
                    <a:pt x="83293" y="22968"/>
                  </a:lnTo>
                  <a:lnTo>
                    <a:pt x="123457" y="6008"/>
                  </a:lnTo>
                  <a:lnTo>
                    <a:pt x="168148" y="0"/>
                  </a:lnTo>
                  <a:lnTo>
                    <a:pt x="1847977" y="0"/>
                  </a:lnTo>
                  <a:lnTo>
                    <a:pt x="1892720" y="6008"/>
                  </a:lnTo>
                  <a:lnTo>
                    <a:pt x="1932921" y="22968"/>
                  </a:lnTo>
                  <a:lnTo>
                    <a:pt x="1966976" y="49275"/>
                  </a:lnTo>
                  <a:lnTo>
                    <a:pt x="1993283" y="83330"/>
                  </a:lnTo>
                  <a:lnTo>
                    <a:pt x="2010243" y="123531"/>
                  </a:lnTo>
                  <a:lnTo>
                    <a:pt x="2016252" y="168275"/>
                  </a:lnTo>
                  <a:lnTo>
                    <a:pt x="2016252" y="841120"/>
                  </a:lnTo>
                  <a:lnTo>
                    <a:pt x="2010243" y="885811"/>
                  </a:lnTo>
                  <a:lnTo>
                    <a:pt x="1993283" y="925975"/>
                  </a:lnTo>
                  <a:lnTo>
                    <a:pt x="1966976" y="960008"/>
                  </a:lnTo>
                  <a:lnTo>
                    <a:pt x="1932921" y="986305"/>
                  </a:lnTo>
                  <a:lnTo>
                    <a:pt x="1892720" y="1003260"/>
                  </a:lnTo>
                  <a:lnTo>
                    <a:pt x="1847977" y="1009269"/>
                  </a:lnTo>
                  <a:lnTo>
                    <a:pt x="168148" y="1009269"/>
                  </a:lnTo>
                  <a:lnTo>
                    <a:pt x="123457" y="1003260"/>
                  </a:lnTo>
                  <a:lnTo>
                    <a:pt x="83293" y="986305"/>
                  </a:lnTo>
                  <a:lnTo>
                    <a:pt x="49260" y="960008"/>
                  </a:lnTo>
                  <a:lnTo>
                    <a:pt x="22963" y="925975"/>
                  </a:lnTo>
                  <a:lnTo>
                    <a:pt x="6008" y="885811"/>
                  </a:lnTo>
                  <a:lnTo>
                    <a:pt x="0" y="841120"/>
                  </a:lnTo>
                  <a:lnTo>
                    <a:pt x="0" y="168275"/>
                  </a:lnTo>
                  <a:close/>
                </a:path>
              </a:pathLst>
            </a:custGeom>
            <a:ln w="12700">
              <a:solidFill>
                <a:srgbClr val="BB8B00"/>
              </a:solidFill>
            </a:ln>
          </p:spPr>
          <p:txBody>
            <a:bodyPr wrap="square" lIns="0" tIns="0" rIns="0" bIns="0" rtlCol="0"/>
            <a:lstStyle/>
            <a:p>
              <a:endParaRPr/>
            </a:p>
          </p:txBody>
        </p:sp>
        <p:sp>
          <p:nvSpPr>
            <p:cNvPr id="14" name="object 14">
              <a:extLst>
                <a:ext uri="{FF2B5EF4-FFF2-40B4-BE49-F238E27FC236}">
                  <a16:creationId xmlns:a16="http://schemas.microsoft.com/office/drawing/2014/main" id="{A27D6336-B989-435B-8EC4-C5B2C6DA9454}"/>
                </a:ext>
              </a:extLst>
            </p:cNvPr>
            <p:cNvSpPr/>
            <p:nvPr/>
          </p:nvSpPr>
          <p:spPr>
            <a:xfrm>
              <a:off x="4224527" y="3352800"/>
              <a:ext cx="1847088" cy="1231392"/>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grpSp>
      <p:sp>
        <p:nvSpPr>
          <p:cNvPr id="15" name="object 15">
            <a:extLst>
              <a:ext uri="{FF2B5EF4-FFF2-40B4-BE49-F238E27FC236}">
                <a16:creationId xmlns:a16="http://schemas.microsoft.com/office/drawing/2014/main" id="{617ADE04-D2FF-4C3E-9E50-77DF23B6EFB5}"/>
              </a:ext>
            </a:extLst>
          </p:cNvPr>
          <p:cNvSpPr txBox="1"/>
          <p:nvPr/>
        </p:nvSpPr>
        <p:spPr>
          <a:xfrm>
            <a:off x="4557140" y="3501644"/>
            <a:ext cx="1144905" cy="696595"/>
          </a:xfrm>
          <a:prstGeom prst="rect">
            <a:avLst/>
          </a:prstGeom>
        </p:spPr>
        <p:txBody>
          <a:bodyPr vert="horz" wrap="square" lIns="0" tIns="13335" rIns="0" bIns="0" rtlCol="0">
            <a:spAutoFit/>
          </a:bodyPr>
          <a:lstStyle/>
          <a:p>
            <a:pPr marL="12700">
              <a:lnSpc>
                <a:spcPct val="100000"/>
              </a:lnSpc>
              <a:spcBef>
                <a:spcPts val="105"/>
              </a:spcBef>
            </a:pPr>
            <a:r>
              <a:rPr sz="4400" b="0" dirty="0">
                <a:solidFill>
                  <a:srgbClr val="FFFFFF"/>
                </a:solidFill>
                <a:latin typeface="Noto Sans CJK HK Medium"/>
                <a:cs typeface="Noto Sans CJK HK Medium"/>
              </a:rPr>
              <a:t>過程</a:t>
            </a:r>
            <a:endParaRPr sz="4400">
              <a:latin typeface="Noto Sans CJK HK Medium"/>
              <a:cs typeface="Noto Sans CJK HK Medium"/>
            </a:endParaRPr>
          </a:p>
        </p:txBody>
      </p:sp>
      <p:sp>
        <p:nvSpPr>
          <p:cNvPr id="16" name="object 16">
            <a:extLst>
              <a:ext uri="{FF2B5EF4-FFF2-40B4-BE49-F238E27FC236}">
                <a16:creationId xmlns:a16="http://schemas.microsoft.com/office/drawing/2014/main" id="{2B771C4F-BF82-47AD-8407-9CA57858EBD2}"/>
              </a:ext>
            </a:extLst>
          </p:cNvPr>
          <p:cNvSpPr txBox="1"/>
          <p:nvPr/>
        </p:nvSpPr>
        <p:spPr>
          <a:xfrm>
            <a:off x="6241159" y="3377754"/>
            <a:ext cx="3414778" cy="1120820"/>
          </a:xfrm>
          <a:prstGeom prst="rect">
            <a:avLst/>
          </a:prstGeom>
        </p:spPr>
        <p:txBody>
          <a:bodyPr vert="horz" wrap="square" lIns="0" tIns="12700" rIns="0" bIns="0" rtlCol="0">
            <a:spAutoFit/>
          </a:bodyPr>
          <a:lstStyle/>
          <a:p>
            <a:pPr marL="12700" marR="5080">
              <a:lnSpc>
                <a:spcPct val="100000"/>
              </a:lnSpc>
              <a:spcBef>
                <a:spcPts val="100"/>
              </a:spcBef>
            </a:pPr>
            <a:r>
              <a:rPr lang="zh-TW" altLang="en-US" sz="3600" dirty="0">
                <a:solidFill>
                  <a:srgbClr val="006FC0"/>
                </a:solidFill>
                <a:latin typeface="Noto Sans Mono CJK HK"/>
              </a:rPr>
              <a:t>跨處室</a:t>
            </a:r>
            <a:r>
              <a:rPr sz="3600" b="1" dirty="0" err="1">
                <a:solidFill>
                  <a:srgbClr val="FF0000"/>
                </a:solidFill>
                <a:latin typeface="Noto Sans Mono CJK HK"/>
              </a:rPr>
              <a:t>結合生涯發展教育</a:t>
            </a:r>
            <a:r>
              <a:rPr sz="3600" dirty="0" err="1">
                <a:solidFill>
                  <a:srgbClr val="006FC0"/>
                </a:solidFill>
                <a:latin typeface="Noto Sans Mono CJK HK"/>
              </a:rPr>
              <a:t>活動</a:t>
            </a:r>
            <a:endParaRPr sz="3600" dirty="0">
              <a:solidFill>
                <a:srgbClr val="006FC0"/>
              </a:solidFill>
              <a:latin typeface="Noto Sans Mono CJK HK"/>
            </a:endParaRPr>
          </a:p>
        </p:txBody>
      </p:sp>
      <p:grpSp>
        <p:nvGrpSpPr>
          <p:cNvPr id="17" name="object 17">
            <a:extLst>
              <a:ext uri="{FF2B5EF4-FFF2-40B4-BE49-F238E27FC236}">
                <a16:creationId xmlns:a16="http://schemas.microsoft.com/office/drawing/2014/main" id="{620F1FD5-79D6-40FA-A0A2-4729CFA0875C}"/>
              </a:ext>
            </a:extLst>
          </p:cNvPr>
          <p:cNvGrpSpPr/>
          <p:nvPr/>
        </p:nvGrpSpPr>
        <p:grpSpPr>
          <a:xfrm>
            <a:off x="4824603" y="4366767"/>
            <a:ext cx="3609975" cy="1764664"/>
            <a:chOff x="4824603" y="4366767"/>
            <a:chExt cx="3609975" cy="1764664"/>
          </a:xfrm>
        </p:grpSpPr>
        <p:sp>
          <p:nvSpPr>
            <p:cNvPr id="18" name="object 18">
              <a:extLst>
                <a:ext uri="{FF2B5EF4-FFF2-40B4-BE49-F238E27FC236}">
                  <a16:creationId xmlns:a16="http://schemas.microsoft.com/office/drawing/2014/main" id="{D42E8A42-AF3A-4288-AE67-26903945C9DB}"/>
                </a:ext>
              </a:extLst>
            </p:cNvPr>
            <p:cNvSpPr/>
            <p:nvPr/>
          </p:nvSpPr>
          <p:spPr>
            <a:xfrm>
              <a:off x="4827778" y="4369942"/>
              <a:ext cx="1584071" cy="1354112"/>
            </a:xfrm>
            <a:prstGeom prst="rect">
              <a:avLst/>
            </a:prstGeom>
            <a:blipFill>
              <a:blip r:embed="rId5"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9" name="object 19">
              <a:extLst>
                <a:ext uri="{FF2B5EF4-FFF2-40B4-BE49-F238E27FC236}">
                  <a16:creationId xmlns:a16="http://schemas.microsoft.com/office/drawing/2014/main" id="{9CE6F231-C4C5-4E0C-A8A5-02A8F95FE10B}"/>
                </a:ext>
              </a:extLst>
            </p:cNvPr>
            <p:cNvSpPr/>
            <p:nvPr/>
          </p:nvSpPr>
          <p:spPr>
            <a:xfrm>
              <a:off x="4827778" y="4369942"/>
              <a:ext cx="1584325" cy="1354455"/>
            </a:xfrm>
            <a:custGeom>
              <a:avLst/>
              <a:gdLst/>
              <a:ahLst/>
              <a:cxnLst/>
              <a:rect l="l" t="t" r="r" b="b"/>
              <a:pathLst>
                <a:path w="1584325" h="1354454">
                  <a:moveTo>
                    <a:pt x="338455" y="0"/>
                  </a:moveTo>
                  <a:lnTo>
                    <a:pt x="338455" y="846327"/>
                  </a:lnTo>
                  <a:lnTo>
                    <a:pt x="1245616" y="846327"/>
                  </a:lnTo>
                  <a:lnTo>
                    <a:pt x="1245616" y="677036"/>
                  </a:lnTo>
                  <a:lnTo>
                    <a:pt x="1584071" y="1015618"/>
                  </a:lnTo>
                  <a:lnTo>
                    <a:pt x="1245616" y="1354112"/>
                  </a:lnTo>
                  <a:lnTo>
                    <a:pt x="1245616" y="1184909"/>
                  </a:lnTo>
                  <a:lnTo>
                    <a:pt x="0" y="1184909"/>
                  </a:lnTo>
                  <a:lnTo>
                    <a:pt x="0" y="0"/>
                  </a:lnTo>
                  <a:lnTo>
                    <a:pt x="338455" y="0"/>
                  </a:lnTo>
                  <a:close/>
                </a:path>
              </a:pathLst>
            </a:custGeom>
            <a:ln w="6350">
              <a:solidFill>
                <a:srgbClr val="6FAC46"/>
              </a:solidFill>
            </a:ln>
          </p:spPr>
          <p:txBody>
            <a:bodyPr wrap="square" lIns="0" tIns="0" rIns="0" bIns="0" rtlCol="0"/>
            <a:lstStyle/>
            <a:p>
              <a:endParaRPr/>
            </a:p>
          </p:txBody>
        </p:sp>
        <p:sp>
          <p:nvSpPr>
            <p:cNvPr id="20" name="object 20">
              <a:extLst>
                <a:ext uri="{FF2B5EF4-FFF2-40B4-BE49-F238E27FC236}">
                  <a16:creationId xmlns:a16="http://schemas.microsoft.com/office/drawing/2014/main" id="{2AF24C5B-5AC4-40B7-8EC0-E1CD5F653C45}"/>
                </a:ext>
              </a:extLst>
            </p:cNvPr>
            <p:cNvSpPr/>
            <p:nvPr/>
          </p:nvSpPr>
          <p:spPr>
            <a:xfrm>
              <a:off x="6411849" y="4908295"/>
              <a:ext cx="2016760" cy="1009650"/>
            </a:xfrm>
            <a:custGeom>
              <a:avLst/>
              <a:gdLst/>
              <a:ahLst/>
              <a:cxnLst/>
              <a:rect l="l" t="t" r="r" b="b"/>
              <a:pathLst>
                <a:path w="2016759" h="1009650">
                  <a:moveTo>
                    <a:pt x="1848103" y="0"/>
                  </a:moveTo>
                  <a:lnTo>
                    <a:pt x="168275" y="0"/>
                  </a:lnTo>
                  <a:lnTo>
                    <a:pt x="123531" y="6008"/>
                  </a:lnTo>
                  <a:lnTo>
                    <a:pt x="83330" y="22963"/>
                  </a:lnTo>
                  <a:lnTo>
                    <a:pt x="49275" y="49260"/>
                  </a:lnTo>
                  <a:lnTo>
                    <a:pt x="22968" y="83293"/>
                  </a:lnTo>
                  <a:lnTo>
                    <a:pt x="6008" y="123457"/>
                  </a:lnTo>
                  <a:lnTo>
                    <a:pt x="0" y="168147"/>
                  </a:lnTo>
                  <a:lnTo>
                    <a:pt x="0" y="841057"/>
                  </a:lnTo>
                  <a:lnTo>
                    <a:pt x="6008" y="885774"/>
                  </a:lnTo>
                  <a:lnTo>
                    <a:pt x="22968" y="925956"/>
                  </a:lnTo>
                  <a:lnTo>
                    <a:pt x="49275" y="960000"/>
                  </a:lnTo>
                  <a:lnTo>
                    <a:pt x="83330" y="986303"/>
                  </a:lnTo>
                  <a:lnTo>
                    <a:pt x="123531" y="1003260"/>
                  </a:lnTo>
                  <a:lnTo>
                    <a:pt x="168275" y="1009268"/>
                  </a:lnTo>
                  <a:lnTo>
                    <a:pt x="1848103" y="1009268"/>
                  </a:lnTo>
                  <a:lnTo>
                    <a:pt x="1892794" y="1003260"/>
                  </a:lnTo>
                  <a:lnTo>
                    <a:pt x="1932958" y="986303"/>
                  </a:lnTo>
                  <a:lnTo>
                    <a:pt x="1966991" y="960000"/>
                  </a:lnTo>
                  <a:lnTo>
                    <a:pt x="1993288" y="925956"/>
                  </a:lnTo>
                  <a:lnTo>
                    <a:pt x="2010243" y="885774"/>
                  </a:lnTo>
                  <a:lnTo>
                    <a:pt x="2016252" y="841057"/>
                  </a:lnTo>
                  <a:lnTo>
                    <a:pt x="2016252" y="168147"/>
                  </a:lnTo>
                  <a:lnTo>
                    <a:pt x="2010243" y="123457"/>
                  </a:lnTo>
                  <a:lnTo>
                    <a:pt x="1993288" y="83293"/>
                  </a:lnTo>
                  <a:lnTo>
                    <a:pt x="1966991" y="49260"/>
                  </a:lnTo>
                  <a:lnTo>
                    <a:pt x="1932958" y="22963"/>
                  </a:lnTo>
                  <a:lnTo>
                    <a:pt x="1892794" y="6008"/>
                  </a:lnTo>
                  <a:lnTo>
                    <a:pt x="1848103" y="0"/>
                  </a:lnTo>
                  <a:close/>
                </a:path>
              </a:pathLst>
            </a:custGeom>
            <a:solidFill>
              <a:srgbClr val="A4A4A4"/>
            </a:solidFill>
          </p:spPr>
          <p:txBody>
            <a:bodyPr wrap="square" lIns="0" tIns="0" rIns="0" bIns="0" rtlCol="0"/>
            <a:lstStyle/>
            <a:p>
              <a:endParaRPr/>
            </a:p>
          </p:txBody>
        </p:sp>
        <p:sp>
          <p:nvSpPr>
            <p:cNvPr id="21" name="object 21">
              <a:extLst>
                <a:ext uri="{FF2B5EF4-FFF2-40B4-BE49-F238E27FC236}">
                  <a16:creationId xmlns:a16="http://schemas.microsoft.com/office/drawing/2014/main" id="{81B6207A-E20B-4FF2-9630-E0A5F37333A6}"/>
                </a:ext>
              </a:extLst>
            </p:cNvPr>
            <p:cNvSpPr/>
            <p:nvPr/>
          </p:nvSpPr>
          <p:spPr>
            <a:xfrm>
              <a:off x="6411849" y="4908295"/>
              <a:ext cx="2016760" cy="1009650"/>
            </a:xfrm>
            <a:custGeom>
              <a:avLst/>
              <a:gdLst/>
              <a:ahLst/>
              <a:cxnLst/>
              <a:rect l="l" t="t" r="r" b="b"/>
              <a:pathLst>
                <a:path w="2016759" h="1009650">
                  <a:moveTo>
                    <a:pt x="0" y="168147"/>
                  </a:moveTo>
                  <a:lnTo>
                    <a:pt x="6008" y="123457"/>
                  </a:lnTo>
                  <a:lnTo>
                    <a:pt x="22968" y="83293"/>
                  </a:lnTo>
                  <a:lnTo>
                    <a:pt x="49275" y="49260"/>
                  </a:lnTo>
                  <a:lnTo>
                    <a:pt x="83330" y="22963"/>
                  </a:lnTo>
                  <a:lnTo>
                    <a:pt x="123531" y="6008"/>
                  </a:lnTo>
                  <a:lnTo>
                    <a:pt x="168275" y="0"/>
                  </a:lnTo>
                  <a:lnTo>
                    <a:pt x="1848103" y="0"/>
                  </a:lnTo>
                  <a:lnTo>
                    <a:pt x="1892794" y="6008"/>
                  </a:lnTo>
                  <a:lnTo>
                    <a:pt x="1932958" y="22963"/>
                  </a:lnTo>
                  <a:lnTo>
                    <a:pt x="1966991" y="49260"/>
                  </a:lnTo>
                  <a:lnTo>
                    <a:pt x="1993288" y="83293"/>
                  </a:lnTo>
                  <a:lnTo>
                    <a:pt x="2010243" y="123457"/>
                  </a:lnTo>
                  <a:lnTo>
                    <a:pt x="2016252" y="168147"/>
                  </a:lnTo>
                  <a:lnTo>
                    <a:pt x="2016252" y="841057"/>
                  </a:lnTo>
                  <a:lnTo>
                    <a:pt x="2010243" y="885774"/>
                  </a:lnTo>
                  <a:lnTo>
                    <a:pt x="1993288" y="925956"/>
                  </a:lnTo>
                  <a:lnTo>
                    <a:pt x="1966991" y="960000"/>
                  </a:lnTo>
                  <a:lnTo>
                    <a:pt x="1932958" y="986303"/>
                  </a:lnTo>
                  <a:lnTo>
                    <a:pt x="1892794" y="1003260"/>
                  </a:lnTo>
                  <a:lnTo>
                    <a:pt x="1848103" y="1009268"/>
                  </a:lnTo>
                  <a:lnTo>
                    <a:pt x="168275" y="1009268"/>
                  </a:lnTo>
                  <a:lnTo>
                    <a:pt x="123531" y="1003260"/>
                  </a:lnTo>
                  <a:lnTo>
                    <a:pt x="83330" y="986303"/>
                  </a:lnTo>
                  <a:lnTo>
                    <a:pt x="49275" y="960000"/>
                  </a:lnTo>
                  <a:lnTo>
                    <a:pt x="22968" y="925956"/>
                  </a:lnTo>
                  <a:lnTo>
                    <a:pt x="6008" y="885774"/>
                  </a:lnTo>
                  <a:lnTo>
                    <a:pt x="0" y="841057"/>
                  </a:lnTo>
                  <a:lnTo>
                    <a:pt x="0" y="168147"/>
                  </a:lnTo>
                  <a:close/>
                </a:path>
              </a:pathLst>
            </a:custGeom>
            <a:ln w="12700">
              <a:solidFill>
                <a:srgbClr val="787878"/>
              </a:solidFill>
            </a:ln>
          </p:spPr>
          <p:txBody>
            <a:bodyPr wrap="square" lIns="0" tIns="0" rIns="0" bIns="0" rtlCol="0"/>
            <a:lstStyle/>
            <a:p>
              <a:endParaRPr/>
            </a:p>
          </p:txBody>
        </p:sp>
        <p:sp>
          <p:nvSpPr>
            <p:cNvPr id="22" name="object 22">
              <a:extLst>
                <a:ext uri="{FF2B5EF4-FFF2-40B4-BE49-F238E27FC236}">
                  <a16:creationId xmlns:a16="http://schemas.microsoft.com/office/drawing/2014/main" id="{C7BCF5BE-F451-4D1C-9E63-1EDF24D3AFA3}"/>
                </a:ext>
              </a:extLst>
            </p:cNvPr>
            <p:cNvSpPr/>
            <p:nvPr/>
          </p:nvSpPr>
          <p:spPr>
            <a:xfrm>
              <a:off x="6515100" y="4899659"/>
              <a:ext cx="1847088" cy="1231391"/>
            </a:xfrm>
            <a:prstGeom prst="rect">
              <a:avLst/>
            </a:prstGeom>
            <a:blipFill>
              <a:blip r:embed="rId6"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grpSp>
      <p:sp>
        <p:nvSpPr>
          <p:cNvPr id="23" name="object 23">
            <a:extLst>
              <a:ext uri="{FF2B5EF4-FFF2-40B4-BE49-F238E27FC236}">
                <a16:creationId xmlns:a16="http://schemas.microsoft.com/office/drawing/2014/main" id="{8F69C6B2-7B02-41EE-99DF-AA6656943C9F}"/>
              </a:ext>
            </a:extLst>
          </p:cNvPr>
          <p:cNvSpPr txBox="1"/>
          <p:nvPr/>
        </p:nvSpPr>
        <p:spPr>
          <a:xfrm>
            <a:off x="6849236" y="5049418"/>
            <a:ext cx="1144270" cy="696595"/>
          </a:xfrm>
          <a:prstGeom prst="rect">
            <a:avLst/>
          </a:prstGeom>
        </p:spPr>
        <p:txBody>
          <a:bodyPr vert="horz" wrap="square" lIns="0" tIns="12700" rIns="0" bIns="0" rtlCol="0">
            <a:spAutoFit/>
          </a:bodyPr>
          <a:lstStyle/>
          <a:p>
            <a:pPr marL="12700">
              <a:lnSpc>
                <a:spcPct val="100000"/>
              </a:lnSpc>
              <a:spcBef>
                <a:spcPts val="100"/>
              </a:spcBef>
            </a:pPr>
            <a:r>
              <a:rPr sz="4400" b="0" dirty="0">
                <a:solidFill>
                  <a:srgbClr val="843B0C"/>
                </a:solidFill>
                <a:latin typeface="Noto Sans CJK HK Medium"/>
                <a:cs typeface="Noto Sans CJK HK Medium"/>
              </a:rPr>
              <a:t>使命</a:t>
            </a:r>
            <a:endParaRPr sz="4400" dirty="0">
              <a:latin typeface="Noto Sans CJK HK Medium"/>
              <a:cs typeface="Noto Sans CJK HK Medium"/>
            </a:endParaRPr>
          </a:p>
        </p:txBody>
      </p:sp>
      <p:sp>
        <p:nvSpPr>
          <p:cNvPr id="24" name="object 24">
            <a:extLst>
              <a:ext uri="{FF2B5EF4-FFF2-40B4-BE49-F238E27FC236}">
                <a16:creationId xmlns:a16="http://schemas.microsoft.com/office/drawing/2014/main" id="{51D4F859-43CD-418F-85E9-7F6074598B40}"/>
              </a:ext>
            </a:extLst>
          </p:cNvPr>
          <p:cNvSpPr txBox="1"/>
          <p:nvPr/>
        </p:nvSpPr>
        <p:spPr>
          <a:xfrm>
            <a:off x="8762745" y="4459095"/>
            <a:ext cx="1854200" cy="1671955"/>
          </a:xfrm>
          <a:prstGeom prst="rect">
            <a:avLst/>
          </a:prstGeom>
        </p:spPr>
        <p:txBody>
          <a:bodyPr vert="horz" wrap="square" lIns="0" tIns="12700" rIns="0" bIns="0" rtlCol="0">
            <a:spAutoFit/>
          </a:bodyPr>
          <a:lstStyle/>
          <a:p>
            <a:pPr marL="12700" marR="5080" algn="just">
              <a:lnSpc>
                <a:spcPct val="100000"/>
              </a:lnSpc>
              <a:spcBef>
                <a:spcPts val="100"/>
              </a:spcBef>
            </a:pPr>
            <a:r>
              <a:rPr sz="3600" dirty="0">
                <a:solidFill>
                  <a:srgbClr val="6F2F9F"/>
                </a:solidFill>
                <a:latin typeface="Noto Sans Mono CJK HK"/>
                <a:cs typeface="Noto Sans Mono CJK HK"/>
              </a:rPr>
              <a:t>幫助學生 </a:t>
            </a:r>
            <a:r>
              <a:rPr sz="3600" b="1" dirty="0">
                <a:solidFill>
                  <a:srgbClr val="FF0000"/>
                </a:solidFill>
                <a:latin typeface="Noto Sans Mono CJK HK"/>
                <a:cs typeface="Noto Sans Mono CJK HK"/>
              </a:rPr>
              <a:t>適性發展</a:t>
            </a:r>
            <a:r>
              <a:rPr sz="3600" dirty="0">
                <a:solidFill>
                  <a:srgbClr val="6F2F9F"/>
                </a:solidFill>
                <a:latin typeface="Noto Sans Mono CJK HK"/>
                <a:cs typeface="Noto Sans Mono CJK HK"/>
              </a:rPr>
              <a:t> </a:t>
            </a:r>
            <a:r>
              <a:rPr sz="3600" spc="-5" dirty="0">
                <a:solidFill>
                  <a:srgbClr val="6F2F9F"/>
                </a:solidFill>
                <a:latin typeface="Noto Sans Mono CJK HK"/>
                <a:cs typeface="Noto Sans Mono CJK HK"/>
              </a:rPr>
              <a:t>自我實現</a:t>
            </a:r>
            <a:endParaRPr sz="3600" dirty="0">
              <a:latin typeface="Noto Sans Mono CJK HK"/>
              <a:cs typeface="Noto Sans Mono CJK HK"/>
            </a:endParaRPr>
          </a:p>
        </p:txBody>
      </p:sp>
      <p:sp>
        <p:nvSpPr>
          <p:cNvPr id="25" name="文字方塊 24">
            <a:extLst>
              <a:ext uri="{FF2B5EF4-FFF2-40B4-BE49-F238E27FC236}">
                <a16:creationId xmlns:a16="http://schemas.microsoft.com/office/drawing/2014/main" id="{8055F41C-9068-4D21-8B05-9B61C7EC1618}"/>
              </a:ext>
            </a:extLst>
          </p:cNvPr>
          <p:cNvSpPr txBox="1"/>
          <p:nvPr/>
        </p:nvSpPr>
        <p:spPr>
          <a:xfrm>
            <a:off x="1112615" y="5019202"/>
            <a:ext cx="8070911" cy="646331"/>
          </a:xfrm>
          <a:prstGeom prst="rect">
            <a:avLst/>
          </a:prstGeom>
          <a:noFill/>
        </p:spPr>
        <p:txBody>
          <a:bodyPr wrap="square" rtlCol="0">
            <a:spAutoFit/>
          </a:bodyPr>
          <a:lstStyle/>
          <a:p>
            <a:pPr marL="684000" indent="-684000"/>
            <a:r>
              <a:rPr lang="en-US" altLang="zh-TW"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註：今年免試入學作業要點有</a:t>
            </a:r>
            <a:endParaRPr lang="en-US" altLang="zh-TW" dirty="0">
              <a:latin typeface="Times New Roman" panose="02020603050405020304" pitchFamily="18" charset="0"/>
              <a:ea typeface="標楷體" panose="03000509000000000000" pitchFamily="65" charset="-120"/>
              <a:cs typeface="Times New Roman" panose="02020603050405020304" pitchFamily="18" charset="0"/>
            </a:endParaRPr>
          </a:p>
          <a:p>
            <a:pPr marL="684000" indent="-684000"/>
            <a:r>
              <a:rPr lang="zh-TW" altLang="en-US"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兩大重要俢正</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，請務必詳閱。</a:t>
            </a:r>
          </a:p>
        </p:txBody>
      </p:sp>
    </p:spTree>
    <p:extLst>
      <p:ext uri="{BB962C8B-B14F-4D97-AF65-F5344CB8AC3E}">
        <p14:creationId xmlns:p14="http://schemas.microsoft.com/office/powerpoint/2010/main" val="1864903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131BC24-9030-49D4-A11A-AA2C53EA81E1}"/>
              </a:ext>
            </a:extLst>
          </p:cNvPr>
          <p:cNvSpPr txBox="1">
            <a:spLocks/>
          </p:cNvSpPr>
          <p:nvPr/>
        </p:nvSpPr>
        <p:spPr>
          <a:xfrm>
            <a:off x="695477" y="986608"/>
            <a:ext cx="10515600" cy="1325563"/>
          </a:xfrm>
          <a:prstGeom prst="rect">
            <a:avLst/>
          </a:prstGeom>
        </p:spPr>
        <p:txBody>
          <a:bodyP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TW" altLang="en-US" b="1" dirty="0">
                <a:solidFill>
                  <a:srgbClr val="C00000"/>
                </a:solidFill>
              </a:rPr>
              <a:t>全國國中畢業生升學管道共有 </a:t>
            </a:r>
            <a:r>
              <a:rPr lang="en-US" altLang="zh-TW" b="1" dirty="0">
                <a:solidFill>
                  <a:srgbClr val="C00000"/>
                </a:solidFill>
              </a:rPr>
              <a:t>34 </a:t>
            </a:r>
            <a:r>
              <a:rPr lang="zh-TW" altLang="en-US" b="1" dirty="0">
                <a:solidFill>
                  <a:srgbClr val="C00000"/>
                </a:solidFill>
              </a:rPr>
              <a:t>種</a:t>
            </a:r>
            <a:endParaRPr lang="en-US" altLang="zh-TW" b="1" dirty="0">
              <a:solidFill>
                <a:srgbClr val="C00000"/>
              </a:solidFill>
            </a:endParaRPr>
          </a:p>
          <a:p>
            <a:r>
              <a:rPr lang="en-US" altLang="zh-TW" sz="2000" b="1" dirty="0">
                <a:solidFill>
                  <a:srgbClr val="C00000"/>
                </a:solidFill>
              </a:rPr>
              <a:t>(113</a:t>
            </a:r>
            <a:r>
              <a:rPr lang="zh-TW" altLang="en-US" sz="2000" b="1" dirty="0">
                <a:solidFill>
                  <a:srgbClr val="C00000"/>
                </a:solidFill>
              </a:rPr>
              <a:t>年度新增五專完全免試管道</a:t>
            </a:r>
            <a:r>
              <a:rPr lang="en-US" altLang="zh-TW" sz="2000" b="1" dirty="0">
                <a:solidFill>
                  <a:srgbClr val="C00000"/>
                </a:solidFill>
              </a:rPr>
              <a:t>)</a:t>
            </a:r>
            <a:endParaRPr lang="zh-TW" altLang="en-US" sz="2000" dirty="0">
              <a:solidFill>
                <a:srgbClr val="C00000"/>
              </a:solidFill>
            </a:endParaRPr>
          </a:p>
        </p:txBody>
      </p:sp>
      <p:pic>
        <p:nvPicPr>
          <p:cNvPr id="5" name="圖片 4">
            <a:extLst>
              <a:ext uri="{FF2B5EF4-FFF2-40B4-BE49-F238E27FC236}">
                <a16:creationId xmlns:a16="http://schemas.microsoft.com/office/drawing/2014/main" id="{9B266598-879E-B354-2B70-1881664A183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81667" y="1983093"/>
            <a:ext cx="9228666" cy="4288609"/>
          </a:xfrm>
          <a:prstGeom prst="rect">
            <a:avLst/>
          </a:prstGeom>
        </p:spPr>
      </p:pic>
    </p:spTree>
    <p:extLst>
      <p:ext uri="{BB962C8B-B14F-4D97-AF65-F5344CB8AC3E}">
        <p14:creationId xmlns:p14="http://schemas.microsoft.com/office/powerpoint/2010/main" val="2465783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05" name="內容版面配置區 2"/>
          <p:cNvSpPr txBox="1">
            <a:spLocks/>
          </p:cNvSpPr>
          <p:nvPr/>
        </p:nvSpPr>
        <p:spPr bwMode="auto">
          <a:xfrm>
            <a:off x="2135560" y="1052736"/>
            <a:ext cx="8208912" cy="480208"/>
          </a:xfrm>
          <a:prstGeom prst="rect">
            <a:avLst/>
          </a:prstGeom>
          <a:noFill/>
          <a:ln w="9525">
            <a:noFill/>
            <a:miter lim="800000"/>
            <a:headEnd/>
            <a:tailEnd/>
          </a:ln>
        </p:spPr>
        <p:txBody>
          <a:bodyPr lIns="36000" tIns="36000" rIns="36000" bIns="36000"/>
          <a:lstStyle/>
          <a:p>
            <a:pPr marL="360363" indent="-360363">
              <a:spcBef>
                <a:spcPct val="20000"/>
              </a:spcBef>
              <a:buClr>
                <a:srgbClr val="0000FF"/>
              </a:buClr>
              <a:buSzPct val="80000"/>
              <a:buFont typeface="Wingdings" panose="05000000000000000000" pitchFamily="2" charset="2"/>
              <a:buChar char="u"/>
            </a:pPr>
            <a:r>
              <a:rPr lang="zh-TW" altLang="en-US" sz="2800" dirty="0">
                <a:latin typeface="Microsoft JhengHei" panose="020B0604030504040204" pitchFamily="34" charset="-120"/>
                <a:ea typeface="Microsoft JhengHei" panose="020B0604030504040204" pitchFamily="34" charset="-120"/>
                <a:sym typeface="Wingdings" pitchFamily="2" charset="2"/>
              </a:rPr>
              <a:t>技高群科課綱之</a:t>
            </a:r>
            <a:r>
              <a:rPr lang="zh-TW" altLang="en-US" sz="2800" b="1" dirty="0">
                <a:solidFill>
                  <a:srgbClr val="FF0000"/>
                </a:solidFill>
                <a:latin typeface="Microsoft JhengHei" panose="020B0604030504040204" pitchFamily="34" charset="-120"/>
                <a:ea typeface="Microsoft JhengHei" panose="020B0604030504040204" pitchFamily="34" charset="-120"/>
                <a:sym typeface="Wingdings" pitchFamily="2" charset="2"/>
              </a:rPr>
              <a:t>群科歸屬</a:t>
            </a:r>
            <a:r>
              <a:rPr lang="zh-TW" altLang="en-US" sz="2800" dirty="0">
                <a:latin typeface="Microsoft JhengHei" panose="020B0604030504040204" pitchFamily="34" charset="-120"/>
                <a:ea typeface="Microsoft JhengHei" panose="020B0604030504040204" pitchFamily="34" charset="-120"/>
                <a:sym typeface="Wingdings" pitchFamily="2" charset="2"/>
              </a:rPr>
              <a:t>分為</a:t>
            </a:r>
            <a:r>
              <a:rPr lang="en-US" altLang="zh-TW" sz="2800" b="1" dirty="0">
                <a:solidFill>
                  <a:srgbClr val="0000FF"/>
                </a:solidFill>
                <a:latin typeface="Microsoft JhengHei" panose="020B0604030504040204" pitchFamily="34" charset="-120"/>
                <a:ea typeface="Microsoft JhengHei" panose="020B0604030504040204" pitchFamily="34" charset="-120"/>
                <a:sym typeface="Wingdings" pitchFamily="2" charset="2"/>
              </a:rPr>
              <a:t>6</a:t>
            </a:r>
            <a:r>
              <a:rPr lang="zh-TW" altLang="en-US" sz="2800" b="1" dirty="0">
                <a:solidFill>
                  <a:srgbClr val="0000FF"/>
                </a:solidFill>
                <a:latin typeface="Microsoft JhengHei" panose="020B0604030504040204" pitchFamily="34" charset="-120"/>
                <a:ea typeface="Microsoft JhengHei" panose="020B0604030504040204" pitchFamily="34" charset="-120"/>
                <a:sym typeface="Wingdings" pitchFamily="2" charset="2"/>
              </a:rPr>
              <a:t>類</a:t>
            </a:r>
            <a:r>
              <a:rPr lang="en-US" altLang="zh-TW" sz="2800" b="1" dirty="0">
                <a:solidFill>
                  <a:srgbClr val="0000FF"/>
                </a:solidFill>
                <a:latin typeface="Microsoft JhengHei" panose="020B0604030504040204" pitchFamily="34" charset="-120"/>
                <a:ea typeface="Microsoft JhengHei" panose="020B0604030504040204" pitchFamily="34" charset="-120"/>
                <a:sym typeface="Wingdings" pitchFamily="2" charset="2"/>
              </a:rPr>
              <a:t>15</a:t>
            </a:r>
            <a:r>
              <a:rPr lang="zh-TW" altLang="en-US" sz="2800" b="1" dirty="0">
                <a:solidFill>
                  <a:srgbClr val="0000FF"/>
                </a:solidFill>
                <a:latin typeface="Microsoft JhengHei" panose="020B0604030504040204" pitchFamily="34" charset="-120"/>
                <a:ea typeface="Microsoft JhengHei" panose="020B0604030504040204" pitchFamily="34" charset="-120"/>
                <a:sym typeface="Wingdings" pitchFamily="2" charset="2"/>
              </a:rPr>
              <a:t>群，群下設科</a:t>
            </a:r>
            <a:endParaRPr lang="en-US" altLang="zh-TW" sz="2800" b="1" dirty="0">
              <a:solidFill>
                <a:srgbClr val="0000FF"/>
              </a:solidFill>
              <a:latin typeface="Microsoft JhengHei" panose="020B0604030504040204" pitchFamily="34" charset="-120"/>
              <a:ea typeface="Microsoft JhengHei" panose="020B0604030504040204" pitchFamily="34" charset="-120"/>
            </a:endParaRPr>
          </a:p>
        </p:txBody>
      </p:sp>
      <p:sp>
        <p:nvSpPr>
          <p:cNvPr id="15" name="圓角矩形 14"/>
          <p:cNvSpPr/>
          <p:nvPr/>
        </p:nvSpPr>
        <p:spPr>
          <a:xfrm>
            <a:off x="5951984" y="5743946"/>
            <a:ext cx="2088356" cy="515843"/>
          </a:xfrm>
          <a:prstGeom prst="roundRect">
            <a:avLst/>
          </a:prstGeom>
          <a:solidFill>
            <a:srgbClr val="FF97CB"/>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設計群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10" name="圓角矩形 9"/>
          <p:cNvSpPr/>
          <p:nvPr/>
        </p:nvSpPr>
        <p:spPr>
          <a:xfrm>
            <a:off x="3584543" y="1714912"/>
            <a:ext cx="2088356" cy="515843"/>
          </a:xfrm>
          <a:prstGeom prst="roundRect">
            <a:avLst/>
          </a:prstGeom>
          <a:solidFill>
            <a:schemeClr val="tx2">
              <a:lumMod val="20000"/>
              <a:lumOff val="80000"/>
            </a:schemeClr>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機械群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11" name="圓角矩形 10"/>
          <p:cNvSpPr/>
          <p:nvPr/>
        </p:nvSpPr>
        <p:spPr>
          <a:xfrm>
            <a:off x="5951984" y="1714912"/>
            <a:ext cx="2088356" cy="515843"/>
          </a:xfrm>
          <a:prstGeom prst="roundRect">
            <a:avLst/>
          </a:prstGeom>
          <a:solidFill>
            <a:schemeClr val="tx2">
              <a:lumMod val="20000"/>
              <a:lumOff val="80000"/>
            </a:schemeClr>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動力機械群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12" name="圓角矩形 11"/>
          <p:cNvSpPr/>
          <p:nvPr/>
        </p:nvSpPr>
        <p:spPr>
          <a:xfrm>
            <a:off x="3602253" y="2387562"/>
            <a:ext cx="2088356" cy="515843"/>
          </a:xfrm>
          <a:prstGeom prst="roundRect">
            <a:avLst/>
          </a:prstGeom>
          <a:solidFill>
            <a:schemeClr val="tx2">
              <a:lumMod val="20000"/>
              <a:lumOff val="80000"/>
            </a:schemeClr>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電機與電子群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13" name="圓角矩形 12"/>
          <p:cNvSpPr/>
          <p:nvPr/>
        </p:nvSpPr>
        <p:spPr>
          <a:xfrm>
            <a:off x="5951984" y="2386417"/>
            <a:ext cx="2088356" cy="515843"/>
          </a:xfrm>
          <a:prstGeom prst="roundRect">
            <a:avLst/>
          </a:prstGeom>
          <a:solidFill>
            <a:schemeClr val="tx2">
              <a:lumMod val="20000"/>
              <a:lumOff val="80000"/>
            </a:schemeClr>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化工群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14" name="圓角矩形 13"/>
          <p:cNvSpPr/>
          <p:nvPr/>
        </p:nvSpPr>
        <p:spPr>
          <a:xfrm>
            <a:off x="8301715" y="2381441"/>
            <a:ext cx="2088356" cy="515843"/>
          </a:xfrm>
          <a:prstGeom prst="roundRect">
            <a:avLst/>
          </a:prstGeom>
          <a:solidFill>
            <a:schemeClr val="tx2">
              <a:lumMod val="20000"/>
              <a:lumOff val="80000"/>
            </a:schemeClr>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土木與建築群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16" name="圓角矩形 15"/>
          <p:cNvSpPr/>
          <p:nvPr/>
        </p:nvSpPr>
        <p:spPr>
          <a:xfrm>
            <a:off x="3628621" y="3060211"/>
            <a:ext cx="2088356" cy="515844"/>
          </a:xfrm>
          <a:prstGeom prst="roundRect">
            <a:avLst/>
          </a:prstGeom>
          <a:solidFill>
            <a:schemeClr val="accent6">
              <a:lumMod val="60000"/>
              <a:lumOff val="40000"/>
            </a:schemeClr>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rPr>
              <a:t>商業與管理群</a:t>
            </a:r>
          </a:p>
        </p:txBody>
      </p:sp>
      <p:sp>
        <p:nvSpPr>
          <p:cNvPr id="17" name="圓角矩形 16"/>
          <p:cNvSpPr/>
          <p:nvPr/>
        </p:nvSpPr>
        <p:spPr>
          <a:xfrm>
            <a:off x="5951984" y="3057921"/>
            <a:ext cx="2088356" cy="515844"/>
          </a:xfrm>
          <a:prstGeom prst="roundRect">
            <a:avLst/>
          </a:prstGeom>
          <a:solidFill>
            <a:schemeClr val="accent6">
              <a:lumMod val="60000"/>
              <a:lumOff val="40000"/>
            </a:schemeClr>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外語群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18" name="圓角矩形 17"/>
          <p:cNvSpPr/>
          <p:nvPr/>
        </p:nvSpPr>
        <p:spPr>
          <a:xfrm>
            <a:off x="3628621" y="3732862"/>
            <a:ext cx="2088356" cy="515844"/>
          </a:xfrm>
          <a:prstGeom prst="roundRect">
            <a:avLst/>
          </a:prstGeom>
          <a:solidFill>
            <a:srgbClr val="92D050"/>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農業群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19" name="圓角矩形 18"/>
          <p:cNvSpPr/>
          <p:nvPr/>
        </p:nvSpPr>
        <p:spPr>
          <a:xfrm>
            <a:off x="5951984" y="3729427"/>
            <a:ext cx="2088356" cy="515844"/>
          </a:xfrm>
          <a:prstGeom prst="roundRect">
            <a:avLst/>
          </a:prstGeom>
          <a:solidFill>
            <a:srgbClr val="92D050"/>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食品群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20" name="圓角矩形 19"/>
          <p:cNvSpPr/>
          <p:nvPr/>
        </p:nvSpPr>
        <p:spPr>
          <a:xfrm>
            <a:off x="3630743" y="4405513"/>
            <a:ext cx="2088356" cy="515844"/>
          </a:xfrm>
          <a:prstGeom prst="roundRect">
            <a:avLst/>
          </a:prstGeom>
          <a:solidFill>
            <a:srgbClr val="FFCCCC"/>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家政群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21" name="圓角矩形 20"/>
          <p:cNvSpPr/>
          <p:nvPr/>
        </p:nvSpPr>
        <p:spPr>
          <a:xfrm>
            <a:off x="5951984" y="4400933"/>
            <a:ext cx="2088356" cy="515844"/>
          </a:xfrm>
          <a:prstGeom prst="roundRect">
            <a:avLst/>
          </a:prstGeom>
          <a:solidFill>
            <a:srgbClr val="FFCCCC"/>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餐旅群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22" name="圓角矩形 21"/>
          <p:cNvSpPr/>
          <p:nvPr/>
        </p:nvSpPr>
        <p:spPr>
          <a:xfrm>
            <a:off x="3635446" y="5078165"/>
            <a:ext cx="2088356" cy="515843"/>
          </a:xfrm>
          <a:prstGeom prst="roundRect">
            <a:avLst/>
          </a:prstGeom>
          <a:solidFill>
            <a:srgbClr val="66FFFF"/>
          </a:solidFill>
          <a:scene3d>
            <a:camera prst="orthographicFront"/>
            <a:lightRig rig="threePt" dir="t"/>
          </a:scene3d>
          <a:sp3d>
            <a:bevelT/>
          </a:sp3d>
        </p:spPr>
        <p:style>
          <a:lnRef idx="3">
            <a:schemeClr val="lt1"/>
          </a:lnRef>
          <a:fillRef idx="1">
            <a:schemeClr val="accent6"/>
          </a:fillRef>
          <a:effectRef idx="1">
            <a:schemeClr val="accent6"/>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海事群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23" name="圓角矩形 22"/>
          <p:cNvSpPr/>
          <p:nvPr/>
        </p:nvSpPr>
        <p:spPr>
          <a:xfrm>
            <a:off x="5951984" y="5072440"/>
            <a:ext cx="2088356" cy="515843"/>
          </a:xfrm>
          <a:prstGeom prst="roundRect">
            <a:avLst/>
          </a:prstGeom>
          <a:solidFill>
            <a:srgbClr val="66FFFF"/>
          </a:solidFill>
          <a:scene3d>
            <a:camera prst="orthographicFront"/>
            <a:lightRig rig="threePt" dir="t"/>
          </a:scene3d>
          <a:sp3d>
            <a:bevelT/>
          </a:sp3d>
        </p:spPr>
        <p:style>
          <a:lnRef idx="3">
            <a:schemeClr val="lt1"/>
          </a:lnRef>
          <a:fillRef idx="1">
            <a:schemeClr val="accent6"/>
          </a:fillRef>
          <a:effectRef idx="1">
            <a:schemeClr val="accent6"/>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cs typeface="Arial Unicode MS" pitchFamily="34" charset="-120"/>
              </a:rPr>
              <a:t>水產群</a:t>
            </a:r>
            <a:endParaRPr lang="zh-TW" altLang="en-US" sz="2400" dirty="0">
              <a:solidFill>
                <a:srgbClr val="0000FF"/>
              </a:solidFill>
              <a:latin typeface="微軟正黑體" panose="020B0604030504040204" pitchFamily="34" charset="-120"/>
              <a:ea typeface="微軟正黑體" panose="020B0604030504040204" pitchFamily="34" charset="-120"/>
            </a:endParaRPr>
          </a:p>
        </p:txBody>
      </p:sp>
      <p:sp>
        <p:nvSpPr>
          <p:cNvPr id="25" name="圓角矩形 24"/>
          <p:cNvSpPr/>
          <p:nvPr/>
        </p:nvSpPr>
        <p:spPr>
          <a:xfrm>
            <a:off x="3635446" y="5750813"/>
            <a:ext cx="2088356" cy="515843"/>
          </a:xfrm>
          <a:prstGeom prst="roundRect">
            <a:avLst/>
          </a:prstGeom>
          <a:solidFill>
            <a:srgbClr val="FF97CB"/>
          </a:solidFill>
          <a:scene3d>
            <a:camera prst="orthographicFront"/>
            <a:lightRig rig="threePt" dir="t"/>
          </a:scene3d>
          <a:sp3d>
            <a:bevelT/>
          </a:sp3d>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dirty="0">
                <a:solidFill>
                  <a:srgbClr val="0000FF"/>
                </a:solidFill>
                <a:latin typeface="微軟正黑體" panose="020B0604030504040204" pitchFamily="34" charset="-120"/>
                <a:ea typeface="微軟正黑體" panose="020B0604030504040204" pitchFamily="34" charset="-120"/>
              </a:rPr>
              <a:t>藝術群</a:t>
            </a:r>
          </a:p>
        </p:txBody>
      </p:sp>
      <p:sp>
        <p:nvSpPr>
          <p:cNvPr id="30" name="標題 1">
            <a:extLst>
              <a:ext uri="{FF2B5EF4-FFF2-40B4-BE49-F238E27FC236}">
                <a16:creationId xmlns:a16="http://schemas.microsoft.com/office/drawing/2014/main" id="{BDF8ED73-EA48-B646-BEE0-03A93C4F8E71}"/>
              </a:ext>
            </a:extLst>
          </p:cNvPr>
          <p:cNvSpPr txBox="1">
            <a:spLocks/>
          </p:cNvSpPr>
          <p:nvPr/>
        </p:nvSpPr>
        <p:spPr>
          <a:xfrm>
            <a:off x="2576528" y="270081"/>
            <a:ext cx="7056438" cy="631261"/>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lvl1pPr algn="l" rtl="0" eaLnBrk="0" fontAlgn="base" hangingPunct="0">
              <a:spcBef>
                <a:spcPct val="0"/>
              </a:spcBef>
              <a:spcAft>
                <a:spcPct val="0"/>
              </a:spcAft>
              <a:defRPr kumimoji="1" sz="4400">
                <a:solidFill>
                  <a:schemeClr val="lt1"/>
                </a:solidFill>
                <a:latin typeface="+mn-lt"/>
                <a:ea typeface="+mn-ea"/>
                <a:cs typeface="+mn-cs"/>
              </a:defRPr>
            </a:lvl1pPr>
            <a:lvl2pPr algn="l" rtl="0" eaLnBrk="0" fontAlgn="base" hangingPunct="0">
              <a:spcBef>
                <a:spcPct val="0"/>
              </a:spcBef>
              <a:spcAft>
                <a:spcPct val="0"/>
              </a:spcAft>
              <a:defRPr kumimoji="1" sz="4400">
                <a:solidFill>
                  <a:schemeClr val="lt1"/>
                </a:solidFill>
                <a:latin typeface="+mn-lt"/>
                <a:ea typeface="+mn-ea"/>
                <a:cs typeface="+mn-cs"/>
              </a:defRPr>
            </a:lvl2pPr>
            <a:lvl3pPr algn="l" rtl="0" eaLnBrk="0" fontAlgn="base" hangingPunct="0">
              <a:spcBef>
                <a:spcPct val="0"/>
              </a:spcBef>
              <a:spcAft>
                <a:spcPct val="0"/>
              </a:spcAft>
              <a:defRPr kumimoji="1" sz="4400">
                <a:solidFill>
                  <a:schemeClr val="lt1"/>
                </a:solidFill>
                <a:latin typeface="+mn-lt"/>
                <a:ea typeface="+mn-ea"/>
                <a:cs typeface="+mn-cs"/>
              </a:defRPr>
            </a:lvl3pPr>
            <a:lvl4pPr algn="l" rtl="0" eaLnBrk="0" fontAlgn="base" hangingPunct="0">
              <a:spcBef>
                <a:spcPct val="0"/>
              </a:spcBef>
              <a:spcAft>
                <a:spcPct val="0"/>
              </a:spcAft>
              <a:defRPr kumimoji="1" sz="4400">
                <a:solidFill>
                  <a:schemeClr val="lt1"/>
                </a:solidFill>
                <a:latin typeface="+mn-lt"/>
                <a:ea typeface="+mn-ea"/>
                <a:cs typeface="+mn-cs"/>
              </a:defRPr>
            </a:lvl4pPr>
            <a:lvl5pPr algn="l" rtl="0" eaLnBrk="0" fontAlgn="base" hangingPunct="0">
              <a:spcBef>
                <a:spcPct val="0"/>
              </a:spcBef>
              <a:spcAft>
                <a:spcPct val="0"/>
              </a:spcAft>
              <a:defRPr kumimoji="1" sz="4400">
                <a:solidFill>
                  <a:schemeClr val="lt1"/>
                </a:solidFill>
                <a:latin typeface="+mn-lt"/>
                <a:ea typeface="+mn-ea"/>
                <a:cs typeface="+mn-cs"/>
              </a:defRPr>
            </a:lvl5pPr>
            <a:lvl6pPr marL="457200" algn="l" rtl="0" fontAlgn="base">
              <a:spcBef>
                <a:spcPct val="0"/>
              </a:spcBef>
              <a:spcAft>
                <a:spcPct val="0"/>
              </a:spcAft>
              <a:defRPr kumimoji="1" sz="4400">
                <a:solidFill>
                  <a:schemeClr val="lt1"/>
                </a:solidFill>
                <a:latin typeface="+mn-lt"/>
                <a:ea typeface="+mn-ea"/>
                <a:cs typeface="+mn-cs"/>
              </a:defRPr>
            </a:lvl6pPr>
            <a:lvl7pPr marL="914400" algn="l" rtl="0" fontAlgn="base">
              <a:spcBef>
                <a:spcPct val="0"/>
              </a:spcBef>
              <a:spcAft>
                <a:spcPct val="0"/>
              </a:spcAft>
              <a:defRPr kumimoji="1" sz="4400">
                <a:solidFill>
                  <a:schemeClr val="lt1"/>
                </a:solidFill>
                <a:latin typeface="+mn-lt"/>
                <a:ea typeface="+mn-ea"/>
                <a:cs typeface="+mn-cs"/>
              </a:defRPr>
            </a:lvl7pPr>
            <a:lvl8pPr marL="1371600" algn="l" rtl="0" fontAlgn="base">
              <a:spcBef>
                <a:spcPct val="0"/>
              </a:spcBef>
              <a:spcAft>
                <a:spcPct val="0"/>
              </a:spcAft>
              <a:defRPr kumimoji="1" sz="4400">
                <a:solidFill>
                  <a:schemeClr val="lt1"/>
                </a:solidFill>
                <a:latin typeface="+mn-lt"/>
                <a:ea typeface="+mn-ea"/>
                <a:cs typeface="+mn-cs"/>
              </a:defRPr>
            </a:lvl8pPr>
            <a:lvl9pPr marL="1828800" algn="l" rtl="0" fontAlgn="base">
              <a:spcBef>
                <a:spcPct val="0"/>
              </a:spcBef>
              <a:spcAft>
                <a:spcPct val="0"/>
              </a:spcAft>
              <a:defRPr kumimoji="1" sz="4400">
                <a:solidFill>
                  <a:schemeClr val="lt1"/>
                </a:solidFill>
                <a:latin typeface="+mn-lt"/>
                <a:ea typeface="+mn-ea"/>
                <a:cs typeface="+mn-cs"/>
              </a:defRPr>
            </a:lvl9pPr>
          </a:lstStyle>
          <a:p>
            <a:pPr algn="ctr"/>
            <a:r>
              <a:rPr lang="en-US" altLang="zh-TW" sz="3600" b="1" dirty="0">
                <a:solidFill>
                  <a:schemeClr val="tx1"/>
                </a:solidFill>
                <a:latin typeface="Microsoft YaHei UI" panose="020B0503020204020204" pitchFamily="34" charset="-122"/>
                <a:ea typeface="Microsoft YaHei UI" panose="020B0503020204020204" pitchFamily="34" charset="-122"/>
                <a:cs typeface="DFKai-SB" panose="03000509000000000000" pitchFamily="49" charset="-120"/>
              </a:rPr>
              <a:t>(</a:t>
            </a:r>
            <a:r>
              <a:rPr lang="zh-TW" altLang="en-US" sz="3600" b="1" dirty="0">
                <a:solidFill>
                  <a:schemeClr val="tx1"/>
                </a:solidFill>
                <a:latin typeface="Microsoft YaHei UI" panose="020B0503020204020204" pitchFamily="34" charset="-122"/>
                <a:ea typeface="Microsoft YaHei UI" panose="020B0503020204020204" pitchFamily="34" charset="-122"/>
                <a:cs typeface="DFKai-SB" panose="03000509000000000000" pitchFamily="49" charset="-120"/>
              </a:rPr>
              <a:t>二</a:t>
            </a:r>
            <a:r>
              <a:rPr lang="en-US" altLang="zh-TW" sz="3600" b="1" dirty="0">
                <a:solidFill>
                  <a:schemeClr val="tx1"/>
                </a:solidFill>
                <a:latin typeface="Microsoft YaHei UI" panose="020B0503020204020204" pitchFamily="34" charset="-122"/>
                <a:ea typeface="Microsoft YaHei UI" panose="020B0503020204020204" pitchFamily="34" charset="-122"/>
                <a:cs typeface="DFKai-SB" panose="03000509000000000000" pitchFamily="49" charset="-120"/>
              </a:rPr>
              <a:t>)</a:t>
            </a:r>
            <a:r>
              <a:rPr lang="zh-TW" altLang="en-US" sz="3600" b="1" dirty="0">
                <a:solidFill>
                  <a:schemeClr val="tx1"/>
                </a:solidFill>
                <a:latin typeface="Microsoft YaHei UI" panose="020B0503020204020204" pitchFamily="34" charset="-122"/>
                <a:ea typeface="Microsoft YaHei UI" panose="020B0503020204020204" pitchFamily="34" charset="-122"/>
                <a:cs typeface="DFKai-SB" panose="03000509000000000000" pitchFamily="49" charset="-120"/>
              </a:rPr>
              <a:t>技高專業群科</a:t>
            </a:r>
            <a:endParaRPr lang="zh-TW" altLang="en-US" sz="4000" b="1" kern="0" dirty="0">
              <a:solidFill>
                <a:schemeClr val="tx1"/>
              </a:solidFill>
              <a:latin typeface="Microsoft YaHei UI" panose="020B0503020204020204" pitchFamily="34" charset="-122"/>
              <a:ea typeface="Microsoft YaHei UI" panose="020B0503020204020204" pitchFamily="34" charset="-122"/>
              <a:cs typeface="DFKai-SB" panose="03000509000000000000" pitchFamily="49" charset="-120"/>
            </a:endParaRPr>
          </a:p>
        </p:txBody>
      </p:sp>
      <p:sp>
        <p:nvSpPr>
          <p:cNvPr id="2" name="圓角矩形 9">
            <a:extLst>
              <a:ext uri="{FF2B5EF4-FFF2-40B4-BE49-F238E27FC236}">
                <a16:creationId xmlns:a16="http://schemas.microsoft.com/office/drawing/2014/main" id="{0A1D3BB6-3E62-B3A0-3CC6-387C401B33B5}"/>
              </a:ext>
            </a:extLst>
          </p:cNvPr>
          <p:cNvSpPr/>
          <p:nvPr/>
        </p:nvSpPr>
        <p:spPr>
          <a:xfrm>
            <a:off x="1835942" y="1714913"/>
            <a:ext cx="1238877" cy="515843"/>
          </a:xfrm>
          <a:prstGeom prst="roundRect">
            <a:avLst/>
          </a:prstGeom>
          <a:solidFill>
            <a:schemeClr val="tx2">
              <a:lumMod val="20000"/>
              <a:lumOff val="80000"/>
            </a:schemeClr>
          </a:solidFill>
          <a:ln w="28575"/>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b="1" dirty="0">
                <a:solidFill>
                  <a:srgbClr val="0000FF"/>
                </a:solidFill>
                <a:latin typeface="微軟正黑體" panose="020B0604030504040204" pitchFamily="34" charset="-120"/>
                <a:ea typeface="微軟正黑體" panose="020B0604030504040204" pitchFamily="34" charset="-120"/>
                <a:cs typeface="Arial Unicode MS" pitchFamily="34" charset="-120"/>
              </a:rPr>
              <a:t>工業類</a:t>
            </a:r>
            <a:endParaRPr lang="zh-TW" altLang="en-US" sz="2400" b="1" dirty="0">
              <a:solidFill>
                <a:srgbClr val="0000FF"/>
              </a:solidFill>
              <a:latin typeface="微軟正黑體" panose="020B0604030504040204" pitchFamily="34" charset="-120"/>
              <a:ea typeface="微軟正黑體" panose="020B0604030504040204" pitchFamily="34" charset="-120"/>
            </a:endParaRPr>
          </a:p>
        </p:txBody>
      </p:sp>
      <p:sp>
        <p:nvSpPr>
          <p:cNvPr id="3" name="圓角矩形 16">
            <a:extLst>
              <a:ext uri="{FF2B5EF4-FFF2-40B4-BE49-F238E27FC236}">
                <a16:creationId xmlns:a16="http://schemas.microsoft.com/office/drawing/2014/main" id="{C4388FC6-E741-D43F-C6A6-51B13D8CEA0F}"/>
              </a:ext>
            </a:extLst>
          </p:cNvPr>
          <p:cNvSpPr/>
          <p:nvPr/>
        </p:nvSpPr>
        <p:spPr>
          <a:xfrm>
            <a:off x="1835942" y="3057921"/>
            <a:ext cx="1238877" cy="515844"/>
          </a:xfrm>
          <a:prstGeom prst="roundRect">
            <a:avLst/>
          </a:prstGeom>
          <a:solidFill>
            <a:schemeClr val="accent6">
              <a:lumMod val="60000"/>
              <a:lumOff val="40000"/>
            </a:schemeClr>
          </a:solidFill>
          <a:ln w="28575"/>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b="1" dirty="0">
                <a:solidFill>
                  <a:srgbClr val="0000FF"/>
                </a:solidFill>
                <a:latin typeface="微軟正黑體" panose="020B0604030504040204" pitchFamily="34" charset="-120"/>
                <a:ea typeface="微軟正黑體" panose="020B0604030504040204" pitchFamily="34" charset="-120"/>
                <a:cs typeface="Arial Unicode MS" pitchFamily="34" charset="-120"/>
              </a:rPr>
              <a:t>商業類</a:t>
            </a:r>
            <a:endParaRPr lang="zh-TW" altLang="en-US" sz="2400" b="1" dirty="0">
              <a:solidFill>
                <a:srgbClr val="0000FF"/>
              </a:solidFill>
              <a:latin typeface="微軟正黑體" panose="020B0604030504040204" pitchFamily="34" charset="-120"/>
              <a:ea typeface="微軟正黑體" panose="020B0604030504040204" pitchFamily="34" charset="-120"/>
            </a:endParaRPr>
          </a:p>
        </p:txBody>
      </p:sp>
      <p:sp>
        <p:nvSpPr>
          <p:cNvPr id="4" name="圓角矩形 17">
            <a:extLst>
              <a:ext uri="{FF2B5EF4-FFF2-40B4-BE49-F238E27FC236}">
                <a16:creationId xmlns:a16="http://schemas.microsoft.com/office/drawing/2014/main" id="{CAD29DE0-2DD0-5E3B-FBC4-79EA3E370289}"/>
              </a:ext>
            </a:extLst>
          </p:cNvPr>
          <p:cNvSpPr/>
          <p:nvPr/>
        </p:nvSpPr>
        <p:spPr>
          <a:xfrm>
            <a:off x="1835942" y="3732862"/>
            <a:ext cx="1238877" cy="515844"/>
          </a:xfrm>
          <a:prstGeom prst="roundRect">
            <a:avLst/>
          </a:prstGeom>
          <a:solidFill>
            <a:srgbClr val="92D050"/>
          </a:solidFill>
          <a:ln w="28575"/>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b="1" dirty="0">
                <a:solidFill>
                  <a:srgbClr val="0000FF"/>
                </a:solidFill>
                <a:latin typeface="微軟正黑體" panose="020B0604030504040204" pitchFamily="34" charset="-120"/>
                <a:ea typeface="微軟正黑體" panose="020B0604030504040204" pitchFamily="34" charset="-120"/>
                <a:cs typeface="Arial Unicode MS" pitchFamily="34" charset="-120"/>
              </a:rPr>
              <a:t>農業類</a:t>
            </a:r>
            <a:endParaRPr lang="zh-TW" altLang="en-US" sz="2400" b="1" dirty="0">
              <a:solidFill>
                <a:srgbClr val="0000FF"/>
              </a:solidFill>
              <a:latin typeface="微軟正黑體" panose="020B0604030504040204" pitchFamily="34" charset="-120"/>
              <a:ea typeface="微軟正黑體" panose="020B0604030504040204" pitchFamily="34" charset="-120"/>
            </a:endParaRPr>
          </a:p>
        </p:txBody>
      </p:sp>
      <p:sp>
        <p:nvSpPr>
          <p:cNvPr id="5" name="圓角矩形 19">
            <a:extLst>
              <a:ext uri="{FF2B5EF4-FFF2-40B4-BE49-F238E27FC236}">
                <a16:creationId xmlns:a16="http://schemas.microsoft.com/office/drawing/2014/main" id="{83C7C580-0509-50E4-C7B3-3153EAC183A5}"/>
              </a:ext>
            </a:extLst>
          </p:cNvPr>
          <p:cNvSpPr/>
          <p:nvPr/>
        </p:nvSpPr>
        <p:spPr>
          <a:xfrm>
            <a:off x="1835942" y="4407803"/>
            <a:ext cx="1238877" cy="515844"/>
          </a:xfrm>
          <a:prstGeom prst="roundRect">
            <a:avLst/>
          </a:prstGeom>
          <a:solidFill>
            <a:srgbClr val="FFCCCC"/>
          </a:solidFill>
          <a:ln w="28575"/>
        </p:spPr>
        <p:style>
          <a:lnRef idx="3">
            <a:schemeClr val="lt1"/>
          </a:lnRef>
          <a:fillRef idx="1">
            <a:schemeClr val="accent5"/>
          </a:fillRef>
          <a:effectRef idx="1">
            <a:schemeClr val="accent5"/>
          </a:effectRef>
          <a:fontRef idx="minor">
            <a:schemeClr val="lt1"/>
          </a:fontRef>
        </p:style>
        <p:txBody>
          <a:bodyPr anchor="ctr"/>
          <a:lstStyle/>
          <a:p>
            <a:pPr algn="ctr" eaLnBrk="0" hangingPunct="0">
              <a:defRPr/>
            </a:pPr>
            <a:r>
              <a:rPr lang="zh-TW" altLang="en-US" sz="2400" b="1" dirty="0">
                <a:solidFill>
                  <a:srgbClr val="0000FF"/>
                </a:solidFill>
                <a:latin typeface="微軟正黑體" panose="020B0604030504040204" pitchFamily="34" charset="-120"/>
                <a:ea typeface="微軟正黑體" panose="020B0604030504040204" pitchFamily="34" charset="-120"/>
                <a:cs typeface="Arial Unicode MS" pitchFamily="34" charset="-120"/>
              </a:rPr>
              <a:t>家事類</a:t>
            </a:r>
            <a:endParaRPr lang="zh-TW" altLang="en-US" sz="2400" b="1" dirty="0">
              <a:solidFill>
                <a:srgbClr val="0000FF"/>
              </a:solidFill>
              <a:latin typeface="微軟正黑體" panose="020B0604030504040204" pitchFamily="34" charset="-120"/>
              <a:ea typeface="微軟正黑體" panose="020B0604030504040204" pitchFamily="34" charset="-120"/>
            </a:endParaRPr>
          </a:p>
        </p:txBody>
      </p:sp>
      <p:sp>
        <p:nvSpPr>
          <p:cNvPr id="6" name="圓角矩形 21">
            <a:extLst>
              <a:ext uri="{FF2B5EF4-FFF2-40B4-BE49-F238E27FC236}">
                <a16:creationId xmlns:a16="http://schemas.microsoft.com/office/drawing/2014/main" id="{B255D3A4-E7F7-F7D0-B6F8-355B856099E8}"/>
              </a:ext>
            </a:extLst>
          </p:cNvPr>
          <p:cNvSpPr/>
          <p:nvPr/>
        </p:nvSpPr>
        <p:spPr>
          <a:xfrm>
            <a:off x="1835942" y="5072440"/>
            <a:ext cx="1238877" cy="515843"/>
          </a:xfrm>
          <a:prstGeom prst="roundRect">
            <a:avLst/>
          </a:prstGeom>
          <a:solidFill>
            <a:srgbClr val="66FFFF"/>
          </a:solidFill>
          <a:ln w="28575"/>
        </p:spPr>
        <p:style>
          <a:lnRef idx="3">
            <a:schemeClr val="lt1"/>
          </a:lnRef>
          <a:fillRef idx="1">
            <a:schemeClr val="accent6"/>
          </a:fillRef>
          <a:effectRef idx="1">
            <a:schemeClr val="accent6"/>
          </a:effectRef>
          <a:fontRef idx="minor">
            <a:schemeClr val="lt1"/>
          </a:fontRef>
        </p:style>
        <p:txBody>
          <a:bodyPr lIns="0" rIns="0" anchor="ctr"/>
          <a:lstStyle/>
          <a:p>
            <a:pPr algn="ctr" eaLnBrk="0" hangingPunct="0">
              <a:defRPr/>
            </a:pPr>
            <a:r>
              <a:rPr lang="zh-TW" altLang="en-US" sz="2000" b="1" spc="-300" dirty="0">
                <a:solidFill>
                  <a:srgbClr val="0000FF"/>
                </a:solidFill>
                <a:latin typeface="微軟正黑體" panose="020B0604030504040204" pitchFamily="34" charset="-120"/>
                <a:ea typeface="微軟正黑體" panose="020B0604030504040204" pitchFamily="34" charset="-120"/>
                <a:cs typeface="Arial Unicode MS" pitchFamily="34" charset="-120"/>
              </a:rPr>
              <a:t>海事水產類</a:t>
            </a:r>
            <a:endParaRPr lang="zh-TW" altLang="en-US" sz="2000" b="1" spc="-300" dirty="0">
              <a:solidFill>
                <a:srgbClr val="0000FF"/>
              </a:solidFill>
              <a:latin typeface="微軟正黑體" panose="020B0604030504040204" pitchFamily="34" charset="-120"/>
              <a:ea typeface="微軟正黑體" panose="020B0604030504040204" pitchFamily="34" charset="-120"/>
            </a:endParaRPr>
          </a:p>
        </p:txBody>
      </p:sp>
      <p:sp>
        <p:nvSpPr>
          <p:cNvPr id="7" name="圓角矩形 24">
            <a:extLst>
              <a:ext uri="{FF2B5EF4-FFF2-40B4-BE49-F238E27FC236}">
                <a16:creationId xmlns:a16="http://schemas.microsoft.com/office/drawing/2014/main" id="{5C7FA1DE-5922-CE0A-0203-FE1BE31A46F6}"/>
              </a:ext>
            </a:extLst>
          </p:cNvPr>
          <p:cNvSpPr/>
          <p:nvPr/>
        </p:nvSpPr>
        <p:spPr>
          <a:xfrm>
            <a:off x="1835942" y="5743946"/>
            <a:ext cx="1238877" cy="515843"/>
          </a:xfrm>
          <a:prstGeom prst="roundRect">
            <a:avLst/>
          </a:prstGeom>
          <a:solidFill>
            <a:srgbClr val="FF97CB"/>
          </a:solidFill>
          <a:ln w="28575"/>
        </p:spPr>
        <p:style>
          <a:lnRef idx="3">
            <a:schemeClr val="lt1"/>
          </a:lnRef>
          <a:fillRef idx="1">
            <a:schemeClr val="accent5"/>
          </a:fillRef>
          <a:effectRef idx="1">
            <a:schemeClr val="accent5"/>
          </a:effectRef>
          <a:fontRef idx="minor">
            <a:schemeClr val="lt1"/>
          </a:fontRef>
        </p:style>
        <p:txBody>
          <a:bodyPr lIns="0" rIns="0" anchor="ctr"/>
          <a:lstStyle/>
          <a:p>
            <a:pPr algn="ctr" eaLnBrk="0" hangingPunct="0">
              <a:defRPr/>
            </a:pPr>
            <a:r>
              <a:rPr lang="zh-TW" altLang="en-US" b="1" spc="-300" dirty="0">
                <a:solidFill>
                  <a:srgbClr val="0000FF"/>
                </a:solidFill>
                <a:latin typeface="微軟正黑體" panose="020B0604030504040204" pitchFamily="34" charset="-120"/>
                <a:ea typeface="微軟正黑體" panose="020B0604030504040204" pitchFamily="34" charset="-120"/>
              </a:rPr>
              <a:t>藝術與設計類</a:t>
            </a:r>
          </a:p>
        </p:txBody>
      </p:sp>
      <p:sp>
        <p:nvSpPr>
          <p:cNvPr id="8" name="左大括弧 7">
            <a:extLst>
              <a:ext uri="{FF2B5EF4-FFF2-40B4-BE49-F238E27FC236}">
                <a16:creationId xmlns:a16="http://schemas.microsoft.com/office/drawing/2014/main" id="{A41D8F2A-4D7C-19EB-1E8D-8361A4EED376}"/>
              </a:ext>
            </a:extLst>
          </p:cNvPr>
          <p:cNvSpPr/>
          <p:nvPr/>
        </p:nvSpPr>
        <p:spPr>
          <a:xfrm>
            <a:off x="3227658" y="1955273"/>
            <a:ext cx="204047" cy="4138023"/>
          </a:xfrm>
          <a:prstGeom prst="leftBrace">
            <a:avLst/>
          </a:prstGeom>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zh-TW" altLang="en-US"/>
          </a:p>
        </p:txBody>
      </p:sp>
    </p:spTree>
    <p:extLst>
      <p:ext uri="{BB962C8B-B14F-4D97-AF65-F5344CB8AC3E}">
        <p14:creationId xmlns:p14="http://schemas.microsoft.com/office/powerpoint/2010/main" val="3529334964"/>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1DC093-2105-4CBB-CA1E-04F928176C91}"/>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7EFD6D75-74CF-0539-6FCA-D5730455757F}"/>
              </a:ext>
            </a:extLst>
          </p:cNvPr>
          <p:cNvSpPr>
            <a:spLocks noGrp="1"/>
          </p:cNvSpPr>
          <p:nvPr>
            <p:ph type="title"/>
          </p:nvPr>
        </p:nvSpPr>
        <p:spPr>
          <a:xfrm>
            <a:off x="1185811" y="222873"/>
            <a:ext cx="9839960" cy="621291"/>
          </a:xfrm>
        </p:spPr>
        <p:txBody>
          <a:bodyPr anchor="t">
            <a:normAutofit fontScale="90000"/>
          </a:bodyPr>
          <a:lstStyle/>
          <a:p>
            <a:pPr algn="l"/>
            <a:r>
              <a:rPr lang="zh-TW" altLang="en-US" sz="4000" b="1" dirty="0">
                <a:latin typeface="Microsoft YaHei UI" panose="020B0503020204020204" pitchFamily="34" charset="-122"/>
                <a:ea typeface="Microsoft YaHei UI" panose="020B0503020204020204" pitchFamily="34" charset="-122"/>
                <a:cs typeface="DFKai-SB" panose="03000509000000000000" pitchFamily="49" charset="-120"/>
              </a:rPr>
              <a:t>技術型高中專業群科</a:t>
            </a:r>
            <a:endParaRPr lang="zh-TW" altLang="en-US" sz="3600" dirty="0">
              <a:latin typeface="Microsoft YaHei UI" panose="020B0503020204020204" pitchFamily="34" charset="-122"/>
              <a:ea typeface="Microsoft YaHei UI" panose="020B0503020204020204" pitchFamily="34" charset="-122"/>
            </a:endParaRPr>
          </a:p>
        </p:txBody>
      </p:sp>
      <p:sp>
        <p:nvSpPr>
          <p:cNvPr id="5" name="內容版面配置區 2">
            <a:extLst>
              <a:ext uri="{FF2B5EF4-FFF2-40B4-BE49-F238E27FC236}">
                <a16:creationId xmlns:a16="http://schemas.microsoft.com/office/drawing/2014/main" id="{DE16FF73-BFA3-0D5C-301A-33026CB92DB4}"/>
              </a:ext>
            </a:extLst>
          </p:cNvPr>
          <p:cNvSpPr txBox="1">
            <a:spLocks/>
          </p:cNvSpPr>
          <p:nvPr/>
        </p:nvSpPr>
        <p:spPr bwMode="auto">
          <a:xfrm>
            <a:off x="5474516" y="368775"/>
            <a:ext cx="6302240" cy="402375"/>
          </a:xfrm>
          <a:prstGeom prst="rect">
            <a:avLst/>
          </a:prstGeom>
          <a:noFill/>
          <a:ln w="9525">
            <a:noFill/>
            <a:miter lim="800000"/>
            <a:headEnd/>
            <a:tailEnd/>
          </a:ln>
        </p:spPr>
        <p:txBody>
          <a:bodyPr lIns="36000" tIns="36000" rIns="36000" bIns="36000"/>
          <a:lstStyle/>
          <a:p>
            <a:pPr>
              <a:spcBef>
                <a:spcPct val="20000"/>
              </a:spcBef>
              <a:buClr>
                <a:srgbClr val="0000FF"/>
              </a:buClr>
              <a:buSzPct val="80000"/>
            </a:pPr>
            <a:r>
              <a:rPr lang="en-US" altLang="zh-TW" sz="2000" dirty="0">
                <a:latin typeface="Microsoft JhengHei" panose="020B0604030504040204" pitchFamily="34" charset="-120"/>
                <a:ea typeface="Microsoft JhengHei" panose="020B0604030504040204" pitchFamily="34" charset="-120"/>
                <a:sym typeface="Wingdings" pitchFamily="2" charset="2"/>
              </a:rPr>
              <a:t>108</a:t>
            </a:r>
            <a:r>
              <a:rPr lang="zh-TW" altLang="en-US" sz="2000" dirty="0">
                <a:latin typeface="Microsoft JhengHei" panose="020B0604030504040204" pitchFamily="34" charset="-120"/>
                <a:ea typeface="Microsoft JhengHei" panose="020B0604030504040204" pitchFamily="34" charset="-120"/>
                <a:sym typeface="Wingdings" pitchFamily="2" charset="2"/>
              </a:rPr>
              <a:t>課綱技高專業群科</a:t>
            </a:r>
            <a:r>
              <a:rPr lang="zh-TW" altLang="en-US" sz="2000" b="1" dirty="0">
                <a:solidFill>
                  <a:srgbClr val="FF0000"/>
                </a:solidFill>
                <a:latin typeface="Microsoft JhengHei" panose="020B0604030504040204" pitchFamily="34" charset="-120"/>
                <a:ea typeface="Microsoft JhengHei" panose="020B0604030504040204" pitchFamily="34" charset="-120"/>
                <a:sym typeface="Wingdings" pitchFamily="2" charset="2"/>
              </a:rPr>
              <a:t>群科歸屬</a:t>
            </a:r>
            <a:r>
              <a:rPr lang="zh-TW" altLang="en-US" sz="2000" dirty="0">
                <a:solidFill>
                  <a:schemeClr val="tx2"/>
                </a:solidFill>
                <a:latin typeface="Microsoft JhengHei" panose="020B0604030504040204" pitchFamily="34" charset="-120"/>
                <a:ea typeface="Microsoft JhengHei" panose="020B0604030504040204" pitchFamily="34" charset="-120"/>
                <a:sym typeface="Wingdings" pitchFamily="2" charset="2"/>
              </a:rPr>
              <a:t>分為</a:t>
            </a:r>
            <a:r>
              <a:rPr lang="en-US" altLang="zh-TW" sz="2000" b="1" dirty="0">
                <a:solidFill>
                  <a:srgbClr val="0000FF"/>
                </a:solidFill>
                <a:latin typeface="Microsoft JhengHei" panose="020B0604030504040204" pitchFamily="34" charset="-120"/>
                <a:ea typeface="Microsoft JhengHei" panose="020B0604030504040204" pitchFamily="34" charset="-120"/>
                <a:sym typeface="Wingdings" pitchFamily="2" charset="2"/>
              </a:rPr>
              <a:t>6</a:t>
            </a:r>
            <a:r>
              <a:rPr lang="zh-TW" altLang="en-US" sz="2000" b="1" dirty="0">
                <a:solidFill>
                  <a:srgbClr val="0000FF"/>
                </a:solidFill>
                <a:latin typeface="Microsoft JhengHei" panose="020B0604030504040204" pitchFamily="34" charset="-120"/>
                <a:ea typeface="Microsoft JhengHei" panose="020B0604030504040204" pitchFamily="34" charset="-120"/>
                <a:sym typeface="Wingdings" pitchFamily="2" charset="2"/>
              </a:rPr>
              <a:t>類</a:t>
            </a:r>
            <a:r>
              <a:rPr lang="en-US" altLang="zh-TW" sz="2000" b="1" dirty="0">
                <a:solidFill>
                  <a:srgbClr val="0000FF"/>
                </a:solidFill>
                <a:latin typeface="Microsoft JhengHei" panose="020B0604030504040204" pitchFamily="34" charset="-120"/>
                <a:ea typeface="Microsoft JhengHei" panose="020B0604030504040204" pitchFamily="34" charset="-120"/>
                <a:sym typeface="Wingdings" pitchFamily="2" charset="2"/>
              </a:rPr>
              <a:t>15</a:t>
            </a:r>
            <a:r>
              <a:rPr lang="zh-TW" altLang="en-US" sz="2000" b="1" dirty="0">
                <a:solidFill>
                  <a:srgbClr val="0000FF"/>
                </a:solidFill>
                <a:latin typeface="Microsoft JhengHei" panose="020B0604030504040204" pitchFamily="34" charset="-120"/>
                <a:ea typeface="Microsoft JhengHei" panose="020B0604030504040204" pitchFamily="34" charset="-120"/>
                <a:sym typeface="Wingdings" pitchFamily="2" charset="2"/>
              </a:rPr>
              <a:t>群，群下設科</a:t>
            </a:r>
            <a:endParaRPr lang="en-US" altLang="zh-TW" sz="2000" b="1" dirty="0">
              <a:solidFill>
                <a:srgbClr val="0000FF"/>
              </a:solidFill>
              <a:latin typeface="Microsoft JhengHei" panose="020B0604030504040204" pitchFamily="34" charset="-120"/>
              <a:ea typeface="Microsoft JhengHei" panose="020B0604030504040204" pitchFamily="34" charset="-120"/>
            </a:endParaRPr>
          </a:p>
        </p:txBody>
      </p:sp>
      <p:cxnSp>
        <p:nvCxnSpPr>
          <p:cNvPr id="21" name="直線接點 20">
            <a:extLst>
              <a:ext uri="{FF2B5EF4-FFF2-40B4-BE49-F238E27FC236}">
                <a16:creationId xmlns:a16="http://schemas.microsoft.com/office/drawing/2014/main" id="{737E0FD6-39A8-3C44-2D37-E2C1C115796D}"/>
              </a:ext>
            </a:extLst>
          </p:cNvPr>
          <p:cNvCxnSpPr>
            <a:cxnSpLocks/>
          </p:cNvCxnSpPr>
          <p:nvPr/>
        </p:nvCxnSpPr>
        <p:spPr>
          <a:xfrm>
            <a:off x="5519085" y="750601"/>
            <a:ext cx="6208870" cy="0"/>
          </a:xfrm>
          <a:prstGeom prst="line">
            <a:avLst/>
          </a:prstGeom>
        </p:spPr>
        <p:style>
          <a:lnRef idx="2">
            <a:schemeClr val="accent2"/>
          </a:lnRef>
          <a:fillRef idx="0">
            <a:schemeClr val="accent2"/>
          </a:fillRef>
          <a:effectRef idx="1">
            <a:schemeClr val="accent2"/>
          </a:effectRef>
          <a:fontRef idx="minor">
            <a:schemeClr val="tx1"/>
          </a:fontRef>
        </p:style>
      </p:cxnSp>
      <p:grpSp>
        <p:nvGrpSpPr>
          <p:cNvPr id="37" name="群組 36">
            <a:extLst>
              <a:ext uri="{FF2B5EF4-FFF2-40B4-BE49-F238E27FC236}">
                <a16:creationId xmlns:a16="http://schemas.microsoft.com/office/drawing/2014/main" id="{6E5AB121-F187-C1FD-23AE-8980B8CE8B2F}"/>
              </a:ext>
            </a:extLst>
          </p:cNvPr>
          <p:cNvGrpSpPr/>
          <p:nvPr/>
        </p:nvGrpSpPr>
        <p:grpSpPr>
          <a:xfrm>
            <a:off x="105823" y="880900"/>
            <a:ext cx="11932920" cy="2894853"/>
            <a:chOff x="129540" y="1178850"/>
            <a:chExt cx="11932920" cy="3056018"/>
          </a:xfrm>
        </p:grpSpPr>
        <p:grpSp>
          <p:nvGrpSpPr>
            <p:cNvPr id="53" name="群組 52">
              <a:extLst>
                <a:ext uri="{FF2B5EF4-FFF2-40B4-BE49-F238E27FC236}">
                  <a16:creationId xmlns:a16="http://schemas.microsoft.com/office/drawing/2014/main" id="{016AB963-C273-9CB1-072F-0ADE2CD14CCF}"/>
                </a:ext>
              </a:extLst>
            </p:cNvPr>
            <p:cNvGrpSpPr/>
            <p:nvPr/>
          </p:nvGrpSpPr>
          <p:grpSpPr>
            <a:xfrm>
              <a:off x="160639" y="1178850"/>
              <a:ext cx="11901821" cy="3056018"/>
              <a:chOff x="354588" y="988946"/>
              <a:chExt cx="11419104" cy="3056018"/>
            </a:xfrm>
          </p:grpSpPr>
          <p:sp>
            <p:nvSpPr>
              <p:cNvPr id="111" name="矩形: 圓角化同側角落 110">
                <a:extLst>
                  <a:ext uri="{FF2B5EF4-FFF2-40B4-BE49-F238E27FC236}">
                    <a16:creationId xmlns:a16="http://schemas.microsoft.com/office/drawing/2014/main" id="{24477B14-7B4A-9E5A-DB68-7A200B9B58B9}"/>
                  </a:ext>
                </a:extLst>
              </p:cNvPr>
              <p:cNvSpPr>
                <a:spLocks/>
              </p:cNvSpPr>
              <p:nvPr/>
            </p:nvSpPr>
            <p:spPr>
              <a:xfrm flipV="1">
                <a:off x="354588" y="1110733"/>
                <a:ext cx="11419104" cy="2934231"/>
              </a:xfrm>
              <a:prstGeom prst="round2SameRect">
                <a:avLst/>
              </a:prstGeom>
              <a:solidFill>
                <a:srgbClr val="FFD96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1200" cap="none" spc="0" normalizeH="0" baseline="0" noProof="0" dirty="0">
                  <a:ln>
                    <a:noFill/>
                  </a:ln>
                  <a:solidFill>
                    <a:prstClr val="white"/>
                  </a:solidFill>
                  <a:effectLst/>
                  <a:uLnTx/>
                  <a:uFillTx/>
                  <a:latin typeface="Calibri"/>
                  <a:ea typeface="新細明體" panose="02020500000000000000" pitchFamily="18" charset="-120"/>
                  <a:cs typeface="+mn-cs"/>
                </a:endParaRPr>
              </a:p>
            </p:txBody>
          </p:sp>
          <p:sp>
            <p:nvSpPr>
              <p:cNvPr id="112" name="文字方塊 111">
                <a:extLst>
                  <a:ext uri="{FF2B5EF4-FFF2-40B4-BE49-F238E27FC236}">
                    <a16:creationId xmlns:a16="http://schemas.microsoft.com/office/drawing/2014/main" id="{0DE63DA8-ADB3-114C-380A-F10A83FC2D45}"/>
                  </a:ext>
                </a:extLst>
              </p:cNvPr>
              <p:cNvSpPr txBox="1">
                <a:spLocks/>
              </p:cNvSpPr>
              <p:nvPr/>
            </p:nvSpPr>
            <p:spPr>
              <a:xfrm>
                <a:off x="354588" y="988946"/>
                <a:ext cx="11419104" cy="400110"/>
              </a:xfrm>
              <a:prstGeom prst="rect">
                <a:avLst/>
              </a:prstGeom>
              <a:solidFill>
                <a:srgbClr val="BF9000"/>
              </a:solidFill>
            </p:spPr>
            <p:txBody>
              <a:bodyPr wrap="square" rtlCol="0">
                <a:spAutoFit/>
              </a:bodyPr>
              <a:lstStyle/>
              <a:p>
                <a:pPr marL="0" marR="0" lvl="0" indent="0" algn="ctr" defTabSz="914400" rtl="0" eaLnBrk="1" fontAlgn="auto" latinLnBrk="0" hangingPunct="1">
                  <a:lnSpc>
                    <a:spcPct val="100000"/>
                  </a:lnSpc>
                  <a:spcBef>
                    <a:spcPts val="600"/>
                  </a:spcBef>
                  <a:spcAft>
                    <a:spcPts val="600"/>
                  </a:spcAft>
                  <a:buClrTx/>
                  <a:buSzTx/>
                  <a:buFontTx/>
                  <a:buNone/>
                  <a:tabLst/>
                  <a:defRPr/>
                </a:pPr>
                <a:r>
                  <a:rPr kumimoji="0" lang="zh-TW" altLang="en-US" sz="2000" b="1" i="0" u="none" strike="noStrike" kern="1200" cap="none" spc="0" normalizeH="0" baseline="0" noProof="0" dirty="0">
                    <a:ln>
                      <a:noFill/>
                    </a:ln>
                    <a:solidFill>
                      <a:prstClr val="white"/>
                    </a:solidFill>
                    <a:effectLst/>
                    <a:uLnTx/>
                    <a:uFillTx/>
                    <a:latin typeface="微軟正黑體" panose="020B0604030504040204" pitchFamily="34" charset="-120"/>
                    <a:ea typeface="微軟正黑體" panose="020B0604030504040204" pitchFamily="34" charset="-120"/>
                    <a:cs typeface="+mn-cs"/>
                  </a:rPr>
                  <a:t>工 業 類</a:t>
                </a:r>
              </a:p>
            </p:txBody>
          </p:sp>
        </p:grpSp>
        <p:grpSp>
          <p:nvGrpSpPr>
            <p:cNvPr id="54" name="群組 53">
              <a:extLst>
                <a:ext uri="{FF2B5EF4-FFF2-40B4-BE49-F238E27FC236}">
                  <a16:creationId xmlns:a16="http://schemas.microsoft.com/office/drawing/2014/main" id="{92D6F3FB-0AAE-1CD0-E68C-72DEAEFDF71B}"/>
                </a:ext>
              </a:extLst>
            </p:cNvPr>
            <p:cNvGrpSpPr/>
            <p:nvPr/>
          </p:nvGrpSpPr>
          <p:grpSpPr>
            <a:xfrm>
              <a:off x="129540" y="1686415"/>
              <a:ext cx="7633795" cy="889055"/>
              <a:chOff x="407011" y="1618194"/>
              <a:chExt cx="7324182" cy="889055"/>
            </a:xfrm>
          </p:grpSpPr>
          <p:sp>
            <p:nvSpPr>
              <p:cNvPr id="97" name="圓角矩形 15">
                <a:extLst>
                  <a:ext uri="{FF2B5EF4-FFF2-40B4-BE49-F238E27FC236}">
                    <a16:creationId xmlns:a16="http://schemas.microsoft.com/office/drawing/2014/main" id="{6DEDF09F-B8EE-66E7-9BB5-02E8C3A533E7}"/>
                  </a:ext>
                </a:extLst>
              </p:cNvPr>
              <p:cNvSpPr>
                <a:spLocks/>
              </p:cNvSpPr>
              <p:nvPr/>
            </p:nvSpPr>
            <p:spPr>
              <a:xfrm>
                <a:off x="407011" y="2151420"/>
                <a:ext cx="1069361" cy="35582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機械群</a:t>
                </a:r>
              </a:p>
            </p:txBody>
          </p:sp>
          <p:grpSp>
            <p:nvGrpSpPr>
              <p:cNvPr id="98" name="群組 97">
                <a:extLst>
                  <a:ext uri="{FF2B5EF4-FFF2-40B4-BE49-F238E27FC236}">
                    <a16:creationId xmlns:a16="http://schemas.microsoft.com/office/drawing/2014/main" id="{59FC3A05-1962-06E5-CD6C-C3F99DF21E0F}"/>
                  </a:ext>
                </a:extLst>
              </p:cNvPr>
              <p:cNvGrpSpPr/>
              <p:nvPr/>
            </p:nvGrpSpPr>
            <p:grpSpPr>
              <a:xfrm>
                <a:off x="1396295" y="1618194"/>
                <a:ext cx="6334898" cy="876666"/>
                <a:chOff x="1664000" y="1436424"/>
                <a:chExt cx="6334898" cy="876666"/>
              </a:xfrm>
            </p:grpSpPr>
            <p:grpSp>
              <p:nvGrpSpPr>
                <p:cNvPr id="99" name="群組 98">
                  <a:extLst>
                    <a:ext uri="{FF2B5EF4-FFF2-40B4-BE49-F238E27FC236}">
                      <a16:creationId xmlns:a16="http://schemas.microsoft.com/office/drawing/2014/main" id="{1CF5F122-9BF6-9995-6316-C95FF61A5257}"/>
                    </a:ext>
                  </a:extLst>
                </p:cNvPr>
                <p:cNvGrpSpPr/>
                <p:nvPr/>
              </p:nvGrpSpPr>
              <p:grpSpPr>
                <a:xfrm>
                  <a:off x="1664000" y="1436424"/>
                  <a:ext cx="5951656" cy="411437"/>
                  <a:chOff x="1664000" y="1436424"/>
                  <a:chExt cx="5951656" cy="411437"/>
                </a:xfrm>
              </p:grpSpPr>
              <p:sp>
                <p:nvSpPr>
                  <p:cNvPr id="105" name="文字方塊 104">
                    <a:extLst>
                      <a:ext uri="{FF2B5EF4-FFF2-40B4-BE49-F238E27FC236}">
                        <a16:creationId xmlns:a16="http://schemas.microsoft.com/office/drawing/2014/main" id="{7ABDFD7C-B24A-092B-96B5-5E7AB7839945}"/>
                      </a:ext>
                    </a:extLst>
                  </p:cNvPr>
                  <p:cNvSpPr txBox="1"/>
                  <p:nvPr/>
                </p:nvSpPr>
                <p:spPr>
                  <a:xfrm>
                    <a:off x="1664000" y="1439238"/>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機械科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06" name="文字方塊 105">
                    <a:extLst>
                      <a:ext uri="{FF2B5EF4-FFF2-40B4-BE49-F238E27FC236}">
                        <a16:creationId xmlns:a16="http://schemas.microsoft.com/office/drawing/2014/main" id="{5F8A1D9A-4B68-BDB6-52C8-FAAAE4E050EC}"/>
                      </a:ext>
                    </a:extLst>
                  </p:cNvPr>
                  <p:cNvSpPr txBox="1"/>
                  <p:nvPr/>
                </p:nvSpPr>
                <p:spPr>
                  <a:xfrm>
                    <a:off x="5656428" y="1436424"/>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鑄造科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07" name="文字方塊 106">
                    <a:extLst>
                      <a:ext uri="{FF2B5EF4-FFF2-40B4-BE49-F238E27FC236}">
                        <a16:creationId xmlns:a16="http://schemas.microsoft.com/office/drawing/2014/main" id="{2F96349A-BBE2-3FF5-C9B8-16CAC2E720B7}"/>
                      </a:ext>
                    </a:extLst>
                  </p:cNvPr>
                  <p:cNvSpPr txBox="1"/>
                  <p:nvPr/>
                </p:nvSpPr>
                <p:spPr>
                  <a:xfrm>
                    <a:off x="2662107" y="1439238"/>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板金科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08" name="文字方塊 107">
                    <a:extLst>
                      <a:ext uri="{FF2B5EF4-FFF2-40B4-BE49-F238E27FC236}">
                        <a16:creationId xmlns:a16="http://schemas.microsoft.com/office/drawing/2014/main" id="{17F68BF1-1D4B-35F5-095D-EECF4E3219C1}"/>
                      </a:ext>
                    </a:extLst>
                  </p:cNvPr>
                  <p:cNvSpPr txBox="1"/>
                  <p:nvPr/>
                </p:nvSpPr>
                <p:spPr>
                  <a:xfrm>
                    <a:off x="6654533" y="1436424"/>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配管科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09" name="文字方塊 108">
                    <a:extLst>
                      <a:ext uri="{FF2B5EF4-FFF2-40B4-BE49-F238E27FC236}">
                        <a16:creationId xmlns:a16="http://schemas.microsoft.com/office/drawing/2014/main" id="{DC9D6281-2D90-6085-D9D9-7A10A43B9113}"/>
                      </a:ext>
                    </a:extLst>
                  </p:cNvPr>
                  <p:cNvSpPr txBox="1"/>
                  <p:nvPr/>
                </p:nvSpPr>
                <p:spPr>
                  <a:xfrm>
                    <a:off x="3660214" y="1439238"/>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模具科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10" name="文字方塊 109">
                    <a:extLst>
                      <a:ext uri="{FF2B5EF4-FFF2-40B4-BE49-F238E27FC236}">
                        <a16:creationId xmlns:a16="http://schemas.microsoft.com/office/drawing/2014/main" id="{3F627E23-E2BE-8CE3-ED52-336461303D4B}"/>
                      </a:ext>
                    </a:extLst>
                  </p:cNvPr>
                  <p:cNvSpPr txBox="1"/>
                  <p:nvPr/>
                </p:nvSpPr>
                <p:spPr>
                  <a:xfrm>
                    <a:off x="4658321" y="1439238"/>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製圖科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nvGrpSpPr>
                <p:cNvPr id="100" name="群組 99">
                  <a:extLst>
                    <a:ext uri="{FF2B5EF4-FFF2-40B4-BE49-F238E27FC236}">
                      <a16:creationId xmlns:a16="http://schemas.microsoft.com/office/drawing/2014/main" id="{2FB7A9D3-AC1F-76CD-A31B-13BA514E0E57}"/>
                    </a:ext>
                  </a:extLst>
                </p:cNvPr>
                <p:cNvGrpSpPr/>
                <p:nvPr/>
              </p:nvGrpSpPr>
              <p:grpSpPr>
                <a:xfrm>
                  <a:off x="1664000" y="1904467"/>
                  <a:ext cx="6334898" cy="408623"/>
                  <a:chOff x="1685764" y="1904467"/>
                  <a:chExt cx="6334898" cy="408623"/>
                </a:xfrm>
              </p:grpSpPr>
              <p:sp>
                <p:nvSpPr>
                  <p:cNvPr id="101" name="文字方塊 100">
                    <a:extLst>
                      <a:ext uri="{FF2B5EF4-FFF2-40B4-BE49-F238E27FC236}">
                        <a16:creationId xmlns:a16="http://schemas.microsoft.com/office/drawing/2014/main" id="{3064FB99-8B8F-3C42-285E-A17B670F9631}"/>
                      </a:ext>
                    </a:extLst>
                  </p:cNvPr>
                  <p:cNvSpPr txBox="1"/>
                  <p:nvPr/>
                </p:nvSpPr>
                <p:spPr>
                  <a:xfrm>
                    <a:off x="2678430" y="1904467"/>
                    <a:ext cx="1416088"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機械木模科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02" name="文字方塊 101">
                    <a:extLst>
                      <a:ext uri="{FF2B5EF4-FFF2-40B4-BE49-F238E27FC236}">
                        <a16:creationId xmlns:a16="http://schemas.microsoft.com/office/drawing/2014/main" id="{C7756AFF-D7B6-D38C-0A17-03517A656B5B}"/>
                      </a:ext>
                    </a:extLst>
                  </p:cNvPr>
                  <p:cNvSpPr txBox="1"/>
                  <p:nvPr/>
                </p:nvSpPr>
                <p:spPr>
                  <a:xfrm>
                    <a:off x="1685764" y="1904467"/>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機電科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03" name="文字方塊 102">
                    <a:extLst>
                      <a:ext uri="{FF2B5EF4-FFF2-40B4-BE49-F238E27FC236}">
                        <a16:creationId xmlns:a16="http://schemas.microsoft.com/office/drawing/2014/main" id="{410539C6-810E-A229-610D-503E195CB369}"/>
                      </a:ext>
                    </a:extLst>
                  </p:cNvPr>
                  <p:cNvSpPr txBox="1"/>
                  <p:nvPr/>
                </p:nvSpPr>
                <p:spPr>
                  <a:xfrm>
                    <a:off x="4126061" y="1904467"/>
                    <a:ext cx="1931528"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生物產業機電科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04" name="文字方塊 103">
                    <a:extLst>
                      <a:ext uri="{FF2B5EF4-FFF2-40B4-BE49-F238E27FC236}">
                        <a16:creationId xmlns:a16="http://schemas.microsoft.com/office/drawing/2014/main" id="{4C70B67A-5D26-DD2A-54AC-C1AEE0E48A55}"/>
                      </a:ext>
                    </a:extLst>
                  </p:cNvPr>
                  <p:cNvSpPr txBox="1"/>
                  <p:nvPr/>
                </p:nvSpPr>
                <p:spPr>
                  <a:xfrm>
                    <a:off x="6089133" y="1904467"/>
                    <a:ext cx="1931529"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電腦機械製圖科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grpSp>
        <p:grpSp>
          <p:nvGrpSpPr>
            <p:cNvPr id="55" name="群組 54">
              <a:extLst>
                <a:ext uri="{FF2B5EF4-FFF2-40B4-BE49-F238E27FC236}">
                  <a16:creationId xmlns:a16="http://schemas.microsoft.com/office/drawing/2014/main" id="{C8557E19-F972-5555-DE35-9596B6F67C21}"/>
                </a:ext>
              </a:extLst>
            </p:cNvPr>
            <p:cNvGrpSpPr/>
            <p:nvPr/>
          </p:nvGrpSpPr>
          <p:grpSpPr>
            <a:xfrm>
              <a:off x="211917" y="2752846"/>
              <a:ext cx="4007620" cy="1351271"/>
              <a:chOff x="625723" y="2692678"/>
              <a:chExt cx="3845080" cy="1351271"/>
            </a:xfrm>
          </p:grpSpPr>
          <p:sp>
            <p:nvSpPr>
              <p:cNvPr id="89" name="圓角矩形 17">
                <a:extLst>
                  <a:ext uri="{FF2B5EF4-FFF2-40B4-BE49-F238E27FC236}">
                    <a16:creationId xmlns:a16="http://schemas.microsoft.com/office/drawing/2014/main" id="{1FD69591-1898-ABED-6F3C-0A030C7F0AAB}"/>
                  </a:ext>
                </a:extLst>
              </p:cNvPr>
              <p:cNvSpPr>
                <a:spLocks/>
              </p:cNvSpPr>
              <p:nvPr/>
            </p:nvSpPr>
            <p:spPr>
              <a:xfrm>
                <a:off x="625723" y="3420392"/>
                <a:ext cx="1389804" cy="36587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動力機械群</a:t>
                </a:r>
              </a:p>
            </p:txBody>
          </p:sp>
          <p:grpSp>
            <p:nvGrpSpPr>
              <p:cNvPr id="90" name="群組 89">
                <a:extLst>
                  <a:ext uri="{FF2B5EF4-FFF2-40B4-BE49-F238E27FC236}">
                    <a16:creationId xmlns:a16="http://schemas.microsoft.com/office/drawing/2014/main" id="{E70C29C3-37D6-AB03-2CA6-546363CF2754}"/>
                  </a:ext>
                </a:extLst>
              </p:cNvPr>
              <p:cNvGrpSpPr/>
              <p:nvPr/>
            </p:nvGrpSpPr>
            <p:grpSpPr>
              <a:xfrm>
                <a:off x="1861044" y="2692678"/>
                <a:ext cx="2609759" cy="1351271"/>
                <a:chOff x="1799934" y="2661803"/>
                <a:chExt cx="2609759" cy="1351271"/>
              </a:xfrm>
            </p:grpSpPr>
            <p:sp>
              <p:nvSpPr>
                <p:cNvPr id="91" name="文字方塊 90">
                  <a:extLst>
                    <a:ext uri="{FF2B5EF4-FFF2-40B4-BE49-F238E27FC236}">
                      <a16:creationId xmlns:a16="http://schemas.microsoft.com/office/drawing/2014/main" id="{C96770BD-33E8-6A72-F246-1C6DAAB4752E}"/>
                    </a:ext>
                  </a:extLst>
                </p:cNvPr>
                <p:cNvSpPr txBox="1"/>
                <p:nvPr/>
              </p:nvSpPr>
              <p:spPr>
                <a:xfrm>
                  <a:off x="1892426" y="2661803"/>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汽車科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92" name="文字方塊 91">
                  <a:extLst>
                    <a:ext uri="{FF2B5EF4-FFF2-40B4-BE49-F238E27FC236}">
                      <a16:creationId xmlns:a16="http://schemas.microsoft.com/office/drawing/2014/main" id="{159F1D6B-5FA0-436E-E8A5-C34309CA6031}"/>
                    </a:ext>
                  </a:extLst>
                </p:cNvPr>
                <p:cNvSpPr txBox="1"/>
                <p:nvPr/>
              </p:nvSpPr>
              <p:spPr>
                <a:xfrm>
                  <a:off x="1892426" y="3126254"/>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重機科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93" name="文字方塊 92">
                  <a:extLst>
                    <a:ext uri="{FF2B5EF4-FFF2-40B4-BE49-F238E27FC236}">
                      <a16:creationId xmlns:a16="http://schemas.microsoft.com/office/drawing/2014/main" id="{D1BCF0D2-06FB-50CD-FC9E-BFE25933FAFA}"/>
                    </a:ext>
                  </a:extLst>
                </p:cNvPr>
                <p:cNvSpPr txBox="1"/>
                <p:nvPr/>
              </p:nvSpPr>
              <p:spPr>
                <a:xfrm>
                  <a:off x="2896931" y="3126178"/>
                  <a:ext cx="1416088"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飛機修護科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94" name="文字方塊 93">
                  <a:extLst>
                    <a:ext uri="{FF2B5EF4-FFF2-40B4-BE49-F238E27FC236}">
                      <a16:creationId xmlns:a16="http://schemas.microsoft.com/office/drawing/2014/main" id="{C3C9D309-7D9B-8CDC-8DAE-835085FD786A}"/>
                    </a:ext>
                  </a:extLst>
                </p:cNvPr>
                <p:cNvSpPr txBox="1"/>
                <p:nvPr/>
              </p:nvSpPr>
              <p:spPr>
                <a:xfrm>
                  <a:off x="2904380" y="2671524"/>
                  <a:ext cx="1416088" cy="408624"/>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動力機械科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95" name="文字方塊 94">
                  <a:extLst>
                    <a:ext uri="{FF2B5EF4-FFF2-40B4-BE49-F238E27FC236}">
                      <a16:creationId xmlns:a16="http://schemas.microsoft.com/office/drawing/2014/main" id="{1D0151A6-1742-9FE6-F398-4FA3F6587E17}"/>
                    </a:ext>
                  </a:extLst>
                </p:cNvPr>
                <p:cNvSpPr txBox="1"/>
                <p:nvPr/>
              </p:nvSpPr>
              <p:spPr>
                <a:xfrm>
                  <a:off x="3126419" y="3578469"/>
                  <a:ext cx="1283274" cy="431372"/>
                </a:xfrm>
                <a:prstGeom prst="roundRect">
                  <a:avLst/>
                </a:prstGeom>
                <a:solidFill>
                  <a:schemeClr val="bg1"/>
                </a:solidFill>
                <a:ln>
                  <a:noFill/>
                </a:ln>
              </p:spPr>
              <p:txBody>
                <a:bodyPr wrap="square" lIns="72000" rIns="72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農業機械科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96" name="文字方塊 95">
                  <a:extLst>
                    <a:ext uri="{FF2B5EF4-FFF2-40B4-BE49-F238E27FC236}">
                      <a16:creationId xmlns:a16="http://schemas.microsoft.com/office/drawing/2014/main" id="{32066375-0A39-965F-76FC-1FA29646996E}"/>
                    </a:ext>
                  </a:extLst>
                </p:cNvPr>
                <p:cNvSpPr txBox="1"/>
                <p:nvPr/>
              </p:nvSpPr>
              <p:spPr>
                <a:xfrm>
                  <a:off x="1799934" y="3581702"/>
                  <a:ext cx="1283274" cy="431372"/>
                </a:xfrm>
                <a:prstGeom prst="roundRect">
                  <a:avLst/>
                </a:prstGeom>
                <a:solidFill>
                  <a:schemeClr val="bg1"/>
                </a:solidFill>
                <a:ln>
                  <a:noFill/>
                </a:ln>
              </p:spPr>
              <p:txBody>
                <a:bodyPr wrap="square" lIns="72000" rIns="72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軌道車輛科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grpSp>
          <p:nvGrpSpPr>
            <p:cNvPr id="56" name="群組 55">
              <a:extLst>
                <a:ext uri="{FF2B5EF4-FFF2-40B4-BE49-F238E27FC236}">
                  <a16:creationId xmlns:a16="http://schemas.microsoft.com/office/drawing/2014/main" id="{D39FDF50-E00A-1639-5532-0DAA28F32E87}"/>
                </a:ext>
              </a:extLst>
            </p:cNvPr>
            <p:cNvGrpSpPr/>
            <p:nvPr/>
          </p:nvGrpSpPr>
          <p:grpSpPr>
            <a:xfrm>
              <a:off x="9154857" y="2813469"/>
              <a:ext cx="2851801" cy="1233161"/>
              <a:chOff x="77139" y="5204961"/>
              <a:chExt cx="2806107" cy="1233161"/>
            </a:xfrm>
          </p:grpSpPr>
          <p:sp>
            <p:nvSpPr>
              <p:cNvPr id="84" name="圓角矩形 19">
                <a:extLst>
                  <a:ext uri="{FF2B5EF4-FFF2-40B4-BE49-F238E27FC236}">
                    <a16:creationId xmlns:a16="http://schemas.microsoft.com/office/drawing/2014/main" id="{3C2C229E-F046-C109-8B8F-2514A322A230}"/>
                  </a:ext>
                </a:extLst>
              </p:cNvPr>
              <p:cNvSpPr>
                <a:spLocks/>
              </p:cNvSpPr>
              <p:nvPr/>
            </p:nvSpPr>
            <p:spPr>
              <a:xfrm>
                <a:off x="77139" y="6072251"/>
                <a:ext cx="1089241" cy="36587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化工群</a:t>
                </a:r>
              </a:p>
            </p:txBody>
          </p:sp>
          <p:grpSp>
            <p:nvGrpSpPr>
              <p:cNvPr id="85" name="群組 84">
                <a:extLst>
                  <a:ext uri="{FF2B5EF4-FFF2-40B4-BE49-F238E27FC236}">
                    <a16:creationId xmlns:a16="http://schemas.microsoft.com/office/drawing/2014/main" id="{AC579373-32EC-7F05-AA9D-7E04DC59BDFF}"/>
                  </a:ext>
                </a:extLst>
              </p:cNvPr>
              <p:cNvGrpSpPr/>
              <p:nvPr/>
            </p:nvGrpSpPr>
            <p:grpSpPr>
              <a:xfrm>
                <a:off x="906093" y="5204961"/>
                <a:ext cx="1977153" cy="883736"/>
                <a:chOff x="885773" y="4752876"/>
                <a:chExt cx="1977153" cy="883736"/>
              </a:xfrm>
            </p:grpSpPr>
            <p:sp>
              <p:nvSpPr>
                <p:cNvPr id="86" name="文字方塊 85">
                  <a:extLst>
                    <a:ext uri="{FF2B5EF4-FFF2-40B4-BE49-F238E27FC236}">
                      <a16:creationId xmlns:a16="http://schemas.microsoft.com/office/drawing/2014/main" id="{BC883811-A43F-86B0-3ED0-7CE5818E19D4}"/>
                    </a:ext>
                  </a:extLst>
                </p:cNvPr>
                <p:cNvSpPr txBox="1"/>
                <p:nvPr/>
              </p:nvSpPr>
              <p:spPr>
                <a:xfrm>
                  <a:off x="885773" y="4768013"/>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化工科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87" name="文字方塊 86">
                  <a:extLst>
                    <a:ext uri="{FF2B5EF4-FFF2-40B4-BE49-F238E27FC236}">
                      <a16:creationId xmlns:a16="http://schemas.microsoft.com/office/drawing/2014/main" id="{9EBE425C-8825-C648-DDE5-D68FE20EF7FB}"/>
                    </a:ext>
                  </a:extLst>
                </p:cNvPr>
                <p:cNvSpPr txBox="1"/>
                <p:nvPr/>
              </p:nvSpPr>
              <p:spPr>
                <a:xfrm>
                  <a:off x="1901803" y="4752876"/>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紡織科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88" name="文字方塊 87">
                  <a:extLst>
                    <a:ext uri="{FF2B5EF4-FFF2-40B4-BE49-F238E27FC236}">
                      <a16:creationId xmlns:a16="http://schemas.microsoft.com/office/drawing/2014/main" id="{3F63BA29-5E52-3862-AF74-3FF483F2AD13}"/>
                    </a:ext>
                  </a:extLst>
                </p:cNvPr>
                <p:cNvSpPr txBox="1"/>
                <p:nvPr/>
              </p:nvSpPr>
              <p:spPr>
                <a:xfrm>
                  <a:off x="1106163" y="5227989"/>
                  <a:ext cx="961124"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染整科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grpSp>
          <p:nvGrpSpPr>
            <p:cNvPr id="57" name="群組 56">
              <a:extLst>
                <a:ext uri="{FF2B5EF4-FFF2-40B4-BE49-F238E27FC236}">
                  <a16:creationId xmlns:a16="http://schemas.microsoft.com/office/drawing/2014/main" id="{D93D53F4-6AC9-1FD4-DB96-13EC071C030E}"/>
                </a:ext>
              </a:extLst>
            </p:cNvPr>
            <p:cNvGrpSpPr/>
            <p:nvPr/>
          </p:nvGrpSpPr>
          <p:grpSpPr>
            <a:xfrm>
              <a:off x="7802246" y="1685996"/>
              <a:ext cx="4106350" cy="930048"/>
              <a:chOff x="7769698" y="1598348"/>
              <a:chExt cx="3939807" cy="930048"/>
            </a:xfrm>
          </p:grpSpPr>
          <p:sp>
            <p:nvSpPr>
              <p:cNvPr id="77" name="圓角矩形 28">
                <a:extLst>
                  <a:ext uri="{FF2B5EF4-FFF2-40B4-BE49-F238E27FC236}">
                    <a16:creationId xmlns:a16="http://schemas.microsoft.com/office/drawing/2014/main" id="{6BDB0D7C-40C3-E968-CDA0-311FCFA146C3}"/>
                  </a:ext>
                </a:extLst>
              </p:cNvPr>
              <p:cNvSpPr>
                <a:spLocks/>
              </p:cNvSpPr>
              <p:nvPr/>
            </p:nvSpPr>
            <p:spPr>
              <a:xfrm>
                <a:off x="7769698" y="2162525"/>
                <a:ext cx="1631796" cy="36587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土木與建築群</a:t>
                </a:r>
              </a:p>
            </p:txBody>
          </p:sp>
          <p:grpSp>
            <p:nvGrpSpPr>
              <p:cNvPr id="78" name="群組 77">
                <a:extLst>
                  <a:ext uri="{FF2B5EF4-FFF2-40B4-BE49-F238E27FC236}">
                    <a16:creationId xmlns:a16="http://schemas.microsoft.com/office/drawing/2014/main" id="{D06F785B-C269-BAC7-742D-E83C7DEB3558}"/>
                  </a:ext>
                </a:extLst>
              </p:cNvPr>
              <p:cNvGrpSpPr/>
              <p:nvPr/>
            </p:nvGrpSpPr>
            <p:grpSpPr>
              <a:xfrm>
                <a:off x="9272112" y="1598348"/>
                <a:ext cx="2437393" cy="864044"/>
                <a:chOff x="4916176" y="5206369"/>
                <a:chExt cx="2437393" cy="864044"/>
              </a:xfrm>
            </p:grpSpPr>
            <p:grpSp>
              <p:nvGrpSpPr>
                <p:cNvPr id="79" name="群組 78">
                  <a:extLst>
                    <a:ext uri="{FF2B5EF4-FFF2-40B4-BE49-F238E27FC236}">
                      <a16:creationId xmlns:a16="http://schemas.microsoft.com/office/drawing/2014/main" id="{0F76053B-64D8-4054-92EE-2C43F2140382}"/>
                    </a:ext>
                  </a:extLst>
                </p:cNvPr>
                <p:cNvGrpSpPr/>
                <p:nvPr/>
              </p:nvGrpSpPr>
              <p:grpSpPr>
                <a:xfrm>
                  <a:off x="4916176" y="5206369"/>
                  <a:ext cx="2437393" cy="864044"/>
                  <a:chOff x="1997649" y="5638708"/>
                  <a:chExt cx="2437393" cy="864044"/>
                </a:xfrm>
              </p:grpSpPr>
              <p:sp>
                <p:nvSpPr>
                  <p:cNvPr id="81" name="文字方塊 80">
                    <a:extLst>
                      <a:ext uri="{FF2B5EF4-FFF2-40B4-BE49-F238E27FC236}">
                        <a16:creationId xmlns:a16="http://schemas.microsoft.com/office/drawing/2014/main" id="{50C0580A-66B8-E470-97FD-6552174AC98C}"/>
                      </a:ext>
                    </a:extLst>
                  </p:cNvPr>
                  <p:cNvSpPr txBox="1"/>
                  <p:nvPr/>
                </p:nvSpPr>
                <p:spPr>
                  <a:xfrm>
                    <a:off x="1997649" y="5640866"/>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建築科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82" name="文字方塊 81">
                    <a:extLst>
                      <a:ext uri="{FF2B5EF4-FFF2-40B4-BE49-F238E27FC236}">
                        <a16:creationId xmlns:a16="http://schemas.microsoft.com/office/drawing/2014/main" id="{E97A71BD-31BA-4D8E-E724-1FF31AD70503}"/>
                      </a:ext>
                    </a:extLst>
                  </p:cNvPr>
                  <p:cNvSpPr txBox="1"/>
                  <p:nvPr/>
                </p:nvSpPr>
                <p:spPr>
                  <a:xfrm>
                    <a:off x="1998018" y="6094129"/>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土木科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83" name="文字方塊 82">
                    <a:extLst>
                      <a:ext uri="{FF2B5EF4-FFF2-40B4-BE49-F238E27FC236}">
                        <a16:creationId xmlns:a16="http://schemas.microsoft.com/office/drawing/2014/main" id="{4B5351D6-D941-385A-8FC5-7E6EEB70FE58}"/>
                      </a:ext>
                    </a:extLst>
                  </p:cNvPr>
                  <p:cNvSpPr txBox="1"/>
                  <p:nvPr/>
                </p:nvSpPr>
                <p:spPr>
                  <a:xfrm>
                    <a:off x="3023742" y="5638708"/>
                    <a:ext cx="1411300"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消防工程科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sp>
              <p:nvSpPr>
                <p:cNvPr id="80" name="文字方塊 79">
                  <a:extLst>
                    <a:ext uri="{FF2B5EF4-FFF2-40B4-BE49-F238E27FC236}">
                      <a16:creationId xmlns:a16="http://schemas.microsoft.com/office/drawing/2014/main" id="{3304AB54-3253-70FD-91A7-9606F05544D1}"/>
                    </a:ext>
                  </a:extLst>
                </p:cNvPr>
                <p:cNvSpPr txBox="1"/>
                <p:nvPr/>
              </p:nvSpPr>
              <p:spPr>
                <a:xfrm>
                  <a:off x="5931981" y="5654571"/>
                  <a:ext cx="1411300"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空間測繪科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grpSp>
          <p:nvGrpSpPr>
            <p:cNvPr id="58" name="群組 57">
              <a:extLst>
                <a:ext uri="{FF2B5EF4-FFF2-40B4-BE49-F238E27FC236}">
                  <a16:creationId xmlns:a16="http://schemas.microsoft.com/office/drawing/2014/main" id="{2811BFDE-53AB-9DB2-B2A1-B3714208C7C6}"/>
                </a:ext>
              </a:extLst>
            </p:cNvPr>
            <p:cNvGrpSpPr/>
            <p:nvPr/>
          </p:nvGrpSpPr>
          <p:grpSpPr>
            <a:xfrm>
              <a:off x="4264577" y="2746429"/>
              <a:ext cx="4858389" cy="1408241"/>
              <a:chOff x="4839296" y="2716363"/>
              <a:chExt cx="4661342" cy="1408241"/>
            </a:xfrm>
          </p:grpSpPr>
          <p:sp>
            <p:nvSpPr>
              <p:cNvPr id="66" name="圓角矩形 25">
                <a:extLst>
                  <a:ext uri="{FF2B5EF4-FFF2-40B4-BE49-F238E27FC236}">
                    <a16:creationId xmlns:a16="http://schemas.microsoft.com/office/drawing/2014/main" id="{2AC2C262-4A5B-707C-1080-47C17E112835}"/>
                  </a:ext>
                </a:extLst>
              </p:cNvPr>
              <p:cNvSpPr>
                <a:spLocks/>
              </p:cNvSpPr>
              <p:nvPr/>
            </p:nvSpPr>
            <p:spPr>
              <a:xfrm>
                <a:off x="4839296" y="3715984"/>
                <a:ext cx="1671536" cy="36587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電機與電子群</a:t>
                </a:r>
              </a:p>
            </p:txBody>
          </p:sp>
          <p:grpSp>
            <p:nvGrpSpPr>
              <p:cNvPr id="67" name="群組 66">
                <a:extLst>
                  <a:ext uri="{FF2B5EF4-FFF2-40B4-BE49-F238E27FC236}">
                    <a16:creationId xmlns:a16="http://schemas.microsoft.com/office/drawing/2014/main" id="{2530960B-93CA-EA98-8C6B-A0E58D829191}"/>
                  </a:ext>
                </a:extLst>
              </p:cNvPr>
              <p:cNvGrpSpPr/>
              <p:nvPr/>
            </p:nvGrpSpPr>
            <p:grpSpPr>
              <a:xfrm>
                <a:off x="6173781" y="2716363"/>
                <a:ext cx="3326857" cy="1408241"/>
                <a:chOff x="1790458" y="2452939"/>
                <a:chExt cx="3326857" cy="1408241"/>
              </a:xfrm>
            </p:grpSpPr>
            <p:grpSp>
              <p:nvGrpSpPr>
                <p:cNvPr id="68" name="群組 67">
                  <a:extLst>
                    <a:ext uri="{FF2B5EF4-FFF2-40B4-BE49-F238E27FC236}">
                      <a16:creationId xmlns:a16="http://schemas.microsoft.com/office/drawing/2014/main" id="{D13083C2-D00C-44A0-C953-AE8BD370BA15}"/>
                    </a:ext>
                  </a:extLst>
                </p:cNvPr>
                <p:cNvGrpSpPr/>
                <p:nvPr/>
              </p:nvGrpSpPr>
              <p:grpSpPr>
                <a:xfrm>
                  <a:off x="1790458" y="2464325"/>
                  <a:ext cx="3325562" cy="1396855"/>
                  <a:chOff x="1759848" y="2425197"/>
                  <a:chExt cx="3325562" cy="1396855"/>
                </a:xfrm>
              </p:grpSpPr>
              <p:grpSp>
                <p:nvGrpSpPr>
                  <p:cNvPr id="70" name="群組 69">
                    <a:extLst>
                      <a:ext uri="{FF2B5EF4-FFF2-40B4-BE49-F238E27FC236}">
                        <a16:creationId xmlns:a16="http://schemas.microsoft.com/office/drawing/2014/main" id="{DE015016-20BD-4150-D61B-9CB5CD54D81F}"/>
                      </a:ext>
                    </a:extLst>
                  </p:cNvPr>
                  <p:cNvGrpSpPr/>
                  <p:nvPr/>
                </p:nvGrpSpPr>
                <p:grpSpPr>
                  <a:xfrm>
                    <a:off x="1759848" y="2425197"/>
                    <a:ext cx="3100356" cy="1380436"/>
                    <a:chOff x="1653446" y="2425197"/>
                    <a:chExt cx="3100356" cy="1380436"/>
                  </a:xfrm>
                </p:grpSpPr>
                <p:sp>
                  <p:nvSpPr>
                    <p:cNvPr id="73" name="文字方塊 72">
                      <a:extLst>
                        <a:ext uri="{FF2B5EF4-FFF2-40B4-BE49-F238E27FC236}">
                          <a16:creationId xmlns:a16="http://schemas.microsoft.com/office/drawing/2014/main" id="{FDAECDBE-7D77-7E88-D29E-95F86756CA1C}"/>
                        </a:ext>
                      </a:extLst>
                    </p:cNvPr>
                    <p:cNvSpPr txBox="1"/>
                    <p:nvPr/>
                  </p:nvSpPr>
                  <p:spPr>
                    <a:xfrm>
                      <a:off x="1657554" y="2896278"/>
                      <a:ext cx="961123" cy="431372"/>
                    </a:xfrm>
                    <a:prstGeom prst="roundRect">
                      <a:avLst/>
                    </a:prstGeom>
                    <a:solidFill>
                      <a:schemeClr val="bg1"/>
                    </a:solidFill>
                    <a:ln>
                      <a:noFill/>
                    </a:ln>
                  </p:spPr>
                  <p:txBody>
                    <a:bodyPr wrap="square" rtlCol="0">
                      <a:spAutoFit/>
                    </a:bodyPr>
                    <a:lstStyle/>
                    <a:p>
                      <a:pPr lvl="0" algn="ctr">
                        <a:defRPr/>
                      </a:pPr>
                      <a:r>
                        <a:rPr lang="zh-TW" altLang="en-US" dirty="0">
                          <a:solidFill>
                            <a:srgbClr val="FFC000">
                              <a:lumMod val="50000"/>
                            </a:srgbClr>
                          </a:solidFill>
                          <a:latin typeface="微軟正黑體" panose="020B0604030504040204" pitchFamily="34" charset="-120"/>
                          <a:ea typeface="微軟正黑體" panose="020B0604030504040204" pitchFamily="34" charset="-120"/>
                        </a:rPr>
                        <a:t>電機科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74" name="文字方塊 73">
                      <a:extLst>
                        <a:ext uri="{FF2B5EF4-FFF2-40B4-BE49-F238E27FC236}">
                          <a16:creationId xmlns:a16="http://schemas.microsoft.com/office/drawing/2014/main" id="{38A3FC12-5E44-71F4-62EE-C1F01806C14B}"/>
                        </a:ext>
                      </a:extLst>
                    </p:cNvPr>
                    <p:cNvSpPr txBox="1"/>
                    <p:nvPr/>
                  </p:nvSpPr>
                  <p:spPr>
                    <a:xfrm>
                      <a:off x="2653191" y="2425197"/>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電子科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75" name="文字方塊 74">
                      <a:extLst>
                        <a:ext uri="{FF2B5EF4-FFF2-40B4-BE49-F238E27FC236}">
                          <a16:creationId xmlns:a16="http://schemas.microsoft.com/office/drawing/2014/main" id="{F46DF97B-A937-0C40-C1D3-C8FAD4F7D1D5}"/>
                        </a:ext>
                      </a:extLst>
                    </p:cNvPr>
                    <p:cNvSpPr txBox="1"/>
                    <p:nvPr/>
                  </p:nvSpPr>
                  <p:spPr>
                    <a:xfrm>
                      <a:off x="1653446" y="2426546"/>
                      <a:ext cx="961123" cy="431372"/>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資訊科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76" name="文字方塊 75">
                      <a:extLst>
                        <a:ext uri="{FF2B5EF4-FFF2-40B4-BE49-F238E27FC236}">
                          <a16:creationId xmlns:a16="http://schemas.microsoft.com/office/drawing/2014/main" id="{C95CD175-3C09-1935-4306-F2BD9B5BA3C5}"/>
                        </a:ext>
                      </a:extLst>
                    </p:cNvPr>
                    <p:cNvSpPr txBox="1"/>
                    <p:nvPr/>
                  </p:nvSpPr>
                  <p:spPr>
                    <a:xfrm>
                      <a:off x="3386284" y="3374261"/>
                      <a:ext cx="1367518" cy="431372"/>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chemeClr val="bg1">
                              <a:lumMod val="65000"/>
                            </a:schemeClr>
                          </a:solidFill>
                          <a:effectLst/>
                          <a:uLnTx/>
                          <a:uFillTx/>
                          <a:latin typeface="微軟正黑體" panose="020B0604030504040204" pitchFamily="34" charset="-120"/>
                          <a:ea typeface="微軟正黑體" panose="020B0604030504040204" pitchFamily="34" charset="-120"/>
                          <a:cs typeface="+mn-cs"/>
                        </a:rPr>
                        <a:t>電子通信科</a:t>
                      </a:r>
                      <a:endParaRPr kumimoji="0" lang="en-US" altLang="zh-TW" sz="1800" b="0" i="0" u="none" strike="noStrike" kern="1200" cap="none" spc="0" normalizeH="0" baseline="0" noProof="0" dirty="0">
                        <a:ln>
                          <a:noFill/>
                        </a:ln>
                        <a:solidFill>
                          <a:schemeClr val="bg1">
                            <a:lumMod val="65000"/>
                          </a:schemeClr>
                        </a:solidFill>
                        <a:effectLst/>
                        <a:uLnTx/>
                        <a:uFillTx/>
                        <a:latin typeface="微軟正黑體" panose="020B0604030504040204" pitchFamily="34" charset="-120"/>
                        <a:ea typeface="微軟正黑體" panose="020B0604030504040204" pitchFamily="34" charset="-120"/>
                        <a:cs typeface="+mn-cs"/>
                      </a:endParaRPr>
                    </a:p>
                  </p:txBody>
                </p:sp>
              </p:grpSp>
              <p:sp>
                <p:nvSpPr>
                  <p:cNvPr id="71" name="文字方塊 70">
                    <a:extLst>
                      <a:ext uri="{FF2B5EF4-FFF2-40B4-BE49-F238E27FC236}">
                        <a16:creationId xmlns:a16="http://schemas.microsoft.com/office/drawing/2014/main" id="{A2FAF79A-4518-4472-45DF-EF1040E991E9}"/>
                      </a:ext>
                    </a:extLst>
                  </p:cNvPr>
                  <p:cNvSpPr txBox="1"/>
                  <p:nvPr/>
                </p:nvSpPr>
                <p:spPr>
                  <a:xfrm>
                    <a:off x="3755499" y="2906871"/>
                    <a:ext cx="1329911" cy="431372"/>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冷凍空調科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72" name="文字方塊 71">
                    <a:extLst>
                      <a:ext uri="{FF2B5EF4-FFF2-40B4-BE49-F238E27FC236}">
                        <a16:creationId xmlns:a16="http://schemas.microsoft.com/office/drawing/2014/main" id="{02B7D4AB-F9DE-C883-2432-672BF4DEF573}"/>
                      </a:ext>
                    </a:extLst>
                  </p:cNvPr>
                  <p:cNvSpPr txBox="1"/>
                  <p:nvPr/>
                </p:nvSpPr>
                <p:spPr>
                  <a:xfrm>
                    <a:off x="2084590" y="3390680"/>
                    <a:ext cx="1350006" cy="431372"/>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電機空調科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sp>
              <p:nvSpPr>
                <p:cNvPr id="69" name="文字方塊 68">
                  <a:extLst>
                    <a:ext uri="{FF2B5EF4-FFF2-40B4-BE49-F238E27FC236}">
                      <a16:creationId xmlns:a16="http://schemas.microsoft.com/office/drawing/2014/main" id="{6CCCA8D2-9137-2A3E-55F5-8F636B2D259E}"/>
                    </a:ext>
                  </a:extLst>
                </p:cNvPr>
                <p:cNvSpPr txBox="1"/>
                <p:nvPr/>
              </p:nvSpPr>
              <p:spPr>
                <a:xfrm>
                  <a:off x="3787404" y="2452939"/>
                  <a:ext cx="1329911" cy="431372"/>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航空電子科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pic>
          <p:nvPicPr>
            <p:cNvPr id="59" name="圖形 58" descr="電工">
              <a:extLst>
                <a:ext uri="{FF2B5EF4-FFF2-40B4-BE49-F238E27FC236}">
                  <a16:creationId xmlns:a16="http://schemas.microsoft.com/office/drawing/2014/main" id="{37F28BD8-C02A-C5F9-BF7C-9A9D906D7914}"/>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05125" y="2960627"/>
              <a:ext cx="852584" cy="818005"/>
            </a:xfrm>
            <a:prstGeom prst="rect">
              <a:avLst/>
            </a:prstGeom>
          </p:spPr>
        </p:pic>
        <p:pic>
          <p:nvPicPr>
            <p:cNvPr id="60" name="圖形 59" descr="建築工人">
              <a:extLst>
                <a:ext uri="{FF2B5EF4-FFF2-40B4-BE49-F238E27FC236}">
                  <a16:creationId xmlns:a16="http://schemas.microsoft.com/office/drawing/2014/main" id="{B3C21AA6-8420-27F0-9272-9F82EA72D06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8229477" y="1605632"/>
              <a:ext cx="816431" cy="783318"/>
            </a:xfrm>
            <a:prstGeom prst="rect">
              <a:avLst/>
            </a:prstGeom>
          </p:spPr>
        </p:pic>
        <p:pic>
          <p:nvPicPr>
            <p:cNvPr id="61" name="圖形 60" descr="飛行員">
              <a:extLst>
                <a:ext uri="{FF2B5EF4-FFF2-40B4-BE49-F238E27FC236}">
                  <a16:creationId xmlns:a16="http://schemas.microsoft.com/office/drawing/2014/main" id="{A6000A42-22C9-27A0-B05D-716D9E91E5EA}"/>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538800" y="2780628"/>
              <a:ext cx="852584" cy="818005"/>
            </a:xfrm>
            <a:prstGeom prst="rect">
              <a:avLst/>
            </a:prstGeom>
          </p:spPr>
        </p:pic>
        <p:pic>
          <p:nvPicPr>
            <p:cNvPr id="62" name="圖形 61" descr="科學家">
              <a:extLst>
                <a:ext uri="{FF2B5EF4-FFF2-40B4-BE49-F238E27FC236}">
                  <a16:creationId xmlns:a16="http://schemas.microsoft.com/office/drawing/2014/main" id="{A94F4CF0-0330-8CCE-0291-40B0FFA60F03}"/>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9265614" y="2842013"/>
              <a:ext cx="956079" cy="917302"/>
            </a:xfrm>
            <a:prstGeom prst="rect">
              <a:avLst/>
            </a:prstGeom>
          </p:spPr>
        </p:pic>
        <p:pic>
          <p:nvPicPr>
            <p:cNvPr id="63" name="圖形 62" descr="焊接工">
              <a:extLst>
                <a:ext uri="{FF2B5EF4-FFF2-40B4-BE49-F238E27FC236}">
                  <a16:creationId xmlns:a16="http://schemas.microsoft.com/office/drawing/2014/main" id="{D069C942-0FCB-FE62-96E2-653D37572479}"/>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313603" y="1543804"/>
              <a:ext cx="861607" cy="826662"/>
            </a:xfrm>
            <a:prstGeom prst="rect">
              <a:avLst/>
            </a:prstGeom>
          </p:spPr>
        </p:pic>
        <p:sp>
          <p:nvSpPr>
            <p:cNvPr id="64" name="文字方塊 63">
              <a:extLst>
                <a:ext uri="{FF2B5EF4-FFF2-40B4-BE49-F238E27FC236}">
                  <a16:creationId xmlns:a16="http://schemas.microsoft.com/office/drawing/2014/main" id="{55C6C6EA-445E-FC5D-1E3C-2F98A28CBBC0}"/>
                </a:ext>
              </a:extLst>
            </p:cNvPr>
            <p:cNvSpPr txBox="1"/>
            <p:nvPr/>
          </p:nvSpPr>
          <p:spPr>
            <a:xfrm>
              <a:off x="6697481" y="3234327"/>
              <a:ext cx="1001752" cy="431372"/>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rPr>
                <a:t>控制科</a:t>
              </a:r>
              <a:endParaRPr kumimoji="0" lang="en-US" altLang="zh-TW" sz="1800" b="0" i="0" u="none" strike="noStrike" kern="1200" cap="none" spc="0" normalizeH="0" baseline="0" noProof="0" dirty="0">
                <a:ln>
                  <a:noFill/>
                </a:ln>
                <a:solidFill>
                  <a:srgbClr val="FFC000">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65" name="文字方塊 64">
              <a:extLst>
                <a:ext uri="{FF2B5EF4-FFF2-40B4-BE49-F238E27FC236}">
                  <a16:creationId xmlns:a16="http://schemas.microsoft.com/office/drawing/2014/main" id="{8A7C50D5-E20E-13E9-7342-4343C39B8A56}"/>
                </a:ext>
              </a:extLst>
            </p:cNvPr>
            <p:cNvSpPr txBox="1"/>
            <p:nvPr/>
          </p:nvSpPr>
          <p:spPr>
            <a:xfrm>
              <a:off x="10202971" y="3729297"/>
              <a:ext cx="1404718" cy="431372"/>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chemeClr val="bg1">
                      <a:lumMod val="65000"/>
                    </a:schemeClr>
                  </a:solidFill>
                  <a:effectLst/>
                  <a:uLnTx/>
                  <a:uFillTx/>
                  <a:latin typeface="微軟正黑體" panose="020B0604030504040204" pitchFamily="34" charset="-120"/>
                  <a:ea typeface="微軟正黑體" panose="020B0604030504040204" pitchFamily="34" charset="-120"/>
                  <a:cs typeface="+mn-cs"/>
                </a:rPr>
                <a:t>環境檢驗科</a:t>
              </a:r>
              <a:endParaRPr kumimoji="0" lang="en-US" altLang="zh-TW" sz="1800" b="0" i="0" u="none" strike="noStrike" kern="1200" cap="none" spc="0" normalizeH="0" baseline="0" noProof="0" dirty="0">
                <a:ln>
                  <a:noFill/>
                </a:ln>
                <a:solidFill>
                  <a:schemeClr val="bg1">
                    <a:lumMod val="65000"/>
                  </a:schemeClr>
                </a:solidFill>
                <a:effectLst/>
                <a:uLnTx/>
                <a:uFillTx/>
                <a:latin typeface="微軟正黑體" panose="020B0604030504040204" pitchFamily="34" charset="-120"/>
                <a:ea typeface="微軟正黑體" panose="020B0604030504040204" pitchFamily="34" charset="-120"/>
                <a:cs typeface="+mn-cs"/>
              </a:endParaRPr>
            </a:p>
          </p:txBody>
        </p:sp>
      </p:grpSp>
      <p:grpSp>
        <p:nvGrpSpPr>
          <p:cNvPr id="113" name="群組 112">
            <a:extLst>
              <a:ext uri="{FF2B5EF4-FFF2-40B4-BE49-F238E27FC236}">
                <a16:creationId xmlns:a16="http://schemas.microsoft.com/office/drawing/2014/main" id="{AC3BA880-ECB8-CC72-1E4B-9B63E8C0AE91}"/>
              </a:ext>
            </a:extLst>
          </p:cNvPr>
          <p:cNvGrpSpPr/>
          <p:nvPr/>
        </p:nvGrpSpPr>
        <p:grpSpPr>
          <a:xfrm>
            <a:off x="136922" y="3884923"/>
            <a:ext cx="6546346" cy="2805254"/>
            <a:chOff x="5375666" y="957654"/>
            <a:chExt cx="6648163" cy="3033781"/>
          </a:xfrm>
        </p:grpSpPr>
        <p:sp>
          <p:nvSpPr>
            <p:cNvPr id="114" name="矩形: 圓角化同側角落 113">
              <a:extLst>
                <a:ext uri="{FF2B5EF4-FFF2-40B4-BE49-F238E27FC236}">
                  <a16:creationId xmlns:a16="http://schemas.microsoft.com/office/drawing/2014/main" id="{5DF80CE9-BEE6-056B-EC37-A887EA51A754}"/>
                </a:ext>
              </a:extLst>
            </p:cNvPr>
            <p:cNvSpPr/>
            <p:nvPr/>
          </p:nvSpPr>
          <p:spPr>
            <a:xfrm flipV="1">
              <a:off x="5375666" y="961989"/>
              <a:ext cx="6648163" cy="3029446"/>
            </a:xfrm>
            <a:prstGeom prst="round2Same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115" name="文字方塊 114">
              <a:extLst>
                <a:ext uri="{FF2B5EF4-FFF2-40B4-BE49-F238E27FC236}">
                  <a16:creationId xmlns:a16="http://schemas.microsoft.com/office/drawing/2014/main" id="{233FAAE1-E091-5C46-8049-8EFFA831B00E}"/>
                </a:ext>
              </a:extLst>
            </p:cNvPr>
            <p:cNvSpPr txBox="1"/>
            <p:nvPr/>
          </p:nvSpPr>
          <p:spPr>
            <a:xfrm>
              <a:off x="5375666" y="957654"/>
              <a:ext cx="6648163" cy="405042"/>
            </a:xfrm>
            <a:prstGeom prst="rect">
              <a:avLst/>
            </a:prstGeom>
            <a:solidFill>
              <a:schemeClr val="accent6"/>
            </a:solidFill>
          </p:spPr>
          <p:txBody>
            <a:bodyPr wrap="square" rtlCol="0">
              <a:spAutoFit/>
            </a:bodyPr>
            <a:lstStyle/>
            <a:p>
              <a:pPr marL="0" marR="0" lvl="0" indent="0" algn="ctr" defTabSz="914400" rtl="0" eaLnBrk="1" fontAlgn="auto" latinLnBrk="0" hangingPunct="1">
                <a:lnSpc>
                  <a:spcPct val="100000"/>
                </a:lnSpc>
                <a:spcBef>
                  <a:spcPts val="600"/>
                </a:spcBef>
                <a:spcAft>
                  <a:spcPts val="600"/>
                </a:spcAft>
                <a:buClrTx/>
                <a:buSzTx/>
                <a:buFontTx/>
                <a:buNone/>
                <a:tabLst/>
                <a:defRPr/>
              </a:pPr>
              <a:r>
                <a:rPr kumimoji="0" lang="zh-TW" altLang="en-US" sz="2000" b="1" i="0" u="none" strike="noStrike" kern="1200" cap="none" spc="0" normalizeH="0" baseline="0" noProof="0" dirty="0">
                  <a:ln>
                    <a:noFill/>
                  </a:ln>
                  <a:solidFill>
                    <a:prstClr val="white"/>
                  </a:solidFill>
                  <a:effectLst/>
                  <a:uLnTx/>
                  <a:uFillTx/>
                  <a:latin typeface="微軟正黑體" panose="020B0604030504040204" pitchFamily="34" charset="-120"/>
                  <a:ea typeface="微軟正黑體" panose="020B0604030504040204" pitchFamily="34" charset="-120"/>
                  <a:cs typeface="+mn-cs"/>
                </a:rPr>
                <a:t>商 業 類</a:t>
              </a:r>
            </a:p>
          </p:txBody>
        </p:sp>
        <p:sp>
          <p:nvSpPr>
            <p:cNvPr id="116" name="圓角矩形 23">
              <a:extLst>
                <a:ext uri="{FF2B5EF4-FFF2-40B4-BE49-F238E27FC236}">
                  <a16:creationId xmlns:a16="http://schemas.microsoft.com/office/drawing/2014/main" id="{5C44D81B-A5AB-3460-6BC9-F17878F564DC}"/>
                </a:ext>
              </a:extLst>
            </p:cNvPr>
            <p:cNvSpPr/>
            <p:nvPr/>
          </p:nvSpPr>
          <p:spPr>
            <a:xfrm>
              <a:off x="5531008" y="2399687"/>
              <a:ext cx="1648416" cy="3572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rPr>
                <a:t>商業與管理群</a:t>
              </a:r>
            </a:p>
          </p:txBody>
        </p:sp>
        <p:grpSp>
          <p:nvGrpSpPr>
            <p:cNvPr id="117" name="群組 116">
              <a:extLst>
                <a:ext uri="{FF2B5EF4-FFF2-40B4-BE49-F238E27FC236}">
                  <a16:creationId xmlns:a16="http://schemas.microsoft.com/office/drawing/2014/main" id="{D908B4B2-C911-CAE7-3DB5-C6A75EA7B6D1}"/>
                </a:ext>
              </a:extLst>
            </p:cNvPr>
            <p:cNvGrpSpPr/>
            <p:nvPr/>
          </p:nvGrpSpPr>
          <p:grpSpPr>
            <a:xfrm>
              <a:off x="7193332" y="1426211"/>
              <a:ext cx="4536478" cy="1340825"/>
              <a:chOff x="1663999" y="1098593"/>
              <a:chExt cx="2991269" cy="1340825"/>
            </a:xfrm>
          </p:grpSpPr>
          <p:grpSp>
            <p:nvGrpSpPr>
              <p:cNvPr id="126" name="群組 125">
                <a:extLst>
                  <a:ext uri="{FF2B5EF4-FFF2-40B4-BE49-F238E27FC236}">
                    <a16:creationId xmlns:a16="http://schemas.microsoft.com/office/drawing/2014/main" id="{B315D5D8-2F1E-28A9-900A-4DE97C6D7E24}"/>
                  </a:ext>
                </a:extLst>
              </p:cNvPr>
              <p:cNvGrpSpPr/>
              <p:nvPr/>
            </p:nvGrpSpPr>
            <p:grpSpPr>
              <a:xfrm>
                <a:off x="1663999" y="1098593"/>
                <a:ext cx="2991269" cy="1340825"/>
                <a:chOff x="1663999" y="1098593"/>
                <a:chExt cx="2991269" cy="1340825"/>
              </a:xfrm>
            </p:grpSpPr>
            <p:sp>
              <p:nvSpPr>
                <p:cNvPr id="131" name="文字方塊 130">
                  <a:extLst>
                    <a:ext uri="{FF2B5EF4-FFF2-40B4-BE49-F238E27FC236}">
                      <a16:creationId xmlns:a16="http://schemas.microsoft.com/office/drawing/2014/main" id="{83C29CA9-4C9F-8472-AC95-2127B36F0D90}"/>
                    </a:ext>
                  </a:extLst>
                </p:cNvPr>
                <p:cNvSpPr txBox="1"/>
                <p:nvPr/>
              </p:nvSpPr>
              <p:spPr>
                <a:xfrm>
                  <a:off x="1663999" y="1098598"/>
                  <a:ext cx="915792" cy="408622"/>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222A35"/>
                      </a:solidFill>
                      <a:effectLst/>
                      <a:uLnTx/>
                      <a:uFillTx/>
                      <a:latin typeface="微軟正黑體" panose="020B0604030504040204" pitchFamily="34" charset="-120"/>
                      <a:ea typeface="微軟正黑體" panose="020B0604030504040204" pitchFamily="34" charset="-120"/>
                      <a:cs typeface="+mn-cs"/>
                    </a:rPr>
                    <a:t>商業經營科</a:t>
                  </a:r>
                  <a:endParaRPr kumimoji="0" lang="en-US" altLang="zh-TW" sz="1800" b="0" i="0" u="none" strike="noStrike" kern="1200" cap="none" spc="0" normalizeH="0" baseline="0" noProof="0" dirty="0">
                    <a:ln>
                      <a:noFill/>
                    </a:ln>
                    <a:solidFill>
                      <a:srgbClr val="222A35"/>
                    </a:solidFill>
                    <a:effectLst/>
                    <a:uLnTx/>
                    <a:uFillTx/>
                    <a:latin typeface="微軟正黑體" panose="020B0604030504040204" pitchFamily="34" charset="-120"/>
                    <a:ea typeface="微軟正黑體" panose="020B0604030504040204" pitchFamily="34" charset="-120"/>
                    <a:cs typeface="+mn-cs"/>
                  </a:endParaRPr>
                </a:p>
              </p:txBody>
            </p:sp>
            <p:sp>
              <p:nvSpPr>
                <p:cNvPr id="132" name="文字方塊 131">
                  <a:extLst>
                    <a:ext uri="{FF2B5EF4-FFF2-40B4-BE49-F238E27FC236}">
                      <a16:creationId xmlns:a16="http://schemas.microsoft.com/office/drawing/2014/main" id="{55ECC307-B763-4928-39D3-D8BD487685E1}"/>
                    </a:ext>
                  </a:extLst>
                </p:cNvPr>
                <p:cNvSpPr txBox="1"/>
                <p:nvPr/>
              </p:nvSpPr>
              <p:spPr>
                <a:xfrm>
                  <a:off x="1663999" y="2002162"/>
                  <a:ext cx="915792" cy="408624"/>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rPr>
                    <a:t>電子商務科</a:t>
                  </a:r>
                  <a:endParaRPr kumimoji="0" lang="en-US" altLang="zh-TW"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33" name="文字方塊 132">
                  <a:extLst>
                    <a:ext uri="{FF2B5EF4-FFF2-40B4-BE49-F238E27FC236}">
                      <a16:creationId xmlns:a16="http://schemas.microsoft.com/office/drawing/2014/main" id="{A1FD30CA-0FBE-D767-AD3C-1C245BAE1513}"/>
                    </a:ext>
                  </a:extLst>
                </p:cNvPr>
                <p:cNvSpPr txBox="1"/>
                <p:nvPr/>
              </p:nvSpPr>
              <p:spPr>
                <a:xfrm>
                  <a:off x="2616050" y="1098593"/>
                  <a:ext cx="915792"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rPr>
                    <a:t>國際貿易科</a:t>
                  </a:r>
                  <a:endParaRPr kumimoji="0" lang="en-US" altLang="zh-TW"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34" name="文字方塊 133">
                  <a:extLst>
                    <a:ext uri="{FF2B5EF4-FFF2-40B4-BE49-F238E27FC236}">
                      <a16:creationId xmlns:a16="http://schemas.microsoft.com/office/drawing/2014/main" id="{FD0CB298-E23E-BF03-3942-E76C03E13009}"/>
                    </a:ext>
                  </a:extLst>
                </p:cNvPr>
                <p:cNvSpPr txBox="1"/>
                <p:nvPr/>
              </p:nvSpPr>
              <p:spPr>
                <a:xfrm>
                  <a:off x="3571994" y="1997507"/>
                  <a:ext cx="1083274" cy="441911"/>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chemeClr val="bg1">
                          <a:lumMod val="65000"/>
                        </a:schemeClr>
                      </a:solidFill>
                      <a:effectLst/>
                      <a:uLnTx/>
                      <a:uFillTx/>
                      <a:latin typeface="微軟正黑體" panose="020B0604030504040204" pitchFamily="34" charset="-120"/>
                      <a:ea typeface="微軟正黑體" panose="020B0604030504040204" pitchFamily="34" charset="-120"/>
                      <a:cs typeface="+mn-cs"/>
                    </a:rPr>
                    <a:t>不動產事務科</a:t>
                  </a:r>
                  <a:endParaRPr kumimoji="0" lang="en-US" altLang="zh-TW" sz="1800" b="0" i="0" u="none" strike="noStrike" kern="1200" cap="none" spc="0" normalizeH="0" baseline="0" noProof="0" dirty="0">
                    <a:ln>
                      <a:noFill/>
                    </a:ln>
                    <a:solidFill>
                      <a:schemeClr val="bg1">
                        <a:lumMod val="65000"/>
                      </a:schemeClr>
                    </a:solidFill>
                    <a:effectLst/>
                    <a:uLnTx/>
                    <a:uFillTx/>
                    <a:latin typeface="微軟正黑體" panose="020B0604030504040204" pitchFamily="34" charset="-120"/>
                    <a:ea typeface="微軟正黑體" panose="020B0604030504040204" pitchFamily="34" charset="-120"/>
                    <a:cs typeface="+mn-cs"/>
                  </a:endParaRPr>
                </a:p>
              </p:txBody>
            </p:sp>
            <p:sp>
              <p:nvSpPr>
                <p:cNvPr id="135" name="文字方塊 134">
                  <a:extLst>
                    <a:ext uri="{FF2B5EF4-FFF2-40B4-BE49-F238E27FC236}">
                      <a16:creationId xmlns:a16="http://schemas.microsoft.com/office/drawing/2014/main" id="{24AB1ACC-B465-6489-E636-AB4C116B7A95}"/>
                    </a:ext>
                  </a:extLst>
                </p:cNvPr>
                <p:cNvSpPr txBox="1"/>
                <p:nvPr/>
              </p:nvSpPr>
              <p:spPr>
                <a:xfrm>
                  <a:off x="3571994" y="1549414"/>
                  <a:ext cx="915792"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rPr>
                    <a:t>會計事務科</a:t>
                  </a:r>
                  <a:endParaRPr kumimoji="0" lang="en-US" altLang="zh-TW"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36" name="文字方塊 135">
                  <a:extLst>
                    <a:ext uri="{FF2B5EF4-FFF2-40B4-BE49-F238E27FC236}">
                      <a16:creationId xmlns:a16="http://schemas.microsoft.com/office/drawing/2014/main" id="{D92BF45D-31B4-BA39-975B-C51815F0FD98}"/>
                    </a:ext>
                  </a:extLst>
                </p:cNvPr>
                <p:cNvSpPr txBox="1"/>
                <p:nvPr/>
              </p:nvSpPr>
              <p:spPr>
                <a:xfrm>
                  <a:off x="3571994" y="1101002"/>
                  <a:ext cx="915792"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rPr>
                    <a:t>資料處理科</a:t>
                  </a:r>
                  <a:endParaRPr kumimoji="0" lang="en-US" altLang="zh-TW"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nvGrpSpPr>
              <p:cNvPr id="127" name="群組 126">
                <a:extLst>
                  <a:ext uri="{FF2B5EF4-FFF2-40B4-BE49-F238E27FC236}">
                    <a16:creationId xmlns:a16="http://schemas.microsoft.com/office/drawing/2014/main" id="{2D8C57EE-22BE-D00E-7C96-3D72273B6691}"/>
                  </a:ext>
                </a:extLst>
              </p:cNvPr>
              <p:cNvGrpSpPr/>
              <p:nvPr/>
            </p:nvGrpSpPr>
            <p:grpSpPr>
              <a:xfrm>
                <a:off x="1664000" y="1551956"/>
                <a:ext cx="1867586" cy="864673"/>
                <a:chOff x="1685764" y="1551956"/>
                <a:chExt cx="1867586" cy="864673"/>
              </a:xfrm>
            </p:grpSpPr>
            <p:sp>
              <p:nvSpPr>
                <p:cNvPr id="128" name="文字方塊 127">
                  <a:extLst>
                    <a:ext uri="{FF2B5EF4-FFF2-40B4-BE49-F238E27FC236}">
                      <a16:creationId xmlns:a16="http://schemas.microsoft.com/office/drawing/2014/main" id="{57DBC7DD-A556-4259-94C5-2C51AF2BA995}"/>
                    </a:ext>
                  </a:extLst>
                </p:cNvPr>
                <p:cNvSpPr txBox="1"/>
                <p:nvPr/>
              </p:nvSpPr>
              <p:spPr>
                <a:xfrm>
                  <a:off x="2632374" y="1551958"/>
                  <a:ext cx="920976"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rPr>
                    <a:t>航運管理科</a:t>
                  </a:r>
                  <a:endParaRPr kumimoji="0" lang="en-US" altLang="zh-TW"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29" name="文字方塊 128">
                  <a:extLst>
                    <a:ext uri="{FF2B5EF4-FFF2-40B4-BE49-F238E27FC236}">
                      <a16:creationId xmlns:a16="http://schemas.microsoft.com/office/drawing/2014/main" id="{4DE3EC92-535F-D30D-2A4D-4AC2C9E10540}"/>
                    </a:ext>
                  </a:extLst>
                </p:cNvPr>
                <p:cNvSpPr txBox="1"/>
                <p:nvPr/>
              </p:nvSpPr>
              <p:spPr>
                <a:xfrm>
                  <a:off x="1685764" y="1551956"/>
                  <a:ext cx="915792"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rPr>
                    <a:t>農產行銷科</a:t>
                  </a:r>
                  <a:endParaRPr kumimoji="0" lang="en-US" altLang="zh-TW"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30" name="文字方塊 129">
                  <a:extLst>
                    <a:ext uri="{FF2B5EF4-FFF2-40B4-BE49-F238E27FC236}">
                      <a16:creationId xmlns:a16="http://schemas.microsoft.com/office/drawing/2014/main" id="{B1EC6415-CC2A-4250-B2BF-7DC4A147B99C}"/>
                    </a:ext>
                  </a:extLst>
                </p:cNvPr>
                <p:cNvSpPr txBox="1"/>
                <p:nvPr/>
              </p:nvSpPr>
              <p:spPr>
                <a:xfrm>
                  <a:off x="2634966" y="2008004"/>
                  <a:ext cx="915792" cy="408625"/>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rPr>
                    <a:t>流通管理科</a:t>
                  </a:r>
                  <a:endParaRPr kumimoji="0" lang="en-US" altLang="zh-TW"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sp>
          <p:nvSpPr>
            <p:cNvPr id="118" name="圓角矩形 36">
              <a:extLst>
                <a:ext uri="{FF2B5EF4-FFF2-40B4-BE49-F238E27FC236}">
                  <a16:creationId xmlns:a16="http://schemas.microsoft.com/office/drawing/2014/main" id="{2D353D5D-794B-5BA5-131C-0E1B8B60D1C1}"/>
                </a:ext>
              </a:extLst>
            </p:cNvPr>
            <p:cNvSpPr/>
            <p:nvPr/>
          </p:nvSpPr>
          <p:spPr>
            <a:xfrm>
              <a:off x="5892584" y="3632797"/>
              <a:ext cx="1082266" cy="35863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rPr>
                <a:t>外語群</a:t>
              </a:r>
            </a:p>
          </p:txBody>
        </p:sp>
        <p:grpSp>
          <p:nvGrpSpPr>
            <p:cNvPr id="119" name="群組 118">
              <a:extLst>
                <a:ext uri="{FF2B5EF4-FFF2-40B4-BE49-F238E27FC236}">
                  <a16:creationId xmlns:a16="http://schemas.microsoft.com/office/drawing/2014/main" id="{E463FED7-F0AB-E0F7-ADE9-0DE77B87BE44}"/>
                </a:ext>
              </a:extLst>
            </p:cNvPr>
            <p:cNvGrpSpPr/>
            <p:nvPr/>
          </p:nvGrpSpPr>
          <p:grpSpPr>
            <a:xfrm>
              <a:off x="7179424" y="3449360"/>
              <a:ext cx="3858321" cy="441911"/>
              <a:chOff x="2597495" y="5413841"/>
              <a:chExt cx="3858321" cy="441911"/>
            </a:xfrm>
          </p:grpSpPr>
          <p:sp>
            <p:nvSpPr>
              <p:cNvPr id="124" name="文字方塊 123">
                <a:extLst>
                  <a:ext uri="{FF2B5EF4-FFF2-40B4-BE49-F238E27FC236}">
                    <a16:creationId xmlns:a16="http://schemas.microsoft.com/office/drawing/2014/main" id="{53001F5D-7C74-475F-5280-F2E8264DDD7B}"/>
                  </a:ext>
                </a:extLst>
              </p:cNvPr>
              <p:cNvSpPr txBox="1"/>
              <p:nvPr/>
            </p:nvSpPr>
            <p:spPr>
              <a:xfrm>
                <a:off x="4623976" y="5413841"/>
                <a:ext cx="1831840" cy="441911"/>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rPr>
                  <a:t>應用日語科</a:t>
                </a:r>
                <a:endParaRPr kumimoji="0" lang="en-US" altLang="zh-TW"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25" name="文字方塊 124">
                <a:extLst>
                  <a:ext uri="{FF2B5EF4-FFF2-40B4-BE49-F238E27FC236}">
                    <a16:creationId xmlns:a16="http://schemas.microsoft.com/office/drawing/2014/main" id="{361FE070-A8BF-FE05-CED9-99B512734490}"/>
                  </a:ext>
                </a:extLst>
              </p:cNvPr>
              <p:cNvSpPr txBox="1"/>
              <p:nvPr/>
            </p:nvSpPr>
            <p:spPr>
              <a:xfrm>
                <a:off x="2597495" y="5413841"/>
                <a:ext cx="1924178" cy="441911"/>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rPr>
                  <a:t>應用英語科</a:t>
                </a:r>
                <a:endParaRPr kumimoji="0" lang="en-US" altLang="zh-TW" sz="1800" b="0" i="0" u="none" strike="noStrike" kern="1200" cap="none" spc="0" normalizeH="0" baseline="0" noProof="0" dirty="0">
                  <a:ln>
                    <a:noFill/>
                  </a:ln>
                  <a:solidFill>
                    <a:srgbClr val="44546A">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pic>
          <p:nvPicPr>
            <p:cNvPr id="120" name="圖形 119" descr="女性形象">
              <a:extLst>
                <a:ext uri="{FF2B5EF4-FFF2-40B4-BE49-F238E27FC236}">
                  <a16:creationId xmlns:a16="http://schemas.microsoft.com/office/drawing/2014/main" id="{D04CA948-67B2-3CDA-5920-44B351F9F826}"/>
                </a:ext>
              </a:extLst>
            </p:cNvPr>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5989222" y="2887805"/>
              <a:ext cx="888990" cy="888990"/>
            </a:xfrm>
            <a:prstGeom prst="rect">
              <a:avLst/>
            </a:prstGeom>
          </p:spPr>
        </p:pic>
        <p:pic>
          <p:nvPicPr>
            <p:cNvPr id="121" name="圖形 120" descr="業績成長">
              <a:extLst>
                <a:ext uri="{FF2B5EF4-FFF2-40B4-BE49-F238E27FC236}">
                  <a16:creationId xmlns:a16="http://schemas.microsoft.com/office/drawing/2014/main" id="{BE25CBB6-3F72-1DFE-BFA2-EB3CD01B8B22}"/>
                </a:ext>
              </a:extLst>
            </p:cNvPr>
            <p:cNvPicPr>
              <a:picLocks noChangeAspect="1"/>
            </p:cNvPicPr>
            <p:nvPr/>
          </p:nvPicPr>
          <p:blipFill>
            <a:blip r:embed="rId14" cstate="print">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5960897" y="1467073"/>
              <a:ext cx="989329" cy="989329"/>
            </a:xfrm>
            <a:prstGeom prst="rect">
              <a:avLst/>
            </a:prstGeom>
          </p:spPr>
        </p:pic>
        <p:sp>
          <p:nvSpPr>
            <p:cNvPr id="122" name="文字方塊 121">
              <a:extLst>
                <a:ext uri="{FF2B5EF4-FFF2-40B4-BE49-F238E27FC236}">
                  <a16:creationId xmlns:a16="http://schemas.microsoft.com/office/drawing/2014/main" id="{75A66E69-11FD-5937-E70C-51BFC345D9C0}"/>
                </a:ext>
              </a:extLst>
            </p:cNvPr>
            <p:cNvSpPr txBox="1"/>
            <p:nvPr/>
          </p:nvSpPr>
          <p:spPr>
            <a:xfrm>
              <a:off x="7179424" y="2784522"/>
              <a:ext cx="1402774" cy="441911"/>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chemeClr val="bg1">
                      <a:lumMod val="65000"/>
                    </a:schemeClr>
                  </a:solidFill>
                  <a:effectLst/>
                  <a:uLnTx/>
                  <a:uFillTx/>
                  <a:latin typeface="微軟正黑體" panose="020B0604030504040204" pitchFamily="34" charset="-120"/>
                  <a:ea typeface="微軟正黑體" panose="020B0604030504040204" pitchFamily="34" charset="-120"/>
                  <a:cs typeface="+mn-cs"/>
                </a:rPr>
                <a:t>水產經營科</a:t>
              </a:r>
              <a:endParaRPr kumimoji="0" lang="en-US" altLang="zh-TW" sz="1800" b="0" i="0" u="none" strike="noStrike" kern="1200" cap="none" spc="0" normalizeH="0" baseline="0" noProof="0" dirty="0">
                <a:ln>
                  <a:noFill/>
                </a:ln>
                <a:solidFill>
                  <a:schemeClr val="bg1">
                    <a:lumMod val="65000"/>
                  </a:schemeClr>
                </a:solidFill>
                <a:effectLst/>
                <a:uLnTx/>
                <a:uFillTx/>
                <a:latin typeface="微軟正黑體" panose="020B0604030504040204" pitchFamily="34" charset="-120"/>
                <a:ea typeface="微軟正黑體" panose="020B0604030504040204" pitchFamily="34" charset="-120"/>
                <a:cs typeface="+mn-cs"/>
              </a:endParaRPr>
            </a:p>
          </p:txBody>
        </p:sp>
        <p:sp>
          <p:nvSpPr>
            <p:cNvPr id="123" name="文字方塊 122">
              <a:extLst>
                <a:ext uri="{FF2B5EF4-FFF2-40B4-BE49-F238E27FC236}">
                  <a16:creationId xmlns:a16="http://schemas.microsoft.com/office/drawing/2014/main" id="{A6AC5385-3D3C-711C-F20B-B9D8D61A7ADE}"/>
                </a:ext>
              </a:extLst>
            </p:cNvPr>
            <p:cNvSpPr txBox="1"/>
            <p:nvPr/>
          </p:nvSpPr>
          <p:spPr>
            <a:xfrm>
              <a:off x="8637186" y="2784522"/>
              <a:ext cx="2151497" cy="441911"/>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chemeClr val="tx1">
                      <a:lumMod val="50000"/>
                      <a:lumOff val="50000"/>
                    </a:schemeClr>
                  </a:solidFill>
                  <a:effectLst/>
                  <a:uLnTx/>
                  <a:uFillTx/>
                  <a:latin typeface="微軟正黑體" panose="020B0604030504040204" pitchFamily="34" charset="-120"/>
                  <a:ea typeface="微軟正黑體" panose="020B0604030504040204" pitchFamily="34" charset="-120"/>
                  <a:cs typeface="+mn-cs"/>
                </a:rPr>
                <a:t>電競經營科</a:t>
              </a:r>
              <a:r>
                <a:rPr kumimoji="0" lang="en-US" altLang="zh-TW" sz="1800" b="0" i="0" u="none" strike="noStrike" kern="1200" cap="none" spc="0" normalizeH="0" baseline="0" noProof="0" dirty="0">
                  <a:ln>
                    <a:noFill/>
                  </a:ln>
                  <a:solidFill>
                    <a:schemeClr val="tx1">
                      <a:lumMod val="50000"/>
                      <a:lumOff val="50000"/>
                    </a:schemeClr>
                  </a:solidFill>
                  <a:effectLst/>
                  <a:uLnTx/>
                  <a:uFillTx/>
                  <a:latin typeface="微軟正黑體" panose="020B0604030504040204" pitchFamily="34" charset="-120"/>
                  <a:ea typeface="微軟正黑體" panose="020B0604030504040204" pitchFamily="34" charset="-120"/>
                  <a:cs typeface="+mn-cs"/>
                </a:rPr>
                <a:t>(</a:t>
              </a:r>
              <a:r>
                <a:rPr kumimoji="0" lang="zh-TW" altLang="en-US" sz="1800" b="0" i="0" u="none" strike="noStrike" kern="1200" cap="none" spc="0" normalizeH="0" baseline="0" noProof="0" dirty="0">
                  <a:ln>
                    <a:noFill/>
                  </a:ln>
                  <a:solidFill>
                    <a:schemeClr val="tx1">
                      <a:lumMod val="50000"/>
                      <a:lumOff val="50000"/>
                    </a:schemeClr>
                  </a:solidFill>
                  <a:effectLst/>
                  <a:uLnTx/>
                  <a:uFillTx/>
                  <a:latin typeface="微軟正黑體" panose="020B0604030504040204" pitchFamily="34" charset="-120"/>
                  <a:ea typeface="微軟正黑體" panose="020B0604030504040204" pitchFamily="34" charset="-120"/>
                  <a:cs typeface="+mn-cs"/>
                </a:rPr>
                <a:t>試辦</a:t>
              </a:r>
              <a:r>
                <a:rPr kumimoji="0" lang="en-US" altLang="zh-TW" sz="1800" b="0" i="0" u="none" strike="noStrike" kern="1200" cap="none" spc="0" normalizeH="0" baseline="0" noProof="0" dirty="0">
                  <a:ln>
                    <a:noFill/>
                  </a:ln>
                  <a:solidFill>
                    <a:schemeClr val="tx1">
                      <a:lumMod val="50000"/>
                      <a:lumOff val="50000"/>
                    </a:schemeClr>
                  </a:solidFill>
                  <a:effectLst/>
                  <a:uLnTx/>
                  <a:uFillTx/>
                  <a:latin typeface="微軟正黑體" panose="020B0604030504040204" pitchFamily="34" charset="-120"/>
                  <a:ea typeface="微軟正黑體" panose="020B0604030504040204" pitchFamily="34" charset="-120"/>
                  <a:cs typeface="+mn-cs"/>
                </a:rPr>
                <a:t>)</a:t>
              </a:r>
            </a:p>
          </p:txBody>
        </p:sp>
      </p:grpSp>
      <p:grpSp>
        <p:nvGrpSpPr>
          <p:cNvPr id="137" name="群組 136">
            <a:extLst>
              <a:ext uri="{FF2B5EF4-FFF2-40B4-BE49-F238E27FC236}">
                <a16:creationId xmlns:a16="http://schemas.microsoft.com/office/drawing/2014/main" id="{01C369AA-A4C7-6A22-B32A-6FC1F099050E}"/>
              </a:ext>
            </a:extLst>
          </p:cNvPr>
          <p:cNvGrpSpPr/>
          <p:nvPr/>
        </p:nvGrpSpPr>
        <p:grpSpPr>
          <a:xfrm>
            <a:off x="6757098" y="3876880"/>
            <a:ext cx="5174707" cy="2813297"/>
            <a:chOff x="6882264" y="3914449"/>
            <a:chExt cx="5174707" cy="2813297"/>
          </a:xfrm>
        </p:grpSpPr>
        <p:sp>
          <p:nvSpPr>
            <p:cNvPr id="138" name="矩形: 圓角化同側角落 137">
              <a:extLst>
                <a:ext uri="{FF2B5EF4-FFF2-40B4-BE49-F238E27FC236}">
                  <a16:creationId xmlns:a16="http://schemas.microsoft.com/office/drawing/2014/main" id="{8096A93C-3680-BC4D-A6C3-A7538C6BF284}"/>
                </a:ext>
              </a:extLst>
            </p:cNvPr>
            <p:cNvSpPr/>
            <p:nvPr/>
          </p:nvSpPr>
          <p:spPr>
            <a:xfrm flipV="1">
              <a:off x="6946709" y="3922492"/>
              <a:ext cx="5110262" cy="2805254"/>
            </a:xfrm>
            <a:prstGeom prst="round2SameRect">
              <a:avLst/>
            </a:prstGeom>
            <a:solidFill>
              <a:schemeClr val="accent3">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1200" cap="none" spc="0" normalizeH="0" baseline="0" noProof="0" dirty="0">
                <a:ln>
                  <a:noFill/>
                </a:ln>
                <a:solidFill>
                  <a:prstClr val="white"/>
                </a:solidFill>
                <a:effectLst/>
                <a:uLnTx/>
                <a:uFillTx/>
                <a:latin typeface="Calibri"/>
                <a:ea typeface="新細明體" panose="02020500000000000000" pitchFamily="18" charset="-120"/>
                <a:cs typeface="+mn-cs"/>
              </a:endParaRPr>
            </a:p>
          </p:txBody>
        </p:sp>
        <p:sp>
          <p:nvSpPr>
            <p:cNvPr id="139" name="文字方塊 138">
              <a:extLst>
                <a:ext uri="{FF2B5EF4-FFF2-40B4-BE49-F238E27FC236}">
                  <a16:creationId xmlns:a16="http://schemas.microsoft.com/office/drawing/2014/main" id="{7F8BC67C-D032-23A8-7789-14C9C3CA65CE}"/>
                </a:ext>
              </a:extLst>
            </p:cNvPr>
            <p:cNvSpPr txBox="1"/>
            <p:nvPr/>
          </p:nvSpPr>
          <p:spPr>
            <a:xfrm>
              <a:off x="6946709" y="3914449"/>
              <a:ext cx="5092034" cy="400110"/>
            </a:xfrm>
            <a:prstGeom prst="rect">
              <a:avLst/>
            </a:prstGeom>
            <a:solidFill>
              <a:schemeClr val="accent3"/>
            </a:solid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zh-TW" altLang="en-US" sz="2000" b="1" i="0" u="none" strike="noStrike" kern="1200" cap="none" spc="0" normalizeH="0" baseline="0" noProof="0" dirty="0">
                  <a:ln>
                    <a:noFill/>
                  </a:ln>
                  <a:solidFill>
                    <a:prstClr val="white"/>
                  </a:solidFill>
                  <a:effectLst/>
                  <a:uLnTx/>
                  <a:uFillTx/>
                  <a:latin typeface="微軟正黑體" panose="020B0604030504040204" pitchFamily="34" charset="-120"/>
                  <a:ea typeface="微軟正黑體" panose="020B0604030504040204" pitchFamily="34" charset="-120"/>
                  <a:cs typeface="+mn-cs"/>
                </a:rPr>
                <a:t>農 業 類</a:t>
              </a:r>
            </a:p>
          </p:txBody>
        </p:sp>
        <p:grpSp>
          <p:nvGrpSpPr>
            <p:cNvPr id="140" name="群組 139">
              <a:extLst>
                <a:ext uri="{FF2B5EF4-FFF2-40B4-BE49-F238E27FC236}">
                  <a16:creationId xmlns:a16="http://schemas.microsoft.com/office/drawing/2014/main" id="{D255D539-8EF6-F9F2-1649-03B6C4536596}"/>
                </a:ext>
              </a:extLst>
            </p:cNvPr>
            <p:cNvGrpSpPr/>
            <p:nvPr/>
          </p:nvGrpSpPr>
          <p:grpSpPr>
            <a:xfrm>
              <a:off x="7616991" y="5558279"/>
              <a:ext cx="3578691" cy="1050814"/>
              <a:chOff x="7419812" y="5345539"/>
              <a:chExt cx="3578691" cy="1050814"/>
            </a:xfrm>
          </p:grpSpPr>
          <p:sp>
            <p:nvSpPr>
              <p:cNvPr id="154" name="圓角矩形 35">
                <a:extLst>
                  <a:ext uri="{FF2B5EF4-FFF2-40B4-BE49-F238E27FC236}">
                    <a16:creationId xmlns:a16="http://schemas.microsoft.com/office/drawing/2014/main" id="{36596AD3-565D-46D6-AB6A-F075E1654703}"/>
                  </a:ext>
                </a:extLst>
              </p:cNvPr>
              <p:cNvSpPr/>
              <p:nvPr/>
            </p:nvSpPr>
            <p:spPr>
              <a:xfrm>
                <a:off x="7419812" y="5962495"/>
                <a:ext cx="1188378" cy="43385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食品群</a:t>
                </a:r>
              </a:p>
            </p:txBody>
          </p:sp>
          <p:grpSp>
            <p:nvGrpSpPr>
              <p:cNvPr id="155" name="群組 154">
                <a:extLst>
                  <a:ext uri="{FF2B5EF4-FFF2-40B4-BE49-F238E27FC236}">
                    <a16:creationId xmlns:a16="http://schemas.microsoft.com/office/drawing/2014/main" id="{07EF6FD5-3F61-447F-A3A1-69E1920373B7}"/>
                  </a:ext>
                </a:extLst>
              </p:cNvPr>
              <p:cNvGrpSpPr/>
              <p:nvPr/>
            </p:nvGrpSpPr>
            <p:grpSpPr>
              <a:xfrm>
                <a:off x="8581468" y="5345539"/>
                <a:ext cx="2417035" cy="899896"/>
                <a:chOff x="3869098" y="5753566"/>
                <a:chExt cx="2417035" cy="899896"/>
              </a:xfrm>
            </p:grpSpPr>
            <p:grpSp>
              <p:nvGrpSpPr>
                <p:cNvPr id="156" name="群組 155">
                  <a:extLst>
                    <a:ext uri="{FF2B5EF4-FFF2-40B4-BE49-F238E27FC236}">
                      <a16:creationId xmlns:a16="http://schemas.microsoft.com/office/drawing/2014/main" id="{CB6A4BEA-4640-A473-E8E9-FB96CBBEC021}"/>
                    </a:ext>
                  </a:extLst>
                </p:cNvPr>
                <p:cNvGrpSpPr/>
                <p:nvPr/>
              </p:nvGrpSpPr>
              <p:grpSpPr>
                <a:xfrm>
                  <a:off x="3869098" y="5753566"/>
                  <a:ext cx="2417035" cy="899896"/>
                  <a:chOff x="950571" y="6185905"/>
                  <a:chExt cx="2417035" cy="899896"/>
                </a:xfrm>
              </p:grpSpPr>
              <p:sp>
                <p:nvSpPr>
                  <p:cNvPr id="158" name="文字方塊 157">
                    <a:extLst>
                      <a:ext uri="{FF2B5EF4-FFF2-40B4-BE49-F238E27FC236}">
                        <a16:creationId xmlns:a16="http://schemas.microsoft.com/office/drawing/2014/main" id="{3B4D8B6F-D2D4-C454-134C-E8DFFDB156EF}"/>
                      </a:ext>
                    </a:extLst>
                  </p:cNvPr>
                  <p:cNvSpPr txBox="1"/>
                  <p:nvPr/>
                </p:nvSpPr>
                <p:spPr>
                  <a:xfrm>
                    <a:off x="950571" y="6185905"/>
                    <a:ext cx="926499"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食品科</a:t>
                    </a:r>
                    <a:endParaRPr kumimoji="0" lang="en-US" altLang="zh-TW"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59" name="文字方塊 158">
                    <a:extLst>
                      <a:ext uri="{FF2B5EF4-FFF2-40B4-BE49-F238E27FC236}">
                        <a16:creationId xmlns:a16="http://schemas.microsoft.com/office/drawing/2014/main" id="{98F35777-89A9-CBE6-D6C1-F633860B860A}"/>
                      </a:ext>
                    </a:extLst>
                  </p:cNvPr>
                  <p:cNvSpPr txBox="1"/>
                  <p:nvPr/>
                </p:nvSpPr>
                <p:spPr>
                  <a:xfrm>
                    <a:off x="2423244" y="6677178"/>
                    <a:ext cx="926499"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烘焙科</a:t>
                    </a:r>
                    <a:endParaRPr kumimoji="0" lang="en-US" altLang="zh-TW"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60" name="文字方塊 159">
                    <a:extLst>
                      <a:ext uri="{FF2B5EF4-FFF2-40B4-BE49-F238E27FC236}">
                        <a16:creationId xmlns:a16="http://schemas.microsoft.com/office/drawing/2014/main" id="{D1B48053-7660-FF8C-E515-3EC4BA90944E}"/>
                      </a:ext>
                    </a:extLst>
                  </p:cNvPr>
                  <p:cNvSpPr txBox="1"/>
                  <p:nvPr/>
                </p:nvSpPr>
                <p:spPr>
                  <a:xfrm>
                    <a:off x="1956306" y="6185905"/>
                    <a:ext cx="1411300"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食品加工科</a:t>
                    </a:r>
                    <a:endParaRPr kumimoji="0" lang="en-US" altLang="zh-TW"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sp>
              <p:nvSpPr>
                <p:cNvPr id="157" name="文字方塊 156">
                  <a:extLst>
                    <a:ext uri="{FF2B5EF4-FFF2-40B4-BE49-F238E27FC236}">
                      <a16:creationId xmlns:a16="http://schemas.microsoft.com/office/drawing/2014/main" id="{940F58AB-CCEC-304C-BD8D-FDB83519DEC3}"/>
                    </a:ext>
                  </a:extLst>
                </p:cNvPr>
                <p:cNvSpPr txBox="1"/>
                <p:nvPr/>
              </p:nvSpPr>
              <p:spPr>
                <a:xfrm>
                  <a:off x="3870013" y="6244839"/>
                  <a:ext cx="1411300"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水產食品科</a:t>
                  </a:r>
                  <a:endParaRPr kumimoji="0" lang="en-US" altLang="zh-TW"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grpSp>
          <p:nvGrpSpPr>
            <p:cNvPr id="141" name="群組 140">
              <a:extLst>
                <a:ext uri="{FF2B5EF4-FFF2-40B4-BE49-F238E27FC236}">
                  <a16:creationId xmlns:a16="http://schemas.microsoft.com/office/drawing/2014/main" id="{6E627460-81D5-89A9-BE14-01F76A22167B}"/>
                </a:ext>
              </a:extLst>
            </p:cNvPr>
            <p:cNvGrpSpPr/>
            <p:nvPr/>
          </p:nvGrpSpPr>
          <p:grpSpPr>
            <a:xfrm>
              <a:off x="6882264" y="4383419"/>
              <a:ext cx="5133119" cy="1018264"/>
              <a:chOff x="6722965" y="4180012"/>
              <a:chExt cx="5133119" cy="1018264"/>
            </a:xfrm>
          </p:grpSpPr>
          <p:sp>
            <p:nvSpPr>
              <p:cNvPr id="144" name="圓角矩形 27">
                <a:extLst>
                  <a:ext uri="{FF2B5EF4-FFF2-40B4-BE49-F238E27FC236}">
                    <a16:creationId xmlns:a16="http://schemas.microsoft.com/office/drawing/2014/main" id="{B0751D0E-3268-3617-DB8E-174D1227E134}"/>
                  </a:ext>
                </a:extLst>
              </p:cNvPr>
              <p:cNvSpPr/>
              <p:nvPr/>
            </p:nvSpPr>
            <p:spPr>
              <a:xfrm>
                <a:off x="6722965" y="4814181"/>
                <a:ext cx="1088429" cy="38409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農業群</a:t>
                </a:r>
              </a:p>
            </p:txBody>
          </p:sp>
          <p:grpSp>
            <p:nvGrpSpPr>
              <p:cNvPr id="145" name="群組 144">
                <a:extLst>
                  <a:ext uri="{FF2B5EF4-FFF2-40B4-BE49-F238E27FC236}">
                    <a16:creationId xmlns:a16="http://schemas.microsoft.com/office/drawing/2014/main" id="{6F059958-AA7C-24E2-7FA8-8AF2CB717050}"/>
                  </a:ext>
                </a:extLst>
              </p:cNvPr>
              <p:cNvGrpSpPr/>
              <p:nvPr/>
            </p:nvGrpSpPr>
            <p:grpSpPr>
              <a:xfrm>
                <a:off x="7662675" y="4180012"/>
                <a:ext cx="4193409" cy="920603"/>
                <a:chOff x="3255931" y="1669980"/>
                <a:chExt cx="4193409" cy="920603"/>
              </a:xfrm>
            </p:grpSpPr>
            <p:grpSp>
              <p:nvGrpSpPr>
                <p:cNvPr id="146" name="群組 145">
                  <a:extLst>
                    <a:ext uri="{FF2B5EF4-FFF2-40B4-BE49-F238E27FC236}">
                      <a16:creationId xmlns:a16="http://schemas.microsoft.com/office/drawing/2014/main" id="{19005FF1-A660-71CB-6CBB-98376BE81AEF}"/>
                    </a:ext>
                  </a:extLst>
                </p:cNvPr>
                <p:cNvGrpSpPr/>
                <p:nvPr/>
              </p:nvGrpSpPr>
              <p:grpSpPr>
                <a:xfrm>
                  <a:off x="3255931" y="1669980"/>
                  <a:ext cx="4193409" cy="920603"/>
                  <a:chOff x="3225321" y="1630852"/>
                  <a:chExt cx="4193409" cy="920603"/>
                </a:xfrm>
              </p:grpSpPr>
              <p:grpSp>
                <p:nvGrpSpPr>
                  <p:cNvPr id="148" name="群組 147">
                    <a:extLst>
                      <a:ext uri="{FF2B5EF4-FFF2-40B4-BE49-F238E27FC236}">
                        <a16:creationId xmlns:a16="http://schemas.microsoft.com/office/drawing/2014/main" id="{EC7F419B-E7B8-206F-3A27-41306F497A18}"/>
                      </a:ext>
                    </a:extLst>
                  </p:cNvPr>
                  <p:cNvGrpSpPr/>
                  <p:nvPr/>
                </p:nvGrpSpPr>
                <p:grpSpPr>
                  <a:xfrm>
                    <a:off x="3225321" y="1630852"/>
                    <a:ext cx="4193409" cy="419283"/>
                    <a:chOff x="3118919" y="1630852"/>
                    <a:chExt cx="4193409" cy="419283"/>
                  </a:xfrm>
                </p:grpSpPr>
                <p:sp>
                  <p:nvSpPr>
                    <p:cNvPr id="150" name="文字方塊 149">
                      <a:extLst>
                        <a:ext uri="{FF2B5EF4-FFF2-40B4-BE49-F238E27FC236}">
                          <a16:creationId xmlns:a16="http://schemas.microsoft.com/office/drawing/2014/main" id="{68E001B4-7402-D2E9-E26A-EC50A2E003E1}"/>
                        </a:ext>
                      </a:extLst>
                    </p:cNvPr>
                    <p:cNvSpPr txBox="1"/>
                    <p:nvPr/>
                  </p:nvSpPr>
                  <p:spPr>
                    <a:xfrm>
                      <a:off x="4521897" y="1641512"/>
                      <a:ext cx="883134" cy="408623"/>
                    </a:xfrm>
                    <a:prstGeom prst="roundRect">
                      <a:avLst/>
                    </a:prstGeom>
                    <a:solidFill>
                      <a:schemeClr val="bg1"/>
                    </a:solidFill>
                    <a:ln>
                      <a:noFill/>
                    </a:ln>
                  </p:spPr>
                  <p:txBody>
                    <a:bodyPr wrap="square" lIns="72000" rIns="72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園藝科</a:t>
                      </a:r>
                      <a:endParaRPr kumimoji="0" lang="en-US" altLang="zh-TW"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51" name="文字方塊 150">
                      <a:extLst>
                        <a:ext uri="{FF2B5EF4-FFF2-40B4-BE49-F238E27FC236}">
                          <a16:creationId xmlns:a16="http://schemas.microsoft.com/office/drawing/2014/main" id="{EA6CC999-1D30-76EF-30E6-89D260886198}"/>
                        </a:ext>
                      </a:extLst>
                    </p:cNvPr>
                    <p:cNvSpPr txBox="1"/>
                    <p:nvPr/>
                  </p:nvSpPr>
                  <p:spPr>
                    <a:xfrm>
                      <a:off x="6385828" y="1630852"/>
                      <a:ext cx="926500" cy="408623"/>
                    </a:xfrm>
                    <a:prstGeom prst="roundRect">
                      <a:avLst/>
                    </a:prstGeom>
                    <a:solidFill>
                      <a:schemeClr val="bg1"/>
                    </a:solidFill>
                    <a:ln>
                      <a:noFill/>
                    </a:ln>
                  </p:spPr>
                  <p:txBody>
                    <a:bodyPr wrap="square" lIns="72000" rIns="72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森林科</a:t>
                      </a:r>
                      <a:endParaRPr kumimoji="0" lang="en-US" altLang="zh-TW"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52" name="文字方塊 151">
                      <a:extLst>
                        <a:ext uri="{FF2B5EF4-FFF2-40B4-BE49-F238E27FC236}">
                          <a16:creationId xmlns:a16="http://schemas.microsoft.com/office/drawing/2014/main" id="{8375F9B7-9042-D10A-3B2F-962C853170EC}"/>
                        </a:ext>
                      </a:extLst>
                    </p:cNvPr>
                    <p:cNvSpPr txBox="1"/>
                    <p:nvPr/>
                  </p:nvSpPr>
                  <p:spPr>
                    <a:xfrm>
                      <a:off x="5465581" y="1641512"/>
                      <a:ext cx="883134" cy="408623"/>
                    </a:xfrm>
                    <a:prstGeom prst="roundRect">
                      <a:avLst/>
                    </a:prstGeom>
                    <a:solidFill>
                      <a:schemeClr val="bg1"/>
                    </a:solidFill>
                    <a:ln>
                      <a:noFill/>
                    </a:ln>
                  </p:spPr>
                  <p:txBody>
                    <a:bodyPr wrap="square" lIns="72000" rIns="72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造園科</a:t>
                      </a:r>
                      <a:endParaRPr kumimoji="0" lang="en-US" altLang="zh-TW"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153" name="文字方塊 152">
                      <a:extLst>
                        <a:ext uri="{FF2B5EF4-FFF2-40B4-BE49-F238E27FC236}">
                          <a16:creationId xmlns:a16="http://schemas.microsoft.com/office/drawing/2014/main" id="{E9B14F0A-20A6-4D49-F0E7-568F984E9FF5}"/>
                        </a:ext>
                      </a:extLst>
                    </p:cNvPr>
                    <p:cNvSpPr txBox="1"/>
                    <p:nvPr/>
                  </p:nvSpPr>
                  <p:spPr>
                    <a:xfrm>
                      <a:off x="3118919" y="1641512"/>
                      <a:ext cx="1338533" cy="408623"/>
                    </a:xfrm>
                    <a:prstGeom prst="roundRect">
                      <a:avLst/>
                    </a:prstGeom>
                    <a:solidFill>
                      <a:schemeClr val="bg1"/>
                    </a:solidFill>
                    <a:ln>
                      <a:noFill/>
                    </a:ln>
                  </p:spPr>
                  <p:txBody>
                    <a:bodyPr wrap="square" lIns="72000" rIns="72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農場經營科</a:t>
                      </a:r>
                      <a:endParaRPr kumimoji="0" lang="en-US" altLang="zh-TW"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sp>
                <p:nvSpPr>
                  <p:cNvPr id="149" name="文字方塊 148">
                    <a:extLst>
                      <a:ext uri="{FF2B5EF4-FFF2-40B4-BE49-F238E27FC236}">
                        <a16:creationId xmlns:a16="http://schemas.microsoft.com/office/drawing/2014/main" id="{6B34069A-7A8D-B3B6-F693-418D72D8360D}"/>
                      </a:ext>
                    </a:extLst>
                  </p:cNvPr>
                  <p:cNvSpPr txBox="1"/>
                  <p:nvPr/>
                </p:nvSpPr>
                <p:spPr>
                  <a:xfrm>
                    <a:off x="4698397" y="2142832"/>
                    <a:ext cx="1829887" cy="408623"/>
                  </a:xfrm>
                  <a:prstGeom prst="roundRect">
                    <a:avLst/>
                  </a:prstGeom>
                  <a:solidFill>
                    <a:schemeClr val="bg1"/>
                  </a:solidFill>
                  <a:ln>
                    <a:noFill/>
                  </a:ln>
                </p:spPr>
                <p:txBody>
                  <a:bodyPr wrap="square" lIns="72000" rIns="72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野生動物保育科</a:t>
                    </a:r>
                    <a:endParaRPr kumimoji="0" lang="en-US" altLang="zh-TW"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sp>
              <p:nvSpPr>
                <p:cNvPr id="147" name="文字方塊 146">
                  <a:extLst>
                    <a:ext uri="{FF2B5EF4-FFF2-40B4-BE49-F238E27FC236}">
                      <a16:creationId xmlns:a16="http://schemas.microsoft.com/office/drawing/2014/main" id="{390FA2E6-DD5D-F4FF-D74C-D300D660CD10}"/>
                    </a:ext>
                  </a:extLst>
                </p:cNvPr>
                <p:cNvSpPr txBox="1"/>
                <p:nvPr/>
              </p:nvSpPr>
              <p:spPr>
                <a:xfrm>
                  <a:off x="3298789" y="2168030"/>
                  <a:ext cx="1365076" cy="408623"/>
                </a:xfrm>
                <a:prstGeom prst="roundRect">
                  <a:avLst/>
                </a:prstGeom>
                <a:solidFill>
                  <a:schemeClr val="bg1"/>
                </a:solidFill>
                <a:ln>
                  <a:noFill/>
                </a:ln>
              </p:spPr>
              <p:txBody>
                <a:bodyPr wrap="square" lIns="72000" rIns="72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rPr>
                    <a:t>畜產保健科</a:t>
                  </a:r>
                  <a:endParaRPr kumimoji="0" lang="en-US" altLang="zh-TW" sz="1800" b="0" i="0" u="none" strike="noStrike" kern="1200" cap="none" spc="0" normalizeH="0" baseline="0" noProof="0" dirty="0">
                    <a:ln>
                      <a:noFill/>
                    </a:ln>
                    <a:solidFill>
                      <a:srgbClr val="70AD47">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pic>
          <p:nvPicPr>
            <p:cNvPr id="142" name="圖形 141" descr="農夫">
              <a:extLst>
                <a:ext uri="{FF2B5EF4-FFF2-40B4-BE49-F238E27FC236}">
                  <a16:creationId xmlns:a16="http://schemas.microsoft.com/office/drawing/2014/main" id="{119FBDCC-601B-E90C-96A0-5380C349565D}"/>
                </a:ext>
              </a:extLst>
            </p:cNvPr>
            <p:cNvPicPr>
              <a:picLocks noChangeAspect="1"/>
            </p:cNvPicPr>
            <p:nvPr/>
          </p:nvPicPr>
          <p:blipFill>
            <a:blip r:embed="rId16" cstate="email">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7049447" y="4374050"/>
              <a:ext cx="785735" cy="753867"/>
            </a:xfrm>
            <a:prstGeom prst="rect">
              <a:avLst/>
            </a:prstGeom>
          </p:spPr>
        </p:pic>
        <p:pic>
          <p:nvPicPr>
            <p:cNvPr id="143" name="圖形 142" descr="主廚">
              <a:extLst>
                <a:ext uri="{FF2B5EF4-FFF2-40B4-BE49-F238E27FC236}">
                  <a16:creationId xmlns:a16="http://schemas.microsoft.com/office/drawing/2014/main" id="{670206E9-09F2-6EA9-7E05-04E368EDFE2B}"/>
                </a:ext>
              </a:extLst>
            </p:cNvPr>
            <p:cNvPicPr>
              <a:picLocks noChangeAspect="1"/>
            </p:cNvPicPr>
            <p:nvPr/>
          </p:nvPicPr>
          <p:blipFill>
            <a:blip r:embed="rId18" cstate="email">
              <a:extLst>
                <a:ext uri="{28A0092B-C50C-407E-A947-70E740481C1C}">
                  <a14:useLocalDpi xmlns:a14="http://schemas.microsoft.com/office/drawing/2010/main"/>
                </a:ext>
                <a:ext uri="{96DAC541-7B7A-43D3-8B79-37D633B846F1}">
                  <asvg:svgBlip xmlns:asvg="http://schemas.microsoft.com/office/drawing/2016/SVG/main" r:embed="rId19"/>
                </a:ext>
              </a:extLst>
            </a:blip>
            <a:stretch>
              <a:fillRect/>
            </a:stretch>
          </p:blipFill>
          <p:spPr>
            <a:xfrm>
              <a:off x="7821994" y="5529115"/>
              <a:ext cx="758572" cy="727806"/>
            </a:xfrm>
            <a:prstGeom prst="rect">
              <a:avLst/>
            </a:prstGeom>
          </p:spPr>
        </p:pic>
      </p:grpSp>
      <p:sp>
        <p:nvSpPr>
          <p:cNvPr id="6" name="投影片編號版面配置區 5">
            <a:extLst>
              <a:ext uri="{FF2B5EF4-FFF2-40B4-BE49-F238E27FC236}">
                <a16:creationId xmlns:a16="http://schemas.microsoft.com/office/drawing/2014/main" id="{AAEF70D8-031D-4BE3-97B0-E687108B1185}"/>
              </a:ext>
            </a:extLst>
          </p:cNvPr>
          <p:cNvSpPr>
            <a:spLocks noGrp="1"/>
          </p:cNvSpPr>
          <p:nvPr>
            <p:ph type="sldNum" sz="quarter" idx="12"/>
          </p:nvPr>
        </p:nvSpPr>
        <p:spPr/>
        <p:txBody>
          <a:bodyPr/>
          <a:lstStyle/>
          <a:p>
            <a:pPr>
              <a:defRPr/>
            </a:pPr>
            <a:fld id="{B7FFADA6-F038-4F8F-964A-13937FB84C50}" type="slidenum">
              <a:rPr lang="en-US" altLang="zh-TW" smtClean="0"/>
              <a:pPr>
                <a:defRPr/>
              </a:pPr>
              <a:t>13</a:t>
            </a:fld>
            <a:endParaRPr lang="en-US" altLang="zh-TW" dirty="0"/>
          </a:p>
        </p:txBody>
      </p:sp>
    </p:spTree>
    <p:extLst>
      <p:ext uri="{BB962C8B-B14F-4D97-AF65-F5344CB8AC3E}">
        <p14:creationId xmlns:p14="http://schemas.microsoft.com/office/powerpoint/2010/main" val="311677878"/>
      </p:ext>
    </p:extLst>
  </p:cSld>
  <p:clrMapOvr>
    <a:masterClrMapping/>
  </p:clrMapOvr>
  <p:transition spd="med">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1">
            <a:extLst>
              <a:ext uri="{FF2B5EF4-FFF2-40B4-BE49-F238E27FC236}">
                <a16:creationId xmlns:a16="http://schemas.microsoft.com/office/drawing/2014/main" id="{8A710CC3-BB0D-9250-BBF1-E99ED40837F3}"/>
              </a:ext>
            </a:extLst>
          </p:cNvPr>
          <p:cNvSpPr>
            <a:spLocks noGrp="1"/>
          </p:cNvSpPr>
          <p:nvPr>
            <p:ph type="title"/>
          </p:nvPr>
        </p:nvSpPr>
        <p:spPr>
          <a:xfrm>
            <a:off x="1185811" y="222873"/>
            <a:ext cx="9839960" cy="621291"/>
          </a:xfrm>
        </p:spPr>
        <p:txBody>
          <a:bodyPr anchor="t">
            <a:normAutofit fontScale="90000"/>
          </a:bodyPr>
          <a:lstStyle/>
          <a:p>
            <a:pPr algn="l"/>
            <a:r>
              <a:rPr lang="zh-TW" altLang="en-US" sz="4000" b="1" dirty="0">
                <a:latin typeface="Microsoft YaHei UI" panose="020B0503020204020204" pitchFamily="34" charset="-122"/>
                <a:ea typeface="Microsoft YaHei UI" panose="020B0503020204020204" pitchFamily="34" charset="-122"/>
                <a:cs typeface="DFKai-SB" panose="03000509000000000000" pitchFamily="49" charset="-120"/>
              </a:rPr>
              <a:t>技術型高中專業群科</a:t>
            </a:r>
            <a:endParaRPr lang="zh-TW" altLang="en-US" sz="3600" dirty="0">
              <a:latin typeface="Microsoft YaHei UI" panose="020B0503020204020204" pitchFamily="34" charset="-122"/>
              <a:ea typeface="Microsoft YaHei UI" panose="020B0503020204020204" pitchFamily="34" charset="-122"/>
            </a:endParaRPr>
          </a:p>
        </p:txBody>
      </p:sp>
      <p:sp>
        <p:nvSpPr>
          <p:cNvPr id="10" name="內容版面配置區 2">
            <a:extLst>
              <a:ext uri="{FF2B5EF4-FFF2-40B4-BE49-F238E27FC236}">
                <a16:creationId xmlns:a16="http://schemas.microsoft.com/office/drawing/2014/main" id="{0AD02E82-4FBD-E531-921A-987F137C5525}"/>
              </a:ext>
            </a:extLst>
          </p:cNvPr>
          <p:cNvSpPr txBox="1">
            <a:spLocks/>
          </p:cNvSpPr>
          <p:nvPr/>
        </p:nvSpPr>
        <p:spPr bwMode="auto">
          <a:xfrm>
            <a:off x="5474516" y="368775"/>
            <a:ext cx="6302240" cy="402375"/>
          </a:xfrm>
          <a:prstGeom prst="rect">
            <a:avLst/>
          </a:prstGeom>
          <a:noFill/>
          <a:ln w="9525">
            <a:noFill/>
            <a:miter lim="800000"/>
            <a:headEnd/>
            <a:tailEnd/>
          </a:ln>
        </p:spPr>
        <p:txBody>
          <a:bodyPr lIns="36000" tIns="36000" rIns="36000" bIns="36000"/>
          <a:lstStyle/>
          <a:p>
            <a:pPr>
              <a:spcBef>
                <a:spcPct val="20000"/>
              </a:spcBef>
              <a:buClr>
                <a:srgbClr val="0000FF"/>
              </a:buClr>
              <a:buSzPct val="80000"/>
            </a:pPr>
            <a:r>
              <a:rPr lang="en-US" altLang="zh-TW" sz="2000" dirty="0">
                <a:latin typeface="Microsoft JhengHei" panose="020B0604030504040204" pitchFamily="34" charset="-120"/>
                <a:ea typeface="Microsoft JhengHei" panose="020B0604030504040204" pitchFamily="34" charset="-120"/>
                <a:sym typeface="Wingdings" pitchFamily="2" charset="2"/>
              </a:rPr>
              <a:t>108</a:t>
            </a:r>
            <a:r>
              <a:rPr lang="zh-TW" altLang="en-US" sz="2000" dirty="0">
                <a:latin typeface="Microsoft JhengHei" panose="020B0604030504040204" pitchFamily="34" charset="-120"/>
                <a:ea typeface="Microsoft JhengHei" panose="020B0604030504040204" pitchFamily="34" charset="-120"/>
                <a:sym typeface="Wingdings" pitchFamily="2" charset="2"/>
              </a:rPr>
              <a:t>課綱技高專業群科</a:t>
            </a:r>
            <a:r>
              <a:rPr lang="zh-TW" altLang="en-US" sz="2000" b="1" dirty="0">
                <a:solidFill>
                  <a:srgbClr val="FF0000"/>
                </a:solidFill>
                <a:latin typeface="Microsoft JhengHei" panose="020B0604030504040204" pitchFamily="34" charset="-120"/>
                <a:ea typeface="Microsoft JhengHei" panose="020B0604030504040204" pitchFamily="34" charset="-120"/>
                <a:sym typeface="Wingdings" pitchFamily="2" charset="2"/>
              </a:rPr>
              <a:t>群科歸屬</a:t>
            </a:r>
            <a:r>
              <a:rPr lang="zh-TW" altLang="en-US" sz="2000" dirty="0">
                <a:solidFill>
                  <a:schemeClr val="tx2"/>
                </a:solidFill>
                <a:latin typeface="Microsoft JhengHei" panose="020B0604030504040204" pitchFamily="34" charset="-120"/>
                <a:ea typeface="Microsoft JhengHei" panose="020B0604030504040204" pitchFamily="34" charset="-120"/>
                <a:sym typeface="Wingdings" pitchFamily="2" charset="2"/>
              </a:rPr>
              <a:t>分為</a:t>
            </a:r>
            <a:r>
              <a:rPr lang="en-US" altLang="zh-TW" sz="2000" b="1" dirty="0">
                <a:solidFill>
                  <a:srgbClr val="0000FF"/>
                </a:solidFill>
                <a:latin typeface="Microsoft JhengHei" panose="020B0604030504040204" pitchFamily="34" charset="-120"/>
                <a:ea typeface="Microsoft JhengHei" panose="020B0604030504040204" pitchFamily="34" charset="-120"/>
                <a:sym typeface="Wingdings" pitchFamily="2" charset="2"/>
              </a:rPr>
              <a:t>6</a:t>
            </a:r>
            <a:r>
              <a:rPr lang="zh-TW" altLang="en-US" sz="2000" b="1" dirty="0">
                <a:solidFill>
                  <a:srgbClr val="0000FF"/>
                </a:solidFill>
                <a:latin typeface="Microsoft JhengHei" panose="020B0604030504040204" pitchFamily="34" charset="-120"/>
                <a:ea typeface="Microsoft JhengHei" panose="020B0604030504040204" pitchFamily="34" charset="-120"/>
                <a:sym typeface="Wingdings" pitchFamily="2" charset="2"/>
              </a:rPr>
              <a:t>類</a:t>
            </a:r>
            <a:r>
              <a:rPr lang="en-US" altLang="zh-TW" sz="2000" b="1" dirty="0">
                <a:solidFill>
                  <a:srgbClr val="0000FF"/>
                </a:solidFill>
                <a:latin typeface="Microsoft JhengHei" panose="020B0604030504040204" pitchFamily="34" charset="-120"/>
                <a:ea typeface="Microsoft JhengHei" panose="020B0604030504040204" pitchFamily="34" charset="-120"/>
                <a:sym typeface="Wingdings" pitchFamily="2" charset="2"/>
              </a:rPr>
              <a:t>15</a:t>
            </a:r>
            <a:r>
              <a:rPr lang="zh-TW" altLang="en-US" sz="2000" b="1" dirty="0">
                <a:solidFill>
                  <a:srgbClr val="0000FF"/>
                </a:solidFill>
                <a:latin typeface="Microsoft JhengHei" panose="020B0604030504040204" pitchFamily="34" charset="-120"/>
                <a:ea typeface="Microsoft JhengHei" panose="020B0604030504040204" pitchFamily="34" charset="-120"/>
                <a:sym typeface="Wingdings" pitchFamily="2" charset="2"/>
              </a:rPr>
              <a:t>群，群下設科</a:t>
            </a:r>
            <a:endParaRPr lang="en-US" altLang="zh-TW" sz="2000" b="1" dirty="0">
              <a:solidFill>
                <a:srgbClr val="0000FF"/>
              </a:solidFill>
              <a:latin typeface="Microsoft JhengHei" panose="020B0604030504040204" pitchFamily="34" charset="-120"/>
              <a:ea typeface="Microsoft JhengHei" panose="020B0604030504040204" pitchFamily="34" charset="-120"/>
            </a:endParaRPr>
          </a:p>
        </p:txBody>
      </p:sp>
      <p:cxnSp>
        <p:nvCxnSpPr>
          <p:cNvPr id="11" name="直線接點 10">
            <a:extLst>
              <a:ext uri="{FF2B5EF4-FFF2-40B4-BE49-F238E27FC236}">
                <a16:creationId xmlns:a16="http://schemas.microsoft.com/office/drawing/2014/main" id="{53B8D449-81B0-6FBC-CBBA-B5D8C27B1681}"/>
              </a:ext>
            </a:extLst>
          </p:cNvPr>
          <p:cNvCxnSpPr>
            <a:cxnSpLocks/>
          </p:cNvCxnSpPr>
          <p:nvPr/>
        </p:nvCxnSpPr>
        <p:spPr>
          <a:xfrm>
            <a:off x="5519085" y="750601"/>
            <a:ext cx="6208870" cy="0"/>
          </a:xfrm>
          <a:prstGeom prst="line">
            <a:avLst/>
          </a:prstGeom>
        </p:spPr>
        <p:style>
          <a:lnRef idx="2">
            <a:schemeClr val="accent2"/>
          </a:lnRef>
          <a:fillRef idx="0">
            <a:schemeClr val="accent2"/>
          </a:fillRef>
          <a:effectRef idx="1">
            <a:schemeClr val="accent2"/>
          </a:effectRef>
          <a:fontRef idx="minor">
            <a:schemeClr val="tx1"/>
          </a:fontRef>
        </p:style>
      </p:cxnSp>
      <p:grpSp>
        <p:nvGrpSpPr>
          <p:cNvPr id="12" name="群組 11">
            <a:extLst>
              <a:ext uri="{FF2B5EF4-FFF2-40B4-BE49-F238E27FC236}">
                <a16:creationId xmlns:a16="http://schemas.microsoft.com/office/drawing/2014/main" id="{24EDD633-EB96-ADF7-2FD8-D6AE415A853D}"/>
              </a:ext>
            </a:extLst>
          </p:cNvPr>
          <p:cNvGrpSpPr/>
          <p:nvPr/>
        </p:nvGrpSpPr>
        <p:grpSpPr>
          <a:xfrm>
            <a:off x="213274" y="1114803"/>
            <a:ext cx="6555259" cy="2974027"/>
            <a:chOff x="5338917" y="4126138"/>
            <a:chExt cx="6555259" cy="2708714"/>
          </a:xfrm>
        </p:grpSpPr>
        <p:grpSp>
          <p:nvGrpSpPr>
            <p:cNvPr id="13" name="群組 12">
              <a:extLst>
                <a:ext uri="{FF2B5EF4-FFF2-40B4-BE49-F238E27FC236}">
                  <a16:creationId xmlns:a16="http://schemas.microsoft.com/office/drawing/2014/main" id="{FA9DE6E8-FEAE-A08F-8330-B7D10FF54F2B}"/>
                </a:ext>
              </a:extLst>
            </p:cNvPr>
            <p:cNvGrpSpPr/>
            <p:nvPr/>
          </p:nvGrpSpPr>
          <p:grpSpPr>
            <a:xfrm>
              <a:off x="5338917" y="4126138"/>
              <a:ext cx="6555259" cy="2708714"/>
              <a:chOff x="167618" y="995754"/>
              <a:chExt cx="6555259" cy="2708714"/>
            </a:xfrm>
          </p:grpSpPr>
          <p:sp>
            <p:nvSpPr>
              <p:cNvPr id="37" name="矩形: 圓角化同側角落 36">
                <a:extLst>
                  <a:ext uri="{FF2B5EF4-FFF2-40B4-BE49-F238E27FC236}">
                    <a16:creationId xmlns:a16="http://schemas.microsoft.com/office/drawing/2014/main" id="{C8D126E4-BC19-46E4-6E5F-0BC23BDEC9D2}"/>
                  </a:ext>
                </a:extLst>
              </p:cNvPr>
              <p:cNvSpPr/>
              <p:nvPr/>
            </p:nvSpPr>
            <p:spPr>
              <a:xfrm flipV="1">
                <a:off x="167618" y="999965"/>
                <a:ext cx="6555259" cy="2704503"/>
              </a:xfrm>
              <a:prstGeom prst="round2SameRect">
                <a:avLst/>
              </a:prstGeom>
              <a:solidFill>
                <a:schemeClr val="accent2">
                  <a:lumMod val="60000"/>
                  <a:lumOff val="4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1200" cap="none" spc="0" normalizeH="0" baseline="0" noProof="0" dirty="0">
                  <a:ln>
                    <a:noFill/>
                  </a:ln>
                  <a:solidFill>
                    <a:prstClr val="white"/>
                  </a:solidFill>
                  <a:effectLst/>
                  <a:uLnTx/>
                  <a:uFillTx/>
                  <a:latin typeface="Calibri"/>
                  <a:ea typeface="新細明體" panose="02020500000000000000" pitchFamily="18" charset="-120"/>
                  <a:cs typeface="+mn-cs"/>
                </a:endParaRPr>
              </a:p>
            </p:txBody>
          </p:sp>
          <p:sp>
            <p:nvSpPr>
              <p:cNvPr id="38" name="文字方塊 37">
                <a:extLst>
                  <a:ext uri="{FF2B5EF4-FFF2-40B4-BE49-F238E27FC236}">
                    <a16:creationId xmlns:a16="http://schemas.microsoft.com/office/drawing/2014/main" id="{FE5469AC-E57C-FB84-B35D-A11FF7459F50}"/>
                  </a:ext>
                </a:extLst>
              </p:cNvPr>
              <p:cNvSpPr txBox="1"/>
              <p:nvPr/>
            </p:nvSpPr>
            <p:spPr>
              <a:xfrm>
                <a:off x="167618" y="995754"/>
                <a:ext cx="6555259" cy="400110"/>
              </a:xfrm>
              <a:prstGeom prst="rect">
                <a:avLst/>
              </a:prstGeom>
              <a:solidFill>
                <a:schemeClr val="accent2">
                  <a:lumMod val="75000"/>
                </a:schemeClr>
              </a:solidFill>
            </p:spPr>
            <p:txBody>
              <a:bodyPr wrap="square" rtlCol="0">
                <a:spAutoFit/>
              </a:bodyPr>
              <a:lstStyle/>
              <a:p>
                <a:pPr marL="0" marR="0" lvl="0" indent="0" algn="ctr" defTabSz="914400" rtl="0" eaLnBrk="1" fontAlgn="auto" latinLnBrk="0" hangingPunct="1">
                  <a:lnSpc>
                    <a:spcPct val="100000"/>
                  </a:lnSpc>
                  <a:spcBef>
                    <a:spcPts val="600"/>
                  </a:spcBef>
                  <a:spcAft>
                    <a:spcPts val="600"/>
                  </a:spcAft>
                  <a:buClrTx/>
                  <a:buSzTx/>
                  <a:buFontTx/>
                  <a:buNone/>
                  <a:tabLst/>
                  <a:defRPr/>
                </a:pPr>
                <a:r>
                  <a:rPr kumimoji="0" lang="zh-TW" altLang="en-US" sz="2000" b="1" i="0" u="none" strike="noStrike" kern="1200" cap="none" spc="0" normalizeH="0" baseline="0" noProof="0" dirty="0">
                    <a:ln>
                      <a:noFill/>
                    </a:ln>
                    <a:solidFill>
                      <a:prstClr val="white"/>
                    </a:solidFill>
                    <a:effectLst/>
                    <a:uLnTx/>
                    <a:uFillTx/>
                    <a:latin typeface="微軟正黑體" panose="020B0604030504040204" pitchFamily="34" charset="-120"/>
                    <a:ea typeface="微軟正黑體" panose="020B0604030504040204" pitchFamily="34" charset="-120"/>
                    <a:cs typeface="+mn-cs"/>
                  </a:rPr>
                  <a:t>家 事 類</a:t>
                </a:r>
              </a:p>
            </p:txBody>
          </p:sp>
        </p:grpSp>
        <p:sp>
          <p:nvSpPr>
            <p:cNvPr id="14" name="圓角矩形 33">
              <a:extLst>
                <a:ext uri="{FF2B5EF4-FFF2-40B4-BE49-F238E27FC236}">
                  <a16:creationId xmlns:a16="http://schemas.microsoft.com/office/drawing/2014/main" id="{9F3B827C-57C1-59EB-D900-1B102773122D}"/>
                </a:ext>
              </a:extLst>
            </p:cNvPr>
            <p:cNvSpPr/>
            <p:nvPr/>
          </p:nvSpPr>
          <p:spPr>
            <a:xfrm>
              <a:off x="5588841" y="5653341"/>
              <a:ext cx="1048778" cy="4219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家政群</a:t>
              </a:r>
            </a:p>
          </p:txBody>
        </p:sp>
        <p:grpSp>
          <p:nvGrpSpPr>
            <p:cNvPr id="15" name="群組 14">
              <a:extLst>
                <a:ext uri="{FF2B5EF4-FFF2-40B4-BE49-F238E27FC236}">
                  <a16:creationId xmlns:a16="http://schemas.microsoft.com/office/drawing/2014/main" id="{D7A471F8-E493-CF33-BB39-5B019709AFED}"/>
                </a:ext>
              </a:extLst>
            </p:cNvPr>
            <p:cNvGrpSpPr/>
            <p:nvPr/>
          </p:nvGrpSpPr>
          <p:grpSpPr>
            <a:xfrm>
              <a:off x="5990574" y="4736997"/>
              <a:ext cx="3075364" cy="1800060"/>
              <a:chOff x="2300513" y="1674376"/>
              <a:chExt cx="3075364" cy="1800060"/>
            </a:xfrm>
          </p:grpSpPr>
          <p:grpSp>
            <p:nvGrpSpPr>
              <p:cNvPr id="25" name="群組 24">
                <a:extLst>
                  <a:ext uri="{FF2B5EF4-FFF2-40B4-BE49-F238E27FC236}">
                    <a16:creationId xmlns:a16="http://schemas.microsoft.com/office/drawing/2014/main" id="{0DBBDDB9-654C-DBB3-36F8-9FE812A10503}"/>
                  </a:ext>
                </a:extLst>
              </p:cNvPr>
              <p:cNvGrpSpPr/>
              <p:nvPr/>
            </p:nvGrpSpPr>
            <p:grpSpPr>
              <a:xfrm>
                <a:off x="2934724" y="2592246"/>
                <a:ext cx="2441153" cy="417474"/>
                <a:chOff x="2934724" y="2603311"/>
                <a:chExt cx="2441153" cy="417474"/>
              </a:xfrm>
            </p:grpSpPr>
            <p:sp>
              <p:nvSpPr>
                <p:cNvPr id="35" name="文字方塊 34">
                  <a:extLst>
                    <a:ext uri="{FF2B5EF4-FFF2-40B4-BE49-F238E27FC236}">
                      <a16:creationId xmlns:a16="http://schemas.microsoft.com/office/drawing/2014/main" id="{B82254E7-99DF-5E81-6B8F-117F61F7ACD7}"/>
                    </a:ext>
                  </a:extLst>
                </p:cNvPr>
                <p:cNvSpPr txBox="1"/>
                <p:nvPr/>
              </p:nvSpPr>
              <p:spPr>
                <a:xfrm>
                  <a:off x="3950522" y="2603311"/>
                  <a:ext cx="1425355"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時尚造型科</a:t>
                  </a:r>
                  <a:endParaRPr kumimoji="0" lang="en-US" altLang="zh-TW"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36" name="文字方塊 35">
                  <a:extLst>
                    <a:ext uri="{FF2B5EF4-FFF2-40B4-BE49-F238E27FC236}">
                      <a16:creationId xmlns:a16="http://schemas.microsoft.com/office/drawing/2014/main" id="{0AEE6EFF-5BED-F3C4-8EE0-67160622EDAB}"/>
                    </a:ext>
                  </a:extLst>
                </p:cNvPr>
                <p:cNvSpPr txBox="1"/>
                <p:nvPr/>
              </p:nvSpPr>
              <p:spPr>
                <a:xfrm>
                  <a:off x="2934724" y="2612162"/>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美容科</a:t>
                  </a:r>
                  <a:endParaRPr kumimoji="0" lang="en-US" altLang="zh-TW"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nvGrpSpPr>
              <p:cNvPr id="26" name="群組 25">
                <a:extLst>
                  <a:ext uri="{FF2B5EF4-FFF2-40B4-BE49-F238E27FC236}">
                    <a16:creationId xmlns:a16="http://schemas.microsoft.com/office/drawing/2014/main" id="{8B6B0A49-AB65-0383-B290-FA28EE710C45}"/>
                  </a:ext>
                </a:extLst>
              </p:cNvPr>
              <p:cNvGrpSpPr/>
              <p:nvPr/>
            </p:nvGrpSpPr>
            <p:grpSpPr>
              <a:xfrm>
                <a:off x="2934724" y="1674376"/>
                <a:ext cx="2427083" cy="411576"/>
                <a:chOff x="2934724" y="1674376"/>
                <a:chExt cx="2427083" cy="411576"/>
              </a:xfrm>
            </p:grpSpPr>
            <p:sp>
              <p:nvSpPr>
                <p:cNvPr id="33" name="文字方塊 32">
                  <a:extLst>
                    <a:ext uri="{FF2B5EF4-FFF2-40B4-BE49-F238E27FC236}">
                      <a16:creationId xmlns:a16="http://schemas.microsoft.com/office/drawing/2014/main" id="{CDF350A8-1495-AB59-8894-E48CA664F7CC}"/>
                    </a:ext>
                  </a:extLst>
                </p:cNvPr>
                <p:cNvSpPr txBox="1"/>
                <p:nvPr/>
              </p:nvSpPr>
              <p:spPr>
                <a:xfrm>
                  <a:off x="2934724" y="1674376"/>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家政科</a:t>
                  </a:r>
                  <a:endParaRPr kumimoji="0" lang="en-US" altLang="zh-TW"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34" name="文字方塊 33">
                  <a:extLst>
                    <a:ext uri="{FF2B5EF4-FFF2-40B4-BE49-F238E27FC236}">
                      <a16:creationId xmlns:a16="http://schemas.microsoft.com/office/drawing/2014/main" id="{A9DB7F74-BAF1-5F1C-FFB3-B00915B218C4}"/>
                    </a:ext>
                  </a:extLst>
                </p:cNvPr>
                <p:cNvSpPr txBox="1"/>
                <p:nvPr/>
              </p:nvSpPr>
              <p:spPr>
                <a:xfrm>
                  <a:off x="3945720" y="1677329"/>
                  <a:ext cx="1416087"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幼兒保育科</a:t>
                  </a:r>
                  <a:endParaRPr kumimoji="0" lang="en-US" altLang="zh-TW"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nvGrpSpPr>
              <p:cNvPr id="27" name="群組 26">
                <a:extLst>
                  <a:ext uri="{FF2B5EF4-FFF2-40B4-BE49-F238E27FC236}">
                    <a16:creationId xmlns:a16="http://schemas.microsoft.com/office/drawing/2014/main" id="{454C9DDA-D9F2-41F0-DE66-7F5BFCF0B59B}"/>
                  </a:ext>
                </a:extLst>
              </p:cNvPr>
              <p:cNvGrpSpPr/>
              <p:nvPr/>
            </p:nvGrpSpPr>
            <p:grpSpPr>
              <a:xfrm>
                <a:off x="2934724" y="2142044"/>
                <a:ext cx="2427084" cy="408624"/>
                <a:chOff x="2934724" y="2148644"/>
                <a:chExt cx="2427084" cy="408624"/>
              </a:xfrm>
            </p:grpSpPr>
            <p:sp>
              <p:nvSpPr>
                <p:cNvPr id="31" name="文字方塊 30">
                  <a:extLst>
                    <a:ext uri="{FF2B5EF4-FFF2-40B4-BE49-F238E27FC236}">
                      <a16:creationId xmlns:a16="http://schemas.microsoft.com/office/drawing/2014/main" id="{1B89FD34-BA6E-F304-676A-26610207C470}"/>
                    </a:ext>
                  </a:extLst>
                </p:cNvPr>
                <p:cNvSpPr txBox="1"/>
                <p:nvPr/>
              </p:nvSpPr>
              <p:spPr>
                <a:xfrm>
                  <a:off x="2934724" y="2148644"/>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服裝科</a:t>
                  </a:r>
                  <a:endParaRPr kumimoji="0" lang="en-US" altLang="zh-TW"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32" name="文字方塊 31">
                  <a:extLst>
                    <a:ext uri="{FF2B5EF4-FFF2-40B4-BE49-F238E27FC236}">
                      <a16:creationId xmlns:a16="http://schemas.microsoft.com/office/drawing/2014/main" id="{6F6CF3B9-DA7B-29BA-69C8-086D0AB064E1}"/>
                    </a:ext>
                  </a:extLst>
                </p:cNvPr>
                <p:cNvSpPr txBox="1"/>
                <p:nvPr/>
              </p:nvSpPr>
              <p:spPr>
                <a:xfrm>
                  <a:off x="3945720" y="2148645"/>
                  <a:ext cx="1416088"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流行服飾科</a:t>
                  </a:r>
                  <a:endParaRPr kumimoji="0" lang="en-US" altLang="zh-TW"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nvGrpSpPr>
              <p:cNvPr id="28" name="群組 27">
                <a:extLst>
                  <a:ext uri="{FF2B5EF4-FFF2-40B4-BE49-F238E27FC236}">
                    <a16:creationId xmlns:a16="http://schemas.microsoft.com/office/drawing/2014/main" id="{9DD198DB-6A69-8DB1-3DA5-0E4C32707544}"/>
                  </a:ext>
                </a:extLst>
              </p:cNvPr>
              <p:cNvGrpSpPr/>
              <p:nvPr/>
            </p:nvGrpSpPr>
            <p:grpSpPr>
              <a:xfrm>
                <a:off x="2300513" y="3065813"/>
                <a:ext cx="3072126" cy="408623"/>
                <a:chOff x="2300513" y="3065813"/>
                <a:chExt cx="3072126" cy="408623"/>
              </a:xfrm>
            </p:grpSpPr>
            <p:sp>
              <p:nvSpPr>
                <p:cNvPr id="29" name="文字方塊 28">
                  <a:extLst>
                    <a:ext uri="{FF2B5EF4-FFF2-40B4-BE49-F238E27FC236}">
                      <a16:creationId xmlns:a16="http://schemas.microsoft.com/office/drawing/2014/main" id="{973A34EE-A687-DA6A-6638-A6A6CFFA0A47}"/>
                    </a:ext>
                  </a:extLst>
                </p:cNvPr>
                <p:cNvSpPr txBox="1"/>
                <p:nvPr/>
              </p:nvSpPr>
              <p:spPr>
                <a:xfrm>
                  <a:off x="3956552" y="3065813"/>
                  <a:ext cx="1416087"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照顧服務科</a:t>
                  </a:r>
                  <a:endParaRPr kumimoji="0" lang="en-US" altLang="zh-TW"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30" name="文字方塊 29">
                  <a:extLst>
                    <a:ext uri="{FF2B5EF4-FFF2-40B4-BE49-F238E27FC236}">
                      <a16:creationId xmlns:a16="http://schemas.microsoft.com/office/drawing/2014/main" id="{18044059-5AD0-FBAC-4A5F-0828A5A0B481}"/>
                    </a:ext>
                  </a:extLst>
                </p:cNvPr>
                <p:cNvSpPr txBox="1"/>
                <p:nvPr/>
              </p:nvSpPr>
              <p:spPr>
                <a:xfrm>
                  <a:off x="2300513" y="3065813"/>
                  <a:ext cx="1602854"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時尚模特兒科</a:t>
                  </a:r>
                  <a:endParaRPr kumimoji="0" lang="en-US" altLang="zh-TW"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sp>
          <p:nvSpPr>
            <p:cNvPr id="16" name="圓角矩形 30">
              <a:extLst>
                <a:ext uri="{FF2B5EF4-FFF2-40B4-BE49-F238E27FC236}">
                  <a16:creationId xmlns:a16="http://schemas.microsoft.com/office/drawing/2014/main" id="{AB3646C8-2FBB-A60B-2089-1D4AD7B1DACB}"/>
                </a:ext>
              </a:extLst>
            </p:cNvPr>
            <p:cNvSpPr/>
            <p:nvPr/>
          </p:nvSpPr>
          <p:spPr>
            <a:xfrm>
              <a:off x="9227675" y="5723107"/>
              <a:ext cx="1023636" cy="38279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餐旅群</a:t>
              </a:r>
            </a:p>
          </p:txBody>
        </p:sp>
        <p:grpSp>
          <p:nvGrpSpPr>
            <p:cNvPr id="17" name="群組 16">
              <a:extLst>
                <a:ext uri="{FF2B5EF4-FFF2-40B4-BE49-F238E27FC236}">
                  <a16:creationId xmlns:a16="http://schemas.microsoft.com/office/drawing/2014/main" id="{4A07527D-A2F1-BF1E-095E-E3206BC1F228}"/>
                </a:ext>
              </a:extLst>
            </p:cNvPr>
            <p:cNvGrpSpPr/>
            <p:nvPr/>
          </p:nvGrpSpPr>
          <p:grpSpPr>
            <a:xfrm>
              <a:off x="10236357" y="5153486"/>
              <a:ext cx="1416088" cy="905410"/>
              <a:chOff x="541714" y="2826434"/>
              <a:chExt cx="1416088" cy="905410"/>
            </a:xfrm>
          </p:grpSpPr>
          <p:sp>
            <p:nvSpPr>
              <p:cNvPr id="23" name="文字方塊 22">
                <a:extLst>
                  <a:ext uri="{FF2B5EF4-FFF2-40B4-BE49-F238E27FC236}">
                    <a16:creationId xmlns:a16="http://schemas.microsoft.com/office/drawing/2014/main" id="{D98024B8-7815-D0EB-7132-CEB9A2400D3D}"/>
                  </a:ext>
                </a:extLst>
              </p:cNvPr>
              <p:cNvSpPr txBox="1"/>
              <p:nvPr/>
            </p:nvSpPr>
            <p:spPr>
              <a:xfrm>
                <a:off x="541715" y="2826434"/>
                <a:ext cx="1416087"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觀光事業科</a:t>
                </a:r>
                <a:endParaRPr kumimoji="0" lang="en-US" altLang="zh-TW"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24" name="文字方塊 23">
                <a:extLst>
                  <a:ext uri="{FF2B5EF4-FFF2-40B4-BE49-F238E27FC236}">
                    <a16:creationId xmlns:a16="http://schemas.microsoft.com/office/drawing/2014/main" id="{F84060A5-51C4-E49E-E2D1-1185469608E5}"/>
                  </a:ext>
                </a:extLst>
              </p:cNvPr>
              <p:cNvSpPr txBox="1"/>
              <p:nvPr/>
            </p:nvSpPr>
            <p:spPr>
              <a:xfrm>
                <a:off x="541714" y="3323221"/>
                <a:ext cx="1416087"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rPr>
                  <a:t>餐飲管理科</a:t>
                </a:r>
                <a:endParaRPr kumimoji="0" lang="en-US" altLang="zh-TW" sz="1800" b="0" i="0" u="none" strike="noStrike" kern="1200" cap="none" spc="0" normalizeH="0" baseline="0" noProof="0" dirty="0">
                  <a:ln>
                    <a:noFill/>
                  </a:ln>
                  <a:solidFill>
                    <a:srgbClr val="ED7D31">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pic>
          <p:nvPicPr>
            <p:cNvPr id="18" name="圖形 17" descr="服務生">
              <a:extLst>
                <a:ext uri="{FF2B5EF4-FFF2-40B4-BE49-F238E27FC236}">
                  <a16:creationId xmlns:a16="http://schemas.microsoft.com/office/drawing/2014/main" id="{61B5985F-4345-5A56-C768-91A2EE5AFE81}"/>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337078" y="4903914"/>
              <a:ext cx="858853" cy="858853"/>
            </a:xfrm>
            <a:prstGeom prst="rect">
              <a:avLst/>
            </a:prstGeom>
          </p:spPr>
        </p:pic>
        <p:grpSp>
          <p:nvGrpSpPr>
            <p:cNvPr id="19" name="群組 18">
              <a:extLst>
                <a:ext uri="{FF2B5EF4-FFF2-40B4-BE49-F238E27FC236}">
                  <a16:creationId xmlns:a16="http://schemas.microsoft.com/office/drawing/2014/main" id="{CCAB6926-6BA0-345D-70CD-413D5CAD0E0A}"/>
                </a:ext>
              </a:extLst>
            </p:cNvPr>
            <p:cNvGrpSpPr/>
            <p:nvPr/>
          </p:nvGrpSpPr>
          <p:grpSpPr>
            <a:xfrm>
              <a:off x="5542983" y="4744105"/>
              <a:ext cx="1081802" cy="1018662"/>
              <a:chOff x="-2044700" y="2632784"/>
              <a:chExt cx="1212545" cy="1212545"/>
            </a:xfrm>
          </p:grpSpPr>
          <p:pic>
            <p:nvPicPr>
              <p:cNvPr id="20" name="圖形 19" descr="女學童">
                <a:extLst>
                  <a:ext uri="{FF2B5EF4-FFF2-40B4-BE49-F238E27FC236}">
                    <a16:creationId xmlns:a16="http://schemas.microsoft.com/office/drawing/2014/main" id="{E7889177-7E0B-9AF2-750B-72E67AE12667}"/>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044700" y="2632784"/>
                <a:ext cx="1212545" cy="1212545"/>
              </a:xfrm>
              <a:prstGeom prst="rect">
                <a:avLst/>
              </a:prstGeom>
            </p:spPr>
          </p:pic>
          <p:pic>
            <p:nvPicPr>
              <p:cNvPr id="21" name="圖形 20" descr="梳子">
                <a:extLst>
                  <a:ext uri="{FF2B5EF4-FFF2-40B4-BE49-F238E27FC236}">
                    <a16:creationId xmlns:a16="http://schemas.microsoft.com/office/drawing/2014/main" id="{299CD88E-0F50-F6F3-39D6-2887574813E6}"/>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394331" y="3429000"/>
                <a:ext cx="310438" cy="310438"/>
              </a:xfrm>
              <a:prstGeom prst="rect">
                <a:avLst/>
              </a:prstGeom>
            </p:spPr>
          </p:pic>
          <p:pic>
            <p:nvPicPr>
              <p:cNvPr id="22" name="圖形 21" descr="剪刀">
                <a:extLst>
                  <a:ext uri="{FF2B5EF4-FFF2-40B4-BE49-F238E27FC236}">
                    <a16:creationId xmlns:a16="http://schemas.microsoft.com/office/drawing/2014/main" id="{51686770-6102-7CE2-5BEE-3C08CC9D24EC}"/>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rot="6517360">
                <a:off x="-1753096" y="3419436"/>
                <a:ext cx="308768" cy="308768"/>
              </a:xfrm>
              <a:prstGeom prst="rect">
                <a:avLst/>
              </a:prstGeom>
            </p:spPr>
          </p:pic>
        </p:grpSp>
      </p:grpSp>
      <p:grpSp>
        <p:nvGrpSpPr>
          <p:cNvPr id="66" name="群組 65">
            <a:extLst>
              <a:ext uri="{FF2B5EF4-FFF2-40B4-BE49-F238E27FC236}">
                <a16:creationId xmlns:a16="http://schemas.microsoft.com/office/drawing/2014/main" id="{DB5E1976-BC62-F0EC-F7C9-BBEE127EEA0C}"/>
              </a:ext>
            </a:extLst>
          </p:cNvPr>
          <p:cNvGrpSpPr/>
          <p:nvPr/>
        </p:nvGrpSpPr>
        <p:grpSpPr>
          <a:xfrm>
            <a:off x="210373" y="4235164"/>
            <a:ext cx="6555257" cy="2257730"/>
            <a:chOff x="129540" y="4633660"/>
            <a:chExt cx="5012669" cy="2257730"/>
          </a:xfrm>
        </p:grpSpPr>
        <p:sp>
          <p:nvSpPr>
            <p:cNvPr id="67" name="矩形: 圓角化同側角落 66">
              <a:extLst>
                <a:ext uri="{FF2B5EF4-FFF2-40B4-BE49-F238E27FC236}">
                  <a16:creationId xmlns:a16="http://schemas.microsoft.com/office/drawing/2014/main" id="{6221C50F-3BFC-D454-7435-AA3364F4B16D}"/>
                </a:ext>
              </a:extLst>
            </p:cNvPr>
            <p:cNvSpPr/>
            <p:nvPr/>
          </p:nvSpPr>
          <p:spPr>
            <a:xfrm flipV="1">
              <a:off x="129540" y="4637935"/>
              <a:ext cx="5012669" cy="2253455"/>
            </a:xfrm>
            <a:prstGeom prst="round2SameRect">
              <a:avLst/>
            </a:prstGeom>
            <a:solidFill>
              <a:schemeClr val="accent5">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68" name="文字方塊 67">
              <a:extLst>
                <a:ext uri="{FF2B5EF4-FFF2-40B4-BE49-F238E27FC236}">
                  <a16:creationId xmlns:a16="http://schemas.microsoft.com/office/drawing/2014/main" id="{B0055CB9-7C2A-3AEF-A998-BED09166E839}"/>
                </a:ext>
              </a:extLst>
            </p:cNvPr>
            <p:cNvSpPr txBox="1"/>
            <p:nvPr/>
          </p:nvSpPr>
          <p:spPr>
            <a:xfrm>
              <a:off x="135027" y="4633660"/>
              <a:ext cx="5007182" cy="400110"/>
            </a:xfrm>
            <a:prstGeom prst="rect">
              <a:avLst/>
            </a:prstGeom>
            <a:solidFill>
              <a:schemeClr val="accent5"/>
            </a:solidFill>
          </p:spPr>
          <p:txBody>
            <a:bodyPr wrap="square" rtlCol="0">
              <a:spAutoFit/>
            </a:bodyPr>
            <a:lstStyle/>
            <a:p>
              <a:pPr marL="0" marR="0" lvl="0" indent="0" algn="ctr" defTabSz="914400" rtl="0" eaLnBrk="1" fontAlgn="auto" latinLnBrk="0" hangingPunct="1">
                <a:lnSpc>
                  <a:spcPct val="100000"/>
                </a:lnSpc>
                <a:spcBef>
                  <a:spcPts val="600"/>
                </a:spcBef>
                <a:spcAft>
                  <a:spcPts val="600"/>
                </a:spcAft>
                <a:buClrTx/>
                <a:buSzTx/>
                <a:buFontTx/>
                <a:buNone/>
                <a:tabLst/>
                <a:defRPr/>
              </a:pPr>
              <a:r>
                <a:rPr kumimoji="0" lang="zh-TW" altLang="en-US" sz="2000" b="1" i="0" u="none" strike="noStrike" kern="1200" cap="none" spc="0" normalizeH="0" baseline="0" noProof="0" dirty="0">
                  <a:ln>
                    <a:noFill/>
                  </a:ln>
                  <a:solidFill>
                    <a:prstClr val="white"/>
                  </a:solidFill>
                  <a:effectLst/>
                  <a:uLnTx/>
                  <a:uFillTx/>
                  <a:latin typeface="微軟正黑體" panose="020B0604030504040204" pitchFamily="34" charset="-120"/>
                  <a:ea typeface="微軟正黑體" panose="020B0604030504040204" pitchFamily="34" charset="-120"/>
                  <a:cs typeface="+mn-cs"/>
                </a:rPr>
                <a:t>海 事 水 產 類</a:t>
              </a:r>
            </a:p>
          </p:txBody>
        </p:sp>
        <p:grpSp>
          <p:nvGrpSpPr>
            <p:cNvPr id="69" name="群組 68">
              <a:extLst>
                <a:ext uri="{FF2B5EF4-FFF2-40B4-BE49-F238E27FC236}">
                  <a16:creationId xmlns:a16="http://schemas.microsoft.com/office/drawing/2014/main" id="{6ABECE5C-DB2E-D3FE-AB06-AD570255957C}"/>
                </a:ext>
              </a:extLst>
            </p:cNvPr>
            <p:cNvGrpSpPr/>
            <p:nvPr/>
          </p:nvGrpSpPr>
          <p:grpSpPr>
            <a:xfrm>
              <a:off x="217597" y="5462866"/>
              <a:ext cx="2198364" cy="1040665"/>
              <a:chOff x="556166" y="5263688"/>
              <a:chExt cx="2109202" cy="1040665"/>
            </a:xfrm>
          </p:grpSpPr>
          <p:sp>
            <p:nvSpPr>
              <p:cNvPr id="79" name="圓角矩形 34">
                <a:extLst>
                  <a:ext uri="{FF2B5EF4-FFF2-40B4-BE49-F238E27FC236}">
                    <a16:creationId xmlns:a16="http://schemas.microsoft.com/office/drawing/2014/main" id="{98E31545-99A3-C873-BAE7-22E56A8C23BA}"/>
                  </a:ext>
                </a:extLst>
              </p:cNvPr>
              <p:cNvSpPr/>
              <p:nvPr/>
            </p:nvSpPr>
            <p:spPr>
              <a:xfrm>
                <a:off x="556166" y="5934817"/>
                <a:ext cx="946659" cy="36953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5B9BD5">
                        <a:lumMod val="50000"/>
                      </a:srgbClr>
                    </a:solidFill>
                    <a:effectLst/>
                    <a:uLnTx/>
                    <a:uFillTx/>
                    <a:latin typeface="微軟正黑體" panose="020B0604030504040204" pitchFamily="34" charset="-120"/>
                    <a:ea typeface="微軟正黑體" panose="020B0604030504040204" pitchFamily="34" charset="-120"/>
                    <a:cs typeface="+mn-cs"/>
                  </a:rPr>
                  <a:t>水產群</a:t>
                </a:r>
              </a:p>
            </p:txBody>
          </p:sp>
          <p:grpSp>
            <p:nvGrpSpPr>
              <p:cNvPr id="80" name="群組 79">
                <a:extLst>
                  <a:ext uri="{FF2B5EF4-FFF2-40B4-BE49-F238E27FC236}">
                    <a16:creationId xmlns:a16="http://schemas.microsoft.com/office/drawing/2014/main" id="{7DC92566-2DF0-AA28-FAE3-49A17F6BA713}"/>
                  </a:ext>
                </a:extLst>
              </p:cNvPr>
              <p:cNvGrpSpPr/>
              <p:nvPr/>
            </p:nvGrpSpPr>
            <p:grpSpPr>
              <a:xfrm>
                <a:off x="1446597" y="5263688"/>
                <a:ext cx="1218771" cy="922451"/>
                <a:chOff x="2357258" y="4682788"/>
                <a:chExt cx="1218771" cy="922451"/>
              </a:xfrm>
            </p:grpSpPr>
            <p:sp>
              <p:nvSpPr>
                <p:cNvPr id="81" name="文字方塊 80">
                  <a:extLst>
                    <a:ext uri="{FF2B5EF4-FFF2-40B4-BE49-F238E27FC236}">
                      <a16:creationId xmlns:a16="http://schemas.microsoft.com/office/drawing/2014/main" id="{4CCDC33B-B733-C958-59B8-0C3B52B875EA}"/>
                    </a:ext>
                  </a:extLst>
                </p:cNvPr>
                <p:cNvSpPr txBox="1"/>
                <p:nvPr/>
              </p:nvSpPr>
              <p:spPr>
                <a:xfrm>
                  <a:off x="2357258" y="4682788"/>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5B9BD5">
                          <a:lumMod val="50000"/>
                        </a:srgbClr>
                      </a:solidFill>
                      <a:effectLst/>
                      <a:uLnTx/>
                      <a:uFillTx/>
                      <a:latin typeface="微軟正黑體" panose="020B0604030504040204" pitchFamily="34" charset="-120"/>
                      <a:ea typeface="微軟正黑體" panose="020B0604030504040204" pitchFamily="34" charset="-120"/>
                      <a:cs typeface="+mn-cs"/>
                    </a:rPr>
                    <a:t>漁業科</a:t>
                  </a:r>
                  <a:endParaRPr kumimoji="0" lang="en-US" altLang="zh-TW" sz="1800" b="0" i="0" u="none" strike="noStrike" kern="1200" cap="none" spc="0" normalizeH="0" baseline="0" noProof="0" dirty="0">
                    <a:ln>
                      <a:noFill/>
                    </a:ln>
                    <a:solidFill>
                      <a:srgbClr val="5B9BD5">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82" name="文字方塊 81">
                  <a:extLst>
                    <a:ext uri="{FF2B5EF4-FFF2-40B4-BE49-F238E27FC236}">
                      <a16:creationId xmlns:a16="http://schemas.microsoft.com/office/drawing/2014/main" id="{EBCC86D1-2DD7-A795-4122-CC5D73B70A18}"/>
                    </a:ext>
                  </a:extLst>
                </p:cNvPr>
                <p:cNvSpPr txBox="1"/>
                <p:nvPr/>
              </p:nvSpPr>
              <p:spPr>
                <a:xfrm>
                  <a:off x="2368028" y="5196616"/>
                  <a:ext cx="1208001"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5B9BD5">
                          <a:lumMod val="50000"/>
                        </a:srgbClr>
                      </a:solidFill>
                      <a:effectLst/>
                      <a:uLnTx/>
                      <a:uFillTx/>
                      <a:latin typeface="微軟正黑體" panose="020B0604030504040204" pitchFamily="34" charset="-120"/>
                      <a:ea typeface="微軟正黑體" panose="020B0604030504040204" pitchFamily="34" charset="-120"/>
                      <a:cs typeface="+mn-cs"/>
                    </a:rPr>
                    <a:t>水產養殖科</a:t>
                  </a:r>
                  <a:endParaRPr kumimoji="0" lang="en-US" altLang="zh-TW" sz="1800" b="0" i="0" u="none" strike="noStrike" kern="1200" cap="none" spc="0" normalizeH="0" baseline="0" noProof="0" dirty="0">
                    <a:ln>
                      <a:noFill/>
                    </a:ln>
                    <a:solidFill>
                      <a:srgbClr val="5B9BD5">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grpSp>
          <p:nvGrpSpPr>
            <p:cNvPr id="70" name="群組 69">
              <a:extLst>
                <a:ext uri="{FF2B5EF4-FFF2-40B4-BE49-F238E27FC236}">
                  <a16:creationId xmlns:a16="http://schemas.microsoft.com/office/drawing/2014/main" id="{DFF8577F-8790-43D9-F1D7-CC21F510733B}"/>
                </a:ext>
              </a:extLst>
            </p:cNvPr>
            <p:cNvGrpSpPr/>
            <p:nvPr/>
          </p:nvGrpSpPr>
          <p:grpSpPr>
            <a:xfrm>
              <a:off x="2719075" y="5427900"/>
              <a:ext cx="2072576" cy="1071088"/>
              <a:chOff x="2892688" y="5228722"/>
              <a:chExt cx="1988516" cy="1071088"/>
            </a:xfrm>
          </p:grpSpPr>
          <p:sp>
            <p:nvSpPr>
              <p:cNvPr id="75" name="圓角矩形 32">
                <a:extLst>
                  <a:ext uri="{FF2B5EF4-FFF2-40B4-BE49-F238E27FC236}">
                    <a16:creationId xmlns:a16="http://schemas.microsoft.com/office/drawing/2014/main" id="{B175FF16-8858-0975-EEED-F91D0DEBC858}"/>
                  </a:ext>
                </a:extLst>
              </p:cNvPr>
              <p:cNvSpPr/>
              <p:nvPr/>
            </p:nvSpPr>
            <p:spPr>
              <a:xfrm>
                <a:off x="2892688" y="5916374"/>
                <a:ext cx="964103" cy="38343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5B9BD5">
                        <a:lumMod val="50000"/>
                      </a:srgbClr>
                    </a:solidFill>
                    <a:effectLst/>
                    <a:uLnTx/>
                    <a:uFillTx/>
                    <a:latin typeface="微軟正黑體" panose="020B0604030504040204" pitchFamily="34" charset="-120"/>
                    <a:ea typeface="微軟正黑體" panose="020B0604030504040204" pitchFamily="34" charset="-120"/>
                    <a:cs typeface="+mn-cs"/>
                  </a:rPr>
                  <a:t>海事群</a:t>
                </a:r>
              </a:p>
            </p:txBody>
          </p:sp>
          <p:grpSp>
            <p:nvGrpSpPr>
              <p:cNvPr id="76" name="群組 75">
                <a:extLst>
                  <a:ext uri="{FF2B5EF4-FFF2-40B4-BE49-F238E27FC236}">
                    <a16:creationId xmlns:a16="http://schemas.microsoft.com/office/drawing/2014/main" id="{938A20A6-38C7-94FB-EABF-10A0F35B15E6}"/>
                  </a:ext>
                </a:extLst>
              </p:cNvPr>
              <p:cNvGrpSpPr/>
              <p:nvPr/>
            </p:nvGrpSpPr>
            <p:grpSpPr>
              <a:xfrm>
                <a:off x="3911224" y="5228722"/>
                <a:ext cx="969980" cy="917649"/>
                <a:chOff x="4531581" y="5292067"/>
                <a:chExt cx="969980" cy="917649"/>
              </a:xfrm>
            </p:grpSpPr>
            <p:sp>
              <p:nvSpPr>
                <p:cNvPr id="77" name="文字方塊 76">
                  <a:extLst>
                    <a:ext uri="{FF2B5EF4-FFF2-40B4-BE49-F238E27FC236}">
                      <a16:creationId xmlns:a16="http://schemas.microsoft.com/office/drawing/2014/main" id="{EA5476B4-8809-0C58-2C06-4DB6F358012F}"/>
                    </a:ext>
                  </a:extLst>
                </p:cNvPr>
                <p:cNvSpPr txBox="1"/>
                <p:nvPr/>
              </p:nvSpPr>
              <p:spPr>
                <a:xfrm>
                  <a:off x="4540438" y="5292067"/>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5B9BD5">
                          <a:lumMod val="50000"/>
                        </a:srgbClr>
                      </a:solidFill>
                      <a:effectLst/>
                      <a:uLnTx/>
                      <a:uFillTx/>
                      <a:latin typeface="微軟正黑體" panose="020B0604030504040204" pitchFamily="34" charset="-120"/>
                      <a:ea typeface="微軟正黑體" panose="020B0604030504040204" pitchFamily="34" charset="-120"/>
                      <a:cs typeface="+mn-cs"/>
                    </a:rPr>
                    <a:t>輪機科</a:t>
                  </a:r>
                  <a:endParaRPr kumimoji="0" lang="en-US" altLang="zh-TW" sz="1800" b="0" i="0" u="none" strike="noStrike" kern="1200" cap="none" spc="0" normalizeH="0" baseline="0" noProof="0" dirty="0">
                    <a:ln>
                      <a:noFill/>
                    </a:ln>
                    <a:solidFill>
                      <a:srgbClr val="5B9BD5">
                        <a:lumMod val="50000"/>
                      </a:srgbClr>
                    </a:solidFill>
                    <a:effectLst/>
                    <a:uLnTx/>
                    <a:uFillTx/>
                    <a:latin typeface="微軟正黑體" panose="020B0604030504040204" pitchFamily="34" charset="-120"/>
                    <a:ea typeface="微軟正黑體" panose="020B0604030504040204" pitchFamily="34" charset="-120"/>
                    <a:cs typeface="+mn-cs"/>
                  </a:endParaRPr>
                </a:p>
              </p:txBody>
            </p:sp>
            <p:sp>
              <p:nvSpPr>
                <p:cNvPr id="78" name="文字方塊 77">
                  <a:extLst>
                    <a:ext uri="{FF2B5EF4-FFF2-40B4-BE49-F238E27FC236}">
                      <a16:creationId xmlns:a16="http://schemas.microsoft.com/office/drawing/2014/main" id="{8A9A28A7-04F4-5F96-CD12-846F643E030E}"/>
                    </a:ext>
                  </a:extLst>
                </p:cNvPr>
                <p:cNvSpPr txBox="1"/>
                <p:nvPr/>
              </p:nvSpPr>
              <p:spPr>
                <a:xfrm>
                  <a:off x="4531581" y="5801093"/>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5B9BD5">
                          <a:lumMod val="50000"/>
                        </a:srgbClr>
                      </a:solidFill>
                      <a:effectLst/>
                      <a:uLnTx/>
                      <a:uFillTx/>
                      <a:latin typeface="微軟正黑體" panose="020B0604030504040204" pitchFamily="34" charset="-120"/>
                      <a:ea typeface="微軟正黑體" panose="020B0604030504040204" pitchFamily="34" charset="-120"/>
                      <a:cs typeface="+mn-cs"/>
                    </a:rPr>
                    <a:t>航海科</a:t>
                  </a:r>
                  <a:endParaRPr kumimoji="0" lang="en-US" altLang="zh-TW" sz="1800" b="0" i="0" u="none" strike="noStrike" kern="1200" cap="none" spc="0" normalizeH="0" baseline="0" noProof="0" dirty="0">
                    <a:ln>
                      <a:noFill/>
                    </a:ln>
                    <a:solidFill>
                      <a:srgbClr val="5B9BD5">
                        <a:lumMod val="50000"/>
                      </a:srgbClr>
                    </a:solidFill>
                    <a:effectLst/>
                    <a:uLnTx/>
                    <a:uFillTx/>
                    <a:latin typeface="微軟正黑體" panose="020B0604030504040204" pitchFamily="34" charset="-120"/>
                    <a:ea typeface="微軟正黑體" panose="020B0604030504040204" pitchFamily="34" charset="-120"/>
                    <a:cs typeface="+mn-cs"/>
                  </a:endParaRPr>
                </a:p>
              </p:txBody>
            </p:sp>
          </p:grpSp>
        </p:grpSp>
        <p:pic>
          <p:nvPicPr>
            <p:cNvPr id="71" name="圖形 70" descr="船長">
              <a:extLst>
                <a:ext uri="{FF2B5EF4-FFF2-40B4-BE49-F238E27FC236}">
                  <a16:creationId xmlns:a16="http://schemas.microsoft.com/office/drawing/2014/main" id="{05DA6E5A-99D5-286B-195D-CAFE84171D71}"/>
                </a:ext>
              </a:extLst>
            </p:cNvPr>
            <p:cNvPicPr>
              <a:picLocks noChangeAspect="1"/>
            </p:cNvPicPr>
            <p:nvPr/>
          </p:nvPicPr>
          <p:blipFill>
            <a:blip r:embed="rId10" cstate="print">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2881244" y="5432084"/>
              <a:ext cx="748823" cy="718452"/>
            </a:xfrm>
            <a:prstGeom prst="rect">
              <a:avLst/>
            </a:prstGeom>
          </p:spPr>
        </p:pic>
        <p:grpSp>
          <p:nvGrpSpPr>
            <p:cNvPr id="72" name="群組 71">
              <a:extLst>
                <a:ext uri="{FF2B5EF4-FFF2-40B4-BE49-F238E27FC236}">
                  <a16:creationId xmlns:a16="http://schemas.microsoft.com/office/drawing/2014/main" id="{04CA61F2-3D55-FDBF-C37C-65EF4799AA2B}"/>
                </a:ext>
              </a:extLst>
            </p:cNvPr>
            <p:cNvGrpSpPr/>
            <p:nvPr/>
          </p:nvGrpSpPr>
          <p:grpSpPr>
            <a:xfrm>
              <a:off x="295884" y="5362754"/>
              <a:ext cx="893346" cy="857113"/>
              <a:chOff x="516207" y="5362754"/>
              <a:chExt cx="857113" cy="857113"/>
            </a:xfrm>
          </p:grpSpPr>
          <p:pic>
            <p:nvPicPr>
              <p:cNvPr id="73" name="圖形 72" descr="男性形象">
                <a:extLst>
                  <a:ext uri="{FF2B5EF4-FFF2-40B4-BE49-F238E27FC236}">
                    <a16:creationId xmlns:a16="http://schemas.microsoft.com/office/drawing/2014/main" id="{FA9C9C53-0DBC-AE11-F9EB-19CFA8BFD908}"/>
                  </a:ext>
                </a:extLst>
              </p:cNvPr>
              <p:cNvPicPr>
                <a:picLocks noChangeAspect="1"/>
              </p:cNvPicPr>
              <p:nvPr/>
            </p:nvPicPr>
            <p:blipFill>
              <a:blip r:embed="rId12" cstate="print">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516207" y="5362754"/>
                <a:ext cx="857113" cy="857113"/>
              </a:xfrm>
              <a:prstGeom prst="rect">
                <a:avLst/>
              </a:prstGeom>
            </p:spPr>
          </p:pic>
          <p:pic>
            <p:nvPicPr>
              <p:cNvPr id="74" name="圖形 73" descr="釣魚">
                <a:extLst>
                  <a:ext uri="{FF2B5EF4-FFF2-40B4-BE49-F238E27FC236}">
                    <a16:creationId xmlns:a16="http://schemas.microsoft.com/office/drawing/2014/main" id="{08CE70B4-3A23-BDFF-46EC-91F896AB2D4B}"/>
                  </a:ext>
                </a:extLst>
              </p:cNvPr>
              <p:cNvPicPr>
                <a:picLocks noChangeAspect="1"/>
              </p:cNvPicPr>
              <p:nvPr/>
            </p:nvPicPr>
            <p:blipFill rotWithShape="1">
              <a:blip r:embed="rId14" cstate="email">
                <a:extLst>
                  <a:ext uri="{28A0092B-C50C-407E-A947-70E740481C1C}">
                    <a14:useLocalDpi xmlns:a14="http://schemas.microsoft.com/office/drawing/2010/main"/>
                  </a:ext>
                  <a:ext uri="{96DAC541-7B7A-43D3-8B79-37D633B846F1}">
                    <asvg:svgBlip xmlns:asvg="http://schemas.microsoft.com/office/drawing/2016/SVG/main" r:embed="rId15"/>
                  </a:ext>
                </a:extLst>
              </a:blip>
              <a:srcRect l="-36436"/>
              <a:stretch/>
            </p:blipFill>
            <p:spPr>
              <a:xfrm>
                <a:off x="555338" y="5859347"/>
                <a:ext cx="644714" cy="332742"/>
              </a:xfrm>
              <a:prstGeom prst="rect">
                <a:avLst/>
              </a:prstGeom>
            </p:spPr>
          </p:pic>
        </p:grpSp>
      </p:grpSp>
      <p:grpSp>
        <p:nvGrpSpPr>
          <p:cNvPr id="83" name="群組 82">
            <a:extLst>
              <a:ext uri="{FF2B5EF4-FFF2-40B4-BE49-F238E27FC236}">
                <a16:creationId xmlns:a16="http://schemas.microsoft.com/office/drawing/2014/main" id="{8D1C03D3-9CE5-C101-8B01-CA18C5DF098D}"/>
              </a:ext>
            </a:extLst>
          </p:cNvPr>
          <p:cNvGrpSpPr/>
          <p:nvPr/>
        </p:nvGrpSpPr>
        <p:grpSpPr>
          <a:xfrm>
            <a:off x="6920252" y="1110738"/>
            <a:ext cx="5061375" cy="5486614"/>
            <a:chOff x="168171" y="967915"/>
            <a:chExt cx="5061375" cy="5486614"/>
          </a:xfrm>
        </p:grpSpPr>
        <p:grpSp>
          <p:nvGrpSpPr>
            <p:cNvPr id="84" name="群組 83">
              <a:extLst>
                <a:ext uri="{FF2B5EF4-FFF2-40B4-BE49-F238E27FC236}">
                  <a16:creationId xmlns:a16="http://schemas.microsoft.com/office/drawing/2014/main" id="{8338CB35-DAB6-8DC0-B461-F0453BDEF3F3}"/>
                </a:ext>
              </a:extLst>
            </p:cNvPr>
            <p:cNvGrpSpPr/>
            <p:nvPr/>
          </p:nvGrpSpPr>
          <p:grpSpPr>
            <a:xfrm>
              <a:off x="168171" y="967915"/>
              <a:ext cx="5061375" cy="5486614"/>
              <a:chOff x="6968546" y="967915"/>
              <a:chExt cx="5061375" cy="5486614"/>
            </a:xfrm>
          </p:grpSpPr>
          <p:sp>
            <p:nvSpPr>
              <p:cNvPr id="122" name="矩形: 圓角化同側角落 121">
                <a:extLst>
                  <a:ext uri="{FF2B5EF4-FFF2-40B4-BE49-F238E27FC236}">
                    <a16:creationId xmlns:a16="http://schemas.microsoft.com/office/drawing/2014/main" id="{375DA70D-6358-99D5-2FC2-EABACF73BB85}"/>
                  </a:ext>
                </a:extLst>
              </p:cNvPr>
              <p:cNvSpPr/>
              <p:nvPr/>
            </p:nvSpPr>
            <p:spPr>
              <a:xfrm flipV="1">
                <a:off x="6968546" y="1293229"/>
                <a:ext cx="5061375" cy="5161300"/>
              </a:xfrm>
              <a:prstGeom prst="round2SameRect">
                <a:avLst/>
              </a:prstGeom>
              <a:solidFill>
                <a:srgbClr val="9999F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1200" cap="none" spc="0" normalizeH="0" baseline="0" noProof="0" dirty="0">
                  <a:ln>
                    <a:noFill/>
                  </a:ln>
                  <a:solidFill>
                    <a:prstClr val="white"/>
                  </a:solidFill>
                  <a:effectLst/>
                  <a:uLnTx/>
                  <a:uFillTx/>
                  <a:latin typeface="Calibri"/>
                  <a:ea typeface="新細明體" panose="02020500000000000000" pitchFamily="18" charset="-120"/>
                  <a:cs typeface="+mn-cs"/>
                </a:endParaRPr>
              </a:p>
            </p:txBody>
          </p:sp>
          <p:sp>
            <p:nvSpPr>
              <p:cNvPr id="123" name="文字方塊 122">
                <a:extLst>
                  <a:ext uri="{FF2B5EF4-FFF2-40B4-BE49-F238E27FC236}">
                    <a16:creationId xmlns:a16="http://schemas.microsoft.com/office/drawing/2014/main" id="{E7C8791B-E26F-6C65-61C9-7BB00E7C79AB}"/>
                  </a:ext>
                </a:extLst>
              </p:cNvPr>
              <p:cNvSpPr txBox="1"/>
              <p:nvPr/>
            </p:nvSpPr>
            <p:spPr>
              <a:xfrm>
                <a:off x="6968892" y="967915"/>
                <a:ext cx="5058583" cy="400110"/>
              </a:xfrm>
              <a:prstGeom prst="rect">
                <a:avLst/>
              </a:prstGeom>
              <a:solidFill>
                <a:srgbClr val="6600CC"/>
              </a:solidFill>
            </p:spPr>
            <p:txBody>
              <a:bodyPr wrap="square" rtlCol="0">
                <a:spAutoFit/>
              </a:bodyPr>
              <a:lstStyle/>
              <a:p>
                <a:pPr marL="0" marR="0" lvl="0" indent="0" algn="ctr" defTabSz="914400" rtl="0" eaLnBrk="1" fontAlgn="auto" latinLnBrk="0" hangingPunct="1">
                  <a:lnSpc>
                    <a:spcPct val="100000"/>
                  </a:lnSpc>
                  <a:spcBef>
                    <a:spcPts val="600"/>
                  </a:spcBef>
                  <a:spcAft>
                    <a:spcPts val="600"/>
                  </a:spcAft>
                  <a:buClrTx/>
                  <a:buSzTx/>
                  <a:buFontTx/>
                  <a:buNone/>
                  <a:tabLst/>
                  <a:defRPr/>
                </a:pPr>
                <a:r>
                  <a:rPr kumimoji="0" lang="zh-TW" altLang="en-US" sz="2000" b="1" i="0" u="none" strike="noStrike" kern="1200" cap="none" spc="0" normalizeH="0" baseline="0" noProof="0" dirty="0">
                    <a:ln>
                      <a:noFill/>
                    </a:ln>
                    <a:solidFill>
                      <a:prstClr val="white"/>
                    </a:solidFill>
                    <a:effectLst/>
                    <a:uLnTx/>
                    <a:uFillTx/>
                    <a:latin typeface="微軟正黑體" panose="020B0604030504040204" pitchFamily="34" charset="-120"/>
                    <a:ea typeface="微軟正黑體" panose="020B0604030504040204" pitchFamily="34" charset="-120"/>
                    <a:cs typeface="+mn-cs"/>
                  </a:rPr>
                  <a:t>藝 術 與 設 計 類</a:t>
                </a:r>
              </a:p>
            </p:txBody>
          </p:sp>
        </p:grpSp>
        <p:grpSp>
          <p:nvGrpSpPr>
            <p:cNvPr id="85" name="群組 84">
              <a:extLst>
                <a:ext uri="{FF2B5EF4-FFF2-40B4-BE49-F238E27FC236}">
                  <a16:creationId xmlns:a16="http://schemas.microsoft.com/office/drawing/2014/main" id="{B8075E74-D8FB-E671-CCE9-3C4C8C7A13BF}"/>
                </a:ext>
              </a:extLst>
            </p:cNvPr>
            <p:cNvGrpSpPr/>
            <p:nvPr/>
          </p:nvGrpSpPr>
          <p:grpSpPr>
            <a:xfrm>
              <a:off x="491598" y="1485476"/>
              <a:ext cx="4510227" cy="2272174"/>
              <a:chOff x="7353545" y="1502642"/>
              <a:chExt cx="4510227" cy="2272174"/>
            </a:xfrm>
          </p:grpSpPr>
          <p:sp>
            <p:nvSpPr>
              <p:cNvPr id="109" name="圓角矩形 29">
                <a:extLst>
                  <a:ext uri="{FF2B5EF4-FFF2-40B4-BE49-F238E27FC236}">
                    <a16:creationId xmlns:a16="http://schemas.microsoft.com/office/drawing/2014/main" id="{36F461F6-B77C-6C0A-E7DA-2751D8FED6EA}"/>
                  </a:ext>
                </a:extLst>
              </p:cNvPr>
              <p:cNvSpPr/>
              <p:nvPr/>
            </p:nvSpPr>
            <p:spPr>
              <a:xfrm>
                <a:off x="7353545" y="2843714"/>
                <a:ext cx="1009482" cy="38409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藝術群</a:t>
                </a:r>
              </a:p>
            </p:txBody>
          </p:sp>
          <p:grpSp>
            <p:nvGrpSpPr>
              <p:cNvPr id="110" name="群組 109">
                <a:extLst>
                  <a:ext uri="{FF2B5EF4-FFF2-40B4-BE49-F238E27FC236}">
                    <a16:creationId xmlns:a16="http://schemas.microsoft.com/office/drawing/2014/main" id="{9CA33677-2849-09E4-6851-07153EEC4B66}"/>
                  </a:ext>
                </a:extLst>
              </p:cNvPr>
              <p:cNvGrpSpPr/>
              <p:nvPr/>
            </p:nvGrpSpPr>
            <p:grpSpPr>
              <a:xfrm>
                <a:off x="8393618" y="1502642"/>
                <a:ext cx="3470154" cy="2272174"/>
                <a:chOff x="8295108" y="1502642"/>
                <a:chExt cx="3470154" cy="2272174"/>
              </a:xfrm>
            </p:grpSpPr>
            <p:sp>
              <p:nvSpPr>
                <p:cNvPr id="111" name="文字方塊 110">
                  <a:extLst>
                    <a:ext uri="{FF2B5EF4-FFF2-40B4-BE49-F238E27FC236}">
                      <a16:creationId xmlns:a16="http://schemas.microsoft.com/office/drawing/2014/main" id="{FFBD9F51-1881-3FB4-47D4-88F88DDD4CC6}"/>
                    </a:ext>
                  </a:extLst>
                </p:cNvPr>
                <p:cNvSpPr txBox="1"/>
                <p:nvPr/>
              </p:nvSpPr>
              <p:spPr>
                <a:xfrm>
                  <a:off x="10349174" y="1502642"/>
                  <a:ext cx="1416088"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電影電視科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12" name="文字方塊 111">
                  <a:extLst>
                    <a:ext uri="{FF2B5EF4-FFF2-40B4-BE49-F238E27FC236}">
                      <a16:creationId xmlns:a16="http://schemas.microsoft.com/office/drawing/2014/main" id="{22D94E3F-173B-10BF-B24D-73C7EA982ABC}"/>
                    </a:ext>
                  </a:extLst>
                </p:cNvPr>
                <p:cNvSpPr txBox="1"/>
                <p:nvPr/>
              </p:nvSpPr>
              <p:spPr>
                <a:xfrm>
                  <a:off x="8309614" y="1502642"/>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戲劇科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13" name="文字方塊 112">
                  <a:extLst>
                    <a:ext uri="{FF2B5EF4-FFF2-40B4-BE49-F238E27FC236}">
                      <a16:creationId xmlns:a16="http://schemas.microsoft.com/office/drawing/2014/main" id="{D82EDE4F-EF6B-0755-BC98-4660779A08AB}"/>
                    </a:ext>
                  </a:extLst>
                </p:cNvPr>
                <p:cNvSpPr txBox="1"/>
                <p:nvPr/>
              </p:nvSpPr>
              <p:spPr>
                <a:xfrm>
                  <a:off x="9329868" y="1502642"/>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影劇科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14" name="文字方塊 113">
                  <a:extLst>
                    <a:ext uri="{FF2B5EF4-FFF2-40B4-BE49-F238E27FC236}">
                      <a16:creationId xmlns:a16="http://schemas.microsoft.com/office/drawing/2014/main" id="{52E22B6E-7C61-B4A3-3FE0-54077E26E132}"/>
                    </a:ext>
                  </a:extLst>
                </p:cNvPr>
                <p:cNvSpPr txBox="1"/>
                <p:nvPr/>
              </p:nvSpPr>
              <p:spPr>
                <a:xfrm>
                  <a:off x="9329868" y="1960795"/>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音樂科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15" name="文字方塊 114">
                  <a:extLst>
                    <a:ext uri="{FF2B5EF4-FFF2-40B4-BE49-F238E27FC236}">
                      <a16:creationId xmlns:a16="http://schemas.microsoft.com/office/drawing/2014/main" id="{7C78A4EE-DDFA-3134-5C5C-7B6C4B682BBA}"/>
                    </a:ext>
                  </a:extLst>
                </p:cNvPr>
                <p:cNvSpPr txBox="1"/>
                <p:nvPr/>
              </p:nvSpPr>
              <p:spPr>
                <a:xfrm>
                  <a:off x="8309614" y="2423396"/>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西樂科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16" name="文字方塊 115">
                  <a:extLst>
                    <a:ext uri="{FF2B5EF4-FFF2-40B4-BE49-F238E27FC236}">
                      <a16:creationId xmlns:a16="http://schemas.microsoft.com/office/drawing/2014/main" id="{3730BD4B-A6FA-3DA0-97EB-62D9979677FD}"/>
                    </a:ext>
                  </a:extLst>
                </p:cNvPr>
                <p:cNvSpPr txBox="1"/>
                <p:nvPr/>
              </p:nvSpPr>
              <p:spPr>
                <a:xfrm>
                  <a:off x="8295108" y="3366193"/>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舞蹈科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17" name="文字方塊 116">
                  <a:extLst>
                    <a:ext uri="{FF2B5EF4-FFF2-40B4-BE49-F238E27FC236}">
                      <a16:creationId xmlns:a16="http://schemas.microsoft.com/office/drawing/2014/main" id="{1CA3258E-3EEE-069C-C1E6-4E60295339CD}"/>
                    </a:ext>
                  </a:extLst>
                </p:cNvPr>
                <p:cNvSpPr txBox="1"/>
                <p:nvPr/>
              </p:nvSpPr>
              <p:spPr>
                <a:xfrm>
                  <a:off x="9329868" y="2423396"/>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美術科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18" name="文字方塊 117">
                  <a:extLst>
                    <a:ext uri="{FF2B5EF4-FFF2-40B4-BE49-F238E27FC236}">
                      <a16:creationId xmlns:a16="http://schemas.microsoft.com/office/drawing/2014/main" id="{621D31E4-CFBA-FEA7-CB0E-AA44FCDDAFFB}"/>
                    </a:ext>
                  </a:extLst>
                </p:cNvPr>
                <p:cNvSpPr txBox="1"/>
                <p:nvPr/>
              </p:nvSpPr>
              <p:spPr>
                <a:xfrm>
                  <a:off x="8309614" y="1960795"/>
                  <a:ext cx="96112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國樂科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19" name="文字方塊 118">
                  <a:extLst>
                    <a:ext uri="{FF2B5EF4-FFF2-40B4-BE49-F238E27FC236}">
                      <a16:creationId xmlns:a16="http://schemas.microsoft.com/office/drawing/2014/main" id="{D2B6C5A7-E842-2B96-19C4-1126D6320D6C}"/>
                    </a:ext>
                  </a:extLst>
                </p:cNvPr>
                <p:cNvSpPr txBox="1"/>
                <p:nvPr/>
              </p:nvSpPr>
              <p:spPr>
                <a:xfrm>
                  <a:off x="10349174" y="1960795"/>
                  <a:ext cx="1416088"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表演藝術科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20" name="文字方塊 119">
                  <a:extLst>
                    <a:ext uri="{FF2B5EF4-FFF2-40B4-BE49-F238E27FC236}">
                      <a16:creationId xmlns:a16="http://schemas.microsoft.com/office/drawing/2014/main" id="{D61BC115-024A-31EB-6725-D0CCA04C0936}"/>
                    </a:ext>
                  </a:extLst>
                </p:cNvPr>
                <p:cNvSpPr txBox="1"/>
                <p:nvPr/>
              </p:nvSpPr>
              <p:spPr>
                <a:xfrm>
                  <a:off x="10059752" y="2887271"/>
                  <a:ext cx="1705510"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多媒體動畫科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21" name="文字方塊 120">
                  <a:extLst>
                    <a:ext uri="{FF2B5EF4-FFF2-40B4-BE49-F238E27FC236}">
                      <a16:creationId xmlns:a16="http://schemas.microsoft.com/office/drawing/2014/main" id="{CF325F31-C4A6-EC29-E236-EA3709B248AB}"/>
                    </a:ext>
                  </a:extLst>
                </p:cNvPr>
                <p:cNvSpPr txBox="1"/>
                <p:nvPr/>
              </p:nvSpPr>
              <p:spPr>
                <a:xfrm>
                  <a:off x="8295108" y="2901221"/>
                  <a:ext cx="1689630"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時尚工藝科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grpSp>
        </p:grpSp>
        <p:grpSp>
          <p:nvGrpSpPr>
            <p:cNvPr id="86" name="群組 85">
              <a:extLst>
                <a:ext uri="{FF2B5EF4-FFF2-40B4-BE49-F238E27FC236}">
                  <a16:creationId xmlns:a16="http://schemas.microsoft.com/office/drawing/2014/main" id="{3B750555-3773-33D8-0300-2C6F02D8C158}"/>
                </a:ext>
              </a:extLst>
            </p:cNvPr>
            <p:cNvGrpSpPr/>
            <p:nvPr/>
          </p:nvGrpSpPr>
          <p:grpSpPr>
            <a:xfrm>
              <a:off x="452125" y="3946008"/>
              <a:ext cx="4476884" cy="2250648"/>
              <a:chOff x="7290865" y="3629304"/>
              <a:chExt cx="4476884" cy="2250648"/>
            </a:xfrm>
          </p:grpSpPr>
          <p:sp>
            <p:nvSpPr>
              <p:cNvPr id="92" name="圓角矩形 26">
                <a:extLst>
                  <a:ext uri="{FF2B5EF4-FFF2-40B4-BE49-F238E27FC236}">
                    <a16:creationId xmlns:a16="http://schemas.microsoft.com/office/drawing/2014/main" id="{5B6EA183-2B8E-ED2B-CA93-83712B402BC9}"/>
                  </a:ext>
                </a:extLst>
              </p:cNvPr>
              <p:cNvSpPr/>
              <p:nvPr/>
            </p:nvSpPr>
            <p:spPr>
              <a:xfrm>
                <a:off x="7290865" y="5029945"/>
                <a:ext cx="1088428" cy="36537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1"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設計群</a:t>
                </a:r>
              </a:p>
            </p:txBody>
          </p:sp>
          <p:grpSp>
            <p:nvGrpSpPr>
              <p:cNvPr id="93" name="群組 92">
                <a:extLst>
                  <a:ext uri="{FF2B5EF4-FFF2-40B4-BE49-F238E27FC236}">
                    <a16:creationId xmlns:a16="http://schemas.microsoft.com/office/drawing/2014/main" id="{A0CAEB89-47FC-D329-0447-E6FEF211D0B8}"/>
                  </a:ext>
                </a:extLst>
              </p:cNvPr>
              <p:cNvGrpSpPr/>
              <p:nvPr/>
            </p:nvGrpSpPr>
            <p:grpSpPr>
              <a:xfrm>
                <a:off x="7378295" y="3629304"/>
                <a:ext cx="4389454" cy="2250648"/>
                <a:chOff x="5840408" y="2538331"/>
                <a:chExt cx="4389454" cy="2250648"/>
              </a:xfrm>
            </p:grpSpPr>
            <p:grpSp>
              <p:nvGrpSpPr>
                <p:cNvPr id="94" name="群組 93">
                  <a:extLst>
                    <a:ext uri="{FF2B5EF4-FFF2-40B4-BE49-F238E27FC236}">
                      <a16:creationId xmlns:a16="http://schemas.microsoft.com/office/drawing/2014/main" id="{8447C890-3575-9DB6-7DF4-C9FE3C0E2915}"/>
                    </a:ext>
                  </a:extLst>
                </p:cNvPr>
                <p:cNvGrpSpPr/>
                <p:nvPr/>
              </p:nvGrpSpPr>
              <p:grpSpPr>
                <a:xfrm>
                  <a:off x="7153100" y="2538331"/>
                  <a:ext cx="3046559" cy="878060"/>
                  <a:chOff x="2465604" y="2419990"/>
                  <a:chExt cx="3046559" cy="878060"/>
                </a:xfrm>
              </p:grpSpPr>
              <p:sp>
                <p:nvSpPr>
                  <p:cNvPr id="106" name="文字方塊 105">
                    <a:extLst>
                      <a:ext uri="{FF2B5EF4-FFF2-40B4-BE49-F238E27FC236}">
                        <a16:creationId xmlns:a16="http://schemas.microsoft.com/office/drawing/2014/main" id="{E54A7C86-66AA-697B-0215-9FB21D898D7E}"/>
                      </a:ext>
                    </a:extLst>
                  </p:cNvPr>
                  <p:cNvSpPr txBox="1"/>
                  <p:nvPr/>
                </p:nvSpPr>
                <p:spPr>
                  <a:xfrm>
                    <a:off x="2465604" y="2889427"/>
                    <a:ext cx="1385360"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陶瓷工程科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07" name="文字方塊 106">
                    <a:extLst>
                      <a:ext uri="{FF2B5EF4-FFF2-40B4-BE49-F238E27FC236}">
                        <a16:creationId xmlns:a16="http://schemas.microsoft.com/office/drawing/2014/main" id="{5EC4C9EB-6D7C-8957-E1B9-C520597F3E8A}"/>
                      </a:ext>
                    </a:extLst>
                  </p:cNvPr>
                  <p:cNvSpPr txBox="1"/>
                  <p:nvPr/>
                </p:nvSpPr>
                <p:spPr>
                  <a:xfrm>
                    <a:off x="4089207" y="2419990"/>
                    <a:ext cx="1399882"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家具木工科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08" name="文字方塊 107">
                    <a:extLst>
                      <a:ext uri="{FF2B5EF4-FFF2-40B4-BE49-F238E27FC236}">
                        <a16:creationId xmlns:a16="http://schemas.microsoft.com/office/drawing/2014/main" id="{03BB6625-9BBD-8EB9-C90D-CF0195AFA03C}"/>
                      </a:ext>
                    </a:extLst>
                  </p:cNvPr>
                  <p:cNvSpPr txBox="1"/>
                  <p:nvPr/>
                </p:nvSpPr>
                <p:spPr>
                  <a:xfrm>
                    <a:off x="3896195" y="2889427"/>
                    <a:ext cx="1615968"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金屬工藝科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grpSp>
            <p:grpSp>
              <p:nvGrpSpPr>
                <p:cNvPr id="95" name="群組 94">
                  <a:extLst>
                    <a:ext uri="{FF2B5EF4-FFF2-40B4-BE49-F238E27FC236}">
                      <a16:creationId xmlns:a16="http://schemas.microsoft.com/office/drawing/2014/main" id="{9FC63249-C6AD-7463-A17C-FDD93E10A833}"/>
                    </a:ext>
                  </a:extLst>
                </p:cNvPr>
                <p:cNvGrpSpPr/>
                <p:nvPr/>
              </p:nvGrpSpPr>
              <p:grpSpPr>
                <a:xfrm>
                  <a:off x="8572114" y="3449565"/>
                  <a:ext cx="1657748" cy="864444"/>
                  <a:chOff x="8572114" y="3449565"/>
                  <a:chExt cx="1657748" cy="864444"/>
                </a:xfrm>
              </p:grpSpPr>
              <p:sp>
                <p:nvSpPr>
                  <p:cNvPr id="104" name="文字方塊 103">
                    <a:extLst>
                      <a:ext uri="{FF2B5EF4-FFF2-40B4-BE49-F238E27FC236}">
                        <a16:creationId xmlns:a16="http://schemas.microsoft.com/office/drawing/2014/main" id="{48F8943C-DADD-B7EB-7B90-28776D339D08}"/>
                      </a:ext>
                    </a:extLst>
                  </p:cNvPr>
                  <p:cNvSpPr txBox="1"/>
                  <p:nvPr/>
                </p:nvSpPr>
                <p:spPr>
                  <a:xfrm>
                    <a:off x="8572114" y="3905386"/>
                    <a:ext cx="1657748"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多媒體應用科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05" name="文字方塊 104">
                    <a:extLst>
                      <a:ext uri="{FF2B5EF4-FFF2-40B4-BE49-F238E27FC236}">
                        <a16:creationId xmlns:a16="http://schemas.microsoft.com/office/drawing/2014/main" id="{503AD191-FF40-7464-740C-4EED9DCD309C}"/>
                      </a:ext>
                    </a:extLst>
                  </p:cNvPr>
                  <p:cNvSpPr txBox="1"/>
                  <p:nvPr/>
                </p:nvSpPr>
                <p:spPr>
                  <a:xfrm>
                    <a:off x="8583691" y="3449565"/>
                    <a:ext cx="1623724"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多媒體設計科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grpSp>
            <p:grpSp>
              <p:nvGrpSpPr>
                <p:cNvPr id="96" name="群組 95">
                  <a:extLst>
                    <a:ext uri="{FF2B5EF4-FFF2-40B4-BE49-F238E27FC236}">
                      <a16:creationId xmlns:a16="http://schemas.microsoft.com/office/drawing/2014/main" id="{73016224-9D4D-9DEB-A227-14B6EF1897B9}"/>
                    </a:ext>
                  </a:extLst>
                </p:cNvPr>
                <p:cNvGrpSpPr/>
                <p:nvPr/>
              </p:nvGrpSpPr>
              <p:grpSpPr>
                <a:xfrm>
                  <a:off x="7153099" y="2550571"/>
                  <a:ext cx="1565871" cy="1768748"/>
                  <a:chOff x="7153099" y="2550776"/>
                  <a:chExt cx="1565871" cy="1768748"/>
                </a:xfrm>
              </p:grpSpPr>
              <p:sp>
                <p:nvSpPr>
                  <p:cNvPr id="101" name="文字方塊 100">
                    <a:extLst>
                      <a:ext uri="{FF2B5EF4-FFF2-40B4-BE49-F238E27FC236}">
                        <a16:creationId xmlns:a16="http://schemas.microsoft.com/office/drawing/2014/main" id="{9FC29007-C22A-4A32-931C-4429400CD854}"/>
                      </a:ext>
                    </a:extLst>
                  </p:cNvPr>
                  <p:cNvSpPr txBox="1"/>
                  <p:nvPr/>
                </p:nvSpPr>
                <p:spPr>
                  <a:xfrm>
                    <a:off x="7153099" y="3910901"/>
                    <a:ext cx="1369055"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圖文傳播科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02" name="文字方塊 101">
                    <a:extLst>
                      <a:ext uri="{FF2B5EF4-FFF2-40B4-BE49-F238E27FC236}">
                        <a16:creationId xmlns:a16="http://schemas.microsoft.com/office/drawing/2014/main" id="{EB8D00E9-B319-A63C-1E4C-6A3D0C97F64F}"/>
                      </a:ext>
                    </a:extLst>
                  </p:cNvPr>
                  <p:cNvSpPr txBox="1"/>
                  <p:nvPr/>
                </p:nvSpPr>
                <p:spPr>
                  <a:xfrm>
                    <a:off x="7319088" y="2550776"/>
                    <a:ext cx="1399882"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家具設計科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03" name="文字方塊 102">
                    <a:extLst>
                      <a:ext uri="{FF2B5EF4-FFF2-40B4-BE49-F238E27FC236}">
                        <a16:creationId xmlns:a16="http://schemas.microsoft.com/office/drawing/2014/main" id="{EFF878FB-8A3A-7B2D-8A75-101B9EE26C2F}"/>
                      </a:ext>
                    </a:extLst>
                  </p:cNvPr>
                  <p:cNvSpPr txBox="1"/>
                  <p:nvPr/>
                </p:nvSpPr>
                <p:spPr>
                  <a:xfrm>
                    <a:off x="7153099" y="3465170"/>
                    <a:ext cx="1385360" cy="408623"/>
                  </a:xfrm>
                  <a:prstGeom prst="roundRect">
                    <a:avLst>
                      <a:gd name="adj" fmla="val 16667"/>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廣告設計科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grpSp>
            <p:grpSp>
              <p:nvGrpSpPr>
                <p:cNvPr id="97" name="群組 96">
                  <a:extLst>
                    <a:ext uri="{FF2B5EF4-FFF2-40B4-BE49-F238E27FC236}">
                      <a16:creationId xmlns:a16="http://schemas.microsoft.com/office/drawing/2014/main" id="{7E5820FE-011A-A83F-AE77-3072C609C2A5}"/>
                    </a:ext>
                  </a:extLst>
                </p:cNvPr>
                <p:cNvGrpSpPr/>
                <p:nvPr/>
              </p:nvGrpSpPr>
              <p:grpSpPr>
                <a:xfrm>
                  <a:off x="5840408" y="4371123"/>
                  <a:ext cx="4386967" cy="417856"/>
                  <a:chOff x="5840408" y="4358495"/>
                  <a:chExt cx="4386967" cy="417856"/>
                </a:xfrm>
              </p:grpSpPr>
              <p:sp>
                <p:nvSpPr>
                  <p:cNvPr id="98" name="文字方塊 97">
                    <a:extLst>
                      <a:ext uri="{FF2B5EF4-FFF2-40B4-BE49-F238E27FC236}">
                        <a16:creationId xmlns:a16="http://schemas.microsoft.com/office/drawing/2014/main" id="{C8CF43EE-05B9-433B-A9B0-CE17D9EDB0D0}"/>
                      </a:ext>
                    </a:extLst>
                  </p:cNvPr>
                  <p:cNvSpPr txBox="1"/>
                  <p:nvPr/>
                </p:nvSpPr>
                <p:spPr>
                  <a:xfrm>
                    <a:off x="5840408" y="4363369"/>
                    <a:ext cx="97946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美工科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99" name="文字方塊 98">
                    <a:extLst>
                      <a:ext uri="{FF2B5EF4-FFF2-40B4-BE49-F238E27FC236}">
                        <a16:creationId xmlns:a16="http://schemas.microsoft.com/office/drawing/2014/main" id="{AA1CF9BB-753D-9CF4-79C3-17A77C69218E}"/>
                      </a:ext>
                    </a:extLst>
                  </p:cNvPr>
                  <p:cNvSpPr txBox="1"/>
                  <p:nvPr/>
                </p:nvSpPr>
                <p:spPr>
                  <a:xfrm>
                    <a:off x="8393794" y="4367728"/>
                    <a:ext cx="1833581"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室內空間設計科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100" name="文字方塊 99">
                    <a:extLst>
                      <a:ext uri="{FF2B5EF4-FFF2-40B4-BE49-F238E27FC236}">
                        <a16:creationId xmlns:a16="http://schemas.microsoft.com/office/drawing/2014/main" id="{B71A3341-6C0D-4F83-4C09-9F7FE6386B75}"/>
                      </a:ext>
                    </a:extLst>
                  </p:cNvPr>
                  <p:cNvSpPr txBox="1"/>
                  <p:nvPr/>
                </p:nvSpPr>
                <p:spPr>
                  <a:xfrm>
                    <a:off x="6876322" y="4358495"/>
                    <a:ext cx="1457614"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室內設計科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grpSp>
          </p:grpSp>
        </p:grpSp>
        <p:pic>
          <p:nvPicPr>
            <p:cNvPr id="87" name="圖形 86" descr="導體">
              <a:extLst>
                <a:ext uri="{FF2B5EF4-FFF2-40B4-BE49-F238E27FC236}">
                  <a16:creationId xmlns:a16="http://schemas.microsoft.com/office/drawing/2014/main" id="{A2A5C410-59FD-C1B0-3484-C4E2C261C26E}"/>
                </a:ext>
              </a:extLst>
            </p:cNvPr>
            <p:cNvPicPr>
              <a:picLocks noChangeAspect="1"/>
            </p:cNvPicPr>
            <p:nvPr/>
          </p:nvPicPr>
          <p:blipFill>
            <a:blip r:embed="rId16" cstate="print">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555671" y="1924812"/>
              <a:ext cx="914400" cy="914400"/>
            </a:xfrm>
            <a:prstGeom prst="rect">
              <a:avLst/>
            </a:prstGeom>
          </p:spPr>
        </p:pic>
        <p:pic>
          <p:nvPicPr>
            <p:cNvPr id="88" name="圖形 87" descr="程式設計師">
              <a:extLst>
                <a:ext uri="{FF2B5EF4-FFF2-40B4-BE49-F238E27FC236}">
                  <a16:creationId xmlns:a16="http://schemas.microsoft.com/office/drawing/2014/main" id="{18645EBB-47EE-E043-9C12-68246D9AD11A}"/>
                </a:ext>
              </a:extLst>
            </p:cNvPr>
            <p:cNvPicPr>
              <a:picLocks noChangeAspect="1"/>
            </p:cNvPicPr>
            <p:nvPr/>
          </p:nvPicPr>
          <p:blipFill>
            <a:blip r:embed="rId18" cstate="print">
              <a:extLst>
                <a:ext uri="{28A0092B-C50C-407E-A947-70E740481C1C}">
                  <a14:useLocalDpi xmlns:a14="http://schemas.microsoft.com/office/drawing/2010/main"/>
                </a:ext>
                <a:ext uri="{96DAC541-7B7A-43D3-8B79-37D633B846F1}">
                  <asvg:svgBlip xmlns:asvg="http://schemas.microsoft.com/office/drawing/2016/SVG/main" r:embed="rId19"/>
                </a:ext>
              </a:extLst>
            </a:blip>
            <a:stretch>
              <a:fillRect/>
            </a:stretch>
          </p:blipFill>
          <p:spPr>
            <a:xfrm>
              <a:off x="542441" y="4370342"/>
              <a:ext cx="1003736" cy="1003736"/>
            </a:xfrm>
            <a:prstGeom prst="rect">
              <a:avLst/>
            </a:prstGeom>
          </p:spPr>
        </p:pic>
        <p:sp>
          <p:nvSpPr>
            <p:cNvPr id="89" name="文字方塊 88">
              <a:extLst>
                <a:ext uri="{FF2B5EF4-FFF2-40B4-BE49-F238E27FC236}">
                  <a16:creationId xmlns:a16="http://schemas.microsoft.com/office/drawing/2014/main" id="{E040FD41-A059-97AD-4B00-09462A2B0DA0}"/>
                </a:ext>
              </a:extLst>
            </p:cNvPr>
            <p:cNvSpPr txBox="1"/>
            <p:nvPr/>
          </p:nvSpPr>
          <p:spPr>
            <a:xfrm>
              <a:off x="3585738" y="2410505"/>
              <a:ext cx="1416088"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劇場藝術科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sp>
          <p:nvSpPr>
            <p:cNvPr id="90" name="文字方塊 89">
              <a:extLst>
                <a:ext uri="{FF2B5EF4-FFF2-40B4-BE49-F238E27FC236}">
                  <a16:creationId xmlns:a16="http://schemas.microsoft.com/office/drawing/2014/main" id="{55AD9CBF-C88F-76F9-885B-D2891CF52F1B}"/>
                </a:ext>
              </a:extLst>
            </p:cNvPr>
            <p:cNvSpPr txBox="1"/>
            <p:nvPr/>
          </p:nvSpPr>
          <p:spPr>
            <a:xfrm>
              <a:off x="2591632" y="3339752"/>
              <a:ext cx="2433043"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chemeClr val="tx1">
                      <a:lumMod val="50000"/>
                      <a:lumOff val="50000"/>
                    </a:schemeClr>
                  </a:solidFill>
                  <a:effectLst/>
                  <a:uLnTx/>
                  <a:uFillTx/>
                  <a:latin typeface="微軟正黑體" panose="020B0604030504040204" pitchFamily="34" charset="-120"/>
                  <a:ea typeface="微軟正黑體" panose="020B0604030504040204" pitchFamily="34" charset="-120"/>
                  <a:cs typeface="+mn-cs"/>
                </a:rPr>
                <a:t>原住民藝能科</a:t>
              </a:r>
              <a:r>
                <a:rPr kumimoji="0" lang="en-US" altLang="zh-TW" sz="1800" b="0" i="0" u="none" strike="noStrike" kern="1200" cap="none" spc="0" normalizeH="0" baseline="0" noProof="0" dirty="0">
                  <a:ln>
                    <a:noFill/>
                  </a:ln>
                  <a:solidFill>
                    <a:schemeClr val="tx1">
                      <a:lumMod val="50000"/>
                      <a:lumOff val="50000"/>
                    </a:schemeClr>
                  </a:solidFill>
                  <a:effectLst/>
                  <a:uLnTx/>
                  <a:uFillTx/>
                  <a:latin typeface="微軟正黑體" panose="020B0604030504040204" pitchFamily="34" charset="-120"/>
                  <a:ea typeface="微軟正黑體" panose="020B0604030504040204" pitchFamily="34" charset="-120"/>
                  <a:cs typeface="+mn-cs"/>
                </a:rPr>
                <a:t>(</a:t>
              </a:r>
              <a:r>
                <a:rPr kumimoji="0" lang="zh-TW" altLang="en-US" sz="1800" b="0" i="0" u="none" strike="noStrike" kern="1200" cap="none" spc="0" normalizeH="0" baseline="0" noProof="0" dirty="0">
                  <a:ln>
                    <a:noFill/>
                  </a:ln>
                  <a:solidFill>
                    <a:schemeClr val="tx1">
                      <a:lumMod val="50000"/>
                      <a:lumOff val="50000"/>
                    </a:schemeClr>
                  </a:solidFill>
                  <a:effectLst/>
                  <a:uLnTx/>
                  <a:uFillTx/>
                  <a:latin typeface="微軟正黑體" panose="020B0604030504040204" pitchFamily="34" charset="-120"/>
                  <a:ea typeface="微軟正黑體" panose="020B0604030504040204" pitchFamily="34" charset="-120"/>
                  <a:cs typeface="+mn-cs"/>
                </a:rPr>
                <a:t>試辦</a:t>
              </a:r>
              <a:r>
                <a:rPr kumimoji="0" lang="en-US" altLang="zh-TW" sz="1800" b="0" i="0" u="none" strike="noStrike" kern="1200" cap="none" spc="0" normalizeH="0" baseline="0" noProof="0" dirty="0">
                  <a:ln>
                    <a:noFill/>
                  </a:ln>
                  <a:solidFill>
                    <a:schemeClr val="tx1">
                      <a:lumMod val="50000"/>
                      <a:lumOff val="50000"/>
                    </a:schemeClr>
                  </a:solidFill>
                  <a:effectLst/>
                  <a:uLnTx/>
                  <a:uFillTx/>
                  <a:latin typeface="微軟正黑體" panose="020B0604030504040204" pitchFamily="34" charset="-120"/>
                  <a:ea typeface="微軟正黑體" panose="020B0604030504040204" pitchFamily="34" charset="-120"/>
                  <a:cs typeface="+mn-cs"/>
                </a:rPr>
                <a:t>)</a:t>
              </a:r>
            </a:p>
          </p:txBody>
        </p:sp>
        <p:sp>
          <p:nvSpPr>
            <p:cNvPr id="91" name="文字方塊 90">
              <a:extLst>
                <a:ext uri="{FF2B5EF4-FFF2-40B4-BE49-F238E27FC236}">
                  <a16:creationId xmlns:a16="http://schemas.microsoft.com/office/drawing/2014/main" id="{1250C9F3-410A-7236-4A53-4C3C629050C8}"/>
                </a:ext>
              </a:extLst>
            </p:cNvPr>
            <p:cNvSpPr txBox="1"/>
            <p:nvPr/>
          </p:nvSpPr>
          <p:spPr>
            <a:xfrm>
              <a:off x="520250" y="3964779"/>
              <a:ext cx="1457614" cy="408623"/>
            </a:xfrm>
            <a:prstGeom prst="round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rPr>
                <a:t>美術工藝科</a:t>
              </a:r>
              <a:endParaRPr kumimoji="0" lang="en-US" altLang="zh-TW" sz="1800" b="0" i="0" u="none" strike="noStrike" kern="1200" cap="none" spc="0" normalizeH="0" baseline="0" noProof="0" dirty="0">
                <a:ln>
                  <a:noFill/>
                </a:ln>
                <a:solidFill>
                  <a:srgbClr val="1D10B4"/>
                </a:solidFill>
                <a:effectLst/>
                <a:uLnTx/>
                <a:uFillTx/>
                <a:latin typeface="微軟正黑體" panose="020B0604030504040204" pitchFamily="34" charset="-120"/>
                <a:ea typeface="微軟正黑體" panose="020B0604030504040204" pitchFamily="34" charset="-120"/>
                <a:cs typeface="+mn-cs"/>
              </a:endParaRPr>
            </a:p>
          </p:txBody>
        </p:sp>
      </p:grpSp>
      <p:sp>
        <p:nvSpPr>
          <p:cNvPr id="2" name="投影片編號版面配置區 1">
            <a:extLst>
              <a:ext uri="{FF2B5EF4-FFF2-40B4-BE49-F238E27FC236}">
                <a16:creationId xmlns:a16="http://schemas.microsoft.com/office/drawing/2014/main" id="{CE3D02B1-6DDB-13DD-849C-22DACB8120EF}"/>
              </a:ext>
            </a:extLst>
          </p:cNvPr>
          <p:cNvSpPr>
            <a:spLocks noGrp="1"/>
          </p:cNvSpPr>
          <p:nvPr>
            <p:ph type="sldNum" sz="quarter" idx="12"/>
          </p:nvPr>
        </p:nvSpPr>
        <p:spPr/>
        <p:txBody>
          <a:bodyPr/>
          <a:lstStyle/>
          <a:p>
            <a:pPr>
              <a:defRPr/>
            </a:pPr>
            <a:fld id="{B7FFADA6-F038-4F8F-964A-13937FB84C50}" type="slidenum">
              <a:rPr lang="en-US" altLang="zh-TW" smtClean="0"/>
              <a:pPr>
                <a:defRPr/>
              </a:pPr>
              <a:t>14</a:t>
            </a:fld>
            <a:endParaRPr lang="en-US" altLang="zh-TW" dirty="0"/>
          </a:p>
        </p:txBody>
      </p:sp>
    </p:spTree>
    <p:extLst>
      <p:ext uri="{BB962C8B-B14F-4D97-AF65-F5344CB8AC3E}">
        <p14:creationId xmlns:p14="http://schemas.microsoft.com/office/powerpoint/2010/main" val="548246462"/>
      </p:ext>
    </p:extLst>
  </p:cSld>
  <p:clrMapOvr>
    <a:masterClrMapping/>
  </p:clrMapOvr>
  <p:transition spd="med">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131BC24-9030-49D4-A11A-AA2C53EA81E1}"/>
              </a:ext>
            </a:extLst>
          </p:cNvPr>
          <p:cNvSpPr txBox="1">
            <a:spLocks/>
          </p:cNvSpPr>
          <p:nvPr/>
        </p:nvSpPr>
        <p:spPr>
          <a:xfrm>
            <a:off x="695477" y="986608"/>
            <a:ext cx="10515600" cy="850659"/>
          </a:xfrm>
          <a:prstGeom prst="rect">
            <a:avLst/>
          </a:prstGeom>
        </p:spPr>
        <p:txBody>
          <a:bodyP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TW" altLang="en-US" sz="2800" b="1" dirty="0">
                <a:solidFill>
                  <a:srgbClr val="C00000"/>
                </a:solidFill>
              </a:rPr>
              <a:t>技術型高中專業群科</a:t>
            </a:r>
            <a:r>
              <a:rPr lang="en-US" altLang="zh-TW" sz="2800" b="1" dirty="0">
                <a:solidFill>
                  <a:srgbClr val="C00000"/>
                </a:solidFill>
              </a:rPr>
              <a:t>15</a:t>
            </a:r>
            <a:r>
              <a:rPr lang="zh-TW" altLang="en-US" sz="2800" b="1" dirty="0">
                <a:solidFill>
                  <a:srgbClr val="C00000"/>
                </a:solidFill>
              </a:rPr>
              <a:t>群</a:t>
            </a:r>
            <a:r>
              <a:rPr lang="en-US" altLang="zh-TW" sz="2800" b="1">
                <a:solidFill>
                  <a:srgbClr val="C00000"/>
                </a:solidFill>
              </a:rPr>
              <a:t>94</a:t>
            </a:r>
            <a:r>
              <a:rPr lang="zh-TW" altLang="en-US" sz="2800" b="1">
                <a:solidFill>
                  <a:srgbClr val="C00000"/>
                </a:solidFill>
              </a:rPr>
              <a:t>科</a:t>
            </a:r>
            <a:endParaRPr lang="en-US" altLang="zh-TW" sz="2800" b="1" dirty="0">
              <a:solidFill>
                <a:srgbClr val="C00000"/>
              </a:solidFill>
            </a:endParaRPr>
          </a:p>
          <a:p>
            <a:endParaRPr lang="zh-TW" altLang="en-US" sz="2200" dirty="0">
              <a:solidFill>
                <a:srgbClr val="C00000"/>
              </a:solidFill>
            </a:endParaRPr>
          </a:p>
        </p:txBody>
      </p:sp>
      <p:pic>
        <p:nvPicPr>
          <p:cNvPr id="5" name="圖片 4">
            <a:extLst>
              <a:ext uri="{FF2B5EF4-FFF2-40B4-BE49-F238E27FC236}">
                <a16:creationId xmlns:a16="http://schemas.microsoft.com/office/drawing/2014/main" id="{C428AE52-362C-8F68-C75B-93D95F7473C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253067" y="1498601"/>
            <a:ext cx="9677400" cy="4664976"/>
          </a:xfrm>
          <a:prstGeom prst="rect">
            <a:avLst/>
          </a:prstGeom>
        </p:spPr>
      </p:pic>
    </p:spTree>
    <p:extLst>
      <p:ext uri="{BB962C8B-B14F-4D97-AF65-F5344CB8AC3E}">
        <p14:creationId xmlns:p14="http://schemas.microsoft.com/office/powerpoint/2010/main" val="1927823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群組 8"/>
          <p:cNvGrpSpPr/>
          <p:nvPr/>
        </p:nvGrpSpPr>
        <p:grpSpPr>
          <a:xfrm>
            <a:off x="-967" y="-39262"/>
            <a:ext cx="8531023" cy="698450"/>
            <a:chOff x="-966" y="-39262"/>
            <a:chExt cx="6867912" cy="698450"/>
          </a:xfrm>
        </p:grpSpPr>
        <p:grpSp>
          <p:nvGrpSpPr>
            <p:cNvPr id="8" name="群組 7"/>
            <p:cNvGrpSpPr/>
            <p:nvPr/>
          </p:nvGrpSpPr>
          <p:grpSpPr>
            <a:xfrm>
              <a:off x="0" y="4236"/>
              <a:ext cx="6866946" cy="605449"/>
              <a:chOff x="0" y="4236"/>
              <a:chExt cx="6015355" cy="605449"/>
            </a:xfrm>
          </p:grpSpPr>
          <p:sp>
            <p:nvSpPr>
              <p:cNvPr id="120" name="圓角化同側角落矩形 119"/>
              <p:cNvSpPr/>
              <p:nvPr/>
            </p:nvSpPr>
            <p:spPr>
              <a:xfrm rot="16200000" flipH="1">
                <a:off x="2704953" y="-2700717"/>
                <a:ext cx="605449" cy="6015355"/>
              </a:xfrm>
              <a:prstGeom prst="round2SameRect">
                <a:avLst>
                  <a:gd name="adj1" fmla="val 0"/>
                  <a:gd name="adj2" fmla="val 50000"/>
                </a:avLst>
              </a:prstGeom>
              <a:gradFill flip="none" rotWithShape="1">
                <a:gsLst>
                  <a:gs pos="0">
                    <a:schemeClr val="accent6">
                      <a:lumMod val="40000"/>
                      <a:lumOff val="60000"/>
                    </a:schemeClr>
                  </a:gs>
                  <a:gs pos="55000">
                    <a:srgbClr val="92D050"/>
                  </a:gs>
                  <a:gs pos="100000">
                    <a:schemeClr val="accent6">
                      <a:lumMod val="40000"/>
                      <a:lumOff val="60000"/>
                    </a:schemeClr>
                  </a:gs>
                </a:gsLst>
                <a:lin ang="27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sp>
            <p:nvSpPr>
              <p:cNvPr id="33" name="圓角化同側角落矩形 32"/>
              <p:cNvSpPr/>
              <p:nvPr/>
            </p:nvSpPr>
            <p:spPr>
              <a:xfrm rot="16200000" flipH="1">
                <a:off x="2747361" y="-2637214"/>
                <a:ext cx="508000" cy="5879628"/>
              </a:xfrm>
              <a:prstGeom prst="round2SameRect">
                <a:avLst>
                  <a:gd name="adj1" fmla="val 0"/>
                  <a:gd name="adj2" fmla="val 50000"/>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grpSp>
        <p:sp>
          <p:nvSpPr>
            <p:cNvPr id="34" name="Google Shape;446;p38"/>
            <p:cNvSpPr txBox="1">
              <a:spLocks/>
            </p:cNvSpPr>
            <p:nvPr/>
          </p:nvSpPr>
          <p:spPr>
            <a:xfrm>
              <a:off x="-966" y="-39262"/>
              <a:ext cx="6768317" cy="698450"/>
            </a:xfrm>
            <a:prstGeom prst="rect">
              <a:avLst/>
            </a:prstGeom>
          </p:spPr>
          <p:txBody>
            <a:bodyPr spcFirstLastPara="1" wrap="square" lIns="91425" tIns="91425" rIns="91425" bIns="91425"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pP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 </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a:t>
              </a: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三</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a:t>
              </a: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五專完全免試入學單獨招生</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_</a:t>
              </a:r>
              <a:r>
                <a:rPr lang="zh-TW" altLang="en-US" sz="2400" b="1" kern="0" dirty="0">
                  <a:solidFill>
                    <a:prstClr val="black"/>
                  </a:solidFill>
                  <a:latin typeface="微軟正黑體" panose="020B0604030504040204" pitchFamily="34" charset="-120"/>
                  <a:ea typeface="微軟正黑體" panose="020B0604030504040204" pitchFamily="34" charset="-120"/>
                  <a:cs typeface="Arial" pitchFamily="34" charset="0"/>
                </a:rPr>
                <a:t>招生學校</a:t>
              </a:r>
              <a:endParaRPr lang="en-US" dirty="0"/>
            </a:p>
          </p:txBody>
        </p:sp>
      </p:grpSp>
      <p:sp>
        <p:nvSpPr>
          <p:cNvPr id="27" name="文字方塊 26">
            <a:extLst>
              <a:ext uri="{FF2B5EF4-FFF2-40B4-BE49-F238E27FC236}">
                <a16:creationId xmlns:a16="http://schemas.microsoft.com/office/drawing/2014/main" id="{03EA7DC6-2602-4F90-A1E1-B60060276DD4}"/>
              </a:ext>
            </a:extLst>
          </p:cNvPr>
          <p:cNvSpPr txBox="1"/>
          <p:nvPr/>
        </p:nvSpPr>
        <p:spPr>
          <a:xfrm>
            <a:off x="3890731" y="5095853"/>
            <a:ext cx="4924425" cy="923330"/>
          </a:xfrm>
          <a:prstGeom prst="rect">
            <a:avLst/>
          </a:prstGeom>
          <a:noFill/>
        </p:spPr>
        <p:txBody>
          <a:bodyPr wrap="square" rtlCol="0">
            <a:spAutoFit/>
          </a:bodyPr>
          <a:lstStyle/>
          <a:p>
            <a:pPr marL="684000" indent="-684000"/>
            <a:r>
              <a:rPr lang="en-US" altLang="zh-TW"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註</a:t>
            </a:r>
            <a:r>
              <a:rPr lang="en-US" altLang="zh-TW"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b="1" dirty="0">
                <a:solidFill>
                  <a:srgbClr val="7030A0"/>
                </a:solidFill>
                <a:latin typeface="Times New Roman" panose="02020603050405020304" pitchFamily="18" charset="0"/>
                <a:ea typeface="標楷體" panose="03000509000000000000" pitchFamily="65" charset="-120"/>
                <a:cs typeface="Times New Roman" panose="02020603050405020304" pitchFamily="18" charset="0"/>
              </a:rPr>
              <a:t>紫色文字</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為</a:t>
            </a:r>
            <a:r>
              <a:rPr lang="en-US" altLang="zh-TW" dirty="0">
                <a:latin typeface="Times New Roman" panose="02020603050405020304" pitchFamily="18" charset="0"/>
                <a:ea typeface="標楷體" panose="03000509000000000000" pitchFamily="65" charset="-120"/>
                <a:cs typeface="Times New Roman" panose="02020603050405020304" pitchFamily="18" charset="0"/>
              </a:rPr>
              <a:t>114</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學年度新增學校。</a:t>
            </a:r>
            <a:endParaRPr lang="en-US" altLang="zh-TW" dirty="0">
              <a:latin typeface="Times New Roman" panose="02020603050405020304" pitchFamily="18" charset="0"/>
              <a:ea typeface="標楷體" panose="03000509000000000000" pitchFamily="65" charset="-120"/>
              <a:cs typeface="Times New Roman" panose="02020603050405020304" pitchFamily="18" charset="0"/>
            </a:endParaRPr>
          </a:p>
          <a:p>
            <a:pPr marL="809625" indent="-809625"/>
            <a:r>
              <a:rPr lang="en-US" altLang="zh-TW"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註</a:t>
            </a:r>
            <a:r>
              <a:rPr lang="en-US" altLang="zh-TW" dirty="0">
                <a:latin typeface="Times New Roman" panose="02020603050405020304" pitchFamily="18" charset="0"/>
                <a:ea typeface="標楷體" panose="03000509000000000000" pitchFamily="65" charset="-120"/>
                <a:cs typeface="Times New Roman" panose="02020603050405020304" pitchFamily="18" charset="0"/>
              </a:rPr>
              <a:t>2</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：招生科組以各校公告之</a:t>
            </a:r>
            <a:r>
              <a:rPr lang="en-US" altLang="zh-TW" dirty="0">
                <a:latin typeface="Times New Roman" panose="02020603050405020304" pitchFamily="18" charset="0"/>
                <a:ea typeface="標楷體" panose="03000509000000000000" pitchFamily="65" charset="-120"/>
                <a:cs typeface="Times New Roman" panose="02020603050405020304" pitchFamily="18" charset="0"/>
              </a:rPr>
              <a:t>114</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學年度</a:t>
            </a:r>
            <a:r>
              <a:rPr lang="zh-TW" altLang="en-US"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五專完全免試入學單獨招生簡章</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為準。</a:t>
            </a:r>
          </a:p>
        </p:txBody>
      </p:sp>
      <p:sp>
        <p:nvSpPr>
          <p:cNvPr id="2" name="圓角矩形 7">
            <a:extLst>
              <a:ext uri="{FF2B5EF4-FFF2-40B4-BE49-F238E27FC236}">
                <a16:creationId xmlns:a16="http://schemas.microsoft.com/office/drawing/2014/main" id="{E3FDB499-DCE2-643F-8A32-CB822C7DFCCC}"/>
              </a:ext>
            </a:extLst>
          </p:cNvPr>
          <p:cNvSpPr/>
          <p:nvPr/>
        </p:nvSpPr>
        <p:spPr bwMode="auto">
          <a:xfrm>
            <a:off x="723153" y="1300482"/>
            <a:ext cx="3578177" cy="3346753"/>
          </a:xfrm>
          <a:prstGeom prst="roundRect">
            <a:avLst>
              <a:gd name="adj" fmla="val 4249"/>
            </a:avLst>
          </a:prstGeom>
          <a:solidFill>
            <a:srgbClr val="DDD6E6"/>
          </a:solidFill>
          <a:ln w="38100">
            <a:noFill/>
            <a:round/>
            <a:headEnd/>
            <a:tailEnd type="triangle" w="med" len="med"/>
          </a:ln>
          <a:effectLst>
            <a:outerShdw blurRad="50800" dist="127000" dir="2700000" algn="tl" rotWithShape="0">
              <a:prstClr val="black">
                <a:alpha val="40000"/>
              </a:prstClr>
            </a:outerShdw>
          </a:effectLst>
        </p:spPr>
        <p:txBody>
          <a:bodyPr rtlCol="0" anchor="ctr"/>
          <a:lstStyle/>
          <a:p>
            <a:pPr algn="ctr"/>
            <a:endParaRPr lang="zh-TW" altLang="en-US" sz="2000">
              <a:latin typeface="Times New Roman" panose="02020603050405020304" pitchFamily="18" charset="0"/>
              <a:ea typeface="微軟正黑體" panose="020B0604030504040204" pitchFamily="34" charset="-120"/>
              <a:cs typeface="Times New Roman" panose="02020603050405020304" pitchFamily="18" charset="0"/>
            </a:endParaRPr>
          </a:p>
        </p:txBody>
      </p:sp>
      <p:sp>
        <p:nvSpPr>
          <p:cNvPr id="3" name="圓角矩形 11">
            <a:extLst>
              <a:ext uri="{FF2B5EF4-FFF2-40B4-BE49-F238E27FC236}">
                <a16:creationId xmlns:a16="http://schemas.microsoft.com/office/drawing/2014/main" id="{71C11B45-E12D-D2E5-3E2B-C2F8E32677D9}"/>
              </a:ext>
            </a:extLst>
          </p:cNvPr>
          <p:cNvSpPr/>
          <p:nvPr/>
        </p:nvSpPr>
        <p:spPr bwMode="auto">
          <a:xfrm>
            <a:off x="8020124" y="1221783"/>
            <a:ext cx="3448723" cy="3559768"/>
          </a:xfrm>
          <a:prstGeom prst="roundRect">
            <a:avLst>
              <a:gd name="adj" fmla="val 4249"/>
            </a:avLst>
          </a:prstGeom>
          <a:solidFill>
            <a:srgbClr val="FFCCCC"/>
          </a:solidFill>
          <a:ln w="38100">
            <a:noFill/>
            <a:round/>
            <a:headEnd/>
            <a:tailEnd type="triangle" w="med" len="med"/>
          </a:ln>
          <a:effectLst>
            <a:outerShdw blurRad="50800" dist="127000" dir="2700000" algn="tl" rotWithShape="0">
              <a:prstClr val="black">
                <a:alpha val="40000"/>
              </a:prstClr>
            </a:outerShdw>
          </a:effectLst>
        </p:spPr>
        <p:txBody>
          <a:bodyPr rtlCol="0" anchor="ctr"/>
          <a:lstStyle/>
          <a:p>
            <a:pPr algn="ctr"/>
            <a:endParaRPr lang="zh-TW" altLang="en-US" sz="2000">
              <a:latin typeface="Times New Roman" panose="02020603050405020304" pitchFamily="18" charset="0"/>
              <a:ea typeface="微軟正黑體" panose="020B0604030504040204" pitchFamily="34" charset="-120"/>
              <a:cs typeface="Times New Roman" panose="02020603050405020304" pitchFamily="18" charset="0"/>
            </a:endParaRPr>
          </a:p>
        </p:txBody>
      </p:sp>
      <p:graphicFrame>
        <p:nvGraphicFramePr>
          <p:cNvPr id="4" name="表格 3">
            <a:extLst>
              <a:ext uri="{FF2B5EF4-FFF2-40B4-BE49-F238E27FC236}">
                <a16:creationId xmlns:a16="http://schemas.microsoft.com/office/drawing/2014/main" id="{A275D7A3-840E-89EC-8CBE-4D187994B406}"/>
              </a:ext>
            </a:extLst>
          </p:cNvPr>
          <p:cNvGraphicFramePr>
            <a:graphicFrameLocks noGrp="1"/>
          </p:cNvGraphicFramePr>
          <p:nvPr>
            <p:extLst/>
          </p:nvPr>
        </p:nvGraphicFramePr>
        <p:xfrm>
          <a:off x="7869840" y="1539426"/>
          <a:ext cx="3599007" cy="3169632"/>
        </p:xfrm>
        <a:graphic>
          <a:graphicData uri="http://schemas.openxmlformats.org/drawingml/2006/table">
            <a:tbl>
              <a:tblPr bandRow="1">
                <a:tableStyleId>{5C22544A-7EE6-4342-B048-85BDC9FD1C3A}</a:tableStyleId>
              </a:tblPr>
              <a:tblGrid>
                <a:gridCol w="1835700">
                  <a:extLst>
                    <a:ext uri="{9D8B030D-6E8A-4147-A177-3AD203B41FA5}">
                      <a16:colId xmlns:a16="http://schemas.microsoft.com/office/drawing/2014/main" val="20000"/>
                    </a:ext>
                  </a:extLst>
                </a:gridCol>
                <a:gridCol w="1763307">
                  <a:extLst>
                    <a:ext uri="{9D8B030D-6E8A-4147-A177-3AD203B41FA5}">
                      <a16:colId xmlns:a16="http://schemas.microsoft.com/office/drawing/2014/main" val="20001"/>
                    </a:ext>
                  </a:extLst>
                </a:gridCol>
              </a:tblGrid>
              <a:tr h="36459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b="1" dirty="0">
                          <a:solidFill>
                            <a:srgbClr val="7030A0"/>
                          </a:solidFill>
                          <a:latin typeface="標楷體" panose="03000509000000000000" pitchFamily="65" charset="-120"/>
                          <a:ea typeface="標楷體" panose="03000509000000000000" pitchFamily="65" charset="-120"/>
                          <a:cs typeface="Arial Unicode MS" panose="020B0604020202020204" pitchFamily="34" charset="-120"/>
                        </a:rPr>
                        <a:t>澎湖科技大學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b="1" dirty="0">
                          <a:solidFill>
                            <a:srgbClr val="0000FF"/>
                          </a:solidFill>
                          <a:latin typeface="標楷體" panose="03000509000000000000" pitchFamily="65" charset="-120"/>
                          <a:ea typeface="標楷體" panose="03000509000000000000" pitchFamily="65" charset="-120"/>
                          <a:cs typeface="Arial Unicode MS" panose="020B0604020202020204" pitchFamily="34" charset="-120"/>
                        </a:rPr>
                        <a:t>臺東專科學校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459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中華醫事科大</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美和科技大學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6459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b="1" dirty="0">
                          <a:solidFill>
                            <a:srgbClr val="7030A0"/>
                          </a:solidFill>
                          <a:latin typeface="標楷體" panose="03000509000000000000" pitchFamily="65" charset="-120"/>
                          <a:ea typeface="標楷體" panose="03000509000000000000" pitchFamily="65" charset="-120"/>
                          <a:cs typeface="Arial Unicode MS" panose="020B0604020202020204" pitchFamily="34" charset="-120"/>
                        </a:rPr>
                        <a:t>正修科技大學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輔英科技大學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459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b="0" dirty="0">
                          <a:solidFill>
                            <a:schemeClr val="tx1"/>
                          </a:solidFill>
                          <a:effectLst/>
                          <a:latin typeface="標楷體" panose="03000509000000000000" pitchFamily="65" charset="-120"/>
                          <a:ea typeface="標楷體" panose="03000509000000000000" pitchFamily="65" charset="-120"/>
                          <a:cs typeface="Arial Unicode MS" panose="020B0604020202020204" pitchFamily="34" charset="-120"/>
                        </a:rPr>
                        <a:t>大仁科技大學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南臺科技大學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6459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敏惠醫護專校</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樹人醫護專校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4597">
                <a:tc>
                  <a:txBody>
                    <a:bodyPr/>
                    <a:lstStyle/>
                    <a:p>
                      <a:pPr algn="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崇仁醫護專校</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育英醫護專校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459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b="1" dirty="0">
                          <a:solidFill>
                            <a:srgbClr val="7030A0"/>
                          </a:solidFill>
                          <a:effectLst/>
                          <a:latin typeface="標楷體" panose="03000509000000000000" pitchFamily="65" charset="-120"/>
                          <a:ea typeface="標楷體" panose="03000509000000000000" pitchFamily="65" charset="-120"/>
                        </a:rPr>
                        <a:t>嘉南藥理大學</a:t>
                      </a:r>
                      <a:endParaRPr lang="zh-TW" altLang="en-US" sz="2000" b="1" dirty="0">
                        <a:solidFill>
                          <a:srgbClr val="7030A0"/>
                        </a:solidFill>
                        <a:latin typeface="標楷體" panose="03000509000000000000" pitchFamily="65" charset="-120"/>
                        <a:ea typeface="標楷體" panose="03000509000000000000" pitchFamily="65" charset="-120"/>
                        <a:cs typeface="Arial Unicode MS" panose="020B0604020202020204" pitchFamily="34" charset="-120"/>
                      </a:endParaRP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慈惠醫護專校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6459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文藻外語大學</a:t>
                      </a:r>
                      <a:endParaRPr lang="zh-TW" altLang="en-US" sz="2000" dirty="0"/>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2000" dirty="0"/>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bl>
          </a:graphicData>
        </a:graphic>
      </p:graphicFrame>
      <p:sp>
        <p:nvSpPr>
          <p:cNvPr id="5" name="圓角矩形 10">
            <a:extLst>
              <a:ext uri="{FF2B5EF4-FFF2-40B4-BE49-F238E27FC236}">
                <a16:creationId xmlns:a16="http://schemas.microsoft.com/office/drawing/2014/main" id="{6A83BE18-BA7B-DB56-5D39-6DFACC646EFF}"/>
              </a:ext>
            </a:extLst>
          </p:cNvPr>
          <p:cNvSpPr/>
          <p:nvPr/>
        </p:nvSpPr>
        <p:spPr bwMode="auto">
          <a:xfrm>
            <a:off x="5155418" y="1300481"/>
            <a:ext cx="1899312" cy="1440487"/>
          </a:xfrm>
          <a:prstGeom prst="roundRect">
            <a:avLst>
              <a:gd name="adj" fmla="val 4249"/>
            </a:avLst>
          </a:prstGeom>
          <a:solidFill>
            <a:schemeClr val="accent6">
              <a:lumMod val="60000"/>
              <a:lumOff val="40000"/>
            </a:schemeClr>
          </a:solidFill>
          <a:ln w="38100">
            <a:noFill/>
            <a:round/>
            <a:headEnd/>
            <a:tailEnd type="triangle" w="med" len="med"/>
          </a:ln>
          <a:effectLst>
            <a:outerShdw blurRad="50800" dist="127000" dir="2700000" algn="tl" rotWithShape="0">
              <a:prstClr val="black">
                <a:alpha val="40000"/>
              </a:prstClr>
            </a:outerShdw>
          </a:effectLst>
        </p:spPr>
        <p:txBody>
          <a:bodyPr rtlCol="0" anchor="ctr"/>
          <a:lstStyle/>
          <a:p>
            <a:pPr algn="ctr"/>
            <a:endParaRPr lang="zh-TW" altLang="en-US" sz="2000">
              <a:latin typeface="Times New Roman" panose="02020603050405020304" pitchFamily="18" charset="0"/>
              <a:ea typeface="微軟正黑體" panose="020B0604030504040204" pitchFamily="34" charset="-120"/>
              <a:cs typeface="Times New Roman" panose="02020603050405020304" pitchFamily="18" charset="0"/>
            </a:endParaRPr>
          </a:p>
        </p:txBody>
      </p:sp>
      <p:graphicFrame>
        <p:nvGraphicFramePr>
          <p:cNvPr id="6" name="內容版面配置區 2">
            <a:extLst>
              <a:ext uri="{FF2B5EF4-FFF2-40B4-BE49-F238E27FC236}">
                <a16:creationId xmlns:a16="http://schemas.microsoft.com/office/drawing/2014/main" id="{CE59EB5D-E5B8-33CB-7080-325CAC8DC748}"/>
              </a:ext>
            </a:extLst>
          </p:cNvPr>
          <p:cNvGraphicFramePr>
            <a:graphicFrameLocks/>
          </p:cNvGraphicFramePr>
          <p:nvPr>
            <p:extLst/>
          </p:nvPr>
        </p:nvGraphicFramePr>
        <p:xfrm>
          <a:off x="5124490" y="1523781"/>
          <a:ext cx="1899312" cy="1188612"/>
        </p:xfrm>
        <a:graphic>
          <a:graphicData uri="http://schemas.openxmlformats.org/drawingml/2006/table">
            <a:tbl>
              <a:tblPr bandRow="1">
                <a:tableStyleId>{5C22544A-7EE6-4342-B048-85BDC9FD1C3A}</a:tableStyleId>
              </a:tblPr>
              <a:tblGrid>
                <a:gridCol w="1899312">
                  <a:extLst>
                    <a:ext uri="{9D8B030D-6E8A-4147-A177-3AD203B41FA5}">
                      <a16:colId xmlns:a16="http://schemas.microsoft.com/office/drawing/2014/main" val="20002"/>
                    </a:ext>
                  </a:extLst>
                </a:gridCol>
              </a:tblGrid>
              <a:tr h="336562">
                <a:tc>
                  <a:txBody>
                    <a:bodyPr/>
                    <a:lstStyle/>
                    <a:p>
                      <a:pPr algn="ct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南開科技大學</a:t>
                      </a:r>
                    </a:p>
                  </a:txBody>
                  <a:tcPr marL="91444" marR="91444" marT="45702" marB="4570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36562">
                <a:tc>
                  <a:txBody>
                    <a:bodyPr/>
                    <a:lstStyle/>
                    <a:p>
                      <a:pPr algn="ctr"/>
                      <a:r>
                        <a:rPr lang="zh-TW" altLang="en-US" sz="2000" b="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中臺科技大學</a:t>
                      </a:r>
                    </a:p>
                  </a:txBody>
                  <a:tcPr marL="91444" marR="91444" marT="45702" marB="4570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365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仁德醫護專校</a:t>
                      </a:r>
                    </a:p>
                  </a:txBody>
                  <a:tcPr marL="91444" marR="91444" marT="45702" marB="4570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7" name="圓角矩形 1">
            <a:extLst>
              <a:ext uri="{FF2B5EF4-FFF2-40B4-BE49-F238E27FC236}">
                <a16:creationId xmlns:a16="http://schemas.microsoft.com/office/drawing/2014/main" id="{DBB23D14-5904-7BDD-CF9F-1A2D699B1CEC}"/>
              </a:ext>
            </a:extLst>
          </p:cNvPr>
          <p:cNvSpPr/>
          <p:nvPr/>
        </p:nvSpPr>
        <p:spPr bwMode="auto">
          <a:xfrm>
            <a:off x="557464" y="946000"/>
            <a:ext cx="3859330" cy="576064"/>
          </a:xfrm>
          <a:prstGeom prst="roundRect">
            <a:avLst/>
          </a:prstGeom>
          <a:solidFill>
            <a:srgbClr val="C2B5D3"/>
          </a:solidFill>
          <a:ln w="38100">
            <a:noFill/>
            <a:round/>
            <a:headEnd/>
            <a:tailEnd type="triangle" w="med" len="med"/>
          </a:ln>
          <a:scene3d>
            <a:camera prst="orthographicFront"/>
            <a:lightRig rig="threePt" dir="t"/>
          </a:scene3d>
          <a:sp3d>
            <a:bevelT/>
          </a:sp3d>
        </p:spPr>
        <p:txBody>
          <a:bodyPr rtlCol="0" anchor="ctr"/>
          <a:lstStyle/>
          <a:p>
            <a:pPr algn="ct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北區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(14</a:t>
            </a: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2400" b="1"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0" name="圓角矩形 6">
            <a:extLst>
              <a:ext uri="{FF2B5EF4-FFF2-40B4-BE49-F238E27FC236}">
                <a16:creationId xmlns:a16="http://schemas.microsoft.com/office/drawing/2014/main" id="{13FF2E89-5F42-9F91-1E0E-E4585CD8F826}"/>
              </a:ext>
            </a:extLst>
          </p:cNvPr>
          <p:cNvSpPr/>
          <p:nvPr/>
        </p:nvSpPr>
        <p:spPr bwMode="auto">
          <a:xfrm>
            <a:off x="7876262" y="933749"/>
            <a:ext cx="3718754" cy="576064"/>
          </a:xfrm>
          <a:prstGeom prst="roundRect">
            <a:avLst/>
          </a:prstGeom>
          <a:solidFill>
            <a:srgbClr val="FF8989"/>
          </a:solidFill>
          <a:ln w="38100">
            <a:noFill/>
            <a:round/>
            <a:headEnd/>
            <a:tailEnd type="triangle" w="med" len="med"/>
          </a:ln>
          <a:scene3d>
            <a:camera prst="orthographicFront"/>
            <a:lightRig rig="threePt" dir="t"/>
          </a:scene3d>
          <a:sp3d>
            <a:bevelT/>
          </a:sp3d>
        </p:spPr>
        <p:txBody>
          <a:bodyPr rtlCol="0" anchor="ctr"/>
          <a:lstStyle/>
          <a:p>
            <a:pPr algn="ct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南區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(15</a:t>
            </a: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2400" b="1"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1" name="圓角矩形 5">
            <a:extLst>
              <a:ext uri="{FF2B5EF4-FFF2-40B4-BE49-F238E27FC236}">
                <a16:creationId xmlns:a16="http://schemas.microsoft.com/office/drawing/2014/main" id="{E6EEF955-7678-5357-6EDC-D44CE5246C39}"/>
              </a:ext>
            </a:extLst>
          </p:cNvPr>
          <p:cNvSpPr/>
          <p:nvPr/>
        </p:nvSpPr>
        <p:spPr bwMode="auto">
          <a:xfrm>
            <a:off x="5038725" y="946000"/>
            <a:ext cx="2111541" cy="576064"/>
          </a:xfrm>
          <a:prstGeom prst="roundRect">
            <a:avLst/>
          </a:prstGeom>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16200000" scaled="1"/>
            <a:tileRect/>
          </a:gradFill>
          <a:ln w="38100">
            <a:noFill/>
            <a:round/>
            <a:headEnd/>
            <a:tailEnd type="triangle" w="med" len="med"/>
          </a:ln>
          <a:scene3d>
            <a:camera prst="orthographicFront"/>
            <a:lightRig rig="threePt" dir="t"/>
          </a:scene3d>
          <a:sp3d>
            <a:bevelT/>
          </a:sp3d>
        </p:spPr>
        <p:txBody>
          <a:bodyPr rtlCol="0" anchor="ctr"/>
          <a:lstStyle/>
          <a:p>
            <a:pPr algn="ct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中區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2400" b="1" dirty="0">
              <a:latin typeface="Times New Roman" panose="02020603050405020304" pitchFamily="18" charset="0"/>
              <a:ea typeface="標楷體" panose="03000509000000000000" pitchFamily="65" charset="-120"/>
              <a:cs typeface="Times New Roman" panose="02020603050405020304" pitchFamily="18" charset="0"/>
            </a:endParaRPr>
          </a:p>
        </p:txBody>
      </p:sp>
      <p:graphicFrame>
        <p:nvGraphicFramePr>
          <p:cNvPr id="20" name="表格 19">
            <a:extLst>
              <a:ext uri="{FF2B5EF4-FFF2-40B4-BE49-F238E27FC236}">
                <a16:creationId xmlns:a16="http://schemas.microsoft.com/office/drawing/2014/main" id="{D7AC22F5-B23B-620C-D8A5-CD2DB8D08C84}"/>
              </a:ext>
            </a:extLst>
          </p:cNvPr>
          <p:cNvGraphicFramePr>
            <a:graphicFrameLocks noGrp="1"/>
          </p:cNvGraphicFramePr>
          <p:nvPr>
            <p:extLst/>
          </p:nvPr>
        </p:nvGraphicFramePr>
        <p:xfrm>
          <a:off x="519364" y="1509813"/>
          <a:ext cx="3782844" cy="3081589"/>
        </p:xfrm>
        <a:graphic>
          <a:graphicData uri="http://schemas.openxmlformats.org/drawingml/2006/table">
            <a:tbl>
              <a:tblPr bandRow="1">
                <a:tableStyleId>{5C22544A-7EE6-4342-B048-85BDC9FD1C3A}</a:tableStyleId>
              </a:tblPr>
              <a:tblGrid>
                <a:gridCol w="1955223">
                  <a:extLst>
                    <a:ext uri="{9D8B030D-6E8A-4147-A177-3AD203B41FA5}">
                      <a16:colId xmlns:a16="http://schemas.microsoft.com/office/drawing/2014/main" val="20000"/>
                    </a:ext>
                  </a:extLst>
                </a:gridCol>
                <a:gridCol w="1827621">
                  <a:extLst>
                    <a:ext uri="{9D8B030D-6E8A-4147-A177-3AD203B41FA5}">
                      <a16:colId xmlns:a16="http://schemas.microsoft.com/office/drawing/2014/main" val="20001"/>
                    </a:ext>
                  </a:extLst>
                </a:gridCol>
              </a:tblGrid>
              <a:tr h="44022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b="1" dirty="0">
                          <a:solidFill>
                            <a:srgbClr val="7030A0"/>
                          </a:solidFill>
                          <a:latin typeface="標楷體" panose="03000509000000000000" pitchFamily="65" charset="-120"/>
                          <a:ea typeface="標楷體" panose="03000509000000000000" pitchFamily="65" charset="-120"/>
                          <a:cs typeface="Arial Unicode MS" panose="020B0604020202020204" pitchFamily="34" charset="-120"/>
                        </a:rPr>
                        <a:t>敏實科技大學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致理科技大學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40227">
                <a:tc>
                  <a:txBody>
                    <a:bodyPr/>
                    <a:lstStyle/>
                    <a:p>
                      <a:pPr algn="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臺北城市科大</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龍華科技大學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40227">
                <a:tc>
                  <a:txBody>
                    <a:bodyPr/>
                    <a:lstStyle/>
                    <a:p>
                      <a:pPr algn="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宏國德霖科大</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台北海洋科大</a:t>
                      </a:r>
                      <a:endParaRPr lang="zh-TW" altLang="en-US" sz="2000" dirty="0"/>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40227">
                <a:tc>
                  <a:txBody>
                    <a:bodyPr/>
                    <a:lstStyle/>
                    <a:p>
                      <a:pPr algn="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耕莘醫護專校</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b="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中華科技大學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40227">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新生醫護專校</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馬偕醫護專校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4022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黎明技術學院</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聖母醫護專校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4022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康寧大學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德育護理健康學院</a:t>
                      </a:r>
                      <a:endParaRPr lang="en-US" altLang="zh-TW" sz="16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endParaRP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056431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CDB8EC-0DD6-1375-7512-843E4C445C7D}"/>
            </a:ext>
          </a:extLst>
        </p:cNvPr>
        <p:cNvGrpSpPr/>
        <p:nvPr/>
      </p:nvGrpSpPr>
      <p:grpSpPr>
        <a:xfrm>
          <a:off x="0" y="0"/>
          <a:ext cx="0" cy="0"/>
          <a:chOff x="0" y="0"/>
          <a:chExt cx="0" cy="0"/>
        </a:xfrm>
      </p:grpSpPr>
      <p:sp>
        <p:nvSpPr>
          <p:cNvPr id="12" name="圓角矩形 7">
            <a:extLst>
              <a:ext uri="{FF2B5EF4-FFF2-40B4-BE49-F238E27FC236}">
                <a16:creationId xmlns:a16="http://schemas.microsoft.com/office/drawing/2014/main" id="{9DAB4E31-A2B0-E90F-70B6-AFE0A55A2082}"/>
              </a:ext>
            </a:extLst>
          </p:cNvPr>
          <p:cNvSpPr/>
          <p:nvPr/>
        </p:nvSpPr>
        <p:spPr bwMode="auto">
          <a:xfrm>
            <a:off x="723153" y="1300482"/>
            <a:ext cx="3578177" cy="4171374"/>
          </a:xfrm>
          <a:prstGeom prst="roundRect">
            <a:avLst>
              <a:gd name="adj" fmla="val 4249"/>
            </a:avLst>
          </a:prstGeom>
          <a:solidFill>
            <a:srgbClr val="DDD6E6"/>
          </a:solidFill>
          <a:ln w="38100">
            <a:noFill/>
            <a:round/>
            <a:headEnd/>
            <a:tailEnd type="triangle" w="med" len="med"/>
          </a:ln>
          <a:effectLst>
            <a:outerShdw blurRad="50800" dist="127000" dir="2700000" algn="tl" rotWithShape="0">
              <a:prstClr val="black">
                <a:alpha val="40000"/>
              </a:prstClr>
            </a:outerShdw>
          </a:effectLst>
        </p:spPr>
        <p:txBody>
          <a:bodyPr rtlCol="0" anchor="ctr"/>
          <a:lstStyle/>
          <a:p>
            <a:pPr algn="ctr"/>
            <a:endParaRPr lang="zh-TW" altLang="en-US" sz="2000">
              <a:latin typeface="Times New Roman" panose="02020603050405020304" pitchFamily="18" charset="0"/>
              <a:ea typeface="微軟正黑體" panose="020B0604030504040204" pitchFamily="34" charset="-120"/>
              <a:cs typeface="Times New Roman" panose="02020603050405020304" pitchFamily="18" charset="0"/>
            </a:endParaRPr>
          </a:p>
        </p:txBody>
      </p:sp>
      <p:sp>
        <p:nvSpPr>
          <p:cNvPr id="13" name="圓角矩形 11">
            <a:extLst>
              <a:ext uri="{FF2B5EF4-FFF2-40B4-BE49-F238E27FC236}">
                <a16:creationId xmlns:a16="http://schemas.microsoft.com/office/drawing/2014/main" id="{7A39BEF7-93DF-EC8F-9E9A-64BAB34E3AAC}"/>
              </a:ext>
            </a:extLst>
          </p:cNvPr>
          <p:cNvSpPr/>
          <p:nvPr/>
        </p:nvSpPr>
        <p:spPr bwMode="auto">
          <a:xfrm>
            <a:off x="8020124" y="1221782"/>
            <a:ext cx="3448723" cy="3959818"/>
          </a:xfrm>
          <a:prstGeom prst="roundRect">
            <a:avLst>
              <a:gd name="adj" fmla="val 4249"/>
            </a:avLst>
          </a:prstGeom>
          <a:solidFill>
            <a:srgbClr val="FFCCCC"/>
          </a:solidFill>
          <a:ln w="38100">
            <a:noFill/>
            <a:round/>
            <a:headEnd/>
            <a:tailEnd type="triangle" w="med" len="med"/>
          </a:ln>
          <a:effectLst>
            <a:outerShdw blurRad="50800" dist="127000" dir="2700000" algn="tl" rotWithShape="0">
              <a:prstClr val="black">
                <a:alpha val="40000"/>
              </a:prstClr>
            </a:outerShdw>
          </a:effectLst>
        </p:spPr>
        <p:txBody>
          <a:bodyPr rtlCol="0" anchor="ctr"/>
          <a:lstStyle/>
          <a:p>
            <a:pPr algn="ctr"/>
            <a:endParaRPr lang="zh-TW" altLang="en-US" sz="2000">
              <a:latin typeface="Times New Roman" panose="02020603050405020304" pitchFamily="18" charset="0"/>
              <a:ea typeface="微軟正黑體" panose="020B0604030504040204" pitchFamily="34" charset="-120"/>
              <a:cs typeface="Times New Roman" panose="02020603050405020304" pitchFamily="18" charset="0"/>
            </a:endParaRPr>
          </a:p>
        </p:txBody>
      </p:sp>
      <p:graphicFrame>
        <p:nvGraphicFramePr>
          <p:cNvPr id="14" name="表格 13">
            <a:extLst>
              <a:ext uri="{FF2B5EF4-FFF2-40B4-BE49-F238E27FC236}">
                <a16:creationId xmlns:a16="http://schemas.microsoft.com/office/drawing/2014/main" id="{47483C98-B145-A9B1-F202-4BB914150F3D}"/>
              </a:ext>
            </a:extLst>
          </p:cNvPr>
          <p:cNvGraphicFramePr>
            <a:graphicFrameLocks noGrp="1"/>
          </p:cNvGraphicFramePr>
          <p:nvPr>
            <p:extLst/>
          </p:nvPr>
        </p:nvGraphicFramePr>
        <p:xfrm>
          <a:off x="7869840" y="1539426"/>
          <a:ext cx="3599007" cy="3642174"/>
        </p:xfrm>
        <a:graphic>
          <a:graphicData uri="http://schemas.openxmlformats.org/drawingml/2006/table">
            <a:tbl>
              <a:tblPr bandRow="1">
                <a:tableStyleId>{5C22544A-7EE6-4342-B048-85BDC9FD1C3A}</a:tableStyleId>
              </a:tblPr>
              <a:tblGrid>
                <a:gridCol w="1835700">
                  <a:extLst>
                    <a:ext uri="{9D8B030D-6E8A-4147-A177-3AD203B41FA5}">
                      <a16:colId xmlns:a16="http://schemas.microsoft.com/office/drawing/2014/main" val="20000"/>
                    </a:ext>
                  </a:extLst>
                </a:gridCol>
                <a:gridCol w="1763307">
                  <a:extLst>
                    <a:ext uri="{9D8B030D-6E8A-4147-A177-3AD203B41FA5}">
                      <a16:colId xmlns:a16="http://schemas.microsoft.com/office/drawing/2014/main" val="20001"/>
                    </a:ext>
                  </a:extLst>
                </a:gridCol>
              </a:tblGrid>
              <a:tr h="404686">
                <a:tc>
                  <a:txBody>
                    <a:bodyPr/>
                    <a:lstStyle/>
                    <a:p>
                      <a:pPr algn="r"/>
                      <a:r>
                        <a:rPr lang="zh-TW" altLang="en-US" sz="2000" b="1" dirty="0">
                          <a:solidFill>
                            <a:srgbClr val="0000FF"/>
                          </a:solidFill>
                          <a:latin typeface="標楷體" panose="03000509000000000000" pitchFamily="65" charset="-120"/>
                          <a:ea typeface="標楷體" panose="03000509000000000000" pitchFamily="65" charset="-120"/>
                          <a:cs typeface="Arial Unicode MS" panose="020B0604020202020204" pitchFamily="34" charset="-120"/>
                        </a:rPr>
                        <a:t>高雄科技大學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b="1" dirty="0">
                          <a:solidFill>
                            <a:srgbClr val="0000FF"/>
                          </a:solidFill>
                          <a:latin typeface="標楷體" panose="03000509000000000000" pitchFamily="65" charset="-120"/>
                          <a:ea typeface="標楷體" panose="03000509000000000000" pitchFamily="65" charset="-120"/>
                          <a:cs typeface="Arial Unicode MS" panose="020B0604020202020204" pitchFamily="34" charset="-120"/>
                        </a:rPr>
                        <a:t>澎湖科技大學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04686">
                <a:tc>
                  <a:txBody>
                    <a:bodyPr/>
                    <a:lstStyle/>
                    <a:p>
                      <a:pPr algn="r"/>
                      <a:r>
                        <a:rPr lang="zh-TW" altLang="en-US" sz="2000" b="1" dirty="0">
                          <a:solidFill>
                            <a:srgbClr val="0000FF"/>
                          </a:solidFill>
                          <a:latin typeface="標楷體" panose="03000509000000000000" pitchFamily="65" charset="-120"/>
                          <a:ea typeface="標楷體" panose="03000509000000000000" pitchFamily="65" charset="-120"/>
                          <a:cs typeface="Arial Unicode MS" panose="020B0604020202020204" pitchFamily="34" charset="-120"/>
                        </a:rPr>
                        <a:t>高雄餐旅大學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b="1" dirty="0">
                          <a:solidFill>
                            <a:srgbClr val="0000FF"/>
                          </a:solidFill>
                          <a:latin typeface="標楷體" panose="03000509000000000000" pitchFamily="65" charset="-120"/>
                          <a:ea typeface="標楷體" panose="03000509000000000000" pitchFamily="65" charset="-120"/>
                          <a:cs typeface="Arial Unicode MS" panose="020B0604020202020204" pitchFamily="34" charset="-120"/>
                        </a:rPr>
                        <a:t>臺東專科學校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04686">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b="1" dirty="0">
                          <a:solidFill>
                            <a:srgbClr val="0000FF"/>
                          </a:solidFill>
                          <a:latin typeface="標楷體" panose="03000509000000000000" pitchFamily="65" charset="-120"/>
                          <a:ea typeface="標楷體" panose="03000509000000000000" pitchFamily="65" charset="-120"/>
                          <a:cs typeface="Arial Unicode MS" panose="020B0604020202020204" pitchFamily="34" charset="-120"/>
                        </a:rPr>
                        <a:t>臺南護理專校</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美和科技大學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04686">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中華醫事科大</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輔英科技大學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04686">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正修科技大學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南臺科技大學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04686">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b="0" dirty="0">
                          <a:solidFill>
                            <a:schemeClr val="tx1"/>
                          </a:solidFill>
                          <a:effectLst/>
                          <a:latin typeface="標楷體" panose="03000509000000000000" pitchFamily="65" charset="-120"/>
                          <a:ea typeface="標楷體" panose="03000509000000000000" pitchFamily="65" charset="-120"/>
                          <a:cs typeface="Arial Unicode MS" panose="020B0604020202020204" pitchFamily="34" charset="-120"/>
                        </a:rPr>
                        <a:t>大仁科技大學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樹人醫護專校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04686">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敏惠醫護專校</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育英醫護專校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04686">
                <a:tc>
                  <a:txBody>
                    <a:bodyPr/>
                    <a:lstStyle/>
                    <a:p>
                      <a:pPr algn="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崇仁醫護專校</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慈惠醫護專校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404686">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b="0" dirty="0">
                          <a:solidFill>
                            <a:schemeClr val="tx1"/>
                          </a:solidFill>
                          <a:effectLst/>
                          <a:latin typeface="標楷體" panose="03000509000000000000" pitchFamily="65" charset="-120"/>
                          <a:ea typeface="標楷體" panose="03000509000000000000" pitchFamily="65" charset="-120"/>
                        </a:rPr>
                        <a:t>嘉南藥理大學</a:t>
                      </a:r>
                      <a:endPar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endParaRP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文藻外語大學</a:t>
                      </a:r>
                      <a:endParaRPr lang="zh-TW" altLang="en-US" sz="2000" dirty="0"/>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
        <p:nvSpPr>
          <p:cNvPr id="15" name="圓角矩形 10">
            <a:extLst>
              <a:ext uri="{FF2B5EF4-FFF2-40B4-BE49-F238E27FC236}">
                <a16:creationId xmlns:a16="http://schemas.microsoft.com/office/drawing/2014/main" id="{B84836DB-A336-2790-284B-09A517F37E98}"/>
              </a:ext>
            </a:extLst>
          </p:cNvPr>
          <p:cNvSpPr/>
          <p:nvPr/>
        </p:nvSpPr>
        <p:spPr bwMode="auto">
          <a:xfrm>
            <a:off x="5155418" y="1300481"/>
            <a:ext cx="1899312" cy="2722880"/>
          </a:xfrm>
          <a:prstGeom prst="roundRect">
            <a:avLst>
              <a:gd name="adj" fmla="val 4249"/>
            </a:avLst>
          </a:prstGeom>
          <a:solidFill>
            <a:schemeClr val="accent6">
              <a:lumMod val="60000"/>
              <a:lumOff val="40000"/>
            </a:schemeClr>
          </a:solidFill>
          <a:ln w="38100">
            <a:noFill/>
            <a:round/>
            <a:headEnd/>
            <a:tailEnd type="triangle" w="med" len="med"/>
          </a:ln>
          <a:effectLst>
            <a:outerShdw blurRad="50800" dist="127000" dir="2700000" algn="tl" rotWithShape="0">
              <a:prstClr val="black">
                <a:alpha val="40000"/>
              </a:prstClr>
            </a:outerShdw>
          </a:effectLst>
        </p:spPr>
        <p:txBody>
          <a:bodyPr rtlCol="0" anchor="ctr"/>
          <a:lstStyle/>
          <a:p>
            <a:pPr algn="ctr"/>
            <a:endParaRPr lang="zh-TW" altLang="en-US" sz="2000">
              <a:latin typeface="Times New Roman" panose="02020603050405020304" pitchFamily="18" charset="0"/>
              <a:ea typeface="微軟正黑體" panose="020B0604030504040204" pitchFamily="34" charset="-120"/>
              <a:cs typeface="Times New Roman" panose="02020603050405020304" pitchFamily="18" charset="0"/>
            </a:endParaRPr>
          </a:p>
        </p:txBody>
      </p:sp>
      <p:graphicFrame>
        <p:nvGraphicFramePr>
          <p:cNvPr id="16" name="內容版面配置區 2">
            <a:extLst>
              <a:ext uri="{FF2B5EF4-FFF2-40B4-BE49-F238E27FC236}">
                <a16:creationId xmlns:a16="http://schemas.microsoft.com/office/drawing/2014/main" id="{661780EF-5799-1CEA-9ADC-FF3BF1305D8E}"/>
              </a:ext>
            </a:extLst>
          </p:cNvPr>
          <p:cNvGraphicFramePr>
            <a:graphicFrameLocks/>
          </p:cNvGraphicFramePr>
          <p:nvPr/>
        </p:nvGraphicFramePr>
        <p:xfrm>
          <a:off x="5124490" y="1552356"/>
          <a:ext cx="1899312" cy="2377224"/>
        </p:xfrm>
        <a:graphic>
          <a:graphicData uri="http://schemas.openxmlformats.org/drawingml/2006/table">
            <a:tbl>
              <a:tblPr bandRow="1">
                <a:tableStyleId>{5C22544A-7EE6-4342-B048-85BDC9FD1C3A}</a:tableStyleId>
              </a:tblPr>
              <a:tblGrid>
                <a:gridCol w="1899312">
                  <a:extLst>
                    <a:ext uri="{9D8B030D-6E8A-4147-A177-3AD203B41FA5}">
                      <a16:colId xmlns:a16="http://schemas.microsoft.com/office/drawing/2014/main" val="20002"/>
                    </a:ext>
                  </a:extLst>
                </a:gridCol>
              </a:tblGrid>
              <a:tr h="336562">
                <a:tc>
                  <a:txBody>
                    <a:bodyPr/>
                    <a:lstStyle/>
                    <a:p>
                      <a:pPr algn="ctr"/>
                      <a:r>
                        <a:rPr lang="zh-TW" altLang="en-US" sz="2000" b="1" dirty="0">
                          <a:solidFill>
                            <a:srgbClr val="0000FF"/>
                          </a:solidFill>
                          <a:latin typeface="標楷體" panose="03000509000000000000" pitchFamily="65" charset="-120"/>
                          <a:ea typeface="標楷體" panose="03000509000000000000" pitchFamily="65" charset="-120"/>
                          <a:cs typeface="Arial Unicode MS" panose="020B0604020202020204" pitchFamily="34" charset="-120"/>
                        </a:rPr>
                        <a:t>臺中科技大學</a:t>
                      </a:r>
                    </a:p>
                  </a:txBody>
                  <a:tcPr marL="91444" marR="91444" marT="45702" marB="4570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36562">
                <a:tc>
                  <a:txBody>
                    <a:bodyPr/>
                    <a:lstStyle/>
                    <a:p>
                      <a:pPr algn="ctr"/>
                      <a:r>
                        <a:rPr lang="zh-TW" altLang="en-US" sz="2000" b="1" dirty="0">
                          <a:solidFill>
                            <a:srgbClr val="0000FF"/>
                          </a:solidFill>
                          <a:latin typeface="標楷體" panose="03000509000000000000" pitchFamily="65" charset="-120"/>
                          <a:ea typeface="標楷體" panose="03000509000000000000" pitchFamily="65" charset="-120"/>
                          <a:cs typeface="Arial Unicode MS" panose="020B0604020202020204" pitchFamily="34" charset="-120"/>
                        </a:rPr>
                        <a:t>虎尾科技大學</a:t>
                      </a:r>
                    </a:p>
                  </a:txBody>
                  <a:tcPr marL="91444" marR="91444" marT="45702" marB="4570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36562">
                <a:tc>
                  <a:txBody>
                    <a:bodyPr/>
                    <a:lstStyle/>
                    <a:p>
                      <a:pPr algn="ct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弘光科技大學</a:t>
                      </a:r>
                    </a:p>
                  </a:txBody>
                  <a:tcPr marL="91444" marR="91444" marT="45702" marB="4570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36562">
                <a:tc>
                  <a:txBody>
                    <a:bodyPr/>
                    <a:lstStyle/>
                    <a:p>
                      <a:pPr algn="ct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南開科技大學</a:t>
                      </a:r>
                    </a:p>
                  </a:txBody>
                  <a:tcPr marL="91444" marR="91444" marT="45702" marB="4570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36562">
                <a:tc>
                  <a:txBody>
                    <a:bodyPr/>
                    <a:lstStyle/>
                    <a:p>
                      <a:pPr algn="ctr"/>
                      <a:r>
                        <a:rPr lang="zh-TW" altLang="en-US" sz="2000" b="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中臺科技大學</a:t>
                      </a:r>
                    </a:p>
                  </a:txBody>
                  <a:tcPr marL="91444" marR="91444" marT="45702" marB="4570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365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仁德醫護專校</a:t>
                      </a:r>
                    </a:p>
                  </a:txBody>
                  <a:tcPr marL="91444" marR="91444" marT="45702" marB="4570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2910058"/>
                  </a:ext>
                </a:extLst>
              </a:tr>
            </a:tbl>
          </a:graphicData>
        </a:graphic>
      </p:graphicFrame>
      <p:sp>
        <p:nvSpPr>
          <p:cNvPr id="17" name="圓角矩形 1">
            <a:extLst>
              <a:ext uri="{FF2B5EF4-FFF2-40B4-BE49-F238E27FC236}">
                <a16:creationId xmlns:a16="http://schemas.microsoft.com/office/drawing/2014/main" id="{D9E586BB-6197-4761-21A7-4819064E5644}"/>
              </a:ext>
            </a:extLst>
          </p:cNvPr>
          <p:cNvSpPr/>
          <p:nvPr/>
        </p:nvSpPr>
        <p:spPr bwMode="auto">
          <a:xfrm>
            <a:off x="557464" y="946000"/>
            <a:ext cx="3859330" cy="576064"/>
          </a:xfrm>
          <a:prstGeom prst="roundRect">
            <a:avLst/>
          </a:prstGeom>
          <a:solidFill>
            <a:srgbClr val="C2B5D3"/>
          </a:solidFill>
          <a:ln w="38100">
            <a:noFill/>
            <a:round/>
            <a:headEnd/>
            <a:tailEnd type="triangle" w="med" len="med"/>
          </a:ln>
          <a:scene3d>
            <a:camera prst="orthographicFront"/>
            <a:lightRig rig="threePt" dir="t"/>
          </a:scene3d>
          <a:sp3d>
            <a:bevelT/>
          </a:sp3d>
        </p:spPr>
        <p:txBody>
          <a:bodyPr rtlCol="0" anchor="ctr"/>
          <a:lstStyle/>
          <a:p>
            <a:pPr algn="ct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北區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(17</a:t>
            </a: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2400" b="1"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8" name="圓角矩形 6">
            <a:extLst>
              <a:ext uri="{FF2B5EF4-FFF2-40B4-BE49-F238E27FC236}">
                <a16:creationId xmlns:a16="http://schemas.microsoft.com/office/drawing/2014/main" id="{1EDC8BD2-D7A1-4895-B08C-832440142B55}"/>
              </a:ext>
            </a:extLst>
          </p:cNvPr>
          <p:cNvSpPr/>
          <p:nvPr/>
        </p:nvSpPr>
        <p:spPr bwMode="auto">
          <a:xfrm>
            <a:off x="7876262" y="933749"/>
            <a:ext cx="3718754" cy="576064"/>
          </a:xfrm>
          <a:prstGeom prst="roundRect">
            <a:avLst/>
          </a:prstGeom>
          <a:solidFill>
            <a:srgbClr val="FF8989"/>
          </a:solidFill>
          <a:ln w="38100">
            <a:noFill/>
            <a:round/>
            <a:headEnd/>
            <a:tailEnd type="triangle" w="med" len="med"/>
          </a:ln>
          <a:scene3d>
            <a:camera prst="orthographicFront"/>
            <a:lightRig rig="threePt" dir="t"/>
          </a:scene3d>
          <a:sp3d>
            <a:bevelT/>
          </a:sp3d>
        </p:spPr>
        <p:txBody>
          <a:bodyPr rtlCol="0" anchor="ctr"/>
          <a:lstStyle/>
          <a:p>
            <a:pPr algn="ct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南區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(18</a:t>
            </a: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2400" b="1"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9" name="圓角矩形 5">
            <a:extLst>
              <a:ext uri="{FF2B5EF4-FFF2-40B4-BE49-F238E27FC236}">
                <a16:creationId xmlns:a16="http://schemas.microsoft.com/office/drawing/2014/main" id="{AC207193-7288-61F9-54B6-79E25A43A42D}"/>
              </a:ext>
            </a:extLst>
          </p:cNvPr>
          <p:cNvSpPr/>
          <p:nvPr/>
        </p:nvSpPr>
        <p:spPr bwMode="auto">
          <a:xfrm>
            <a:off x="5060785" y="946000"/>
            <a:ext cx="2070431" cy="576064"/>
          </a:xfrm>
          <a:prstGeom prst="roundRect">
            <a:avLst/>
          </a:prstGeom>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16200000" scaled="1"/>
            <a:tileRect/>
          </a:gradFill>
          <a:ln w="38100">
            <a:noFill/>
            <a:round/>
            <a:headEnd/>
            <a:tailEnd type="triangle" w="med" len="med"/>
          </a:ln>
          <a:scene3d>
            <a:camera prst="orthographicFront"/>
            <a:lightRig rig="threePt" dir="t"/>
          </a:scene3d>
          <a:sp3d>
            <a:bevelT/>
          </a:sp3d>
        </p:spPr>
        <p:txBody>
          <a:bodyPr rtlCol="0" anchor="ctr"/>
          <a:lstStyle/>
          <a:p>
            <a:pPr algn="ct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中區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(6</a:t>
            </a: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所</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2400" b="1" dirty="0">
              <a:latin typeface="Times New Roman" panose="02020603050405020304" pitchFamily="18" charset="0"/>
              <a:ea typeface="標楷體" panose="03000509000000000000" pitchFamily="65" charset="-120"/>
              <a:cs typeface="Times New Roman" panose="02020603050405020304" pitchFamily="18" charset="0"/>
            </a:endParaRPr>
          </a:p>
        </p:txBody>
      </p:sp>
      <p:graphicFrame>
        <p:nvGraphicFramePr>
          <p:cNvPr id="25" name="表格 24">
            <a:extLst>
              <a:ext uri="{FF2B5EF4-FFF2-40B4-BE49-F238E27FC236}">
                <a16:creationId xmlns:a16="http://schemas.microsoft.com/office/drawing/2014/main" id="{9D8ED865-E7A5-EADF-ECDD-3EAD0A2F5B35}"/>
              </a:ext>
            </a:extLst>
          </p:cNvPr>
          <p:cNvGraphicFramePr>
            <a:graphicFrameLocks noGrp="1"/>
          </p:cNvGraphicFramePr>
          <p:nvPr>
            <p:extLst/>
          </p:nvPr>
        </p:nvGraphicFramePr>
        <p:xfrm>
          <a:off x="557464" y="1509813"/>
          <a:ext cx="3718754" cy="3962043"/>
        </p:xfrm>
        <a:graphic>
          <a:graphicData uri="http://schemas.openxmlformats.org/drawingml/2006/table">
            <a:tbl>
              <a:tblPr bandRow="1">
                <a:tableStyleId>{5C22544A-7EE6-4342-B048-85BDC9FD1C3A}</a:tableStyleId>
              </a:tblPr>
              <a:tblGrid>
                <a:gridCol w="1922097">
                  <a:extLst>
                    <a:ext uri="{9D8B030D-6E8A-4147-A177-3AD203B41FA5}">
                      <a16:colId xmlns:a16="http://schemas.microsoft.com/office/drawing/2014/main" val="20000"/>
                    </a:ext>
                  </a:extLst>
                </a:gridCol>
                <a:gridCol w="1796657">
                  <a:extLst>
                    <a:ext uri="{9D8B030D-6E8A-4147-A177-3AD203B41FA5}">
                      <a16:colId xmlns:a16="http://schemas.microsoft.com/office/drawing/2014/main" val="20001"/>
                    </a:ext>
                  </a:extLst>
                </a:gridCol>
              </a:tblGrid>
              <a:tr h="440227">
                <a:tc>
                  <a:txBody>
                    <a:bodyPr/>
                    <a:lstStyle/>
                    <a:p>
                      <a:pPr algn="r"/>
                      <a:r>
                        <a:rPr lang="zh-TW" altLang="en-US" sz="2000" b="1" dirty="0">
                          <a:solidFill>
                            <a:srgbClr val="0000FF"/>
                          </a:solidFill>
                          <a:latin typeface="標楷體" panose="03000509000000000000" pitchFamily="65" charset="-120"/>
                          <a:ea typeface="標楷體" panose="03000509000000000000" pitchFamily="65" charset="-120"/>
                          <a:cs typeface="Arial Unicode MS" panose="020B0604020202020204" pitchFamily="34" charset="-120"/>
                        </a:rPr>
                        <a:t>臺北科技大學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b="1" dirty="0">
                          <a:solidFill>
                            <a:srgbClr val="0000FF"/>
                          </a:solidFill>
                          <a:latin typeface="標楷體" panose="03000509000000000000" pitchFamily="65" charset="-120"/>
                          <a:ea typeface="標楷體" panose="03000509000000000000" pitchFamily="65" charset="-120"/>
                          <a:cs typeface="Arial Unicode MS" panose="020B0604020202020204" pitchFamily="34" charset="-120"/>
                        </a:rPr>
                        <a:t>臺北商業大學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4022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敏實科技大學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b="1" dirty="0">
                          <a:solidFill>
                            <a:srgbClr val="7030A0"/>
                          </a:solidFill>
                          <a:latin typeface="標楷體" panose="03000509000000000000" pitchFamily="65" charset="-120"/>
                          <a:ea typeface="標楷體" panose="03000509000000000000" pitchFamily="65" charset="-120"/>
                          <a:cs typeface="Arial Unicode MS" panose="020B0604020202020204" pitchFamily="34" charset="-120"/>
                        </a:rPr>
                        <a:t>慈濟大學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40227">
                <a:tc>
                  <a:txBody>
                    <a:bodyPr/>
                    <a:lstStyle/>
                    <a:p>
                      <a:pPr algn="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致理科技大學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龍華科技大學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40227">
                <a:tc>
                  <a:txBody>
                    <a:bodyPr/>
                    <a:lstStyle/>
                    <a:p>
                      <a:pPr algn="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臺北城市科大</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台北海洋科大</a:t>
                      </a:r>
                      <a:endParaRPr lang="zh-TW" altLang="en-US" sz="2000" dirty="0"/>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40227">
                <a:tc>
                  <a:txBody>
                    <a:bodyPr/>
                    <a:lstStyle/>
                    <a:p>
                      <a:pPr algn="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宏國德霖科大</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b="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中華科技大學</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40227">
                <a:tc>
                  <a:txBody>
                    <a:bodyPr/>
                    <a:lstStyle/>
                    <a:p>
                      <a:pPr algn="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耕莘醫護專校</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馬偕醫護專校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40227">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新生醫護專校</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聖母醫護專校</a:t>
                      </a: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4022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黎明技術學院</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5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德育護理健康學院</a:t>
                      </a:r>
                      <a:endParaRPr lang="en-US" altLang="zh-TW" sz="15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endParaRP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44022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rPr>
                        <a:t>康寧大學</a:t>
                      </a:r>
                    </a:p>
                  </a:txBody>
                  <a:tcPr marL="91444" marR="91444" marT="45702" marB="45702"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2000" dirty="0">
                        <a:solidFill>
                          <a:schemeClr val="tx1"/>
                        </a:solidFill>
                        <a:latin typeface="標楷體" panose="03000509000000000000" pitchFamily="65" charset="-120"/>
                        <a:ea typeface="標楷體" panose="03000509000000000000" pitchFamily="65" charset="-120"/>
                        <a:cs typeface="Arial Unicode MS" panose="020B0604020202020204" pitchFamily="34" charset="-120"/>
                      </a:endParaRPr>
                    </a:p>
                  </a:txBody>
                  <a:tcPr marL="91444" marR="91444" marT="45702" marB="45702"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084572"/>
                  </a:ext>
                </a:extLst>
              </a:tr>
            </a:tbl>
          </a:graphicData>
        </a:graphic>
      </p:graphicFrame>
      <p:sp>
        <p:nvSpPr>
          <p:cNvPr id="27" name="文字方塊 26">
            <a:extLst>
              <a:ext uri="{FF2B5EF4-FFF2-40B4-BE49-F238E27FC236}">
                <a16:creationId xmlns:a16="http://schemas.microsoft.com/office/drawing/2014/main" id="{A91A4187-E12B-F8E3-460A-29DBA9D9BC7A}"/>
              </a:ext>
            </a:extLst>
          </p:cNvPr>
          <p:cNvSpPr txBox="1"/>
          <p:nvPr/>
        </p:nvSpPr>
        <p:spPr>
          <a:xfrm>
            <a:off x="4519491" y="5181600"/>
            <a:ext cx="3232247" cy="923330"/>
          </a:xfrm>
          <a:prstGeom prst="rect">
            <a:avLst/>
          </a:prstGeom>
          <a:noFill/>
        </p:spPr>
        <p:txBody>
          <a:bodyPr wrap="square" rtlCol="0">
            <a:spAutoFit/>
          </a:bodyPr>
          <a:lstStyle/>
          <a:p>
            <a:pPr marL="684000" indent="-684000"/>
            <a:r>
              <a:rPr lang="en-US" altLang="zh-TW"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註：各校招生科組以</a:t>
            </a:r>
            <a:r>
              <a:rPr lang="en-US" altLang="zh-TW" dirty="0">
                <a:latin typeface="Times New Roman" panose="02020603050405020304" pitchFamily="18" charset="0"/>
                <a:ea typeface="標楷體" panose="03000509000000000000" pitchFamily="65" charset="-120"/>
                <a:cs typeface="Times New Roman" panose="02020603050405020304" pitchFamily="18" charset="0"/>
              </a:rPr>
              <a:t>114</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學年度</a:t>
            </a:r>
            <a:r>
              <a:rPr lang="zh-TW" altLang="en-US"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招生簡章</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及</a:t>
            </a:r>
            <a:r>
              <a:rPr lang="zh-TW" altLang="en-US"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各招生委員會</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公告為準。</a:t>
            </a:r>
          </a:p>
        </p:txBody>
      </p:sp>
      <p:grpSp>
        <p:nvGrpSpPr>
          <p:cNvPr id="20" name="群組 19">
            <a:extLst>
              <a:ext uri="{FF2B5EF4-FFF2-40B4-BE49-F238E27FC236}">
                <a16:creationId xmlns:a16="http://schemas.microsoft.com/office/drawing/2014/main" id="{A5C2408D-FD27-29A9-4638-1296E38F50D9}"/>
              </a:ext>
            </a:extLst>
          </p:cNvPr>
          <p:cNvGrpSpPr/>
          <p:nvPr/>
        </p:nvGrpSpPr>
        <p:grpSpPr>
          <a:xfrm>
            <a:off x="-362" y="4235"/>
            <a:ext cx="5984067" cy="605449"/>
            <a:chOff x="2" y="4235"/>
            <a:chExt cx="6015355" cy="605449"/>
          </a:xfrm>
        </p:grpSpPr>
        <p:sp>
          <p:nvSpPr>
            <p:cNvPr id="21" name="圓角化同側角落矩形 60">
              <a:extLst>
                <a:ext uri="{FF2B5EF4-FFF2-40B4-BE49-F238E27FC236}">
                  <a16:creationId xmlns:a16="http://schemas.microsoft.com/office/drawing/2014/main" id="{16CE9D52-A9DB-2232-F125-51152AC9E492}"/>
                </a:ext>
              </a:extLst>
            </p:cNvPr>
            <p:cNvSpPr/>
            <p:nvPr/>
          </p:nvSpPr>
          <p:spPr>
            <a:xfrm rot="16200000" flipH="1">
              <a:off x="2704955" y="-2700718"/>
              <a:ext cx="605449" cy="6015355"/>
            </a:xfrm>
            <a:prstGeom prst="round2SameRect">
              <a:avLst>
                <a:gd name="adj1" fmla="val 0"/>
                <a:gd name="adj2" fmla="val 50000"/>
              </a:avLst>
            </a:prstGeom>
            <a:gradFill flip="none" rotWithShape="1">
              <a:gsLst>
                <a:gs pos="0">
                  <a:schemeClr val="accent4">
                    <a:lumMod val="40000"/>
                    <a:lumOff val="60000"/>
                  </a:schemeClr>
                </a:gs>
                <a:gs pos="48000">
                  <a:srgbClr val="FFA54B"/>
                </a:gs>
                <a:gs pos="60000">
                  <a:srgbClr val="FFA54B"/>
                </a:gs>
                <a:gs pos="100000">
                  <a:schemeClr val="accent4">
                    <a:lumMod val="40000"/>
                    <a:lumOff val="60000"/>
                  </a:schemeClr>
                </a:gs>
              </a:gsLst>
              <a:lin ang="27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sp>
          <p:nvSpPr>
            <p:cNvPr id="22" name="圓角化同側角落矩形 61">
              <a:extLst>
                <a:ext uri="{FF2B5EF4-FFF2-40B4-BE49-F238E27FC236}">
                  <a16:creationId xmlns:a16="http://schemas.microsoft.com/office/drawing/2014/main" id="{6BA77687-3D1E-A693-CF2D-EC122418FEF6}"/>
                </a:ext>
              </a:extLst>
            </p:cNvPr>
            <p:cNvSpPr/>
            <p:nvPr/>
          </p:nvSpPr>
          <p:spPr>
            <a:xfrm rot="16200000" flipH="1">
              <a:off x="2747361" y="-2637214"/>
              <a:ext cx="508000" cy="5879628"/>
            </a:xfrm>
            <a:prstGeom prst="round2SameRect">
              <a:avLst>
                <a:gd name="adj1" fmla="val 0"/>
                <a:gd name="adj2" fmla="val 50000"/>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grpSp>
      <p:sp>
        <p:nvSpPr>
          <p:cNvPr id="23" name="Google Shape;446;p38">
            <a:extLst>
              <a:ext uri="{FF2B5EF4-FFF2-40B4-BE49-F238E27FC236}">
                <a16:creationId xmlns:a16="http://schemas.microsoft.com/office/drawing/2014/main" id="{19D2778B-25E8-4C72-1AC1-9527267CBADA}"/>
              </a:ext>
            </a:extLst>
          </p:cNvPr>
          <p:cNvSpPr txBox="1">
            <a:spLocks/>
          </p:cNvSpPr>
          <p:nvPr/>
        </p:nvSpPr>
        <p:spPr>
          <a:xfrm>
            <a:off x="1" y="-57125"/>
            <a:ext cx="5759115" cy="698450"/>
          </a:xfrm>
          <a:prstGeom prst="rect">
            <a:avLst/>
          </a:prstGeom>
        </p:spPr>
        <p:txBody>
          <a:bodyPr spcFirstLastPara="1" wrap="square" lIns="91425" tIns="91425" rIns="91425" bIns="91425"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pP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 </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a:t>
            </a: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四</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a:t>
            </a: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五專優先免試入學</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_</a:t>
            </a:r>
            <a:r>
              <a:rPr lang="zh-TW" altLang="en-US" sz="2400" b="1" kern="0" dirty="0">
                <a:solidFill>
                  <a:prstClr val="black"/>
                </a:solidFill>
                <a:latin typeface="微軟正黑體" panose="020B0604030504040204" pitchFamily="34" charset="-120"/>
                <a:ea typeface="微軟正黑體" panose="020B0604030504040204" pitchFamily="34" charset="-120"/>
                <a:cs typeface="Arial" pitchFamily="34" charset="0"/>
              </a:rPr>
              <a:t>招生學校</a:t>
            </a:r>
            <a:endParaRPr lang="en-US" dirty="0"/>
          </a:p>
        </p:txBody>
      </p:sp>
    </p:spTree>
    <p:extLst>
      <p:ext uri="{BB962C8B-B14F-4D97-AF65-F5344CB8AC3E}">
        <p14:creationId xmlns:p14="http://schemas.microsoft.com/office/powerpoint/2010/main" val="3465445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群組 9">
            <a:extLst>
              <a:ext uri="{FF2B5EF4-FFF2-40B4-BE49-F238E27FC236}">
                <a16:creationId xmlns:a16="http://schemas.microsoft.com/office/drawing/2014/main" id="{285B929B-3BDC-48FB-8133-0EEE76214C39}"/>
              </a:ext>
            </a:extLst>
          </p:cNvPr>
          <p:cNvGrpSpPr/>
          <p:nvPr/>
        </p:nvGrpSpPr>
        <p:grpSpPr>
          <a:xfrm>
            <a:off x="-966" y="-48054"/>
            <a:ext cx="8423072" cy="698450"/>
            <a:chOff x="-967" y="-39262"/>
            <a:chExt cx="9795745" cy="698450"/>
          </a:xfrm>
        </p:grpSpPr>
        <p:grpSp>
          <p:nvGrpSpPr>
            <p:cNvPr id="11" name="群組 10">
              <a:extLst>
                <a:ext uri="{FF2B5EF4-FFF2-40B4-BE49-F238E27FC236}">
                  <a16:creationId xmlns:a16="http://schemas.microsoft.com/office/drawing/2014/main" id="{AC192EEF-E6FF-4C99-9F4D-D56C0DA6DB5C}"/>
                </a:ext>
              </a:extLst>
            </p:cNvPr>
            <p:cNvGrpSpPr/>
            <p:nvPr/>
          </p:nvGrpSpPr>
          <p:grpSpPr>
            <a:xfrm>
              <a:off x="576" y="12962"/>
              <a:ext cx="9794202" cy="605449"/>
              <a:chOff x="501" y="12962"/>
              <a:chExt cx="8579589" cy="605449"/>
            </a:xfrm>
          </p:grpSpPr>
          <p:sp>
            <p:nvSpPr>
              <p:cNvPr id="13" name="圓角化同側角落矩形 103">
                <a:extLst>
                  <a:ext uri="{FF2B5EF4-FFF2-40B4-BE49-F238E27FC236}">
                    <a16:creationId xmlns:a16="http://schemas.microsoft.com/office/drawing/2014/main" id="{45C00C2C-47AE-44B4-AEE6-9C63450A59F6}"/>
                  </a:ext>
                </a:extLst>
              </p:cNvPr>
              <p:cNvSpPr/>
              <p:nvPr/>
            </p:nvSpPr>
            <p:spPr>
              <a:xfrm rot="16200000" flipH="1">
                <a:off x="3987571" y="-3974108"/>
                <a:ext cx="605449" cy="8579589"/>
              </a:xfrm>
              <a:prstGeom prst="round2SameRect">
                <a:avLst>
                  <a:gd name="adj1" fmla="val 0"/>
                  <a:gd name="adj2" fmla="val 50000"/>
                </a:avLst>
              </a:prstGeom>
              <a:gradFill flip="none" rotWithShape="1">
                <a:gsLst>
                  <a:gs pos="0">
                    <a:srgbClr val="FEDEEC"/>
                  </a:gs>
                  <a:gs pos="48000">
                    <a:srgbClr val="FC79B2"/>
                  </a:gs>
                  <a:gs pos="60000">
                    <a:srgbClr val="FC79B2"/>
                  </a:gs>
                  <a:gs pos="100000">
                    <a:srgbClr val="FEDEEC"/>
                  </a:gs>
                </a:gsLst>
                <a:lin ang="27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sp>
            <p:nvSpPr>
              <p:cNvPr id="14" name="圓角化同側角落矩形 104">
                <a:extLst>
                  <a:ext uri="{FF2B5EF4-FFF2-40B4-BE49-F238E27FC236}">
                    <a16:creationId xmlns:a16="http://schemas.microsoft.com/office/drawing/2014/main" id="{681A5915-0E3A-4F17-A488-DBB7095B0679}"/>
                  </a:ext>
                </a:extLst>
              </p:cNvPr>
              <p:cNvSpPr/>
              <p:nvPr/>
            </p:nvSpPr>
            <p:spPr>
              <a:xfrm rot="16200000" flipH="1">
                <a:off x="4036808" y="-3855886"/>
                <a:ext cx="508000" cy="8334556"/>
              </a:xfrm>
              <a:prstGeom prst="round2SameRect">
                <a:avLst>
                  <a:gd name="adj1" fmla="val 0"/>
                  <a:gd name="adj2" fmla="val 50000"/>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grpSp>
        <p:sp>
          <p:nvSpPr>
            <p:cNvPr id="12" name="Google Shape;446;p38">
              <a:extLst>
                <a:ext uri="{FF2B5EF4-FFF2-40B4-BE49-F238E27FC236}">
                  <a16:creationId xmlns:a16="http://schemas.microsoft.com/office/drawing/2014/main" id="{3C73BFDD-1386-4966-A1C9-4E741169C74C}"/>
                </a:ext>
              </a:extLst>
            </p:cNvPr>
            <p:cNvSpPr txBox="1">
              <a:spLocks/>
            </p:cNvSpPr>
            <p:nvPr/>
          </p:nvSpPr>
          <p:spPr>
            <a:xfrm>
              <a:off x="-967" y="-39262"/>
              <a:ext cx="9664224" cy="698450"/>
            </a:xfrm>
            <a:prstGeom prst="rect">
              <a:avLst/>
            </a:prstGeom>
          </p:spPr>
          <p:txBody>
            <a:bodyPr spcFirstLastPara="1" wrap="square" lIns="91425" tIns="91425" rIns="91425" bIns="91425"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pP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 肆、北、中、南區五專聯合免試入學</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_</a:t>
              </a:r>
              <a:r>
                <a:rPr lang="zh-TW" altLang="en-US" sz="2400" b="1" kern="0" dirty="0">
                  <a:solidFill>
                    <a:prstClr val="black"/>
                  </a:solidFill>
                  <a:latin typeface="微軟正黑體" panose="020B0604030504040204" pitchFamily="34" charset="-120"/>
                  <a:ea typeface="微軟正黑體" panose="020B0604030504040204" pitchFamily="34" charset="-120"/>
                  <a:cs typeface="Arial" pitchFamily="34" charset="0"/>
                </a:rPr>
                <a:t>招生學校</a:t>
              </a:r>
              <a:endParaRPr lang="en-US" dirty="0"/>
            </a:p>
          </p:txBody>
        </p:sp>
      </p:grpSp>
      <p:graphicFrame>
        <p:nvGraphicFramePr>
          <p:cNvPr id="7" name="表格 6">
            <a:extLst>
              <a:ext uri="{FF2B5EF4-FFF2-40B4-BE49-F238E27FC236}">
                <a16:creationId xmlns:a16="http://schemas.microsoft.com/office/drawing/2014/main" id="{DC43BE13-7350-4F4A-9FF8-8BED4A8BA076}"/>
              </a:ext>
            </a:extLst>
          </p:cNvPr>
          <p:cNvGraphicFramePr>
            <a:graphicFrameLocks noGrp="1"/>
          </p:cNvGraphicFramePr>
          <p:nvPr>
            <p:extLst/>
          </p:nvPr>
        </p:nvGraphicFramePr>
        <p:xfrm>
          <a:off x="2156902" y="801694"/>
          <a:ext cx="9114981" cy="2041896"/>
        </p:xfrm>
        <a:graphic>
          <a:graphicData uri="http://schemas.openxmlformats.org/drawingml/2006/table">
            <a:tbl>
              <a:tblPr firstRow="1" bandRow="1">
                <a:tableStyleId>{2D5ABB26-0587-4C30-8999-92F81FD0307C}</a:tableStyleId>
              </a:tblPr>
              <a:tblGrid>
                <a:gridCol w="3038327">
                  <a:extLst>
                    <a:ext uri="{9D8B030D-6E8A-4147-A177-3AD203B41FA5}">
                      <a16:colId xmlns:a16="http://schemas.microsoft.com/office/drawing/2014/main" val="20000"/>
                    </a:ext>
                  </a:extLst>
                </a:gridCol>
                <a:gridCol w="3038327">
                  <a:extLst>
                    <a:ext uri="{9D8B030D-6E8A-4147-A177-3AD203B41FA5}">
                      <a16:colId xmlns:a16="http://schemas.microsoft.com/office/drawing/2014/main" val="20001"/>
                    </a:ext>
                  </a:extLst>
                </a:gridCol>
                <a:gridCol w="3038327">
                  <a:extLst>
                    <a:ext uri="{9D8B030D-6E8A-4147-A177-3AD203B41FA5}">
                      <a16:colId xmlns:a16="http://schemas.microsoft.com/office/drawing/2014/main" val="20002"/>
                    </a:ext>
                  </a:extLst>
                </a:gridCol>
              </a:tblGrid>
              <a:tr h="2880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國立臺北科技大學</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國立臺北商業大學</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致理科技大學</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2880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rgbClr val="7030A0"/>
                          </a:solidFill>
                          <a:latin typeface="Times New Roman" panose="02020603050405020304" pitchFamily="18" charset="0"/>
                          <a:ea typeface="標楷體" panose="03000509000000000000" pitchFamily="65" charset="-120"/>
                          <a:cs typeface="Times New Roman" panose="02020603050405020304" pitchFamily="18" charset="0"/>
                        </a:rPr>
                        <a:t>慈濟大學</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敏實科技大學</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臺北城市科技大學</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2880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中華科技大學</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龍華科技大學</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宏國德霖科技大學</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2880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台北海洋科技大學</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8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德育護理健康學院</a:t>
                      </a:r>
                      <a:endParaRPr lang="en-US" altLang="zh-TW" sz="18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黎明技術學院</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2880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馬偕醫護管理專科學校</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耕莘健康管理專科學校</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聖母醫護管理專科學校</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2880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新生醫護管理專科學校</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康寧大學</a:t>
                      </a:r>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marL="91447" marR="91447" marT="45698" marB="456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bl>
          </a:graphicData>
        </a:graphic>
      </p:graphicFrame>
      <p:sp>
        <p:nvSpPr>
          <p:cNvPr id="8" name="標題 1">
            <a:extLst>
              <a:ext uri="{FF2B5EF4-FFF2-40B4-BE49-F238E27FC236}">
                <a16:creationId xmlns:a16="http://schemas.microsoft.com/office/drawing/2014/main" id="{B8C61EEB-8D0B-4FB1-AABF-E95503EF9A4E}"/>
              </a:ext>
            </a:extLst>
          </p:cNvPr>
          <p:cNvSpPr txBox="1">
            <a:spLocks/>
          </p:cNvSpPr>
          <p:nvPr/>
        </p:nvSpPr>
        <p:spPr bwMode="auto">
          <a:xfrm>
            <a:off x="180528" y="3239016"/>
            <a:ext cx="1973042" cy="99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zh-TW"/>
            </a:defPPr>
            <a:lvl1pPr algn="ctr" eaLnBrk="1" hangingPunct="1">
              <a:buFont typeface="Arial" panose="020B0604020202020204" pitchFamily="34" charset="0"/>
              <a:buNone/>
              <a:defRPr kumimoji="0" sz="4000" b="1">
                <a:solidFill>
                  <a:srgbClr val="0000FF"/>
                </a:solidFill>
                <a:latin typeface="Times New Roman" panose="02020603050405020304" pitchFamily="18" charset="0"/>
                <a:ea typeface="標楷體" panose="03000509000000000000" pitchFamily="65" charset="-120"/>
                <a:cs typeface="Times New Roman" panose="02020603050405020304" pitchFamily="18" charset="0"/>
              </a:defRPr>
            </a:lvl1pPr>
            <a:lvl2pPr marL="742950" indent="-285750">
              <a:spcBef>
                <a:spcPct val="20000"/>
              </a:spcBef>
              <a:buFont typeface="Arial" panose="020B0604020202020204" pitchFamily="34" charset="0"/>
              <a:buChar char="–"/>
              <a:defRPr sz="2800">
                <a:latin typeface="Calibri" panose="020F0502020204030204" pitchFamily="34" charset="0"/>
              </a:defRPr>
            </a:lvl2pPr>
            <a:lvl3pPr marL="1143000" indent="-228600">
              <a:spcBef>
                <a:spcPct val="20000"/>
              </a:spcBef>
              <a:buFont typeface="Arial" panose="020B0604020202020204" pitchFamily="34" charset="0"/>
              <a:buChar char="•"/>
              <a:defRPr sz="2400">
                <a:latin typeface="Calibri" panose="020F0502020204030204" pitchFamily="34" charset="0"/>
              </a:defRPr>
            </a:lvl3pPr>
            <a:lvl4pPr marL="1600200" indent="-228600">
              <a:spcBef>
                <a:spcPct val="20000"/>
              </a:spcBef>
              <a:buFont typeface="Arial" panose="020B0604020202020204" pitchFamily="34" charset="0"/>
              <a:buChar char="–"/>
              <a:defRPr sz="2000">
                <a:latin typeface="Calibri" panose="020F0502020204030204" pitchFamily="34" charset="0"/>
              </a:defRPr>
            </a:lvl4pPr>
            <a:lvl5pPr marL="2057400" indent="-228600">
              <a:spcBef>
                <a:spcPct val="20000"/>
              </a:spcBef>
              <a:buFont typeface="Arial" panose="020B0604020202020204" pitchFamily="34" charset="0"/>
              <a:buChar char="»"/>
              <a:defRPr sz="2000">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9pPr>
          </a:lstStyle>
          <a:p>
            <a:r>
              <a:rPr lang="zh-TW" altLang="en-US" dirty="0">
                <a:solidFill>
                  <a:srgbClr val="00B050"/>
                </a:solidFill>
                <a:latin typeface="微軟正黑體" panose="020B0604030504040204" pitchFamily="34" charset="-120"/>
                <a:ea typeface="微軟正黑體" panose="020B0604030504040204" pitchFamily="34" charset="-120"/>
              </a:rPr>
              <a:t>中區</a:t>
            </a:r>
            <a:br>
              <a:rPr lang="en-US" altLang="zh-TW" dirty="0">
                <a:latin typeface="微軟正黑體" panose="020B0604030504040204" pitchFamily="34" charset="-120"/>
                <a:ea typeface="微軟正黑體" panose="020B0604030504040204" pitchFamily="34" charset="-120"/>
              </a:rPr>
            </a:br>
            <a:r>
              <a:rPr lang="zh-TW" altLang="en-US" sz="1800" b="0" dirty="0">
                <a:solidFill>
                  <a:schemeClr val="tx1"/>
                </a:solidFill>
                <a:latin typeface="微軟正黑體" panose="020B0604030504040204" pitchFamily="34" charset="-120"/>
                <a:ea typeface="微軟正黑體" panose="020B0604030504040204" pitchFamily="34" charset="-120"/>
              </a:rPr>
              <a:t>（含苗栗、雲林）</a:t>
            </a:r>
            <a:endParaRPr lang="en-US" altLang="zh-TW" sz="1800" b="0" dirty="0">
              <a:solidFill>
                <a:schemeClr val="tx1"/>
              </a:solidFill>
              <a:latin typeface="微軟正黑體" panose="020B0604030504040204" pitchFamily="34" charset="-120"/>
              <a:ea typeface="微軟正黑體" panose="020B0604030504040204" pitchFamily="34" charset="-120"/>
            </a:endParaRPr>
          </a:p>
          <a:p>
            <a:r>
              <a:rPr lang="zh-TW" altLang="en-US" sz="1800" b="0" dirty="0">
                <a:solidFill>
                  <a:schemeClr val="tx1"/>
                </a:solidFill>
                <a:latin typeface="微軟正黑體" panose="020B0604030504040204" pitchFamily="34" charset="-120"/>
                <a:ea typeface="微軟正黑體" panose="020B0604030504040204" pitchFamily="34" charset="-120"/>
              </a:rPr>
              <a:t>共</a:t>
            </a:r>
            <a:r>
              <a:rPr lang="en-US" altLang="zh-TW" sz="1800" b="0" dirty="0">
                <a:solidFill>
                  <a:schemeClr val="tx1"/>
                </a:solidFill>
                <a:latin typeface="微軟正黑體" panose="020B0604030504040204" pitchFamily="34" charset="-120"/>
                <a:ea typeface="微軟正黑體" panose="020B0604030504040204" pitchFamily="34" charset="-120"/>
              </a:rPr>
              <a:t>6</a:t>
            </a:r>
            <a:r>
              <a:rPr lang="zh-TW" altLang="en-US" sz="1800" b="0" dirty="0">
                <a:solidFill>
                  <a:schemeClr val="tx1"/>
                </a:solidFill>
                <a:latin typeface="微軟正黑體" panose="020B0604030504040204" pitchFamily="34" charset="-120"/>
                <a:ea typeface="微軟正黑體" panose="020B0604030504040204" pitchFamily="34" charset="-120"/>
              </a:rPr>
              <a:t>校</a:t>
            </a:r>
          </a:p>
        </p:txBody>
      </p:sp>
      <p:graphicFrame>
        <p:nvGraphicFramePr>
          <p:cNvPr id="9" name="表格 8">
            <a:extLst>
              <a:ext uri="{FF2B5EF4-FFF2-40B4-BE49-F238E27FC236}">
                <a16:creationId xmlns:a16="http://schemas.microsoft.com/office/drawing/2014/main" id="{3A316DA8-7A4D-4AF2-A77F-7EED46CEFB71}"/>
              </a:ext>
            </a:extLst>
          </p:cNvPr>
          <p:cNvGraphicFramePr>
            <a:graphicFrameLocks noGrp="1"/>
          </p:cNvGraphicFramePr>
          <p:nvPr>
            <p:extLst/>
          </p:nvPr>
        </p:nvGraphicFramePr>
        <p:xfrm>
          <a:off x="2153566" y="3304807"/>
          <a:ext cx="9124036" cy="1005768"/>
        </p:xfrm>
        <a:graphic>
          <a:graphicData uri="http://schemas.openxmlformats.org/drawingml/2006/table">
            <a:tbl>
              <a:tblPr firstRow="1" bandRow="1">
                <a:tableStyleId>{2D5ABB26-0587-4C30-8999-92F81FD0307C}</a:tableStyleId>
              </a:tblPr>
              <a:tblGrid>
                <a:gridCol w="3034254">
                  <a:extLst>
                    <a:ext uri="{9D8B030D-6E8A-4147-A177-3AD203B41FA5}">
                      <a16:colId xmlns:a16="http://schemas.microsoft.com/office/drawing/2014/main" val="20000"/>
                    </a:ext>
                  </a:extLst>
                </a:gridCol>
                <a:gridCol w="6089782">
                  <a:extLst>
                    <a:ext uri="{9D8B030D-6E8A-4147-A177-3AD203B41FA5}">
                      <a16:colId xmlns:a16="http://schemas.microsoft.com/office/drawing/2014/main" val="20001"/>
                    </a:ext>
                  </a:extLst>
                </a:gridCol>
              </a:tblGrid>
              <a:tr h="1959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國立虎尾科技大學</a:t>
                      </a:r>
                      <a:endParaRPr lang="zh-TW" altLang="en-US" sz="1600" dirty="0">
                        <a:latin typeface="Times New Roman" panose="02020603050405020304" pitchFamily="18" charset="0"/>
                        <a:ea typeface="標楷體" panose="03000509000000000000" pitchFamily="65" charset="-120"/>
                        <a:cs typeface="Times New Roman" panose="02020603050405020304" pitchFamily="18" charset="0"/>
                      </a:endParaRPr>
                    </a:p>
                  </a:txBody>
                  <a:tcPr marL="91447" marR="91447"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國立臺中科技大學</a:t>
                      </a:r>
                    </a:p>
                  </a:txBody>
                  <a:tcPr marL="91447" marR="91447"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00"/>
                  </a:ext>
                </a:extLst>
              </a:tr>
              <a:tr h="1959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弘光科技大學</a:t>
                      </a:r>
                    </a:p>
                  </a:txBody>
                  <a:tcPr marL="91447" marR="91447"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南開科技大學</a:t>
                      </a:r>
                    </a:p>
                  </a:txBody>
                  <a:tcPr marL="91447" marR="91447"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01"/>
                  </a:ext>
                </a:extLst>
              </a:tr>
              <a:tr h="1959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中臺科技大學</a:t>
                      </a:r>
                    </a:p>
                  </a:txBody>
                  <a:tcPr marL="91447" marR="91447"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latin typeface="Times New Roman" panose="02020603050405020304" pitchFamily="18" charset="0"/>
                          <a:ea typeface="標楷體" panose="03000509000000000000" pitchFamily="65" charset="-120"/>
                          <a:cs typeface="Times New Roman" panose="02020603050405020304" pitchFamily="18" charset="0"/>
                        </a:rPr>
                        <a:t>仁德醫護管理專科學校</a:t>
                      </a:r>
                    </a:p>
                  </a:txBody>
                  <a:tcPr marL="91447" marR="91447"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02"/>
                  </a:ext>
                </a:extLst>
              </a:tr>
            </a:tbl>
          </a:graphicData>
        </a:graphic>
      </p:graphicFrame>
      <p:sp>
        <p:nvSpPr>
          <p:cNvPr id="15" name="標題 1">
            <a:extLst>
              <a:ext uri="{FF2B5EF4-FFF2-40B4-BE49-F238E27FC236}">
                <a16:creationId xmlns:a16="http://schemas.microsoft.com/office/drawing/2014/main" id="{573C6C99-B690-4A4E-AC5B-D81D6B5F34C9}"/>
              </a:ext>
            </a:extLst>
          </p:cNvPr>
          <p:cNvSpPr txBox="1">
            <a:spLocks/>
          </p:cNvSpPr>
          <p:nvPr/>
        </p:nvSpPr>
        <p:spPr bwMode="auto">
          <a:xfrm>
            <a:off x="180527" y="4966518"/>
            <a:ext cx="197303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FontTx/>
              <a:buNone/>
            </a:pPr>
            <a:r>
              <a:rPr kumimoji="0" lang="zh-TW" altLang="en-US" sz="4000" b="1" dirty="0">
                <a:solidFill>
                  <a:srgbClr val="0000FF"/>
                </a:solidFill>
                <a:latin typeface="微軟正黑體" panose="020B0604030504040204" pitchFamily="34" charset="-120"/>
                <a:ea typeface="微軟正黑體" panose="020B0604030504040204" pitchFamily="34" charset="-120"/>
                <a:cs typeface="Times New Roman" panose="02020603050405020304" pitchFamily="18" charset="0"/>
              </a:rPr>
              <a:t>南區</a:t>
            </a:r>
            <a:br>
              <a:rPr kumimoji="0" lang="en-US" altLang="zh-TW" sz="1800" b="1" dirty="0">
                <a:solidFill>
                  <a:srgbClr val="0000FF"/>
                </a:solidFill>
                <a:latin typeface="微軟正黑體" panose="020B0604030504040204" pitchFamily="34" charset="-120"/>
                <a:ea typeface="微軟正黑體" panose="020B0604030504040204" pitchFamily="34" charset="-120"/>
                <a:cs typeface="Times New Roman" panose="02020603050405020304" pitchFamily="18" charset="0"/>
              </a:rPr>
            </a:br>
            <a:r>
              <a:rPr kumimoji="0" lang="zh-TW" altLang="en-US" sz="1800" dirty="0">
                <a:latin typeface="微軟正黑體" panose="020B0604030504040204" pitchFamily="34" charset="-120"/>
                <a:ea typeface="微軟正黑體" panose="020B0604030504040204" pitchFamily="34" charset="-120"/>
                <a:cs typeface="Times New Roman" panose="02020603050405020304" pitchFamily="18" charset="0"/>
              </a:rPr>
              <a:t>（含臺東、澎湖）</a:t>
            </a:r>
            <a:endParaRPr kumimoji="0" lang="en-US" altLang="zh-TW" sz="1800" dirty="0">
              <a:latin typeface="微軟正黑體" panose="020B0604030504040204" pitchFamily="34" charset="-120"/>
              <a:ea typeface="微軟正黑體" panose="020B0604030504040204" pitchFamily="34" charset="-120"/>
              <a:cs typeface="Times New Roman" panose="02020603050405020304" pitchFamily="18" charset="0"/>
            </a:endParaRPr>
          </a:p>
          <a:p>
            <a:pPr algn="ctr" eaLnBrk="1" hangingPunct="1">
              <a:spcBef>
                <a:spcPct val="0"/>
              </a:spcBef>
              <a:buFontTx/>
              <a:buNone/>
            </a:pPr>
            <a:r>
              <a:rPr lang="zh-TW" altLang="en-US" sz="1800" dirty="0">
                <a:latin typeface="微軟正黑體" panose="020B0604030504040204" pitchFamily="34" charset="-120"/>
                <a:ea typeface="微軟正黑體" panose="020B0604030504040204" pitchFamily="34" charset="-120"/>
                <a:cs typeface="Times New Roman" panose="02020603050405020304" pitchFamily="18" charset="0"/>
              </a:rPr>
              <a:t>共</a:t>
            </a:r>
            <a:r>
              <a:rPr lang="en-US" altLang="zh-TW" sz="1800" dirty="0">
                <a:latin typeface="微軟正黑體" panose="020B0604030504040204" pitchFamily="34" charset="-120"/>
                <a:ea typeface="微軟正黑體" panose="020B0604030504040204" pitchFamily="34" charset="-120"/>
                <a:cs typeface="Times New Roman" panose="02020603050405020304" pitchFamily="18" charset="0"/>
              </a:rPr>
              <a:t>18</a:t>
            </a:r>
            <a:r>
              <a:rPr lang="zh-TW" altLang="en-US" sz="1800" dirty="0">
                <a:latin typeface="微軟正黑體" panose="020B0604030504040204" pitchFamily="34" charset="-120"/>
                <a:ea typeface="微軟正黑體" panose="020B0604030504040204" pitchFamily="34" charset="-120"/>
                <a:cs typeface="Times New Roman" panose="02020603050405020304" pitchFamily="18" charset="0"/>
              </a:rPr>
              <a:t>校</a:t>
            </a:r>
            <a:endParaRPr kumimoji="0" lang="zh-TW" altLang="en-US" sz="1800" dirty="0">
              <a:latin typeface="微軟正黑體" panose="020B0604030504040204" pitchFamily="34" charset="-120"/>
              <a:ea typeface="微軟正黑體" panose="020B0604030504040204" pitchFamily="34" charset="-120"/>
              <a:cs typeface="Times New Roman" panose="02020603050405020304" pitchFamily="18" charset="0"/>
            </a:endParaRPr>
          </a:p>
        </p:txBody>
      </p:sp>
      <p:graphicFrame>
        <p:nvGraphicFramePr>
          <p:cNvPr id="16" name="表格 15">
            <a:extLst>
              <a:ext uri="{FF2B5EF4-FFF2-40B4-BE49-F238E27FC236}">
                <a16:creationId xmlns:a16="http://schemas.microsoft.com/office/drawing/2014/main" id="{A0E0BE87-352A-4D77-9CFC-F93D89AC59F9}"/>
              </a:ext>
            </a:extLst>
          </p:cNvPr>
          <p:cNvGraphicFramePr>
            <a:graphicFrameLocks noGrp="1"/>
          </p:cNvGraphicFramePr>
          <p:nvPr>
            <p:extLst/>
          </p:nvPr>
        </p:nvGraphicFramePr>
        <p:xfrm>
          <a:off x="2153566" y="4497471"/>
          <a:ext cx="9124032" cy="2011788"/>
        </p:xfrm>
        <a:graphic>
          <a:graphicData uri="http://schemas.openxmlformats.org/drawingml/2006/table">
            <a:tbl>
              <a:tblPr firstRow="1" bandRow="1">
                <a:tableStyleId>{2D5ABB26-0587-4C30-8999-92F81FD0307C}</a:tableStyleId>
              </a:tblPr>
              <a:tblGrid>
                <a:gridCol w="3041344">
                  <a:extLst>
                    <a:ext uri="{9D8B030D-6E8A-4147-A177-3AD203B41FA5}">
                      <a16:colId xmlns:a16="http://schemas.microsoft.com/office/drawing/2014/main" val="20000"/>
                    </a:ext>
                  </a:extLst>
                </a:gridCol>
                <a:gridCol w="3041344">
                  <a:extLst>
                    <a:ext uri="{9D8B030D-6E8A-4147-A177-3AD203B41FA5}">
                      <a16:colId xmlns:a16="http://schemas.microsoft.com/office/drawing/2014/main" val="20001"/>
                    </a:ext>
                  </a:extLst>
                </a:gridCol>
                <a:gridCol w="3041344">
                  <a:extLst>
                    <a:ext uri="{9D8B030D-6E8A-4147-A177-3AD203B41FA5}">
                      <a16:colId xmlns:a16="http://schemas.microsoft.com/office/drawing/2014/main" val="20002"/>
                    </a:ext>
                  </a:extLst>
                </a:gridCol>
              </a:tblGrid>
              <a:tr h="2622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國立高雄科技大學</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國立高雄餐旅大學</a:t>
                      </a:r>
                      <a:endParaRPr lang="zh-TW" altLang="en-US" sz="1600" dirty="0">
                        <a:solidFill>
                          <a:schemeClr val="tx1"/>
                        </a:solidFill>
                      </a:endParaRP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國立澎湖科技大學</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0"/>
                  </a:ext>
                </a:extLst>
              </a:tr>
              <a:tr h="2622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國立臺南護理專科學校</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國立臺東專科學校</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南臺科技大學</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1"/>
                  </a:ext>
                </a:extLst>
              </a:tr>
              <a:tr h="2622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正修科技大學</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輔英科技大學</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中華醫事科技大學</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2"/>
                  </a:ext>
                </a:extLst>
              </a:tr>
              <a:tr h="2622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美和科技大學</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大仁科技大學</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育英醫護管理專科學校</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3"/>
                  </a:ext>
                </a:extLst>
              </a:tr>
              <a:tr h="2622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樹人醫護管理專科學校</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慈惠醫護管理專科學校</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敏惠醫護管理專科學校</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4"/>
                  </a:ext>
                </a:extLst>
              </a:tr>
              <a:tr h="2622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崇仁醫護管理專科學校</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文藻外語大學</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嘉南藥理大學</a:t>
                      </a:r>
                    </a:p>
                  </a:txBody>
                  <a:tcPr marL="91447" marR="91447"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5"/>
                  </a:ext>
                </a:extLst>
              </a:tr>
            </a:tbl>
          </a:graphicData>
        </a:graphic>
      </p:graphicFrame>
      <p:sp>
        <p:nvSpPr>
          <p:cNvPr id="17" name="標題 1">
            <a:extLst>
              <a:ext uri="{FF2B5EF4-FFF2-40B4-BE49-F238E27FC236}">
                <a16:creationId xmlns:a16="http://schemas.microsoft.com/office/drawing/2014/main" id="{8E995D41-4164-4BFC-B549-583008C21484}"/>
              </a:ext>
            </a:extLst>
          </p:cNvPr>
          <p:cNvSpPr txBox="1">
            <a:spLocks/>
          </p:cNvSpPr>
          <p:nvPr/>
        </p:nvSpPr>
        <p:spPr bwMode="auto">
          <a:xfrm>
            <a:off x="0" y="1354635"/>
            <a:ext cx="2376264" cy="115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None/>
            </a:pPr>
            <a:r>
              <a:rPr kumimoji="0" lang="zh-TW" altLang="en-US" sz="4000" b="1" dirty="0">
                <a:latin typeface="微軟正黑體" panose="020B0604030504040204" pitchFamily="34" charset="-120"/>
                <a:ea typeface="微軟正黑體" panose="020B0604030504040204" pitchFamily="34" charset="-120"/>
                <a:cs typeface="Times New Roman" panose="02020603050405020304" pitchFamily="18" charset="0"/>
              </a:rPr>
              <a:t>北區</a:t>
            </a:r>
            <a:endParaRPr kumimoji="0" lang="en-US" altLang="zh-TW" sz="4000" b="1" dirty="0">
              <a:latin typeface="微軟正黑體" panose="020B0604030504040204" pitchFamily="34" charset="-120"/>
              <a:ea typeface="微軟正黑體" panose="020B0604030504040204" pitchFamily="34" charset="-120"/>
              <a:cs typeface="Times New Roman" panose="02020603050405020304" pitchFamily="18" charset="0"/>
            </a:endParaRPr>
          </a:p>
          <a:p>
            <a:pPr algn="ctr" eaLnBrk="1" hangingPunct="1">
              <a:spcBef>
                <a:spcPct val="0"/>
              </a:spcBef>
              <a:buNone/>
            </a:pPr>
            <a:r>
              <a:rPr kumimoji="0" lang="zh-TW" altLang="en-US" sz="1800" dirty="0">
                <a:latin typeface="微軟正黑體" panose="020B0604030504040204" pitchFamily="34" charset="-120"/>
                <a:ea typeface="微軟正黑體" panose="020B0604030504040204" pitchFamily="34" charset="-120"/>
                <a:cs typeface="Times New Roman" panose="02020603050405020304" pitchFamily="18" charset="0"/>
              </a:rPr>
              <a:t>（含宜蘭、花蓮）</a:t>
            </a:r>
            <a:endParaRPr kumimoji="0" lang="en-US" altLang="zh-TW" sz="1800" dirty="0">
              <a:latin typeface="微軟正黑體" panose="020B0604030504040204" pitchFamily="34" charset="-120"/>
              <a:ea typeface="微軟正黑體" panose="020B0604030504040204" pitchFamily="34" charset="-120"/>
              <a:cs typeface="Times New Roman" panose="02020603050405020304" pitchFamily="18" charset="0"/>
            </a:endParaRPr>
          </a:p>
          <a:p>
            <a:pPr algn="ctr" eaLnBrk="1" hangingPunct="1">
              <a:spcBef>
                <a:spcPct val="0"/>
              </a:spcBef>
              <a:buNone/>
            </a:pPr>
            <a:r>
              <a:rPr lang="zh-TW" altLang="en-US" sz="1800" dirty="0">
                <a:latin typeface="微軟正黑體" panose="020B0604030504040204" pitchFamily="34" charset="-120"/>
                <a:ea typeface="微軟正黑體" panose="020B0604030504040204" pitchFamily="34" charset="-120"/>
                <a:cs typeface="Times New Roman" panose="02020603050405020304" pitchFamily="18" charset="0"/>
              </a:rPr>
              <a:t>共</a:t>
            </a:r>
            <a:r>
              <a:rPr lang="en-US" altLang="zh-TW" sz="1800" dirty="0">
                <a:latin typeface="微軟正黑體" panose="020B0604030504040204" pitchFamily="34" charset="-120"/>
                <a:ea typeface="微軟正黑體" panose="020B0604030504040204" pitchFamily="34" charset="-120"/>
                <a:cs typeface="Times New Roman" panose="02020603050405020304" pitchFamily="18" charset="0"/>
              </a:rPr>
              <a:t>17</a:t>
            </a:r>
            <a:r>
              <a:rPr lang="zh-TW" altLang="en-US" sz="1800" dirty="0">
                <a:latin typeface="微軟正黑體" panose="020B0604030504040204" pitchFamily="34" charset="-120"/>
                <a:ea typeface="微軟正黑體" panose="020B0604030504040204" pitchFamily="34" charset="-120"/>
                <a:cs typeface="Times New Roman" panose="02020603050405020304" pitchFamily="18" charset="0"/>
              </a:rPr>
              <a:t>校</a:t>
            </a:r>
            <a:endParaRPr kumimoji="0" lang="zh-TW" altLang="en-US" sz="2800" dirty="0">
              <a:latin typeface="微軟正黑體" panose="020B0604030504040204" pitchFamily="34" charset="-120"/>
              <a:ea typeface="微軟正黑體"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1628211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群組 9">
            <a:extLst>
              <a:ext uri="{FF2B5EF4-FFF2-40B4-BE49-F238E27FC236}">
                <a16:creationId xmlns:a16="http://schemas.microsoft.com/office/drawing/2014/main" id="{285B929B-3BDC-48FB-8133-0EEE76214C39}"/>
              </a:ext>
            </a:extLst>
          </p:cNvPr>
          <p:cNvGrpSpPr/>
          <p:nvPr/>
        </p:nvGrpSpPr>
        <p:grpSpPr>
          <a:xfrm>
            <a:off x="-967" y="-48054"/>
            <a:ext cx="10623247" cy="698450"/>
            <a:chOff x="-967" y="-39262"/>
            <a:chExt cx="9795745" cy="698450"/>
          </a:xfrm>
        </p:grpSpPr>
        <p:grpSp>
          <p:nvGrpSpPr>
            <p:cNvPr id="11" name="群組 10">
              <a:extLst>
                <a:ext uri="{FF2B5EF4-FFF2-40B4-BE49-F238E27FC236}">
                  <a16:creationId xmlns:a16="http://schemas.microsoft.com/office/drawing/2014/main" id="{AC192EEF-E6FF-4C99-9F4D-D56C0DA6DB5C}"/>
                </a:ext>
              </a:extLst>
            </p:cNvPr>
            <p:cNvGrpSpPr/>
            <p:nvPr/>
          </p:nvGrpSpPr>
          <p:grpSpPr>
            <a:xfrm>
              <a:off x="576" y="12962"/>
              <a:ext cx="9794202" cy="605449"/>
              <a:chOff x="501" y="12962"/>
              <a:chExt cx="8579589" cy="605449"/>
            </a:xfrm>
          </p:grpSpPr>
          <p:sp>
            <p:nvSpPr>
              <p:cNvPr id="13" name="圓角化同側角落矩形 103">
                <a:extLst>
                  <a:ext uri="{FF2B5EF4-FFF2-40B4-BE49-F238E27FC236}">
                    <a16:creationId xmlns:a16="http://schemas.microsoft.com/office/drawing/2014/main" id="{45C00C2C-47AE-44B4-AEE6-9C63450A59F6}"/>
                  </a:ext>
                </a:extLst>
              </p:cNvPr>
              <p:cNvSpPr/>
              <p:nvPr/>
            </p:nvSpPr>
            <p:spPr>
              <a:xfrm rot="16200000" flipH="1">
                <a:off x="3987571" y="-3974108"/>
                <a:ext cx="605449" cy="8579589"/>
              </a:xfrm>
              <a:prstGeom prst="round2SameRect">
                <a:avLst>
                  <a:gd name="adj1" fmla="val 0"/>
                  <a:gd name="adj2" fmla="val 50000"/>
                </a:avLst>
              </a:prstGeom>
              <a:gradFill flip="none" rotWithShape="1">
                <a:gsLst>
                  <a:gs pos="0">
                    <a:srgbClr val="FEDEEC"/>
                  </a:gs>
                  <a:gs pos="48000">
                    <a:srgbClr val="FC79B2"/>
                  </a:gs>
                  <a:gs pos="60000">
                    <a:srgbClr val="FC79B2"/>
                  </a:gs>
                  <a:gs pos="100000">
                    <a:srgbClr val="FEDEEC"/>
                  </a:gs>
                </a:gsLst>
                <a:lin ang="27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sp>
            <p:nvSpPr>
              <p:cNvPr id="14" name="圓角化同側角落矩形 104">
                <a:extLst>
                  <a:ext uri="{FF2B5EF4-FFF2-40B4-BE49-F238E27FC236}">
                    <a16:creationId xmlns:a16="http://schemas.microsoft.com/office/drawing/2014/main" id="{681A5915-0E3A-4F17-A488-DBB7095B0679}"/>
                  </a:ext>
                </a:extLst>
              </p:cNvPr>
              <p:cNvSpPr/>
              <p:nvPr/>
            </p:nvSpPr>
            <p:spPr>
              <a:xfrm rot="16200000" flipH="1">
                <a:off x="4036808" y="-3855886"/>
                <a:ext cx="508000" cy="8334556"/>
              </a:xfrm>
              <a:prstGeom prst="round2SameRect">
                <a:avLst>
                  <a:gd name="adj1" fmla="val 0"/>
                  <a:gd name="adj2" fmla="val 50000"/>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grpSp>
        <p:sp>
          <p:nvSpPr>
            <p:cNvPr id="12" name="Google Shape;446;p38">
              <a:extLst>
                <a:ext uri="{FF2B5EF4-FFF2-40B4-BE49-F238E27FC236}">
                  <a16:creationId xmlns:a16="http://schemas.microsoft.com/office/drawing/2014/main" id="{3C73BFDD-1386-4966-A1C9-4E741169C74C}"/>
                </a:ext>
              </a:extLst>
            </p:cNvPr>
            <p:cNvSpPr txBox="1">
              <a:spLocks/>
            </p:cNvSpPr>
            <p:nvPr/>
          </p:nvSpPr>
          <p:spPr>
            <a:xfrm>
              <a:off x="-967" y="-39262"/>
              <a:ext cx="9664224" cy="698450"/>
            </a:xfrm>
            <a:prstGeom prst="rect">
              <a:avLst/>
            </a:prstGeom>
          </p:spPr>
          <p:txBody>
            <a:bodyPr spcFirstLastPara="1" wrap="square" lIns="91425" tIns="91425" rIns="91425" bIns="91425"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pP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  </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A</a:t>
              </a: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：五專優先與聯合免試入學之比較</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(1/3)</a:t>
              </a:r>
              <a:endParaRPr lang="en-US" dirty="0"/>
            </a:p>
          </p:txBody>
        </p:sp>
      </p:grpSp>
      <p:graphicFrame>
        <p:nvGraphicFramePr>
          <p:cNvPr id="7" name="內容版面配置區 2">
            <a:extLst>
              <a:ext uri="{FF2B5EF4-FFF2-40B4-BE49-F238E27FC236}">
                <a16:creationId xmlns:a16="http://schemas.microsoft.com/office/drawing/2014/main" id="{1BC39A47-413C-4310-9A72-8A95590E4290}"/>
              </a:ext>
            </a:extLst>
          </p:cNvPr>
          <p:cNvGraphicFramePr>
            <a:graphicFrameLocks/>
          </p:cNvGraphicFramePr>
          <p:nvPr>
            <p:extLst/>
          </p:nvPr>
        </p:nvGraphicFramePr>
        <p:xfrm>
          <a:off x="511354" y="764704"/>
          <a:ext cx="11169294" cy="5737746"/>
        </p:xfrm>
        <a:graphic>
          <a:graphicData uri="http://schemas.openxmlformats.org/drawingml/2006/table">
            <a:tbl>
              <a:tblPr firstRow="1" firstCol="1" bandRow="1"/>
              <a:tblGrid>
                <a:gridCol w="1370031">
                  <a:extLst>
                    <a:ext uri="{9D8B030D-6E8A-4147-A177-3AD203B41FA5}">
                      <a16:colId xmlns:a16="http://schemas.microsoft.com/office/drawing/2014/main" val="20000"/>
                    </a:ext>
                  </a:extLst>
                </a:gridCol>
                <a:gridCol w="3266421">
                  <a:extLst>
                    <a:ext uri="{9D8B030D-6E8A-4147-A177-3AD203B41FA5}">
                      <a16:colId xmlns:a16="http://schemas.microsoft.com/office/drawing/2014/main" val="124122847"/>
                    </a:ext>
                  </a:extLst>
                </a:gridCol>
                <a:gridCol w="3266421">
                  <a:extLst>
                    <a:ext uri="{9D8B030D-6E8A-4147-A177-3AD203B41FA5}">
                      <a16:colId xmlns:a16="http://schemas.microsoft.com/office/drawing/2014/main" val="20001"/>
                    </a:ext>
                  </a:extLst>
                </a:gridCol>
                <a:gridCol w="3266421">
                  <a:extLst>
                    <a:ext uri="{9D8B030D-6E8A-4147-A177-3AD203B41FA5}">
                      <a16:colId xmlns:a16="http://schemas.microsoft.com/office/drawing/2014/main" val="20002"/>
                    </a:ext>
                  </a:extLst>
                </a:gridCol>
              </a:tblGrid>
              <a:tr h="407817">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ts val="15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項目</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algn="ctr">
                        <a:lnSpc>
                          <a:spcPts val="1500"/>
                        </a:lnSpc>
                        <a:spcAft>
                          <a:spcPts val="0"/>
                        </a:spcAft>
                      </a:pPr>
                      <a:r>
                        <a:rPr lang="zh-TW" altLang="en-US" sz="1400" b="1" kern="100" dirty="0">
                          <a:solidFill>
                            <a:schemeClr val="bg1"/>
                          </a:solidFill>
                          <a:effectLst/>
                          <a:latin typeface="微軟正黑體" panose="020B0604030504040204" pitchFamily="34" charset="-120"/>
                          <a:ea typeface="微軟正黑體" panose="020B0604030504040204" pitchFamily="34" charset="-120"/>
                          <a:cs typeface="Times New Roman" panose="02020603050405020304" pitchFamily="18" charset="0"/>
                        </a:rPr>
                        <a:t>五專完全免試入學</a:t>
                      </a:r>
                      <a:endParaRPr lang="zh-TW" sz="1400" b="1" kern="100" dirty="0">
                        <a:solidFill>
                          <a:schemeClr val="bg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ts val="15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五專優先免試入學</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ts val="1500"/>
                        </a:lnSpc>
                        <a:spcAft>
                          <a:spcPts val="0"/>
                        </a:spcAft>
                      </a:pP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北、中、南</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區五專聯合免試入學</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7A37"/>
                    </a:solidFill>
                  </a:tcPr>
                </a:tc>
                <a:extLst>
                  <a:ext uri="{0D108BD9-81ED-4DB2-BD59-A6C34878D82A}">
                    <a16:rowId xmlns:a16="http://schemas.microsoft.com/office/drawing/2014/main" val="10000"/>
                  </a:ext>
                </a:extLst>
              </a:tr>
              <a:tr h="460329">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報名資格</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400" b="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應屆畢業生</a:t>
                      </a:r>
                      <a:endParaRPr lang="zh-TW" altLang="zh-TW" sz="1400" b="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400" b="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應屆、非應屆畢業生、符合同等學力資格者皆可報名</a:t>
                      </a:r>
                      <a:endParaRPr lang="zh-TW" altLang="zh-TW" sz="1800" b="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同左</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10002"/>
                  </a:ext>
                </a:extLst>
              </a:tr>
              <a:tr h="460329">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招生名額</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簡章名額</a:t>
                      </a:r>
                      <a:endParaRPr lang="zh-TW" altLang="zh-TW" sz="18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altLang="en-US"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簡章名額</a:t>
                      </a:r>
                      <a:endParaRPr lang="zh-TW" sz="18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altLang="en-US"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各區簡章名額</a:t>
                      </a:r>
                      <a:endParaRPr lang="en-US" altLang="zh-TW"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p>
                      <a:pPr>
                        <a:lnSpc>
                          <a:spcPct val="100000"/>
                        </a:lnSpc>
                        <a:spcAft>
                          <a:spcPts val="0"/>
                        </a:spcAft>
                      </a:pPr>
                      <a:r>
                        <a:rPr lang="zh-TW" altLang="en-US"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實際名額：</a:t>
                      </a:r>
                      <a:r>
                        <a:rPr lang="en-US" alt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114</a:t>
                      </a:r>
                      <a:r>
                        <a:rPr lang="zh-TW" altLang="en-US"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年</a:t>
                      </a:r>
                      <a:r>
                        <a:rPr lang="en-US" alt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6</a:t>
                      </a:r>
                      <a:r>
                        <a:rPr lang="zh-TW" altLang="en-US"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月</a:t>
                      </a:r>
                      <a:r>
                        <a:rPr lang="en-US" alt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20</a:t>
                      </a:r>
                      <a:r>
                        <a:rPr lang="zh-TW" altLang="en-US"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日</a:t>
                      </a:r>
                      <a:r>
                        <a:rPr lang="en-US" alt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五</a:t>
                      </a:r>
                      <a:r>
                        <a:rPr lang="en-US" alt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網路公告</a:t>
                      </a:r>
                      <a:endParaRPr lang="zh-TW" sz="18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0003"/>
                  </a:ext>
                </a:extLst>
              </a:tr>
              <a:tr h="230165">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a:effectLst/>
                          <a:latin typeface="微軟正黑體" panose="020B0604030504040204" pitchFamily="34" charset="-120"/>
                          <a:ea typeface="微軟正黑體" panose="020B0604030504040204" pitchFamily="34" charset="-120"/>
                          <a:cs typeface="Times New Roman" panose="02020603050405020304" pitchFamily="18" charset="0"/>
                        </a:rPr>
                        <a:t>辦理時間</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5</a:t>
                      </a: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月</a:t>
                      </a: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上</a:t>
                      </a: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旬至</a:t>
                      </a:r>
                      <a:r>
                        <a:rPr lang="en-US"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6</a:t>
                      </a: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月中旬</a:t>
                      </a:r>
                      <a:endParaRPr lang="zh-TW" alt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5</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月下旬至</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6</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月中旬</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6</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月下旬至</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7</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月中旬</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10004"/>
                  </a:ext>
                </a:extLst>
              </a:tr>
              <a:tr h="757670">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同時間進行之其他入學管道</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a:lnSpc>
                          <a:spcPct val="100000"/>
                        </a:lnSpc>
                        <a:spcAft>
                          <a:spcPts val="0"/>
                        </a:spcAft>
                      </a:pPr>
                      <a:r>
                        <a:rPr lang="zh-TW" altLang="en-US"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學習區完全免試入學</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高級中等學校各就學區優先免試入學、技優甄審入學、直升入學、實用技能學程輔導分發、特色招生專業群科甄選入學</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高級中等學校各就學區免試入學、特色招生考試分發入學</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0005"/>
                  </a:ext>
                </a:extLst>
              </a:tr>
              <a:tr h="460329">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a:effectLst/>
                          <a:latin typeface="微軟正黑體" panose="020B0604030504040204" pitchFamily="34" charset="-120"/>
                          <a:ea typeface="微軟正黑體" panose="020B0604030504040204" pitchFamily="34" charset="-120"/>
                          <a:cs typeface="Times New Roman" panose="02020603050405020304" pitchFamily="18" charset="0"/>
                        </a:rPr>
                        <a:t>報名方式</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a:lnSpc>
                          <a:spcPct val="100000"/>
                        </a:lnSpc>
                        <a:spcAft>
                          <a:spcPts val="0"/>
                        </a:spcAft>
                      </a:pP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國中集體報名</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國中集體報名</a:t>
                      </a: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個別網路報名</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國中集體報名</a:t>
                      </a:r>
                      <a:endParaRPr lang="en-US"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a:lnSpc>
                          <a:spcPct val="100000"/>
                        </a:lnSpc>
                        <a:spcAft>
                          <a:spcPts val="0"/>
                        </a:spcAft>
                      </a:pPr>
                      <a:r>
                        <a:rPr lang="zh-TW"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個別</a:t>
                      </a: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網路</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通訊</a:t>
                      </a: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及</a:t>
                      </a: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現場</a:t>
                      </a:r>
                      <a:r>
                        <a:rPr lang="zh-TW"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報名</a:t>
                      </a:r>
                      <a:endParaRPr lang="zh-TW" sz="18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10006"/>
                  </a:ext>
                </a:extLst>
              </a:tr>
              <a:tr h="460329">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a:effectLst/>
                          <a:latin typeface="微軟正黑體" panose="020B0604030504040204" pitchFamily="34" charset="-120"/>
                          <a:ea typeface="微軟正黑體" panose="020B0604030504040204" pitchFamily="34" charset="-120"/>
                          <a:cs typeface="Times New Roman" panose="02020603050405020304" pitchFamily="18" charset="0"/>
                        </a:rPr>
                        <a:t>積分證明單</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a:lnSpc>
                          <a:spcPct val="100000"/>
                        </a:lnSpc>
                        <a:spcAft>
                          <a:spcPts val="0"/>
                        </a:spcAft>
                      </a:pPr>
                      <a:r>
                        <a:rPr lang="zh-TW" altLang="en-US"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五專完免</a:t>
                      </a: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比序項目積分證明單</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五專入學專用</a:t>
                      </a: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優先</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免試入學</a:t>
                      </a: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比序項目積分證明單</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五專入學專用</a:t>
                      </a: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聯合</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免試入學</a:t>
                      </a: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比序項目積分證明單</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0007"/>
                  </a:ext>
                </a:extLst>
              </a:tr>
              <a:tr h="460329">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a:effectLst/>
                          <a:latin typeface="微軟正黑體" panose="020B0604030504040204" pitchFamily="34" charset="-120"/>
                          <a:ea typeface="微軟正黑體" panose="020B0604030504040204" pitchFamily="34" charset="-120"/>
                          <a:cs typeface="Times New Roman" panose="02020603050405020304" pitchFamily="18" charset="0"/>
                        </a:rPr>
                        <a:t>積分採計權重</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各積分採計項目皆以原始積分加總，</a:t>
                      </a:r>
                      <a:r>
                        <a:rPr lang="zh-TW" alt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無加權權重</a:t>
                      </a:r>
                      <a:endParaRPr lang="zh-TW" alt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各積分採計項目皆以原始積分加總，</a:t>
                      </a: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無加權權重</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各招生學校可加權採計部分主項目至多</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項，</a:t>
                      </a: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加權權重以</a:t>
                      </a:r>
                      <a:r>
                        <a:rPr lang="en-US"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1.5</a:t>
                      </a: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倍</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為上限</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10008"/>
                  </a:ext>
                </a:extLst>
              </a:tr>
              <a:tr h="703888">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a:effectLst/>
                          <a:latin typeface="微軟正黑體" panose="020B0604030504040204" pitchFamily="34" charset="-120"/>
                          <a:ea typeface="微軟正黑體" panose="020B0604030504040204" pitchFamily="34" charset="-120"/>
                          <a:cs typeface="Times New Roman" panose="02020603050405020304" pitchFamily="18" charset="0"/>
                        </a:rPr>
                        <a:t>會考成績</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a:lnSpc>
                          <a:spcPct val="100000"/>
                        </a:lnSpc>
                        <a:spcAft>
                          <a:spcPts val="0"/>
                        </a:spcAft>
                      </a:pPr>
                      <a:r>
                        <a:rPr lang="zh-TW" altLang="en-US" sz="1400" b="1"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400" b="1"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alt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國立學校</a:t>
                      </a:r>
                      <a:r>
                        <a:rPr lang="zh-TW" altLang="en-US" sz="1400" b="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及</a:t>
                      </a:r>
                      <a:r>
                        <a:rPr 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護理科</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必採計國中教育會考成績</a:t>
                      </a: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400" b="1"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但無會考成績亦可報名</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其餘</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由各校</a:t>
                      </a: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訂定</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是否採計國中教育會考成績</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各招生學校</a:t>
                      </a: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皆有</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採計國中教育會考成績</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0009"/>
                  </a:ext>
                </a:extLst>
              </a:tr>
              <a:tr h="460329">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同分比序項目順序</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zh-TW" sz="1400" kern="100" dirty="0">
                          <a:effectLst/>
                          <a:latin typeface="微軟正黑體" panose="020B0604030504040204" pitchFamily="34" charset="-120"/>
                          <a:ea typeface="微軟正黑體" panose="020B0604030504040204" pitchFamily="34" charset="-120"/>
                        </a:rPr>
                        <a:t>各校自訂，至少</a:t>
                      </a:r>
                      <a:r>
                        <a:rPr lang="en-US" altLang="zh-TW" sz="1400" kern="100" dirty="0">
                          <a:effectLst/>
                          <a:latin typeface="微軟正黑體" panose="020B0604030504040204" pitchFamily="34" charset="-120"/>
                          <a:ea typeface="微軟正黑體" panose="020B0604030504040204" pitchFamily="34" charset="-120"/>
                        </a:rPr>
                        <a:t>4</a:t>
                      </a:r>
                      <a:r>
                        <a:rPr lang="zh-TW" altLang="zh-TW" sz="1400" kern="100" dirty="0">
                          <a:effectLst/>
                          <a:latin typeface="微軟正黑體" panose="020B0604030504040204" pitchFamily="34" charset="-120"/>
                          <a:ea typeface="微軟正黑體" panose="020B0604030504040204" pitchFamily="34" charset="-120"/>
                        </a:rPr>
                        <a:t>項，且第</a:t>
                      </a:r>
                      <a:r>
                        <a:rPr lang="en-US" altLang="zh-TW" sz="1400" kern="100" dirty="0">
                          <a:effectLst/>
                          <a:latin typeface="微軟正黑體" panose="020B0604030504040204" pitchFamily="34" charset="-120"/>
                          <a:ea typeface="微軟正黑體" panose="020B0604030504040204" pitchFamily="34" charset="-120"/>
                        </a:rPr>
                        <a:t>1</a:t>
                      </a:r>
                      <a:r>
                        <a:rPr lang="zh-TW" altLang="zh-TW" sz="1400" kern="100" dirty="0">
                          <a:effectLst/>
                          <a:latin typeface="微軟正黑體" panose="020B0604030504040204" pitchFamily="34" charset="-120"/>
                          <a:ea typeface="微軟正黑體" panose="020B0604030504040204" pitchFamily="34" charset="-120"/>
                        </a:rPr>
                        <a:t>項須為「其他」項</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由</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招生委員會</a:t>
                      </a: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統一訂定</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各校自訂</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10010"/>
                  </a:ext>
                </a:extLst>
              </a:tr>
              <a:tr h="230165">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a:effectLst/>
                          <a:latin typeface="微軟正黑體" panose="020B0604030504040204" pitchFamily="34" charset="-120"/>
                          <a:ea typeface="微軟正黑體" panose="020B0604030504040204" pitchFamily="34" charset="-120"/>
                          <a:cs typeface="Times New Roman" panose="02020603050405020304" pitchFamily="18" charset="0"/>
                        </a:rPr>
                        <a:t>志願選擇</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a:lnSpc>
                          <a:spcPct val="100000"/>
                        </a:lnSpc>
                        <a:spcAft>
                          <a:spcPts val="0"/>
                        </a:spcAft>
                      </a:pP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不限學校、地區</a:t>
                      </a:r>
                      <a:r>
                        <a:rPr lang="zh-TW" alt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，但限</a:t>
                      </a:r>
                      <a:r>
                        <a:rPr lang="en-US"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altLang="en-US"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校</a:t>
                      </a:r>
                      <a:r>
                        <a:rPr lang="en-US"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altLang="en-US"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科組</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不限學校、地區、科組，至多</a:t>
                      </a:r>
                      <a:r>
                        <a:rPr lang="en-US"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30</a:t>
                      </a: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個</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志願</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各區限擇</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所五專學校 </a:t>
                      </a:r>
                      <a:r>
                        <a:rPr lang="en-US"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一區一校</a:t>
                      </a:r>
                      <a:r>
                        <a:rPr lang="en-US"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0011"/>
                  </a:ext>
                </a:extLst>
              </a:tr>
              <a:tr h="550297">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錄取方式</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a:lnSpc>
                          <a:spcPct val="100000"/>
                        </a:lnSpc>
                        <a:spcAft>
                          <a:spcPts val="0"/>
                        </a:spcAft>
                      </a:pPr>
                      <a:r>
                        <a:rPr lang="zh-TW" altLang="en-US"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由各招生學校公告錄取名單</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a:t>
                      </a:r>
                      <a:r>
                        <a:rPr 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網路選填志願</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，由招生委員會進行志願序</a:t>
                      </a: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統一</a:t>
                      </a:r>
                      <a:r>
                        <a:rPr lang="zh-TW" altLang="en-US"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電腦</a:t>
                      </a:r>
                      <a:r>
                        <a:rPr lang="zh-TW" sz="14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分發</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，並公告錄取榜單</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a:t>
                      </a:r>
                      <a:r>
                        <a:rPr 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現場登記分發報到</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方式辦理</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4312" marR="54312"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573228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MH_Others_3"/>
          <p:cNvSpPr txBox="1"/>
          <p:nvPr>
            <p:custDataLst>
              <p:tags r:id="rId1"/>
            </p:custDataLst>
          </p:nvPr>
        </p:nvSpPr>
        <p:spPr>
          <a:xfrm>
            <a:off x="2108931" y="1933039"/>
            <a:ext cx="1435100" cy="2755900"/>
          </a:xfrm>
          <a:prstGeom prst="rect">
            <a:avLst/>
          </a:prstGeom>
          <a:noFill/>
        </p:spPr>
        <p:txBody>
          <a:bodyPr wrap="square" lIns="0" tIns="0" rIns="0" bIns="0" rtlCol="0" anchor="ctr" anchorCtr="0">
            <a:no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6600" b="1" dirty="0">
                <a:solidFill>
                  <a:schemeClr val="tx1">
                    <a:lumMod val="65000"/>
                    <a:lumOff val="35000"/>
                  </a:schemeClr>
                </a:solidFill>
                <a:latin typeface="微软雅黑" panose="020B0503020204020204" pitchFamily="34" charset="-122"/>
                <a:ea typeface="微软雅黑" panose="020B0503020204020204" pitchFamily="34" charset="-122"/>
              </a:rPr>
              <a:t>大</a:t>
            </a:r>
            <a:endParaRPr kumimoji="0" lang="en-US" altLang="zh-CN" sz="66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6600" b="1" dirty="0">
                <a:solidFill>
                  <a:schemeClr val="tx1">
                    <a:lumMod val="65000"/>
                    <a:lumOff val="35000"/>
                  </a:schemeClr>
                </a:solidFill>
                <a:latin typeface="微软雅黑" panose="020B0503020204020204" pitchFamily="34" charset="-122"/>
                <a:ea typeface="微软雅黑" panose="020B0503020204020204" pitchFamily="34" charset="-122"/>
              </a:rPr>
              <a:t>綱</a:t>
            </a:r>
            <a:endParaRPr kumimoji="0" lang="zh-CN" altLang="en-US" sz="66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
        <p:nvSpPr>
          <p:cNvPr id="15" name="MH_Others_4"/>
          <p:cNvSpPr txBox="1"/>
          <p:nvPr>
            <p:custDataLst>
              <p:tags r:id="rId2"/>
            </p:custDataLst>
          </p:nvPr>
        </p:nvSpPr>
        <p:spPr>
          <a:xfrm rot="5400000">
            <a:off x="224816" y="3374061"/>
            <a:ext cx="3693432"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400" normalizeH="0" baseline="0" noProof="0" dirty="0">
                <a:ln>
                  <a:noFill/>
                </a:ln>
                <a:solidFill>
                  <a:srgbClr val="DDDDDD"/>
                </a:solidFill>
                <a:effectLst/>
                <a:uLnTx/>
                <a:uFillTx/>
                <a:latin typeface="微软雅黑" panose="020B0503020204020204" pitchFamily="34" charset="-122"/>
                <a:ea typeface="微软雅黑" panose="020B0503020204020204" pitchFamily="34" charset="-122"/>
                <a:cs typeface="+mn-cs"/>
              </a:rPr>
              <a:t>CONTENTS</a:t>
            </a:r>
            <a:endParaRPr kumimoji="0" lang="zh-CN" altLang="en-US" sz="3200" b="0" i="0" u="none" strike="noStrike" kern="1200" cap="none" spc="400" normalizeH="0" baseline="0" noProof="0" dirty="0">
              <a:ln>
                <a:noFill/>
              </a:ln>
              <a:solidFill>
                <a:srgbClr val="DDDDDD"/>
              </a:solidFill>
              <a:effectLst/>
              <a:uLnTx/>
              <a:uFillTx/>
              <a:latin typeface="微软雅黑" panose="020B0503020204020204" pitchFamily="34" charset="-122"/>
              <a:ea typeface="微软雅黑" panose="020B0503020204020204" pitchFamily="34" charset="-122"/>
              <a:cs typeface="+mn-cs"/>
            </a:endParaRPr>
          </a:p>
        </p:txBody>
      </p:sp>
      <p:sp>
        <p:nvSpPr>
          <p:cNvPr id="25" name="TextBox 13"/>
          <p:cNvSpPr txBox="1"/>
          <p:nvPr/>
        </p:nvSpPr>
        <p:spPr>
          <a:xfrm>
            <a:off x="6147645" y="1240780"/>
            <a:ext cx="2340450" cy="250132"/>
          </a:xfrm>
          <a:prstGeom prst="rect">
            <a:avLst/>
          </a:prstGeom>
          <a:noFill/>
        </p:spPr>
        <p:txBody>
          <a:bodyPr wrap="none" lIns="360000" tIns="0" rIns="0" bIns="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TW" altLang="en-US" sz="2400" b="1" i="0" u="none" strike="noStrike" kern="1200" cap="none" spc="0" normalizeH="0" baseline="0" noProof="0" dirty="0">
                <a:ln>
                  <a:noFill/>
                </a:ln>
                <a:solidFill>
                  <a:srgbClr val="000000">
                    <a:lumMod val="75000"/>
                    <a:lumOff val="25000"/>
                  </a:srgbClr>
                </a:solidFill>
                <a:effectLst/>
                <a:uLnTx/>
                <a:uFillTx/>
                <a:latin typeface="Arial"/>
                <a:ea typeface="Microsoft YaHei"/>
                <a:cs typeface="+mn-cs"/>
              </a:rPr>
              <a:t> 跨處室彙整志願選填資訊</a:t>
            </a:r>
            <a:endParaRPr kumimoji="0" lang="zh-CN" altLang="en-US" sz="2400" b="1" i="0" u="none" strike="noStrike" kern="1200" cap="none" spc="0" normalizeH="0" baseline="0" noProof="0" dirty="0">
              <a:ln>
                <a:noFill/>
              </a:ln>
              <a:solidFill>
                <a:srgbClr val="000000">
                  <a:lumMod val="75000"/>
                  <a:lumOff val="25000"/>
                </a:srgbClr>
              </a:solidFill>
              <a:effectLst/>
              <a:uLnTx/>
              <a:uFillTx/>
              <a:latin typeface="Arial"/>
              <a:ea typeface="Microsoft YaHei"/>
              <a:cs typeface="+mn-cs"/>
            </a:endParaRPr>
          </a:p>
        </p:txBody>
      </p:sp>
      <p:pic>
        <p:nvPicPr>
          <p:cNvPr id="42" name="图片 4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45808" y="647316"/>
            <a:ext cx="1305136" cy="1301441"/>
          </a:xfrm>
          <a:prstGeom prst="rect">
            <a:avLst/>
          </a:prstGeom>
        </p:spPr>
      </p:pic>
      <p:sp>
        <p:nvSpPr>
          <p:cNvPr id="43" name="TextBox 11"/>
          <p:cNvSpPr txBox="1"/>
          <p:nvPr/>
        </p:nvSpPr>
        <p:spPr>
          <a:xfrm>
            <a:off x="5552395" y="1069960"/>
            <a:ext cx="491962" cy="530914"/>
          </a:xfrm>
          <a:prstGeom prst="rect">
            <a:avLst/>
          </a:prstGeom>
          <a:noFill/>
        </p:spPr>
        <p:txBody>
          <a:bodyPr wrap="none" anchor="ct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FFFFFF"/>
                </a:solidFill>
                <a:effectLst/>
                <a:uLnTx/>
                <a:uFillTx/>
                <a:latin typeface="Impact" panose="020B0806030902050204" pitchFamily="34" charset="0"/>
                <a:ea typeface="Microsoft YaHei"/>
                <a:cs typeface="+mn-cs"/>
              </a:rPr>
              <a:t>01</a:t>
            </a:r>
          </a:p>
        </p:txBody>
      </p:sp>
      <p:sp>
        <p:nvSpPr>
          <p:cNvPr id="45" name="TextBox 11"/>
          <p:cNvSpPr txBox="1"/>
          <p:nvPr/>
        </p:nvSpPr>
        <p:spPr>
          <a:xfrm>
            <a:off x="5501646" y="6034993"/>
            <a:ext cx="491962" cy="530914"/>
          </a:xfrm>
          <a:prstGeom prst="rect">
            <a:avLst/>
          </a:prstGeom>
          <a:noFill/>
        </p:spPr>
        <p:txBody>
          <a:bodyPr wrap="none" anchor="ct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FFFFFF"/>
                </a:solidFill>
                <a:effectLst/>
                <a:uLnTx/>
                <a:uFillTx/>
                <a:latin typeface="Impact" panose="020B0806030902050204" pitchFamily="34" charset="0"/>
                <a:ea typeface="Microsoft YaHei"/>
                <a:cs typeface="+mn-cs"/>
              </a:rPr>
              <a:t>01</a:t>
            </a:r>
          </a:p>
        </p:txBody>
      </p:sp>
      <p:pic>
        <p:nvPicPr>
          <p:cNvPr id="48" name="图片 4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07937" y="1861925"/>
            <a:ext cx="1305136" cy="1031347"/>
          </a:xfrm>
          <a:prstGeom prst="rect">
            <a:avLst/>
          </a:prstGeom>
        </p:spPr>
      </p:pic>
      <p:sp>
        <p:nvSpPr>
          <p:cNvPr id="49" name="TextBox 11"/>
          <p:cNvSpPr txBox="1"/>
          <p:nvPr/>
        </p:nvSpPr>
        <p:spPr>
          <a:xfrm>
            <a:off x="5570548" y="2140140"/>
            <a:ext cx="491962" cy="530914"/>
          </a:xfrm>
          <a:prstGeom prst="rect">
            <a:avLst/>
          </a:prstGeom>
          <a:noFill/>
        </p:spPr>
        <p:txBody>
          <a:bodyPr wrap="none" anchor="ct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FFFFFF"/>
                </a:solidFill>
                <a:effectLst/>
                <a:uLnTx/>
                <a:uFillTx/>
                <a:latin typeface="Impact" panose="020B0806030902050204" pitchFamily="34" charset="0"/>
                <a:ea typeface="Microsoft YaHei"/>
                <a:cs typeface="+mn-cs"/>
              </a:rPr>
              <a:t>02</a:t>
            </a:r>
          </a:p>
        </p:txBody>
      </p:sp>
      <p:pic>
        <p:nvPicPr>
          <p:cNvPr id="50" name="图片 4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07937" y="2789991"/>
            <a:ext cx="1305136" cy="1041996"/>
          </a:xfrm>
          <a:prstGeom prst="rect">
            <a:avLst/>
          </a:prstGeom>
        </p:spPr>
      </p:pic>
      <p:sp>
        <p:nvSpPr>
          <p:cNvPr id="51" name="TextBox 11"/>
          <p:cNvSpPr txBox="1"/>
          <p:nvPr/>
        </p:nvSpPr>
        <p:spPr>
          <a:xfrm>
            <a:off x="5580676" y="3075661"/>
            <a:ext cx="491962" cy="530914"/>
          </a:xfrm>
          <a:prstGeom prst="rect">
            <a:avLst/>
          </a:prstGeom>
          <a:noFill/>
        </p:spPr>
        <p:txBody>
          <a:bodyPr wrap="none" anchor="ct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FFFFFF"/>
                </a:solidFill>
                <a:effectLst/>
                <a:uLnTx/>
                <a:uFillTx/>
                <a:latin typeface="Impact" panose="020B0806030902050204" pitchFamily="34" charset="0"/>
                <a:ea typeface="Microsoft YaHei"/>
                <a:cs typeface="+mn-cs"/>
              </a:rPr>
              <a:t>03</a:t>
            </a:r>
          </a:p>
        </p:txBody>
      </p:sp>
      <p:pic>
        <p:nvPicPr>
          <p:cNvPr id="52" name="图片 4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63961" y="3597764"/>
            <a:ext cx="1305136" cy="1174848"/>
          </a:xfrm>
          <a:prstGeom prst="rect">
            <a:avLst/>
          </a:prstGeom>
        </p:spPr>
      </p:pic>
      <p:sp>
        <p:nvSpPr>
          <p:cNvPr id="53" name="TextBox 11"/>
          <p:cNvSpPr txBox="1"/>
          <p:nvPr/>
        </p:nvSpPr>
        <p:spPr>
          <a:xfrm>
            <a:off x="5552395" y="4022523"/>
            <a:ext cx="491962" cy="530914"/>
          </a:xfrm>
          <a:prstGeom prst="rect">
            <a:avLst/>
          </a:prstGeom>
          <a:noFill/>
        </p:spPr>
        <p:txBody>
          <a:bodyPr wrap="none" anchor="ct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FFFFFF"/>
                </a:solidFill>
                <a:effectLst/>
                <a:uLnTx/>
                <a:uFillTx/>
                <a:latin typeface="Impact" panose="020B0806030902050204" pitchFamily="34" charset="0"/>
                <a:ea typeface="Microsoft YaHei"/>
                <a:cs typeface="+mn-cs"/>
              </a:rPr>
              <a:t>04</a:t>
            </a:r>
          </a:p>
        </p:txBody>
      </p:sp>
      <p:sp>
        <p:nvSpPr>
          <p:cNvPr id="55" name="TextBox 13"/>
          <p:cNvSpPr txBox="1"/>
          <p:nvPr/>
        </p:nvSpPr>
        <p:spPr>
          <a:xfrm>
            <a:off x="6255742" y="2302737"/>
            <a:ext cx="2340450" cy="250132"/>
          </a:xfrm>
          <a:prstGeom prst="rect">
            <a:avLst/>
          </a:prstGeom>
          <a:noFill/>
        </p:spPr>
        <p:txBody>
          <a:bodyPr wrap="none" lIns="360000" tIns="0" rIns="0" bIns="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TW" altLang="en-US" sz="2400" b="1" i="0" u="none" strike="noStrike" kern="1200" cap="none" spc="0" normalizeH="0" baseline="0" noProof="0" dirty="0">
                <a:ln>
                  <a:noFill/>
                </a:ln>
                <a:solidFill>
                  <a:srgbClr val="000000">
                    <a:lumMod val="75000"/>
                    <a:lumOff val="25000"/>
                  </a:srgbClr>
                </a:solidFill>
                <a:effectLst/>
                <a:uLnTx/>
                <a:uFillTx/>
                <a:latin typeface="Arial"/>
                <a:ea typeface="Microsoft YaHei"/>
                <a:cs typeface="+mn-cs"/>
              </a:rPr>
              <a:t>志願選填試探作業處室整合分工</a:t>
            </a:r>
            <a:endParaRPr kumimoji="0" lang="zh-CN" altLang="en-US" sz="2400" b="1" i="0" u="none" strike="noStrike" kern="1200" cap="none" spc="0" normalizeH="0" baseline="0" noProof="0" dirty="0">
              <a:ln>
                <a:noFill/>
              </a:ln>
              <a:solidFill>
                <a:srgbClr val="000000">
                  <a:lumMod val="75000"/>
                  <a:lumOff val="25000"/>
                </a:srgbClr>
              </a:solidFill>
              <a:effectLst/>
              <a:uLnTx/>
              <a:uFillTx/>
              <a:latin typeface="Arial"/>
              <a:ea typeface="Microsoft YaHei"/>
              <a:cs typeface="+mn-cs"/>
            </a:endParaRPr>
          </a:p>
        </p:txBody>
      </p:sp>
      <p:sp>
        <p:nvSpPr>
          <p:cNvPr id="58" name="TextBox 13"/>
          <p:cNvSpPr txBox="1"/>
          <p:nvPr/>
        </p:nvSpPr>
        <p:spPr>
          <a:xfrm>
            <a:off x="6339632" y="3264236"/>
            <a:ext cx="2340450" cy="250132"/>
          </a:xfrm>
          <a:prstGeom prst="rect">
            <a:avLst/>
          </a:prstGeom>
          <a:noFill/>
        </p:spPr>
        <p:txBody>
          <a:bodyPr wrap="none" lIns="360000" tIns="0" rIns="0" bIns="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TW" altLang="en-US" sz="2400" b="1" i="0" u="none" strike="noStrike" kern="1200" cap="none" spc="0" normalizeH="0" baseline="0" noProof="0" dirty="0">
                <a:ln>
                  <a:noFill/>
                </a:ln>
                <a:solidFill>
                  <a:srgbClr val="000000">
                    <a:lumMod val="75000"/>
                    <a:lumOff val="25000"/>
                  </a:srgbClr>
                </a:solidFill>
                <a:effectLst/>
                <a:uLnTx/>
                <a:uFillTx/>
                <a:latin typeface="Arial"/>
                <a:ea typeface="Microsoft YaHei"/>
                <a:cs typeface="+mn-cs"/>
              </a:rPr>
              <a:t>志願選填參考訊息</a:t>
            </a:r>
            <a:endParaRPr kumimoji="0" lang="zh-CN" altLang="en-US" sz="2400" b="1" i="0" u="none" strike="noStrike" kern="1200" cap="none" spc="0" normalizeH="0" baseline="0" noProof="0" dirty="0">
              <a:ln>
                <a:noFill/>
              </a:ln>
              <a:solidFill>
                <a:srgbClr val="000000">
                  <a:lumMod val="75000"/>
                  <a:lumOff val="25000"/>
                </a:srgbClr>
              </a:solidFill>
              <a:effectLst/>
              <a:uLnTx/>
              <a:uFillTx/>
              <a:latin typeface="Arial"/>
              <a:ea typeface="Microsoft YaHei"/>
              <a:cs typeface="+mn-cs"/>
            </a:endParaRPr>
          </a:p>
        </p:txBody>
      </p:sp>
      <p:sp>
        <p:nvSpPr>
          <p:cNvPr id="61" name="TextBox 13"/>
          <p:cNvSpPr txBox="1"/>
          <p:nvPr/>
        </p:nvSpPr>
        <p:spPr>
          <a:xfrm>
            <a:off x="6339632" y="4322141"/>
            <a:ext cx="2340450" cy="250132"/>
          </a:xfrm>
          <a:prstGeom prst="rect">
            <a:avLst/>
          </a:prstGeom>
          <a:noFill/>
        </p:spPr>
        <p:txBody>
          <a:bodyPr wrap="none" lIns="360000" tIns="0" rIns="0" bIns="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400" b="1" dirty="0">
                <a:solidFill>
                  <a:srgbClr val="000000">
                    <a:lumMod val="75000"/>
                    <a:lumOff val="25000"/>
                  </a:srgbClr>
                </a:solidFill>
                <a:latin typeface="Arial"/>
                <a:ea typeface="Microsoft YaHei"/>
              </a:rPr>
              <a:t>跨處室生涯觀點解析志願選填</a:t>
            </a:r>
            <a:endParaRPr lang="en-US" altLang="zh-TW" sz="2400" b="1" dirty="0">
              <a:solidFill>
                <a:srgbClr val="000000">
                  <a:lumMod val="75000"/>
                  <a:lumOff val="25000"/>
                </a:srgbClr>
              </a:solidFill>
              <a:latin typeface="Arial"/>
              <a:ea typeface="Microsoft YaHe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TW" altLang="en-US" sz="2400" b="1" i="0" u="none" strike="noStrike" kern="1200" cap="none" spc="0" normalizeH="0" baseline="0" noProof="0" dirty="0">
                <a:ln>
                  <a:noFill/>
                </a:ln>
                <a:solidFill>
                  <a:srgbClr val="000000">
                    <a:lumMod val="75000"/>
                    <a:lumOff val="25000"/>
                  </a:srgbClr>
                </a:solidFill>
                <a:effectLst/>
                <a:uLnTx/>
                <a:uFillTx/>
                <a:latin typeface="Arial"/>
                <a:ea typeface="Microsoft YaHei"/>
                <a:cs typeface="+mn-cs"/>
              </a:rPr>
              <a:t>之工作規劃</a:t>
            </a:r>
            <a:endParaRPr kumimoji="0" lang="zh-CN" altLang="en-US" sz="2400" b="1" i="0" u="none" strike="noStrike" kern="1200" cap="none" spc="0" normalizeH="0" baseline="0" noProof="0" dirty="0">
              <a:ln>
                <a:noFill/>
              </a:ln>
              <a:solidFill>
                <a:srgbClr val="000000">
                  <a:lumMod val="75000"/>
                  <a:lumOff val="25000"/>
                </a:srgbClr>
              </a:solidFill>
              <a:effectLst/>
              <a:uLnTx/>
              <a:uFillTx/>
              <a:latin typeface="Arial"/>
              <a:ea typeface="Microsoft YaHei"/>
              <a:cs typeface="+mn-cs"/>
            </a:endParaRPr>
          </a:p>
        </p:txBody>
      </p:sp>
      <p:sp>
        <p:nvSpPr>
          <p:cNvPr id="64" name="TextBox 13"/>
          <p:cNvSpPr txBox="1"/>
          <p:nvPr/>
        </p:nvSpPr>
        <p:spPr>
          <a:xfrm>
            <a:off x="6387885" y="5165429"/>
            <a:ext cx="2340450" cy="250132"/>
          </a:xfrm>
          <a:prstGeom prst="rect">
            <a:avLst/>
          </a:prstGeom>
          <a:noFill/>
        </p:spPr>
        <p:txBody>
          <a:bodyPr wrap="none" lIns="360000" tIns="0" rIns="0" bIns="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TW" altLang="en-US" sz="2400" b="1" i="0" u="none" strike="noStrike" kern="1200" cap="none" spc="0" normalizeH="0" baseline="0" noProof="0" dirty="0">
                <a:ln>
                  <a:noFill/>
                </a:ln>
                <a:solidFill>
                  <a:srgbClr val="000000">
                    <a:lumMod val="75000"/>
                    <a:lumOff val="25000"/>
                  </a:srgbClr>
                </a:solidFill>
                <a:effectLst/>
                <a:uLnTx/>
                <a:uFillTx/>
                <a:latin typeface="Arial"/>
                <a:ea typeface="Microsoft YaHei"/>
                <a:cs typeface="+mn-cs"/>
              </a:rPr>
              <a:t>結論</a:t>
            </a:r>
            <a:endParaRPr kumimoji="0" lang="zh-CN" altLang="en-US" sz="2400" b="1" i="0" u="none" strike="noStrike" kern="1200" cap="none" spc="0" normalizeH="0" baseline="0" noProof="0" dirty="0">
              <a:ln>
                <a:noFill/>
              </a:ln>
              <a:solidFill>
                <a:srgbClr val="000000">
                  <a:lumMod val="75000"/>
                  <a:lumOff val="25000"/>
                </a:srgbClr>
              </a:solidFill>
              <a:effectLst/>
              <a:uLnTx/>
              <a:uFillTx/>
              <a:latin typeface="Arial"/>
              <a:ea typeface="Microsoft YaHei"/>
              <a:cs typeface="+mn-cs"/>
            </a:endParaRPr>
          </a:p>
        </p:txBody>
      </p:sp>
      <p:pic>
        <p:nvPicPr>
          <p:cNvPr id="69" name="图片 4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72559" y="4540406"/>
            <a:ext cx="1305136" cy="1174848"/>
          </a:xfrm>
          <a:prstGeom prst="rect">
            <a:avLst/>
          </a:prstGeom>
        </p:spPr>
      </p:pic>
      <p:sp>
        <p:nvSpPr>
          <p:cNvPr id="70" name="TextBox 11"/>
          <p:cNvSpPr txBox="1"/>
          <p:nvPr/>
        </p:nvSpPr>
        <p:spPr>
          <a:xfrm>
            <a:off x="5534241" y="4908482"/>
            <a:ext cx="491962" cy="530914"/>
          </a:xfrm>
          <a:prstGeom prst="rect">
            <a:avLst/>
          </a:prstGeom>
          <a:noFill/>
        </p:spPr>
        <p:txBody>
          <a:bodyPr wrap="none" anchor="ct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FFFFFF"/>
                </a:solidFill>
                <a:effectLst/>
                <a:uLnTx/>
                <a:uFillTx/>
                <a:latin typeface="Impact" panose="020B0806030902050204" pitchFamily="34" charset="0"/>
                <a:ea typeface="Microsoft YaHei"/>
                <a:cs typeface="+mn-cs"/>
              </a:rPr>
              <a:t>05</a:t>
            </a:r>
          </a:p>
        </p:txBody>
      </p:sp>
      <p:sp>
        <p:nvSpPr>
          <p:cNvPr id="27" name="矩形 26">
            <a:extLst>
              <a:ext uri="{FF2B5EF4-FFF2-40B4-BE49-F238E27FC236}">
                <a16:creationId xmlns:a16="http://schemas.microsoft.com/office/drawing/2014/main" id="{7E4F4C32-9327-419F-BDC8-3EEC07B3D9B8}"/>
              </a:ext>
            </a:extLst>
          </p:cNvPr>
          <p:cNvSpPr/>
          <p:nvPr/>
        </p:nvSpPr>
        <p:spPr>
          <a:xfrm>
            <a:off x="1512312" y="4931564"/>
            <a:ext cx="3570437" cy="1015663"/>
          </a:xfrm>
          <a:prstGeom prst="rect">
            <a:avLst/>
          </a:prstGeom>
        </p:spPr>
        <p:txBody>
          <a:bodyPr wrap="square">
            <a:spAutoFit/>
          </a:bodyPr>
          <a:lstStyle/>
          <a:p>
            <a:pPr lvl="0">
              <a:defRPr/>
            </a:pPr>
            <a:r>
              <a:rPr lang="zh-TW" altLang="en-US" sz="1200" dirty="0">
                <a:solidFill>
                  <a:srgbClr val="000000">
                    <a:lumMod val="75000"/>
                    <a:lumOff val="25000"/>
                  </a:srgbClr>
                </a:solidFill>
                <a:ea typeface="Microsoft YaHei"/>
              </a:rPr>
              <a:t>人生就像畫布</a:t>
            </a:r>
            <a:endParaRPr lang="en-US" altLang="zh-TW" sz="1200" dirty="0">
              <a:solidFill>
                <a:srgbClr val="000000">
                  <a:lumMod val="75000"/>
                  <a:lumOff val="25000"/>
                </a:srgbClr>
              </a:solidFill>
              <a:ea typeface="Microsoft YaHei"/>
            </a:endParaRPr>
          </a:p>
          <a:p>
            <a:pPr lvl="0">
              <a:defRPr/>
            </a:pPr>
            <a:r>
              <a:rPr lang="zh-TW" altLang="en-US" sz="1200" dirty="0">
                <a:solidFill>
                  <a:srgbClr val="000000">
                    <a:lumMod val="75000"/>
                    <a:lumOff val="25000"/>
                  </a:srgbClr>
                </a:solidFill>
                <a:ea typeface="Microsoft YaHei"/>
              </a:rPr>
              <a:t>得靠雙手彩繪出自己的色彩</a:t>
            </a:r>
            <a:endParaRPr lang="en-US" altLang="zh-TW" sz="1200" dirty="0">
              <a:solidFill>
                <a:srgbClr val="000000">
                  <a:lumMod val="75000"/>
                  <a:lumOff val="25000"/>
                </a:srgbClr>
              </a:solidFill>
              <a:ea typeface="Microsoft YaHei"/>
            </a:endParaRPr>
          </a:p>
          <a:p>
            <a:pPr lvl="0">
              <a:defRPr/>
            </a:pPr>
            <a:r>
              <a:rPr lang="zh-TW" altLang="en-US" sz="1200" dirty="0">
                <a:solidFill>
                  <a:srgbClr val="000000">
                    <a:lumMod val="75000"/>
                    <a:lumOff val="25000"/>
                  </a:srgbClr>
                </a:solidFill>
                <a:ea typeface="Microsoft YaHei"/>
              </a:rPr>
              <a:t>我們願用雙手</a:t>
            </a:r>
            <a:endParaRPr lang="en-US" altLang="zh-TW" sz="1200" dirty="0">
              <a:solidFill>
                <a:srgbClr val="000000">
                  <a:lumMod val="75000"/>
                  <a:lumOff val="25000"/>
                </a:srgbClr>
              </a:solidFill>
              <a:ea typeface="Microsoft YaHei"/>
            </a:endParaRPr>
          </a:p>
          <a:p>
            <a:pPr lvl="0">
              <a:defRPr/>
            </a:pPr>
            <a:r>
              <a:rPr lang="zh-TW" altLang="en-US" sz="1200" dirty="0">
                <a:solidFill>
                  <a:srgbClr val="000000">
                    <a:lumMod val="75000"/>
                    <a:lumOff val="25000"/>
                  </a:srgbClr>
                </a:solidFill>
                <a:ea typeface="Microsoft YaHei"/>
              </a:rPr>
              <a:t>幫孩子們準備顏料</a:t>
            </a:r>
            <a:endParaRPr lang="en-US" altLang="zh-TW" sz="1200" dirty="0">
              <a:solidFill>
                <a:srgbClr val="000000">
                  <a:lumMod val="75000"/>
                  <a:lumOff val="25000"/>
                </a:srgbClr>
              </a:solidFill>
              <a:ea typeface="Microsoft YaHei"/>
            </a:endParaRPr>
          </a:p>
          <a:p>
            <a:pPr lvl="0">
              <a:defRPr/>
            </a:pPr>
            <a:r>
              <a:rPr lang="zh-TW" altLang="en-US" sz="1200" dirty="0">
                <a:solidFill>
                  <a:srgbClr val="000000">
                    <a:lumMod val="75000"/>
                    <a:lumOff val="25000"/>
                  </a:srgbClr>
                </a:solidFill>
                <a:ea typeface="Microsoft YaHei"/>
              </a:rPr>
              <a:t>讓他們盡情揮灑</a:t>
            </a:r>
            <a:r>
              <a:rPr lang="en-US" altLang="zh-TW" sz="1200" dirty="0">
                <a:solidFill>
                  <a:srgbClr val="000000">
                    <a:lumMod val="75000"/>
                    <a:lumOff val="25000"/>
                  </a:srgbClr>
                </a:solidFill>
                <a:ea typeface="Microsoft YaHei"/>
              </a:rPr>
              <a:t>…….</a:t>
            </a:r>
            <a:endParaRPr lang="zh-CN" altLang="en-US" sz="1200" dirty="0">
              <a:solidFill>
                <a:srgbClr val="000000">
                  <a:lumMod val="75000"/>
                  <a:lumOff val="25000"/>
                </a:srgbClr>
              </a:solidFill>
              <a:ea typeface="Microsoft YaHei"/>
            </a:endParaRPr>
          </a:p>
        </p:txBody>
      </p:sp>
    </p:spTree>
    <p:extLst>
      <p:ext uri="{BB962C8B-B14F-4D97-AF65-F5344CB8AC3E}">
        <p14:creationId xmlns:p14="http://schemas.microsoft.com/office/powerpoint/2010/main" val="30065851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群組 9">
            <a:extLst>
              <a:ext uri="{FF2B5EF4-FFF2-40B4-BE49-F238E27FC236}">
                <a16:creationId xmlns:a16="http://schemas.microsoft.com/office/drawing/2014/main" id="{285B929B-3BDC-48FB-8133-0EEE76214C39}"/>
              </a:ext>
            </a:extLst>
          </p:cNvPr>
          <p:cNvGrpSpPr/>
          <p:nvPr/>
        </p:nvGrpSpPr>
        <p:grpSpPr>
          <a:xfrm>
            <a:off x="-967" y="-48054"/>
            <a:ext cx="10623247" cy="698450"/>
            <a:chOff x="-967" y="-39262"/>
            <a:chExt cx="9795745" cy="698450"/>
          </a:xfrm>
        </p:grpSpPr>
        <p:grpSp>
          <p:nvGrpSpPr>
            <p:cNvPr id="11" name="群組 10">
              <a:extLst>
                <a:ext uri="{FF2B5EF4-FFF2-40B4-BE49-F238E27FC236}">
                  <a16:creationId xmlns:a16="http://schemas.microsoft.com/office/drawing/2014/main" id="{AC192EEF-E6FF-4C99-9F4D-D56C0DA6DB5C}"/>
                </a:ext>
              </a:extLst>
            </p:cNvPr>
            <p:cNvGrpSpPr/>
            <p:nvPr/>
          </p:nvGrpSpPr>
          <p:grpSpPr>
            <a:xfrm>
              <a:off x="576" y="12962"/>
              <a:ext cx="9794202" cy="605449"/>
              <a:chOff x="501" y="12962"/>
              <a:chExt cx="8579589" cy="605449"/>
            </a:xfrm>
          </p:grpSpPr>
          <p:sp>
            <p:nvSpPr>
              <p:cNvPr id="13" name="圓角化同側角落矩形 103">
                <a:extLst>
                  <a:ext uri="{FF2B5EF4-FFF2-40B4-BE49-F238E27FC236}">
                    <a16:creationId xmlns:a16="http://schemas.microsoft.com/office/drawing/2014/main" id="{45C00C2C-47AE-44B4-AEE6-9C63450A59F6}"/>
                  </a:ext>
                </a:extLst>
              </p:cNvPr>
              <p:cNvSpPr/>
              <p:nvPr/>
            </p:nvSpPr>
            <p:spPr>
              <a:xfrm rot="16200000" flipH="1">
                <a:off x="3987571" y="-3974108"/>
                <a:ext cx="605449" cy="8579589"/>
              </a:xfrm>
              <a:prstGeom prst="round2SameRect">
                <a:avLst>
                  <a:gd name="adj1" fmla="val 0"/>
                  <a:gd name="adj2" fmla="val 50000"/>
                </a:avLst>
              </a:prstGeom>
              <a:gradFill flip="none" rotWithShape="1">
                <a:gsLst>
                  <a:gs pos="0">
                    <a:srgbClr val="FEDEEC"/>
                  </a:gs>
                  <a:gs pos="48000">
                    <a:srgbClr val="FC79B2"/>
                  </a:gs>
                  <a:gs pos="60000">
                    <a:srgbClr val="FC79B2"/>
                  </a:gs>
                  <a:gs pos="100000">
                    <a:srgbClr val="FEDEEC"/>
                  </a:gs>
                </a:gsLst>
                <a:lin ang="27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sp>
            <p:nvSpPr>
              <p:cNvPr id="14" name="圓角化同側角落矩形 104">
                <a:extLst>
                  <a:ext uri="{FF2B5EF4-FFF2-40B4-BE49-F238E27FC236}">
                    <a16:creationId xmlns:a16="http://schemas.microsoft.com/office/drawing/2014/main" id="{681A5915-0E3A-4F17-A488-DBB7095B0679}"/>
                  </a:ext>
                </a:extLst>
              </p:cNvPr>
              <p:cNvSpPr/>
              <p:nvPr/>
            </p:nvSpPr>
            <p:spPr>
              <a:xfrm rot="16200000" flipH="1">
                <a:off x="4036808" y="-3855886"/>
                <a:ext cx="508000" cy="8334556"/>
              </a:xfrm>
              <a:prstGeom prst="round2SameRect">
                <a:avLst>
                  <a:gd name="adj1" fmla="val 0"/>
                  <a:gd name="adj2" fmla="val 50000"/>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grpSp>
        <p:sp>
          <p:nvSpPr>
            <p:cNvPr id="12" name="Google Shape;446;p38">
              <a:extLst>
                <a:ext uri="{FF2B5EF4-FFF2-40B4-BE49-F238E27FC236}">
                  <a16:creationId xmlns:a16="http://schemas.microsoft.com/office/drawing/2014/main" id="{3C73BFDD-1386-4966-A1C9-4E741169C74C}"/>
                </a:ext>
              </a:extLst>
            </p:cNvPr>
            <p:cNvSpPr txBox="1">
              <a:spLocks/>
            </p:cNvSpPr>
            <p:nvPr/>
          </p:nvSpPr>
          <p:spPr>
            <a:xfrm>
              <a:off x="-967" y="-39262"/>
              <a:ext cx="9664224" cy="698450"/>
            </a:xfrm>
            <a:prstGeom prst="rect">
              <a:avLst/>
            </a:prstGeom>
          </p:spPr>
          <p:txBody>
            <a:bodyPr spcFirstLastPara="1" wrap="square" lIns="91425" tIns="91425" rIns="91425" bIns="91425"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pP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  </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A</a:t>
              </a: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：五專優先與聯合免試入學之比較</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(2/3)</a:t>
              </a:r>
              <a:endParaRPr lang="en-US" dirty="0"/>
            </a:p>
          </p:txBody>
        </p:sp>
      </p:grpSp>
      <p:graphicFrame>
        <p:nvGraphicFramePr>
          <p:cNvPr id="7" name="內容版面配置區 5">
            <a:extLst>
              <a:ext uri="{FF2B5EF4-FFF2-40B4-BE49-F238E27FC236}">
                <a16:creationId xmlns:a16="http://schemas.microsoft.com/office/drawing/2014/main" id="{5BC76C74-8CF4-449F-9AC7-250646C90BB7}"/>
              </a:ext>
            </a:extLst>
          </p:cNvPr>
          <p:cNvGraphicFramePr>
            <a:graphicFrameLocks/>
          </p:cNvGraphicFramePr>
          <p:nvPr>
            <p:extLst/>
          </p:nvPr>
        </p:nvGraphicFramePr>
        <p:xfrm>
          <a:off x="492434" y="764704"/>
          <a:ext cx="11207131" cy="6001506"/>
        </p:xfrm>
        <a:graphic>
          <a:graphicData uri="http://schemas.openxmlformats.org/drawingml/2006/table">
            <a:tbl>
              <a:tblPr firstRow="1" firstCol="1" bandRow="1"/>
              <a:tblGrid>
                <a:gridCol w="630435">
                  <a:extLst>
                    <a:ext uri="{9D8B030D-6E8A-4147-A177-3AD203B41FA5}">
                      <a16:colId xmlns:a16="http://schemas.microsoft.com/office/drawing/2014/main" val="20000"/>
                    </a:ext>
                  </a:extLst>
                </a:gridCol>
                <a:gridCol w="980674">
                  <a:extLst>
                    <a:ext uri="{9D8B030D-6E8A-4147-A177-3AD203B41FA5}">
                      <a16:colId xmlns:a16="http://schemas.microsoft.com/office/drawing/2014/main" val="20001"/>
                    </a:ext>
                  </a:extLst>
                </a:gridCol>
                <a:gridCol w="2039249">
                  <a:extLst>
                    <a:ext uri="{9D8B030D-6E8A-4147-A177-3AD203B41FA5}">
                      <a16:colId xmlns:a16="http://schemas.microsoft.com/office/drawing/2014/main" val="524844351"/>
                    </a:ext>
                  </a:extLst>
                </a:gridCol>
                <a:gridCol w="762675">
                  <a:extLst>
                    <a:ext uri="{9D8B030D-6E8A-4147-A177-3AD203B41FA5}">
                      <a16:colId xmlns:a16="http://schemas.microsoft.com/office/drawing/2014/main" val="3981621822"/>
                    </a:ext>
                  </a:extLst>
                </a:gridCol>
                <a:gridCol w="2801924">
                  <a:extLst>
                    <a:ext uri="{9D8B030D-6E8A-4147-A177-3AD203B41FA5}">
                      <a16:colId xmlns:a16="http://schemas.microsoft.com/office/drawing/2014/main" val="20002"/>
                    </a:ext>
                  </a:extLst>
                </a:gridCol>
                <a:gridCol w="420288">
                  <a:extLst>
                    <a:ext uri="{9D8B030D-6E8A-4147-A177-3AD203B41FA5}">
                      <a16:colId xmlns:a16="http://schemas.microsoft.com/office/drawing/2014/main" val="20003"/>
                    </a:ext>
                  </a:extLst>
                </a:gridCol>
                <a:gridCol w="420288">
                  <a:extLst>
                    <a:ext uri="{9D8B030D-6E8A-4147-A177-3AD203B41FA5}">
                      <a16:colId xmlns:a16="http://schemas.microsoft.com/office/drawing/2014/main" val="20004"/>
                    </a:ext>
                  </a:extLst>
                </a:gridCol>
                <a:gridCol w="2490187">
                  <a:extLst>
                    <a:ext uri="{9D8B030D-6E8A-4147-A177-3AD203B41FA5}">
                      <a16:colId xmlns:a16="http://schemas.microsoft.com/office/drawing/2014/main" val="20005"/>
                    </a:ext>
                  </a:extLst>
                </a:gridCol>
                <a:gridCol w="311210">
                  <a:extLst>
                    <a:ext uri="{9D8B030D-6E8A-4147-A177-3AD203B41FA5}">
                      <a16:colId xmlns:a16="http://schemas.microsoft.com/office/drawing/2014/main" val="20006"/>
                    </a:ext>
                  </a:extLst>
                </a:gridCol>
                <a:gridCol w="350201">
                  <a:extLst>
                    <a:ext uri="{9D8B030D-6E8A-4147-A177-3AD203B41FA5}">
                      <a16:colId xmlns:a16="http://schemas.microsoft.com/office/drawing/2014/main" val="20007"/>
                    </a:ext>
                  </a:extLst>
                </a:gridCol>
              </a:tblGrid>
              <a:tr h="432048">
                <a:tc rowSpan="2"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比序項目</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rowSpan="2" hMerge="1">
                  <a:txBody>
                    <a:bodyPr/>
                    <a:lstStyle/>
                    <a:p>
                      <a:endParaRPr lang="zh-TW"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400" b="1" kern="100" dirty="0">
                          <a:solidFill>
                            <a:schemeClr val="bg1"/>
                          </a:solidFill>
                          <a:effectLst/>
                          <a:latin typeface="微軟正黑體" panose="020B0604030504040204" pitchFamily="34" charset="-120"/>
                          <a:ea typeface="微軟正黑體" panose="020B0604030504040204" pitchFamily="34" charset="-120"/>
                          <a:cs typeface="Times New Roman" panose="02020603050405020304" pitchFamily="18" charset="0"/>
                        </a:rPr>
                        <a:t>五專完全免試入學</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endParaRPr lang="zh-TW" altLang="en-US"/>
                    </a:p>
                  </a:txBody>
                  <a:tcPr/>
                </a:tc>
                <a:tc gridSpan="3">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rPr>
                        <a:t>五專優先免試入學</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zh-TW" altLang="en-US"/>
                    </a:p>
                  </a:txBody>
                  <a:tcPr/>
                </a:tc>
                <a:tc hMerge="1">
                  <a:txBody>
                    <a:bodyPr/>
                    <a:lstStyle/>
                    <a:p>
                      <a:endParaRPr lang="zh-TW" altLang="en-US"/>
                    </a:p>
                  </a:txBody>
                  <a:tcPr/>
                </a:tc>
                <a:tc gridSpan="3">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rPr>
                        <a:t>各區五專聯合免試入學</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9BBB59">
                        <a:lumMod val="50000"/>
                      </a:srgbClr>
                    </a:solidFill>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0"/>
                  </a:ext>
                </a:extLst>
              </a:tr>
              <a:tr h="289129">
                <a:tc gridSpan="2" vMerge="1">
                  <a:txBody>
                    <a:bodyPr/>
                    <a:lstStyle/>
                    <a:p>
                      <a:endParaRPr lang="zh-TW" altLang="en-US"/>
                    </a:p>
                  </a:txBody>
                  <a:tcPr/>
                </a:tc>
                <a:tc hMerge="1" vMerge="1">
                  <a:txBody>
                    <a:bodyPr/>
                    <a:lstStyle/>
                    <a:p>
                      <a:endParaRPr lang="zh-TW" altLang="en-US"/>
                    </a:p>
                  </a:txBody>
                  <a:tcPr/>
                </a:tc>
                <a:tc>
                  <a:txBody>
                    <a:bodyPr/>
                    <a:lstStyle/>
                    <a:p>
                      <a:pPr algn="ctr">
                        <a:lnSpc>
                          <a:spcPct val="100000"/>
                        </a:lnSpc>
                        <a:spcAft>
                          <a:spcPts val="0"/>
                        </a:spcAft>
                      </a:pPr>
                      <a:r>
                        <a:rPr lang="zh-TW" altLang="en-US"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採計說明</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38100" cmpd="sng">
                      <a:solidFill>
                        <a:sysClr val="window" lastClr="FFFFFF"/>
                      </a:solidFill>
                    </a:lnL>
                    <a:lnR w="381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ctr">
                        <a:lnSpc>
                          <a:spcPct val="100000"/>
                        </a:lnSpc>
                        <a:spcAft>
                          <a:spcPts val="0"/>
                        </a:spcAft>
                      </a:pPr>
                      <a:r>
                        <a:rPr lang="zh-TW" altLang="en-US"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積分</a:t>
                      </a:r>
                      <a:endParaRPr lang="en-US"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algn="ctr">
                        <a:lnSpc>
                          <a:spcPct val="100000"/>
                        </a:lnSpc>
                        <a:spcAft>
                          <a:spcPts val="0"/>
                        </a:spcAft>
                      </a:pPr>
                      <a:r>
                        <a:rPr lang="zh-TW" altLang="en-US"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上限</a:t>
                      </a:r>
                      <a:endParaRPr lang="en-US"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38100" cap="flat" cmpd="sng" algn="ctr">
                      <a:solidFill>
                        <a:sysClr val="window" lastClr="FFFFFF"/>
                      </a:solidFill>
                      <a:prstDash val="solid"/>
                      <a:round/>
                      <a:headEnd type="none" w="med" len="med"/>
                      <a:tailEnd type="none" w="med" len="med"/>
                    </a:lnL>
                    <a:lnR w="381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採計說明</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381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積分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上限</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h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algn="ctr" defTabSz="914400" rtl="0" eaLnBrk="1" latinLnBrk="0" hangingPunct="1">
                        <a:lnSpc>
                          <a:spcPct val="100000"/>
                        </a:lnSpc>
                        <a:spcAft>
                          <a:spcPts val="0"/>
                        </a:spcAft>
                      </a:pPr>
                      <a:r>
                        <a:rPr lang="zh-TW" sz="1400" kern="100" spc="20" dirty="0">
                          <a:solidFill>
                            <a:schemeClr val="dk1"/>
                          </a:solidFill>
                          <a:effectLst/>
                          <a:latin typeface="微軟正黑體" panose="020B0604030504040204" pitchFamily="34" charset="-120"/>
                          <a:ea typeface="微軟正黑體" panose="020B0604030504040204" pitchFamily="34" charset="-120"/>
                          <a:cs typeface="Times New Roman" panose="02020603050405020304" pitchFamily="18" charset="0"/>
                        </a:rPr>
                        <a:t>採計說明</a:t>
                      </a:r>
                    </a:p>
                  </a:txBody>
                  <a:tcPr marL="41073" marR="41073"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積分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上限</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hMerge="1">
                  <a:txBody>
                    <a:bodyPr/>
                    <a:lstStyle/>
                    <a:p>
                      <a:endParaRPr lang="zh-TW" altLang="en-US"/>
                    </a:p>
                  </a:txBody>
                  <a:tcPr/>
                </a:tc>
                <a:extLst>
                  <a:ext uri="{0D108BD9-81ED-4DB2-BD59-A6C34878D82A}">
                    <a16:rowId xmlns:a16="http://schemas.microsoft.com/office/drawing/2014/main" val="10001"/>
                  </a:ext>
                </a:extLst>
              </a:tr>
              <a:tr h="860806">
                <a:tc rowSpan="4">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多元學習表現</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競賽</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nSpc>
                          <a:spcPct val="100000"/>
                        </a:lnSpc>
                        <a:spcAft>
                          <a:spcPts val="0"/>
                        </a:spcAft>
                      </a:pPr>
                      <a:r>
                        <a:rPr lang="zh-TW" altLang="en-US"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nSpc>
                          <a:spcPct val="100000"/>
                        </a:lnSpc>
                        <a:spcAft>
                          <a:spcPts val="0"/>
                        </a:spcAft>
                      </a:pPr>
                      <a:r>
                        <a:rPr lang="en-US"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採計簡章所列之國際競性賽及全國性競賽，以及縣市政府主辦之區域及縣市競賽獲獎。</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7</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row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15</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採計簡章所列之國際競性賽及全國性競賽，以及地方政府機關主辦之區域及縣市競賽獲獎</a:t>
                      </a:r>
                      <a:endParaRPr lang="en-US"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7</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tc rowSpan="4">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16</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extLst>
                  <a:ext uri="{0D108BD9-81ED-4DB2-BD59-A6C34878D82A}">
                    <a16:rowId xmlns:a16="http://schemas.microsoft.com/office/drawing/2014/main" val="10002"/>
                  </a:ext>
                </a:extLst>
              </a:tr>
              <a:tr h="1456610">
                <a:tc v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服務學習</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p>
                      <a:pPr marL="182563" lvl="0" indent="-182563">
                        <a:lnSpc>
                          <a:spcPct val="100000"/>
                        </a:lnSpc>
                        <a:spcAft>
                          <a:spcPts val="0"/>
                        </a:spcAft>
                        <a:buFont typeface="+mj-lt"/>
                        <a:buAutoNum type="arabicPeriod"/>
                      </a:pP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班級幹部、小老師或社團幹部，任滿一學期得</a:t>
                      </a:r>
                      <a:r>
                        <a:rPr lang="en-US" alt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2</a:t>
                      </a: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182563" lvl="0" indent="-182563">
                        <a:lnSpc>
                          <a:spcPct val="100000"/>
                        </a:lnSpc>
                        <a:spcAft>
                          <a:spcPts val="0"/>
                        </a:spcAft>
                        <a:buFont typeface="+mj-lt"/>
                        <a:buAutoNum type="arabicPeriod"/>
                      </a:pP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校內服務學習課程及活動，或於校外參加志工服務或社區服務，滿</a:t>
                      </a:r>
                      <a:r>
                        <a:rPr lang="en-US"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小時得</a:t>
                      </a:r>
                      <a:r>
                        <a:rPr lang="en-US" alt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0.5</a:t>
                      </a: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lvl="0" indent="0">
                        <a:lnSpc>
                          <a:spcPct val="100000"/>
                        </a:lnSpc>
                        <a:spcAft>
                          <a:spcPts val="0"/>
                        </a:spcAft>
                        <a:buFont typeface="+mj-lt"/>
                        <a:buNone/>
                      </a:pPr>
                      <a:r>
                        <a:rPr lang="en-US"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15</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182563" lvl="0" indent="-182563">
                        <a:lnSpc>
                          <a:spcPct val="100000"/>
                        </a:lnSpc>
                        <a:spcAft>
                          <a:spcPts val="0"/>
                        </a:spcAft>
                        <a:buFont typeface="+mj-lt"/>
                        <a:buAutoNum type="arabicPeriod"/>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班級幹部、小老師或社團幹部，任滿一學期得</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2</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182563" lvl="0" indent="-182563">
                        <a:lnSpc>
                          <a:spcPct val="100000"/>
                        </a:lnSpc>
                        <a:spcAft>
                          <a:spcPts val="0"/>
                        </a:spcAft>
                        <a:buFont typeface="+mj-lt"/>
                        <a:buAutoNum type="arabicPeriod"/>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校內服務學習課程及活動，或於校外參加志工服務或社區服務，滿</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小時得</a:t>
                      </a:r>
                      <a:r>
                        <a:rPr lang="en-US"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0.</a:t>
                      </a:r>
                      <a:r>
                        <a:rPr lang="en-US" alt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2</a:t>
                      </a:r>
                      <a:r>
                        <a:rPr lang="en-US"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5</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15</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v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182563" lvl="0" indent="-182563">
                        <a:lnSpc>
                          <a:spcPct val="100000"/>
                        </a:lnSpc>
                        <a:spcAft>
                          <a:spcPts val="0"/>
                        </a:spcAft>
                        <a:buFont typeface="+mj-lt"/>
                        <a:buAutoNum type="arabicPeriod"/>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班級幹部、小老師或社團幹部，任滿一學期得</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182563" lvl="0" indent="-182563">
                        <a:lnSpc>
                          <a:spcPct val="100000"/>
                        </a:lnSpc>
                        <a:spcAft>
                          <a:spcPts val="0"/>
                        </a:spcAft>
                        <a:buFont typeface="+mj-lt"/>
                        <a:buAutoNum type="arabicPeriod"/>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校內服務學習課程及活動，或於校外參加志工服務或社區服務，滿</a:t>
                      </a:r>
                      <a:r>
                        <a:rPr lang="en-US" altLang="zh-TW" sz="1400" b="1"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8</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小時得</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7</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vMerge="1">
                  <a:txBody>
                    <a:bodyPr/>
                    <a:lstStyle/>
                    <a:p>
                      <a:endParaRPr lang="zh-TW" altLang="en-US"/>
                    </a:p>
                  </a:txBody>
                  <a:tcPr/>
                </a:tc>
                <a:extLst>
                  <a:ext uri="{0D108BD9-81ED-4DB2-BD59-A6C34878D82A}">
                    <a16:rowId xmlns:a16="http://schemas.microsoft.com/office/drawing/2014/main" val="10003"/>
                  </a:ext>
                </a:extLst>
              </a:tr>
              <a:tr h="286935">
                <a:tc v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日常生活表現評量</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nSpc>
                          <a:spcPct val="100000"/>
                        </a:lnSpc>
                        <a:spcAft>
                          <a:spcPts val="0"/>
                        </a:spcAft>
                      </a:pPr>
                      <a:r>
                        <a:rPr lang="en-US" alt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h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採計獎懲紀錄。</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4</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tc vMerge="1">
                  <a:txBody>
                    <a:bodyPr/>
                    <a:lstStyle/>
                    <a:p>
                      <a:endParaRPr lang="zh-TW" altLang="en-US"/>
                    </a:p>
                  </a:txBody>
                  <a:tcPr/>
                </a:tc>
                <a:extLst>
                  <a:ext uri="{0D108BD9-81ED-4DB2-BD59-A6C34878D82A}">
                    <a16:rowId xmlns:a16="http://schemas.microsoft.com/office/drawing/2014/main" val="10004"/>
                  </a:ext>
                </a:extLst>
              </a:tr>
              <a:tr h="286935">
                <a:tc v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體適能</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100000"/>
                        </a:lnSpc>
                        <a:spcAft>
                          <a:spcPts val="0"/>
                        </a:spcAft>
                      </a:pPr>
                      <a:r>
                        <a:rPr lang="en-US" alt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h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採計體適能檢測成績。</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6</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vMerge="1">
                  <a:txBody>
                    <a:bodyPr/>
                    <a:lstStyle/>
                    <a:p>
                      <a:endParaRPr lang="zh-TW" altLang="en-US"/>
                    </a:p>
                  </a:txBody>
                  <a:tcPr/>
                </a:tc>
                <a:extLst>
                  <a:ext uri="{0D108BD9-81ED-4DB2-BD59-A6C34878D82A}">
                    <a16:rowId xmlns:a16="http://schemas.microsoft.com/office/drawing/2014/main" val="10005"/>
                  </a:ext>
                </a:extLst>
              </a:tr>
              <a:tr h="573871">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技藝優良</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nSpc>
                          <a:spcPct val="100000"/>
                        </a:lnSpc>
                        <a:spcAft>
                          <a:spcPts val="0"/>
                        </a:spcAft>
                      </a:pPr>
                      <a:r>
                        <a:rPr lang="en-US" alt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依技藝教育課程</a:t>
                      </a:r>
                      <a:r>
                        <a:rPr lang="zh-TW" altLang="en-US" sz="1400" dirty="0">
                          <a:latin typeface="Times New Roman" panose="02020603050405020304" pitchFamily="18" charset="0"/>
                          <a:ea typeface="微軟正黑體" panose="020B0604030504040204" pitchFamily="34" charset="-120"/>
                          <a:cs typeface="Times New Roman" panose="02020603050405020304" pitchFamily="18" charset="0"/>
                        </a:rPr>
                        <a:t>單一學期之百分制成績</a:t>
                      </a:r>
                      <a:r>
                        <a:rPr lang="zh-TW" altLang="en-US" sz="1400" b="1" dirty="0">
                          <a:solidFill>
                            <a:srgbClr val="FF0000"/>
                          </a:solidFill>
                          <a:latin typeface="Times New Roman" panose="02020603050405020304" pitchFamily="18" charset="0"/>
                          <a:ea typeface="微軟正黑體" panose="020B0604030504040204" pitchFamily="34" charset="-120"/>
                          <a:cs typeface="Times New Roman" panose="02020603050405020304" pitchFamily="18" charset="0"/>
                        </a:rPr>
                        <a:t>擇優採計</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，分成</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4</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級得</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1.5</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2.5</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h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依技藝教育課程</a:t>
                      </a:r>
                      <a:r>
                        <a:rPr lang="zh-TW" altLang="en-US" sz="1400" dirty="0">
                          <a:latin typeface="Times New Roman" panose="02020603050405020304" pitchFamily="18" charset="0"/>
                          <a:ea typeface="微軟正黑體" panose="020B0604030504040204" pitchFamily="34" charset="-120"/>
                          <a:cs typeface="Times New Roman" panose="02020603050405020304" pitchFamily="18" charset="0"/>
                        </a:rPr>
                        <a:t>單一學期之百分制成績</a:t>
                      </a:r>
                      <a:r>
                        <a:rPr lang="zh-TW" altLang="en-US" sz="1400" b="1" dirty="0">
                          <a:solidFill>
                            <a:srgbClr val="FF0000"/>
                          </a:solidFill>
                          <a:latin typeface="Times New Roman" panose="02020603050405020304" pitchFamily="18" charset="0"/>
                          <a:ea typeface="微軟正黑體" panose="020B0604030504040204" pitchFamily="34" charset="-120"/>
                          <a:cs typeface="Times New Roman" panose="02020603050405020304" pitchFamily="18" charset="0"/>
                        </a:rPr>
                        <a:t>擇優採計</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，分成</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級得</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2</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tc hMerge="1">
                  <a:txBody>
                    <a:bodyPr/>
                    <a:lstStyle/>
                    <a:p>
                      <a:endParaRPr lang="zh-TW" altLang="en-US"/>
                    </a:p>
                  </a:txBody>
                  <a:tcPr/>
                </a:tc>
                <a:extLst>
                  <a:ext uri="{0D108BD9-81ED-4DB2-BD59-A6C34878D82A}">
                    <a16:rowId xmlns:a16="http://schemas.microsoft.com/office/drawing/2014/main" val="10006"/>
                  </a:ext>
                </a:extLst>
              </a:tr>
              <a:tr h="860806">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弱勢身分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100000"/>
                        </a:lnSpc>
                        <a:spcAft>
                          <a:spcPts val="0"/>
                        </a:spcAft>
                      </a:pPr>
                      <a:r>
                        <a:rPr lang="en-US" alt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低收入戶得</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分、中低收入戶、直系血親尊親屬支領失業給付及特殊境遇家庭子女得</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1.5</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h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符合低收入戶、中低收入戶、直系血親尊親屬支領失業給付子女或特殊境遇家庭子女其中一種身分者皆得</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2</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2</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hMerge="1">
                  <a:txBody>
                    <a:bodyPr/>
                    <a:lstStyle/>
                    <a:p>
                      <a:endParaRPr lang="zh-TW" altLang="en-US"/>
                    </a:p>
                  </a:txBody>
                  <a:tcPr/>
                </a:tc>
                <a:extLst>
                  <a:ext uri="{0D108BD9-81ED-4DB2-BD59-A6C34878D82A}">
                    <a16:rowId xmlns:a16="http://schemas.microsoft.com/office/drawing/2014/main" val="10007"/>
                  </a:ext>
                </a:extLst>
              </a:tr>
              <a:tr h="573871">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均衡學習</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zh-TW"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每項學習領域</a:t>
                      </a:r>
                      <a:r>
                        <a:rPr lang="en-US"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5</a:t>
                      </a: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學期平均成績</a:t>
                      </a:r>
                      <a:r>
                        <a:rPr lang="en-US"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60</a:t>
                      </a: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分以上各得</a:t>
                      </a:r>
                      <a:r>
                        <a:rPr lang="en-US"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7</a:t>
                      </a: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accent2">
                        <a:lumMod val="20000"/>
                        <a:lumOff val="80000"/>
                      </a:schemeClr>
                    </a:solidFill>
                  </a:tcPr>
                </a:tc>
                <a:tc>
                  <a:txBody>
                    <a:bodyPr/>
                    <a:lstStyle/>
                    <a:p>
                      <a:pPr>
                        <a:lnSpc>
                          <a:spcPct val="100000"/>
                        </a:lnSpc>
                        <a:spcAft>
                          <a:spcPts val="0"/>
                        </a:spcAft>
                      </a:pPr>
                      <a:r>
                        <a:rPr lang="en-US"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rPr>
                        <a:t>28</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每項學習領域</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5</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學期平均成績</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60</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分以上各得</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7</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21</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h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每項學習領域</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5</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學期平均成績</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60</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分以上各得</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2</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6</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tc hMerge="1">
                  <a:txBody>
                    <a:bodyPr/>
                    <a:lstStyle/>
                    <a:p>
                      <a:endParaRPr lang="zh-TW" alt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10625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群組 9">
            <a:extLst>
              <a:ext uri="{FF2B5EF4-FFF2-40B4-BE49-F238E27FC236}">
                <a16:creationId xmlns:a16="http://schemas.microsoft.com/office/drawing/2014/main" id="{285B929B-3BDC-48FB-8133-0EEE76214C39}"/>
              </a:ext>
            </a:extLst>
          </p:cNvPr>
          <p:cNvGrpSpPr/>
          <p:nvPr/>
        </p:nvGrpSpPr>
        <p:grpSpPr>
          <a:xfrm>
            <a:off x="-967" y="-48054"/>
            <a:ext cx="10623247" cy="698450"/>
            <a:chOff x="-967" y="-39262"/>
            <a:chExt cx="9795745" cy="698450"/>
          </a:xfrm>
        </p:grpSpPr>
        <p:grpSp>
          <p:nvGrpSpPr>
            <p:cNvPr id="11" name="群組 10">
              <a:extLst>
                <a:ext uri="{FF2B5EF4-FFF2-40B4-BE49-F238E27FC236}">
                  <a16:creationId xmlns:a16="http://schemas.microsoft.com/office/drawing/2014/main" id="{AC192EEF-E6FF-4C99-9F4D-D56C0DA6DB5C}"/>
                </a:ext>
              </a:extLst>
            </p:cNvPr>
            <p:cNvGrpSpPr/>
            <p:nvPr/>
          </p:nvGrpSpPr>
          <p:grpSpPr>
            <a:xfrm>
              <a:off x="576" y="12962"/>
              <a:ext cx="9794202" cy="605449"/>
              <a:chOff x="501" y="12962"/>
              <a:chExt cx="8579589" cy="605449"/>
            </a:xfrm>
          </p:grpSpPr>
          <p:sp>
            <p:nvSpPr>
              <p:cNvPr id="13" name="圓角化同側角落矩形 103">
                <a:extLst>
                  <a:ext uri="{FF2B5EF4-FFF2-40B4-BE49-F238E27FC236}">
                    <a16:creationId xmlns:a16="http://schemas.microsoft.com/office/drawing/2014/main" id="{45C00C2C-47AE-44B4-AEE6-9C63450A59F6}"/>
                  </a:ext>
                </a:extLst>
              </p:cNvPr>
              <p:cNvSpPr/>
              <p:nvPr/>
            </p:nvSpPr>
            <p:spPr>
              <a:xfrm rot="16200000" flipH="1">
                <a:off x="3987571" y="-3974108"/>
                <a:ext cx="605449" cy="8579589"/>
              </a:xfrm>
              <a:prstGeom prst="round2SameRect">
                <a:avLst>
                  <a:gd name="adj1" fmla="val 0"/>
                  <a:gd name="adj2" fmla="val 50000"/>
                </a:avLst>
              </a:prstGeom>
              <a:gradFill flip="none" rotWithShape="1">
                <a:gsLst>
                  <a:gs pos="0">
                    <a:srgbClr val="FEDEEC"/>
                  </a:gs>
                  <a:gs pos="48000">
                    <a:srgbClr val="FC79B2"/>
                  </a:gs>
                  <a:gs pos="60000">
                    <a:srgbClr val="FC79B2"/>
                  </a:gs>
                  <a:gs pos="100000">
                    <a:srgbClr val="FEDEEC"/>
                  </a:gs>
                </a:gsLst>
                <a:lin ang="27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sp>
            <p:nvSpPr>
              <p:cNvPr id="14" name="圓角化同側角落矩形 104">
                <a:extLst>
                  <a:ext uri="{FF2B5EF4-FFF2-40B4-BE49-F238E27FC236}">
                    <a16:creationId xmlns:a16="http://schemas.microsoft.com/office/drawing/2014/main" id="{681A5915-0E3A-4F17-A488-DBB7095B0679}"/>
                  </a:ext>
                </a:extLst>
              </p:cNvPr>
              <p:cNvSpPr/>
              <p:nvPr/>
            </p:nvSpPr>
            <p:spPr>
              <a:xfrm rot="16200000" flipH="1">
                <a:off x="4036808" y="-3855886"/>
                <a:ext cx="508000" cy="8334556"/>
              </a:xfrm>
              <a:prstGeom prst="round2SameRect">
                <a:avLst>
                  <a:gd name="adj1" fmla="val 0"/>
                  <a:gd name="adj2" fmla="val 50000"/>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grpSp>
        <p:sp>
          <p:nvSpPr>
            <p:cNvPr id="12" name="Google Shape;446;p38">
              <a:extLst>
                <a:ext uri="{FF2B5EF4-FFF2-40B4-BE49-F238E27FC236}">
                  <a16:creationId xmlns:a16="http://schemas.microsoft.com/office/drawing/2014/main" id="{3C73BFDD-1386-4966-A1C9-4E741169C74C}"/>
                </a:ext>
              </a:extLst>
            </p:cNvPr>
            <p:cNvSpPr txBox="1">
              <a:spLocks/>
            </p:cNvSpPr>
            <p:nvPr/>
          </p:nvSpPr>
          <p:spPr>
            <a:xfrm>
              <a:off x="-967" y="-39262"/>
              <a:ext cx="9664224" cy="698450"/>
            </a:xfrm>
            <a:prstGeom prst="rect">
              <a:avLst/>
            </a:prstGeom>
          </p:spPr>
          <p:txBody>
            <a:bodyPr spcFirstLastPara="1" wrap="square" lIns="91425" tIns="91425" rIns="91425" bIns="91425"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pP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  </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A</a:t>
              </a:r>
              <a:r>
                <a:rPr lang="zh-TW" altLang="en-US" sz="3200" b="1" kern="0" dirty="0">
                  <a:solidFill>
                    <a:prstClr val="black"/>
                  </a:solidFill>
                  <a:latin typeface="微軟正黑體" panose="020B0604030504040204" pitchFamily="34" charset="-120"/>
                  <a:ea typeface="微軟正黑體" panose="020B0604030504040204" pitchFamily="34" charset="-120"/>
                  <a:cs typeface="Arial" pitchFamily="34" charset="0"/>
                </a:rPr>
                <a:t>：五專優先與聯合免試入學之比較</a:t>
              </a:r>
              <a:r>
                <a:rPr lang="en-US" altLang="zh-TW" sz="3200" b="1" kern="0" dirty="0">
                  <a:solidFill>
                    <a:prstClr val="black"/>
                  </a:solidFill>
                  <a:latin typeface="微軟正黑體" panose="020B0604030504040204" pitchFamily="34" charset="-120"/>
                  <a:ea typeface="微軟正黑體" panose="020B0604030504040204" pitchFamily="34" charset="-120"/>
                  <a:cs typeface="Arial" pitchFamily="34" charset="0"/>
                </a:rPr>
                <a:t>(3/3)</a:t>
              </a:r>
              <a:endParaRPr lang="en-US" dirty="0"/>
            </a:p>
          </p:txBody>
        </p:sp>
      </p:grpSp>
      <p:graphicFrame>
        <p:nvGraphicFramePr>
          <p:cNvPr id="7" name="內容版面配置區 2">
            <a:extLst>
              <a:ext uri="{FF2B5EF4-FFF2-40B4-BE49-F238E27FC236}">
                <a16:creationId xmlns:a16="http://schemas.microsoft.com/office/drawing/2014/main" id="{6547F80F-5F89-4BDC-B678-776BA33685C1}"/>
              </a:ext>
            </a:extLst>
          </p:cNvPr>
          <p:cNvGraphicFramePr>
            <a:graphicFrameLocks/>
          </p:cNvGraphicFramePr>
          <p:nvPr>
            <p:extLst/>
          </p:nvPr>
        </p:nvGraphicFramePr>
        <p:xfrm>
          <a:off x="484415" y="727008"/>
          <a:ext cx="11223172" cy="5403984"/>
        </p:xfrm>
        <a:graphic>
          <a:graphicData uri="http://schemas.openxmlformats.org/drawingml/2006/table">
            <a:tbl>
              <a:tblPr firstRow="1" firstCol="1" bandRow="1"/>
              <a:tblGrid>
                <a:gridCol w="1021170">
                  <a:extLst>
                    <a:ext uri="{9D8B030D-6E8A-4147-A177-3AD203B41FA5}">
                      <a16:colId xmlns:a16="http://schemas.microsoft.com/office/drawing/2014/main" val="20000"/>
                    </a:ext>
                  </a:extLst>
                </a:gridCol>
                <a:gridCol w="1463892">
                  <a:extLst>
                    <a:ext uri="{9D8B030D-6E8A-4147-A177-3AD203B41FA5}">
                      <a16:colId xmlns:a16="http://schemas.microsoft.com/office/drawing/2014/main" val="20001"/>
                    </a:ext>
                  </a:extLst>
                </a:gridCol>
                <a:gridCol w="2031731">
                  <a:extLst>
                    <a:ext uri="{9D8B030D-6E8A-4147-A177-3AD203B41FA5}">
                      <a16:colId xmlns:a16="http://schemas.microsoft.com/office/drawing/2014/main" val="145139664"/>
                    </a:ext>
                  </a:extLst>
                </a:gridCol>
                <a:gridCol w="705391">
                  <a:extLst>
                    <a:ext uri="{9D8B030D-6E8A-4147-A177-3AD203B41FA5}">
                      <a16:colId xmlns:a16="http://schemas.microsoft.com/office/drawing/2014/main" val="1216112900"/>
                    </a:ext>
                  </a:extLst>
                </a:gridCol>
                <a:gridCol w="2737122">
                  <a:extLst>
                    <a:ext uri="{9D8B030D-6E8A-4147-A177-3AD203B41FA5}">
                      <a16:colId xmlns:a16="http://schemas.microsoft.com/office/drawing/2014/main" val="20002"/>
                    </a:ext>
                  </a:extLst>
                </a:gridCol>
                <a:gridCol w="650351">
                  <a:extLst>
                    <a:ext uri="{9D8B030D-6E8A-4147-A177-3AD203B41FA5}">
                      <a16:colId xmlns:a16="http://schemas.microsoft.com/office/drawing/2014/main" val="20003"/>
                    </a:ext>
                  </a:extLst>
                </a:gridCol>
                <a:gridCol w="2105802">
                  <a:extLst>
                    <a:ext uri="{9D8B030D-6E8A-4147-A177-3AD203B41FA5}">
                      <a16:colId xmlns:a16="http://schemas.microsoft.com/office/drawing/2014/main" val="20004"/>
                    </a:ext>
                  </a:extLst>
                </a:gridCol>
                <a:gridCol w="507713">
                  <a:extLst>
                    <a:ext uri="{9D8B030D-6E8A-4147-A177-3AD203B41FA5}">
                      <a16:colId xmlns:a16="http://schemas.microsoft.com/office/drawing/2014/main" val="20005"/>
                    </a:ext>
                  </a:extLst>
                </a:gridCol>
              </a:tblGrid>
              <a:tr h="607156">
                <a:tc rowSpan="2"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00000"/>
                        </a:lnSpc>
                        <a:spcAft>
                          <a:spcPts val="0"/>
                        </a:spcAft>
                      </a:pPr>
                      <a:r>
                        <a:rPr 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比序項目</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rowSpan="2" hMerge="1">
                  <a:txBody>
                    <a:bodyPr/>
                    <a:lstStyle/>
                    <a:p>
                      <a:endParaRPr lang="zh-TW"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800" b="1" kern="100" dirty="0">
                          <a:solidFill>
                            <a:schemeClr val="bg1"/>
                          </a:solidFill>
                          <a:effectLst/>
                          <a:latin typeface="微軟正黑體" panose="020B0604030504040204" pitchFamily="34" charset="-120"/>
                          <a:ea typeface="微軟正黑體" panose="020B0604030504040204" pitchFamily="34" charset="-120"/>
                          <a:cs typeface="Times New Roman" panose="02020603050405020304" pitchFamily="18" charset="0"/>
                        </a:rPr>
                        <a:t>五專完全免試入學</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endParaRPr lang="zh-TW" altLang="en-US"/>
                    </a:p>
                  </a:txBody>
                  <a:tcPr/>
                </a:tc>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00000"/>
                        </a:lnSpc>
                        <a:spcAft>
                          <a:spcPts val="0"/>
                        </a:spcAft>
                      </a:pPr>
                      <a:r>
                        <a:rPr 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五專優先免試入學</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zh-TW" altLang="en-US"/>
                    </a:p>
                  </a:txBody>
                  <a:tcPr/>
                </a:tc>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00000"/>
                        </a:lnSpc>
                        <a:spcAft>
                          <a:spcPts val="0"/>
                        </a:spcAft>
                      </a:pPr>
                      <a:r>
                        <a:rPr 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各區五專聯合免試入學</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7A37"/>
                    </a:solidFill>
                  </a:tcPr>
                </a:tc>
                <a:tc hMerge="1">
                  <a:txBody>
                    <a:bodyPr/>
                    <a:lstStyle/>
                    <a:p>
                      <a:pPr algn="ctr">
                        <a:lnSpc>
                          <a:spcPts val="1500"/>
                        </a:lnSpc>
                        <a:spcAft>
                          <a:spcPts val="0"/>
                        </a:spcAft>
                      </a:pPr>
                      <a:endParaRPr lang="zh-TW" sz="12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41073" marR="41073" marT="0" marB="0" anchor="ctr"/>
                </a:tc>
                <a:extLst>
                  <a:ext uri="{0D108BD9-81ED-4DB2-BD59-A6C34878D82A}">
                    <a16:rowId xmlns:a16="http://schemas.microsoft.com/office/drawing/2014/main" val="10000"/>
                  </a:ext>
                </a:extLst>
              </a:tr>
              <a:tr h="276572">
                <a:tc gridSpan="2" vMerge="1">
                  <a:txBody>
                    <a:bodyPr/>
                    <a:lstStyle/>
                    <a:p>
                      <a:endParaRPr lang="zh-TW" altLang="en-US"/>
                    </a:p>
                  </a:txBody>
                  <a:tcPr/>
                </a:tc>
                <a:tc hMerge="1" v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採計說明比較</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38100" cmpd="sng">
                      <a:solidFill>
                        <a:sysClr val="window" lastClr="FFFFFF"/>
                      </a:solidFill>
                    </a:lnL>
                    <a:lnR w="381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積分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上限</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38100" cap="flat" cmpd="sng" algn="ctr">
                      <a:solidFill>
                        <a:sysClr val="window" lastClr="FFFFFF"/>
                      </a:solidFill>
                      <a:prstDash val="solid"/>
                      <a:round/>
                      <a:headEnd type="none" w="med" len="med"/>
                      <a:tailEnd type="none" w="med" len="med"/>
                    </a:lnL>
                    <a:lnR w="381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採計說明比較</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381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積分</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algn="ctr">
                        <a:lnSpc>
                          <a:spcPct val="100000"/>
                        </a:lnSpc>
                        <a:spcAft>
                          <a:spcPts val="0"/>
                        </a:spcAft>
                      </a:pP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上限</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採計說明比較</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41073" marR="41073"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algn="ctr" defTabSz="914400" rtl="0" eaLnBrk="1" latinLnBrk="0" hangingPunct="1">
                        <a:lnSpc>
                          <a:spcPct val="100000"/>
                        </a:lnSpc>
                        <a:spcAft>
                          <a:spcPts val="0"/>
                        </a:spcAft>
                      </a:pPr>
                      <a:r>
                        <a:rPr lang="zh-TW" altLang="zh-TW" sz="1400" kern="100" spc="20" dirty="0">
                          <a:solidFill>
                            <a:schemeClr val="dk1"/>
                          </a:solidFill>
                          <a:effectLst/>
                          <a:latin typeface="微軟正黑體" panose="020B0604030504040204" pitchFamily="34" charset="-120"/>
                          <a:ea typeface="微軟正黑體" panose="020B0604030504040204" pitchFamily="34" charset="-120"/>
                          <a:cs typeface="Times New Roman" panose="02020603050405020304" pitchFamily="18" charset="0"/>
                        </a:rPr>
                        <a:t>積分</a:t>
                      </a:r>
                    </a:p>
                    <a:p>
                      <a:pPr marL="0" algn="ctr" defTabSz="914400" rtl="0" eaLnBrk="1" latinLnBrk="0" hangingPunct="1">
                        <a:lnSpc>
                          <a:spcPct val="100000"/>
                        </a:lnSpc>
                        <a:spcAft>
                          <a:spcPts val="0"/>
                        </a:spcAft>
                      </a:pPr>
                      <a:r>
                        <a:rPr lang="zh-TW" altLang="zh-TW" sz="1400" kern="100" spc="20" dirty="0">
                          <a:solidFill>
                            <a:schemeClr val="dk1"/>
                          </a:solidFill>
                          <a:effectLst/>
                          <a:latin typeface="微軟正黑體" panose="020B0604030504040204" pitchFamily="34" charset="-120"/>
                          <a:ea typeface="微軟正黑體" panose="020B0604030504040204" pitchFamily="34" charset="-120"/>
                          <a:cs typeface="Times New Roman" panose="02020603050405020304" pitchFamily="18" charset="0"/>
                        </a:rPr>
                        <a:t>上限</a:t>
                      </a:r>
                    </a:p>
                  </a:txBody>
                  <a:tcPr marL="41073" marR="41073"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extLst>
                  <a:ext uri="{0D108BD9-81ED-4DB2-BD59-A6C34878D82A}">
                    <a16:rowId xmlns:a16="http://schemas.microsoft.com/office/drawing/2014/main" val="10001"/>
                  </a:ext>
                </a:extLst>
              </a:tr>
              <a:tr h="856063">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適性輔導</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6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8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6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採計《生涯發展規劃書》中家長、導師、輔導教師勾選之意見</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extLst>
                  <a:ext uri="{0D108BD9-81ED-4DB2-BD59-A6C34878D82A}">
                    <a16:rowId xmlns:a16="http://schemas.microsoft.com/office/drawing/2014/main" val="10002"/>
                  </a:ext>
                </a:extLst>
              </a:tr>
              <a:tr h="936104">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國中教育會考</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國文、數學、英語、自然、社會</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rowSpan="2" gridSpan="2">
                  <a:txBody>
                    <a:bodyPr/>
                    <a:lstStyle/>
                    <a:p>
                      <a:pPr algn="ctr">
                        <a:lnSpc>
                          <a:spcPct val="100000"/>
                        </a:lnSpc>
                        <a:spcAft>
                          <a:spcPts val="0"/>
                        </a:spcAft>
                      </a:pPr>
                      <a:r>
                        <a:rPr lang="zh-TW" altLang="en-US" sz="1800" b="1"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完全不採計</a:t>
                      </a:r>
                      <a:endParaRPr lang="zh-TW" sz="1800" b="1"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rowSpan="2" hMerge="1">
                  <a:txBody>
                    <a:bodyPr/>
                    <a:lstStyle/>
                    <a:p>
                      <a:pPr>
                        <a:lnSpc>
                          <a:spcPct val="100000"/>
                        </a:lnSpc>
                        <a:spcAft>
                          <a:spcPts val="0"/>
                        </a:spcAft>
                      </a:pP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每科目依照</a:t>
                      </a:r>
                      <a:r>
                        <a:rPr lang="en-US"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等級</a:t>
                      </a:r>
                      <a:r>
                        <a:rPr lang="en-US"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4</a:t>
                      </a: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標示</a:t>
                      </a:r>
                      <a:br>
                        <a:rPr lang="en-US" alt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b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a:t>
                      </a:r>
                      <a:r>
                        <a:rPr lang="en-US" sz="1400" kern="100" spc="20" baseline="3000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a:t>
                      </a:r>
                      <a:r>
                        <a:rPr lang="en-US" sz="1400" kern="100" spc="20" baseline="3000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B</a:t>
                      </a:r>
                      <a:r>
                        <a:rPr lang="en-US" sz="1400" kern="100" spc="20" baseline="3000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B</a:t>
                      </a:r>
                      <a:r>
                        <a:rPr lang="en-US" sz="1400" kern="100" spc="20" baseline="3000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B</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C</a:t>
                      </a:r>
                      <a:r>
                        <a:rPr lang="zh-TW" sz="14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成績各得</a:t>
                      </a:r>
                      <a:r>
                        <a:rPr lang="en-US"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6.4</a:t>
                      </a: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32</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每科目依照</a:t>
                      </a:r>
                      <a:r>
                        <a:rPr lang="en-US"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等級</a:t>
                      </a:r>
                      <a:br>
                        <a:rPr lang="en-US" alt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br>
                      <a:r>
                        <a:rPr lang="en-US" alt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精熟、基礎、待加強</a:t>
                      </a:r>
                      <a:r>
                        <a:rPr lang="en-US" alt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成績各得</a:t>
                      </a:r>
                      <a:r>
                        <a:rPr lang="en-US"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3</a:t>
                      </a: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15</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extLst>
                  <a:ext uri="{0D108BD9-81ED-4DB2-BD59-A6C34878D82A}">
                    <a16:rowId xmlns:a16="http://schemas.microsoft.com/office/drawing/2014/main" val="10003"/>
                  </a:ext>
                </a:extLst>
              </a:tr>
              <a:tr h="864096">
                <a:tc v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800" kern="100" spc="20">
                          <a:effectLst/>
                          <a:latin typeface="微軟正黑體" panose="020B0604030504040204" pitchFamily="34" charset="-120"/>
                          <a:ea typeface="微軟正黑體" panose="020B0604030504040204" pitchFamily="34" charset="-120"/>
                          <a:cs typeface="Times New Roman" panose="02020603050405020304" pitchFamily="18" charset="0"/>
                        </a:rPr>
                        <a:t>寫作測驗</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gridSpan="2" vMerge="1">
                  <a:txBody>
                    <a:bodyPr/>
                    <a:lstStyle/>
                    <a:p>
                      <a:pPr>
                        <a:lnSpc>
                          <a:spcPct val="100000"/>
                        </a:lnSpc>
                        <a:spcAft>
                          <a:spcPts val="0"/>
                        </a:spcAft>
                      </a:pP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vMerge="1">
                  <a:txBody>
                    <a:bodyPr/>
                    <a:lstStyle/>
                    <a:p>
                      <a:pPr>
                        <a:lnSpc>
                          <a:spcPct val="100000"/>
                        </a:lnSpc>
                        <a:spcAft>
                          <a:spcPts val="0"/>
                        </a:spcAft>
                      </a:pP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依據寫作測驗級分數成績得最高</a:t>
                      </a:r>
                      <a:r>
                        <a:rPr lang="en-US"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分，並作為同分比序項目順序之最後順位</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a:effectLst/>
                          <a:latin typeface="微軟正黑體" panose="020B0604030504040204" pitchFamily="34" charset="-120"/>
                          <a:ea typeface="微軟正黑體" panose="020B0604030504040204" pitchFamily="34" charset="-120"/>
                          <a:cs typeface="Times New Roman" panose="02020603050405020304" pitchFamily="18" charset="0"/>
                        </a:rPr>
                        <a:t>1</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僅作為同分比序項目順序，不納入積分採計項目</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extLst>
                  <a:ext uri="{0D108BD9-81ED-4DB2-BD59-A6C34878D82A}">
                    <a16:rowId xmlns:a16="http://schemas.microsoft.com/office/drawing/2014/main" val="10004"/>
                  </a:ext>
                </a:extLst>
              </a:tr>
              <a:tr h="541992">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志願序</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6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8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依照志願順序得</a:t>
                      </a:r>
                      <a:r>
                        <a:rPr lang="en-US" sz="16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21</a:t>
                      </a:r>
                      <a:r>
                        <a:rPr lang="zh-TW" sz="16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a:t>
                      </a:r>
                      <a:r>
                        <a:rPr lang="en-US" sz="16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26</a:t>
                      </a:r>
                      <a:r>
                        <a:rPr lang="zh-TW" sz="16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600" kern="10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26</a:t>
                      </a:r>
                      <a:endParaRPr lang="zh-TW" sz="1800" kern="10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extLst>
                  <a:ext uri="{0D108BD9-81ED-4DB2-BD59-A6C34878D82A}">
                    <a16:rowId xmlns:a16="http://schemas.microsoft.com/office/drawing/2014/main" val="10005"/>
                  </a:ext>
                </a:extLst>
              </a:tr>
              <a:tr h="541992">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00000"/>
                        </a:lnSpc>
                        <a:spcAft>
                          <a:spcPts val="0"/>
                        </a:spcAft>
                      </a:pPr>
                      <a:r>
                        <a:rPr 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其他</a:t>
                      </a:r>
                      <a:endParaRPr lang="en-US" alt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a:lnSpc>
                          <a:spcPct val="100000"/>
                        </a:lnSpc>
                        <a:spcAft>
                          <a:spcPts val="0"/>
                        </a:spcAft>
                      </a:pPr>
                      <a:r>
                        <a:rPr 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（招生學校自訂項目）</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zh-TW" alt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由招生學校自行訂定採計項目及積分採計方式</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7</a:t>
                      </a:r>
                      <a:endParaRPr lang="zh-TW" sz="1800" kern="10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rPr>
                        <a:t>不採計</a:t>
                      </a:r>
                      <a:endParaRPr lang="zh-TW" sz="1600" kern="100" dirty="0">
                        <a:solidFill>
                          <a:schemeClr val="tx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00000"/>
                        </a:lnSpc>
                        <a:spcAft>
                          <a:spcPts val="0"/>
                        </a:spcAft>
                      </a:pPr>
                      <a:r>
                        <a:rPr lang="zh-TW" sz="16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由招生學校自行訂定採計項目及積分採計方式</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5</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20000"/>
                        <a:lumOff val="80000"/>
                      </a:srgbClr>
                    </a:solidFill>
                  </a:tcPr>
                </a:tc>
                <a:extLst>
                  <a:ext uri="{0D108BD9-81ED-4DB2-BD59-A6C34878D82A}">
                    <a16:rowId xmlns:a16="http://schemas.microsoft.com/office/drawing/2014/main" val="10006"/>
                  </a:ext>
                </a:extLst>
              </a:tr>
              <a:tr h="440333">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00000"/>
                        </a:lnSpc>
                        <a:spcAft>
                          <a:spcPts val="0"/>
                        </a:spcAft>
                      </a:pPr>
                      <a:r>
                        <a:rPr lang="zh-TW" sz="1800" kern="100" spc="20">
                          <a:effectLst/>
                          <a:latin typeface="微軟正黑體" panose="020B0604030504040204" pitchFamily="34" charset="-120"/>
                          <a:ea typeface="微軟正黑體" panose="020B0604030504040204" pitchFamily="34" charset="-120"/>
                          <a:cs typeface="Times New Roman" panose="02020603050405020304" pitchFamily="18" charset="0"/>
                        </a:rPr>
                        <a:t>總積分合計上限</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zh-TW" altLang="en-US"/>
                    </a:p>
                  </a:txBody>
                  <a:tcPr/>
                </a:tc>
                <a:tc gridSpan="2">
                  <a:txBody>
                    <a:bodyPr/>
                    <a:lstStyle/>
                    <a:p>
                      <a:pPr algn="ctr">
                        <a:lnSpc>
                          <a:spcPct val="100000"/>
                        </a:lnSpc>
                        <a:spcAft>
                          <a:spcPts val="0"/>
                        </a:spcAft>
                      </a:pPr>
                      <a:r>
                        <a:rPr lang="en-US" altLang="zh-TW" sz="1800" kern="100" dirty="0">
                          <a:solidFill>
                            <a:srgbClr val="FF0000"/>
                          </a:solidFill>
                          <a:effectLst/>
                          <a:latin typeface="微軟正黑體" panose="020B0604030504040204" pitchFamily="34" charset="-120"/>
                          <a:ea typeface="微軟正黑體" panose="020B0604030504040204" pitchFamily="34" charset="-120"/>
                          <a:cs typeface="Times New Roman" panose="02020603050405020304" pitchFamily="18" charset="0"/>
                        </a:rPr>
                        <a:t>50</a:t>
                      </a:r>
                      <a:r>
                        <a:rPr lang="zh-TW" altLang="en-US" sz="1800" kern="10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accent2">
                        <a:lumMod val="40000"/>
                        <a:lumOff val="60000"/>
                      </a:schemeClr>
                    </a:solidFill>
                  </a:tcPr>
                </a:tc>
                <a:tc hMerge="1">
                  <a:txBody>
                    <a:bodyPr/>
                    <a:lstStyle/>
                    <a:p>
                      <a:pPr algn="ctr">
                        <a:lnSpc>
                          <a:spcPct val="100000"/>
                        </a:lnSpc>
                        <a:spcAft>
                          <a:spcPts val="0"/>
                        </a:spcAft>
                      </a:pP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101</a:t>
                      </a:r>
                      <a:r>
                        <a:rPr 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hMerge="1">
                  <a:txBody>
                    <a:bodyPr/>
                    <a:lstStyle/>
                    <a:p>
                      <a:endParaRPr lang="zh-TW" altLang="en-US"/>
                    </a:p>
                  </a:txBody>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00000"/>
                        </a:lnSpc>
                        <a:spcAft>
                          <a:spcPts val="0"/>
                        </a:spcAft>
                      </a:pPr>
                      <a:r>
                        <a:rPr lang="en-US"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50</a:t>
                      </a:r>
                      <a:r>
                        <a:rPr lang="zh-TW" sz="1800" kern="100" spc="20" dirty="0">
                          <a:effectLst/>
                          <a:latin typeface="微軟正黑體" panose="020B0604030504040204" pitchFamily="34" charset="-120"/>
                          <a:ea typeface="微軟正黑體" panose="020B0604030504040204" pitchFamily="34" charset="-120"/>
                          <a:cs typeface="Times New Roman" panose="02020603050405020304" pitchFamily="18" charset="0"/>
                        </a:rPr>
                        <a:t>分（未含加權）</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lumMod val="60000"/>
                        <a:lumOff val="40000"/>
                      </a:srgbClr>
                    </a:solidFill>
                  </a:tcPr>
                </a:tc>
                <a:tc hMerge="1">
                  <a:txBody>
                    <a:bodyPr/>
                    <a:lstStyle/>
                    <a:p>
                      <a:endParaRPr lang="zh-TW" altLang="en-US"/>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6115116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id="{531CC190-0BB4-4595-929F-2EF4B71B0D3A}"/>
              </a:ext>
            </a:extLst>
          </p:cNvPr>
          <p:cNvSpPr/>
          <p:nvPr/>
        </p:nvSpPr>
        <p:spPr>
          <a:xfrm>
            <a:off x="5991565" y="2475317"/>
            <a:ext cx="3891422" cy="900210"/>
          </a:xfrm>
          <a:prstGeom prst="rect">
            <a:avLst/>
          </a:prstGeom>
          <a:noFill/>
          <a:ln w="3810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a:solidFill>
                <a:prstClr val="white"/>
              </a:solidFill>
              <a:latin typeface="Calibri" panose="020F0502020204030204"/>
              <a:ea typeface="新細明體" panose="02020500000000000000" pitchFamily="18" charset="-120"/>
            </a:endParaRPr>
          </a:p>
        </p:txBody>
      </p:sp>
      <p:sp>
        <p:nvSpPr>
          <p:cNvPr id="51" name="TextBox 50">
            <a:extLst>
              <a:ext uri="{FF2B5EF4-FFF2-40B4-BE49-F238E27FC236}">
                <a16:creationId xmlns:a16="http://schemas.microsoft.com/office/drawing/2014/main" id="{C1F1EB98-F3E4-423A-AF6C-064249DBB50D}"/>
              </a:ext>
            </a:extLst>
          </p:cNvPr>
          <p:cNvSpPr txBox="1"/>
          <p:nvPr/>
        </p:nvSpPr>
        <p:spPr>
          <a:xfrm>
            <a:off x="433103" y="2093617"/>
            <a:ext cx="3038588" cy="3298339"/>
          </a:xfrm>
          <a:prstGeom prst="rect">
            <a:avLst/>
          </a:prstGeom>
          <a:noFill/>
        </p:spPr>
        <p:txBody>
          <a:bodyPr wrap="square" rtlCol="0" anchor="ctr">
            <a:spAutoFit/>
          </a:bodyPr>
          <a:lstStyle/>
          <a:p>
            <a:pPr algn="just" defTabSz="914277">
              <a:lnSpc>
                <a:spcPts val="2500"/>
              </a:lnSpc>
            </a:pPr>
            <a:r>
              <a:rPr lang="zh-TW" altLang="en-US" sz="1599" dirty="0">
                <a:solidFill>
                  <a:prstClr val="white"/>
                </a:solidFill>
                <a:latin typeface="思源黑體" panose="020B0500000000000000" pitchFamily="34" charset="-120"/>
                <a:ea typeface="思源黑體" panose="020B0500000000000000" pitchFamily="34" charset="-120"/>
              </a:rPr>
              <a:t>為</a:t>
            </a:r>
            <a:r>
              <a:rPr lang="zh-TW" altLang="en-US" sz="1599" b="1" dirty="0">
                <a:solidFill>
                  <a:srgbClr val="FFFF00"/>
                </a:solidFill>
                <a:latin typeface="思源黑體" panose="020B0500000000000000" pitchFamily="34" charset="-120"/>
                <a:ea typeface="思源黑體" panose="020B0500000000000000" pitchFamily="34" charset="-120"/>
              </a:rPr>
              <a:t>提供入學管道的多元選擇</a:t>
            </a:r>
            <a:r>
              <a:rPr lang="zh-TW" altLang="en-US" sz="1599" dirty="0">
                <a:solidFill>
                  <a:prstClr val="white"/>
                </a:solidFill>
                <a:latin typeface="思源黑體" panose="020B0500000000000000" pitchFamily="34" charset="-120"/>
                <a:ea typeface="思源黑體" panose="020B0500000000000000" pitchFamily="34" charset="-120"/>
              </a:rPr>
              <a:t>，鼓勵尚未有明確興趣分流的學生落實職涯規劃，由技高與技專校院合作辦理本專班。</a:t>
            </a:r>
            <a:endParaRPr lang="en-US" altLang="zh-TW" sz="1599" dirty="0">
              <a:solidFill>
                <a:prstClr val="white"/>
              </a:solidFill>
              <a:latin typeface="思源黑體" panose="020B0500000000000000" pitchFamily="34" charset="-120"/>
              <a:ea typeface="思源黑體" panose="020B0500000000000000" pitchFamily="34" charset="-120"/>
            </a:endParaRPr>
          </a:p>
          <a:p>
            <a:pPr algn="just" defTabSz="914277">
              <a:lnSpc>
                <a:spcPts val="2500"/>
              </a:lnSpc>
            </a:pPr>
            <a:r>
              <a:rPr lang="zh-TW" altLang="en-US" sz="1599" dirty="0">
                <a:solidFill>
                  <a:prstClr val="white"/>
                </a:solidFill>
                <a:latin typeface="思源黑體" panose="020B0500000000000000" pitchFamily="34" charset="-120"/>
                <a:ea typeface="思源黑體" panose="020B0500000000000000" pitchFamily="34" charset="-120"/>
              </a:rPr>
              <a:t>在</a:t>
            </a:r>
            <a:r>
              <a:rPr lang="zh-TW" altLang="en-US" sz="1599" b="1" dirty="0">
                <a:solidFill>
                  <a:srgbClr val="FFFF00"/>
                </a:solidFill>
                <a:latin typeface="思源黑體" panose="020B0500000000000000" pitchFamily="34" charset="-120"/>
                <a:ea typeface="思源黑體" panose="020B0500000000000000" pitchFamily="34" charset="-120"/>
              </a:rPr>
              <a:t>現行技高課程架構</a:t>
            </a:r>
            <a:r>
              <a:rPr lang="zh-TW" altLang="en-US" sz="1599" dirty="0">
                <a:solidFill>
                  <a:prstClr val="white"/>
                </a:solidFill>
                <a:latin typeface="思源黑體" panose="020B0500000000000000" pitchFamily="34" charset="-120"/>
                <a:ea typeface="思源黑體" panose="020B0500000000000000" pitchFamily="34" charset="-120"/>
              </a:rPr>
              <a:t>下，透過與科大（二專）共同規劃</a:t>
            </a:r>
            <a:r>
              <a:rPr lang="zh-TW" altLang="en-US" sz="1599" b="1" dirty="0">
                <a:solidFill>
                  <a:srgbClr val="FFFF00"/>
                </a:solidFill>
                <a:latin typeface="思源黑體" panose="020B0500000000000000" pitchFamily="34" charset="-120"/>
                <a:ea typeface="思源黑體" panose="020B0500000000000000" pitchFamily="34" charset="-120"/>
              </a:rPr>
              <a:t>銜接式的實作課程</a:t>
            </a:r>
            <a:r>
              <a:rPr lang="zh-TW" altLang="en-US" sz="1599" dirty="0">
                <a:solidFill>
                  <a:prstClr val="white"/>
                </a:solidFill>
                <a:latin typeface="思源黑體" panose="020B0500000000000000" pitchFamily="34" charset="-120"/>
                <a:ea typeface="思源黑體" panose="020B0500000000000000" pitchFamily="34" charset="-120"/>
              </a:rPr>
              <a:t>，幫助學生重視</a:t>
            </a:r>
            <a:r>
              <a:rPr lang="zh-TW" altLang="en-US" sz="1599" b="1" dirty="0">
                <a:solidFill>
                  <a:srgbClr val="FFFF00"/>
                </a:solidFill>
                <a:latin typeface="思源黑體" panose="020B0500000000000000" pitchFamily="34" charset="-120"/>
                <a:ea typeface="思源黑體" panose="020B0500000000000000" pitchFamily="34" charset="-120"/>
              </a:rPr>
              <a:t>專業技術能力養成</a:t>
            </a:r>
            <a:r>
              <a:rPr lang="zh-TW" altLang="en-US" sz="1599" dirty="0">
                <a:solidFill>
                  <a:prstClr val="white"/>
                </a:solidFill>
                <a:latin typeface="思源黑體" panose="020B0500000000000000" pitchFamily="34" charset="-120"/>
                <a:ea typeface="思源黑體" panose="020B0500000000000000" pitchFamily="34" charset="-120"/>
              </a:rPr>
              <a:t>，同時經由技高三年和二專兩年在校的扎實學習及訓練，培養學生的</a:t>
            </a:r>
            <a:r>
              <a:rPr lang="zh-TW" altLang="en-US" sz="1599" b="1" dirty="0">
                <a:solidFill>
                  <a:srgbClr val="FFFF00"/>
                </a:solidFill>
                <a:latin typeface="思源黑體" panose="020B0500000000000000" pitchFamily="34" charset="-120"/>
                <a:ea typeface="思源黑體" panose="020B0500000000000000" pitchFamily="34" charset="-120"/>
              </a:rPr>
              <a:t>就業即戰力</a:t>
            </a:r>
            <a:r>
              <a:rPr lang="zh-TW" altLang="en-US" sz="1599" dirty="0">
                <a:solidFill>
                  <a:srgbClr val="FFFF00"/>
                </a:solidFill>
                <a:latin typeface="思源黑體" panose="020B0500000000000000" pitchFamily="34" charset="-120"/>
                <a:ea typeface="思源黑體" panose="020B0500000000000000" pitchFamily="34" charset="-120"/>
              </a:rPr>
              <a:t>。</a:t>
            </a:r>
          </a:p>
        </p:txBody>
      </p:sp>
      <p:sp>
        <p:nvSpPr>
          <p:cNvPr id="53" name="TextBox 52">
            <a:extLst>
              <a:ext uri="{FF2B5EF4-FFF2-40B4-BE49-F238E27FC236}">
                <a16:creationId xmlns:a16="http://schemas.microsoft.com/office/drawing/2014/main" id="{C2FF09F8-7E6A-403C-862B-7D13D74A5DB6}"/>
              </a:ext>
            </a:extLst>
          </p:cNvPr>
          <p:cNvSpPr txBox="1"/>
          <p:nvPr/>
        </p:nvSpPr>
        <p:spPr>
          <a:xfrm>
            <a:off x="433103" y="798337"/>
            <a:ext cx="3433139" cy="1446293"/>
          </a:xfrm>
          <a:prstGeom prst="rect">
            <a:avLst/>
          </a:prstGeom>
          <a:noFill/>
        </p:spPr>
        <p:txBody>
          <a:bodyPr wrap="square" rtlCol="0" anchor="ctr">
            <a:spAutoFit/>
          </a:bodyPr>
          <a:lstStyle/>
          <a:p>
            <a:pPr defTabSz="914277"/>
            <a:r>
              <a:rPr lang="en-US" altLang="zh-TW" sz="4399" b="1" dirty="0">
                <a:solidFill>
                  <a:prstClr val="white"/>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cs typeface="Arial" pitchFamily="34" charset="0"/>
              </a:rPr>
              <a:t>3+2</a:t>
            </a:r>
            <a:r>
              <a:rPr lang="zh-TW" altLang="en-US" sz="4399" b="1" dirty="0">
                <a:solidFill>
                  <a:prstClr val="white"/>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cs typeface="Arial" pitchFamily="34" charset="0"/>
              </a:rPr>
              <a:t>新五專模式專班</a:t>
            </a:r>
          </a:p>
        </p:txBody>
      </p:sp>
      <p:grpSp>
        <p:nvGrpSpPr>
          <p:cNvPr id="55" name="群組 54">
            <a:extLst>
              <a:ext uri="{FF2B5EF4-FFF2-40B4-BE49-F238E27FC236}">
                <a16:creationId xmlns:a16="http://schemas.microsoft.com/office/drawing/2014/main" id="{326D6C34-6578-4E03-99E4-7F114BDCCEF3}"/>
              </a:ext>
            </a:extLst>
          </p:cNvPr>
          <p:cNvGrpSpPr/>
          <p:nvPr/>
        </p:nvGrpSpPr>
        <p:grpSpPr>
          <a:xfrm>
            <a:off x="5991565" y="2259583"/>
            <a:ext cx="3896398" cy="1200200"/>
            <a:chOff x="-188502" y="2987505"/>
            <a:chExt cx="3896612" cy="1200268"/>
          </a:xfrm>
        </p:grpSpPr>
        <p:sp>
          <p:nvSpPr>
            <p:cNvPr id="56" name="文字方塊 55">
              <a:extLst>
                <a:ext uri="{FF2B5EF4-FFF2-40B4-BE49-F238E27FC236}">
                  <a16:creationId xmlns:a16="http://schemas.microsoft.com/office/drawing/2014/main" id="{4D56C3D1-5EF1-4CE5-ADAF-2322B729E459}"/>
                </a:ext>
              </a:extLst>
            </p:cNvPr>
            <p:cNvSpPr txBox="1"/>
            <p:nvPr/>
          </p:nvSpPr>
          <p:spPr>
            <a:xfrm>
              <a:off x="-188502" y="3438419"/>
              <a:ext cx="822625" cy="461691"/>
            </a:xfrm>
            <a:prstGeom prst="rect">
              <a:avLst/>
            </a:prstGeom>
            <a:noFill/>
          </p:spPr>
          <p:txBody>
            <a:bodyPr wrap="square" rtlCol="0">
              <a:spAutoFit/>
            </a:bodyPr>
            <a:lstStyle/>
            <a:p>
              <a:pPr defTabSz="914277"/>
              <a:r>
                <a:rPr lang="zh-TW" altLang="en-US" sz="2400" b="1" dirty="0">
                  <a:solidFill>
                    <a:srgbClr val="5B9BD5"/>
                  </a:solidFill>
                  <a:latin typeface="微軟正黑體" panose="020B0604030504040204" pitchFamily="34" charset="-120"/>
                  <a:ea typeface="微軟正黑體" panose="020B0604030504040204" pitchFamily="34" charset="-120"/>
                </a:rPr>
                <a:t>技高</a:t>
              </a:r>
            </a:p>
          </p:txBody>
        </p:sp>
        <p:sp>
          <p:nvSpPr>
            <p:cNvPr id="57" name="文字方塊 56">
              <a:extLst>
                <a:ext uri="{FF2B5EF4-FFF2-40B4-BE49-F238E27FC236}">
                  <a16:creationId xmlns:a16="http://schemas.microsoft.com/office/drawing/2014/main" id="{3564C38B-58E9-4651-B3DD-9ACDD64B90AE}"/>
                </a:ext>
              </a:extLst>
            </p:cNvPr>
            <p:cNvSpPr txBox="1"/>
            <p:nvPr/>
          </p:nvSpPr>
          <p:spPr>
            <a:xfrm>
              <a:off x="2885485" y="3425793"/>
              <a:ext cx="822625" cy="461691"/>
            </a:xfrm>
            <a:prstGeom prst="rect">
              <a:avLst/>
            </a:prstGeom>
            <a:noFill/>
          </p:spPr>
          <p:txBody>
            <a:bodyPr wrap="square" rtlCol="0">
              <a:spAutoFit/>
            </a:bodyPr>
            <a:lstStyle>
              <a:defPPr>
                <a:defRPr lang="en-US"/>
              </a:defPPr>
              <a:lvl1pPr>
                <a:defRPr sz="2200" b="1">
                  <a:solidFill>
                    <a:schemeClr val="accent6">
                      <a:lumMod val="50000"/>
                    </a:schemeClr>
                  </a:solidFill>
                  <a:latin typeface="微軟正黑體" panose="020B0604030504040204" pitchFamily="34" charset="-120"/>
                  <a:ea typeface="微軟正黑體" panose="020B0604030504040204" pitchFamily="34" charset="-120"/>
                </a:defRPr>
              </a:lvl1pPr>
            </a:lstStyle>
            <a:p>
              <a:pPr defTabSz="914277"/>
              <a:r>
                <a:rPr lang="zh-TW" altLang="en-US" sz="2400" dirty="0">
                  <a:solidFill>
                    <a:srgbClr val="5B9BD5"/>
                  </a:solidFill>
                </a:rPr>
                <a:t>二專</a:t>
              </a:r>
            </a:p>
          </p:txBody>
        </p:sp>
        <p:grpSp>
          <p:nvGrpSpPr>
            <p:cNvPr id="58" name="群組 57">
              <a:extLst>
                <a:ext uri="{FF2B5EF4-FFF2-40B4-BE49-F238E27FC236}">
                  <a16:creationId xmlns:a16="http://schemas.microsoft.com/office/drawing/2014/main" id="{46E07AB0-B03C-4F57-AC78-0695BCF9362F}"/>
                </a:ext>
              </a:extLst>
            </p:cNvPr>
            <p:cNvGrpSpPr/>
            <p:nvPr/>
          </p:nvGrpSpPr>
          <p:grpSpPr>
            <a:xfrm>
              <a:off x="658659" y="3142851"/>
              <a:ext cx="811273" cy="923252"/>
              <a:chOff x="1142071" y="2892543"/>
              <a:chExt cx="688793" cy="783867"/>
            </a:xfrm>
          </p:grpSpPr>
          <p:sp>
            <p:nvSpPr>
              <p:cNvPr id="63" name="橢圓 62">
                <a:extLst>
                  <a:ext uri="{FF2B5EF4-FFF2-40B4-BE49-F238E27FC236}">
                    <a16:creationId xmlns:a16="http://schemas.microsoft.com/office/drawing/2014/main" id="{69562857-C0E2-40F7-9410-0BFC0641AA77}"/>
                  </a:ext>
                </a:extLst>
              </p:cNvPr>
              <p:cNvSpPr/>
              <p:nvPr/>
            </p:nvSpPr>
            <p:spPr>
              <a:xfrm>
                <a:off x="1142071" y="3027777"/>
                <a:ext cx="586513" cy="586514"/>
              </a:xfrm>
              <a:prstGeom prst="ellipse">
                <a:avLst/>
              </a:prstGeom>
              <a:solidFill>
                <a:schemeClr val="accent5"/>
              </a:solidFill>
              <a:ln w="76200">
                <a:solidFill>
                  <a:schemeClr val="accent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599">
                  <a:solidFill>
                    <a:srgbClr val="006600"/>
                  </a:solidFill>
                  <a:latin typeface="Calibri" panose="020F0502020204030204"/>
                  <a:ea typeface="新細明體" panose="02020500000000000000" pitchFamily="18" charset="-120"/>
                </a:endParaRPr>
              </a:p>
            </p:txBody>
          </p:sp>
          <p:sp>
            <p:nvSpPr>
              <p:cNvPr id="64" name="文字方塊 63">
                <a:extLst>
                  <a:ext uri="{FF2B5EF4-FFF2-40B4-BE49-F238E27FC236}">
                    <a16:creationId xmlns:a16="http://schemas.microsoft.com/office/drawing/2014/main" id="{A26F46E6-6094-4B98-820B-5CA8084E46E6}"/>
                  </a:ext>
                </a:extLst>
              </p:cNvPr>
              <p:cNvSpPr txBox="1"/>
              <p:nvPr/>
            </p:nvSpPr>
            <p:spPr>
              <a:xfrm>
                <a:off x="1207675" y="2892543"/>
                <a:ext cx="623189" cy="783867"/>
              </a:xfrm>
              <a:prstGeom prst="rect">
                <a:avLst/>
              </a:prstGeom>
              <a:noFill/>
            </p:spPr>
            <p:txBody>
              <a:bodyPr wrap="square" rtlCol="0">
                <a:spAutoFit/>
              </a:bodyPr>
              <a:lstStyle/>
              <a:p>
                <a:pPr defTabSz="914277"/>
                <a:r>
                  <a:rPr lang="en-US" altLang="zh-TW" sz="5399" dirty="0">
                    <a:ln w="0"/>
                    <a:solidFill>
                      <a:prstClr val="white"/>
                    </a:solidFill>
                    <a:effectLst>
                      <a:outerShdw blurRad="38100" dist="19050" dir="2700000" algn="tl" rotWithShape="0">
                        <a:prstClr val="black">
                          <a:alpha val="40000"/>
                        </a:prstClr>
                      </a:outerShdw>
                    </a:effectLst>
                    <a:latin typeface="Calibri" panose="020F0502020204030204"/>
                    <a:ea typeface="新細明體" panose="02020500000000000000" pitchFamily="18" charset="-120"/>
                  </a:rPr>
                  <a:t>3</a:t>
                </a:r>
                <a:endParaRPr lang="zh-TW" altLang="en-US" sz="5399" dirty="0">
                  <a:ln w="0"/>
                  <a:solidFill>
                    <a:prstClr val="white"/>
                  </a:solidFill>
                  <a:effectLst>
                    <a:outerShdw blurRad="38100" dist="19050" dir="2700000" algn="tl" rotWithShape="0">
                      <a:prstClr val="black">
                        <a:alpha val="40000"/>
                      </a:prstClr>
                    </a:outerShdw>
                  </a:effectLst>
                  <a:latin typeface="Calibri" panose="020F0502020204030204"/>
                  <a:ea typeface="新細明體" panose="02020500000000000000" pitchFamily="18" charset="-120"/>
                </a:endParaRPr>
              </a:p>
            </p:txBody>
          </p:sp>
        </p:grpSp>
        <p:grpSp>
          <p:nvGrpSpPr>
            <p:cNvPr id="59" name="群組 58">
              <a:extLst>
                <a:ext uri="{FF2B5EF4-FFF2-40B4-BE49-F238E27FC236}">
                  <a16:creationId xmlns:a16="http://schemas.microsoft.com/office/drawing/2014/main" id="{8A1AA384-62EA-4EDC-AB6E-3F7AC3E33A1C}"/>
                </a:ext>
              </a:extLst>
            </p:cNvPr>
            <p:cNvGrpSpPr/>
            <p:nvPr/>
          </p:nvGrpSpPr>
          <p:grpSpPr>
            <a:xfrm>
              <a:off x="2144027" y="3163241"/>
              <a:ext cx="707675" cy="923252"/>
              <a:chOff x="1134938" y="2909853"/>
              <a:chExt cx="600836" cy="783867"/>
            </a:xfrm>
          </p:grpSpPr>
          <p:sp>
            <p:nvSpPr>
              <p:cNvPr id="61" name="橢圓 60">
                <a:extLst>
                  <a:ext uri="{FF2B5EF4-FFF2-40B4-BE49-F238E27FC236}">
                    <a16:creationId xmlns:a16="http://schemas.microsoft.com/office/drawing/2014/main" id="{84B3CE24-3716-4456-B243-9101EAB78E59}"/>
                  </a:ext>
                </a:extLst>
              </p:cNvPr>
              <p:cNvSpPr/>
              <p:nvPr/>
            </p:nvSpPr>
            <p:spPr>
              <a:xfrm>
                <a:off x="1134938" y="3022842"/>
                <a:ext cx="600836" cy="600838"/>
              </a:xfrm>
              <a:prstGeom prst="ellipse">
                <a:avLst/>
              </a:prstGeom>
              <a:solidFill>
                <a:schemeClr val="accent5"/>
              </a:solidFill>
              <a:ln w="76200">
                <a:solidFill>
                  <a:schemeClr val="accent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599" dirty="0">
                  <a:solidFill>
                    <a:srgbClr val="006600"/>
                  </a:solidFill>
                  <a:latin typeface="Calibri" panose="020F0502020204030204"/>
                  <a:ea typeface="新細明體" panose="02020500000000000000" pitchFamily="18" charset="-120"/>
                </a:endParaRPr>
              </a:p>
            </p:txBody>
          </p:sp>
          <p:sp>
            <p:nvSpPr>
              <p:cNvPr id="62" name="文字方塊 61">
                <a:extLst>
                  <a:ext uri="{FF2B5EF4-FFF2-40B4-BE49-F238E27FC236}">
                    <a16:creationId xmlns:a16="http://schemas.microsoft.com/office/drawing/2014/main" id="{DD99CFAB-B397-4564-BA18-D7363DE114C0}"/>
                  </a:ext>
                </a:extLst>
              </p:cNvPr>
              <p:cNvSpPr txBox="1"/>
              <p:nvPr/>
            </p:nvSpPr>
            <p:spPr>
              <a:xfrm>
                <a:off x="1214865" y="2909853"/>
                <a:ext cx="496583" cy="783867"/>
              </a:xfrm>
              <a:prstGeom prst="rect">
                <a:avLst/>
              </a:prstGeom>
              <a:noFill/>
            </p:spPr>
            <p:txBody>
              <a:bodyPr wrap="square" rtlCol="0">
                <a:spAutoFit/>
              </a:bodyPr>
              <a:lstStyle/>
              <a:p>
                <a:pPr defTabSz="914277"/>
                <a:r>
                  <a:rPr lang="en-US" altLang="zh-TW" sz="5399" dirty="0">
                    <a:ln w="0"/>
                    <a:solidFill>
                      <a:prstClr val="white"/>
                    </a:solidFill>
                    <a:effectLst>
                      <a:outerShdw blurRad="38100" dist="19050" dir="2700000" algn="tl" rotWithShape="0">
                        <a:prstClr val="black">
                          <a:alpha val="40000"/>
                        </a:prstClr>
                      </a:outerShdw>
                    </a:effectLst>
                    <a:latin typeface="Calibri" panose="020F0502020204030204"/>
                    <a:ea typeface="新細明體" panose="02020500000000000000" pitchFamily="18" charset="-120"/>
                  </a:rPr>
                  <a:t>2</a:t>
                </a:r>
                <a:endParaRPr lang="zh-TW" altLang="en-US" sz="5399" dirty="0">
                  <a:ln w="0"/>
                  <a:solidFill>
                    <a:prstClr val="white"/>
                  </a:solidFill>
                  <a:effectLst>
                    <a:outerShdw blurRad="38100" dist="19050" dir="2700000" algn="tl" rotWithShape="0">
                      <a:prstClr val="black">
                        <a:alpha val="40000"/>
                      </a:prstClr>
                    </a:outerShdw>
                  </a:effectLst>
                  <a:latin typeface="Calibri" panose="020F0502020204030204"/>
                  <a:ea typeface="新細明體" panose="02020500000000000000" pitchFamily="18" charset="-120"/>
                </a:endParaRPr>
              </a:p>
            </p:txBody>
          </p:sp>
        </p:grpSp>
        <p:sp>
          <p:nvSpPr>
            <p:cNvPr id="60" name="文字方塊 59">
              <a:extLst>
                <a:ext uri="{FF2B5EF4-FFF2-40B4-BE49-F238E27FC236}">
                  <a16:creationId xmlns:a16="http://schemas.microsoft.com/office/drawing/2014/main" id="{5C6989A0-D74E-4EF8-BE30-E8E8DB780C97}"/>
                </a:ext>
              </a:extLst>
            </p:cNvPr>
            <p:cNvSpPr txBox="1"/>
            <p:nvPr/>
          </p:nvSpPr>
          <p:spPr>
            <a:xfrm>
              <a:off x="1449852" y="2987505"/>
              <a:ext cx="723900" cy="1200268"/>
            </a:xfrm>
            <a:prstGeom prst="rect">
              <a:avLst/>
            </a:prstGeom>
            <a:noFill/>
          </p:spPr>
          <p:txBody>
            <a:bodyPr wrap="square" rtlCol="0">
              <a:spAutoFit/>
            </a:bodyPr>
            <a:lstStyle/>
            <a:p>
              <a:pPr defTabSz="914277"/>
              <a:r>
                <a:rPr lang="en-US" altLang="zh-TW" sz="7199" b="1" dirty="0">
                  <a:solidFill>
                    <a:prstClr val="black"/>
                  </a:solidFill>
                  <a:latin typeface="Calibri" panose="020F0502020204030204"/>
                  <a:ea typeface="新細明體" panose="02020500000000000000" pitchFamily="18" charset="-120"/>
                </a:rPr>
                <a:t>+</a:t>
              </a:r>
              <a:endParaRPr lang="zh-TW" altLang="en-US" sz="7199" b="1" dirty="0">
                <a:solidFill>
                  <a:prstClr val="black"/>
                </a:solidFill>
                <a:latin typeface="Calibri" panose="020F0502020204030204"/>
                <a:ea typeface="新細明體" panose="02020500000000000000" pitchFamily="18" charset="-120"/>
              </a:endParaRPr>
            </a:p>
          </p:txBody>
        </p:sp>
      </p:grpSp>
      <p:sp>
        <p:nvSpPr>
          <p:cNvPr id="97" name="矩形 96">
            <a:extLst>
              <a:ext uri="{FF2B5EF4-FFF2-40B4-BE49-F238E27FC236}">
                <a16:creationId xmlns:a16="http://schemas.microsoft.com/office/drawing/2014/main" id="{7CA064D0-20D0-47AA-A01E-5B77A98805FF}"/>
              </a:ext>
            </a:extLst>
          </p:cNvPr>
          <p:cNvSpPr/>
          <p:nvPr/>
        </p:nvSpPr>
        <p:spPr>
          <a:xfrm>
            <a:off x="6258698" y="4210260"/>
            <a:ext cx="1341047" cy="133750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dirty="0">
              <a:solidFill>
                <a:prstClr val="white"/>
              </a:solidFill>
              <a:latin typeface="Calibri" panose="020F0502020204030204"/>
              <a:ea typeface="新細明體" panose="02020500000000000000" pitchFamily="18" charset="-120"/>
            </a:endParaRPr>
          </a:p>
        </p:txBody>
      </p:sp>
      <p:sp>
        <p:nvSpPr>
          <p:cNvPr id="98" name="矩形 97">
            <a:extLst>
              <a:ext uri="{FF2B5EF4-FFF2-40B4-BE49-F238E27FC236}">
                <a16:creationId xmlns:a16="http://schemas.microsoft.com/office/drawing/2014/main" id="{53346E0F-C8A7-4D2B-B8F5-6178F92C73B6}"/>
              </a:ext>
            </a:extLst>
          </p:cNvPr>
          <p:cNvSpPr/>
          <p:nvPr/>
        </p:nvSpPr>
        <p:spPr>
          <a:xfrm>
            <a:off x="8301780" y="4213534"/>
            <a:ext cx="1341047" cy="133750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dirty="0">
              <a:solidFill>
                <a:prstClr val="white"/>
              </a:solidFill>
              <a:latin typeface="Calibri" panose="020F0502020204030204"/>
              <a:ea typeface="新細明體" panose="02020500000000000000" pitchFamily="18" charset="-120"/>
            </a:endParaRPr>
          </a:p>
        </p:txBody>
      </p:sp>
      <p:sp>
        <p:nvSpPr>
          <p:cNvPr id="99" name="矩形 98">
            <a:extLst>
              <a:ext uri="{FF2B5EF4-FFF2-40B4-BE49-F238E27FC236}">
                <a16:creationId xmlns:a16="http://schemas.microsoft.com/office/drawing/2014/main" id="{6BBB9193-1819-4309-A11F-4779C6125B7C}"/>
              </a:ext>
            </a:extLst>
          </p:cNvPr>
          <p:cNvSpPr/>
          <p:nvPr/>
        </p:nvSpPr>
        <p:spPr>
          <a:xfrm>
            <a:off x="10309780" y="4186165"/>
            <a:ext cx="1341047" cy="133750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dirty="0">
              <a:solidFill>
                <a:prstClr val="white"/>
              </a:solidFill>
              <a:latin typeface="Calibri" panose="020F0502020204030204"/>
              <a:ea typeface="新細明體" panose="02020500000000000000" pitchFamily="18" charset="-120"/>
            </a:endParaRPr>
          </a:p>
        </p:txBody>
      </p:sp>
      <p:sp>
        <p:nvSpPr>
          <p:cNvPr id="100" name="文字方塊 99">
            <a:extLst>
              <a:ext uri="{FF2B5EF4-FFF2-40B4-BE49-F238E27FC236}">
                <a16:creationId xmlns:a16="http://schemas.microsoft.com/office/drawing/2014/main" id="{42571510-8B21-4D44-A5CC-7FD04F4A79EE}"/>
              </a:ext>
            </a:extLst>
          </p:cNvPr>
          <p:cNvSpPr txBox="1"/>
          <p:nvPr/>
        </p:nvSpPr>
        <p:spPr>
          <a:xfrm>
            <a:off x="6631432" y="3897478"/>
            <a:ext cx="723860" cy="1200200"/>
          </a:xfrm>
          <a:prstGeom prst="rect">
            <a:avLst/>
          </a:prstGeom>
          <a:noFill/>
        </p:spPr>
        <p:txBody>
          <a:bodyPr wrap="square" rtlCol="0">
            <a:spAutoFit/>
          </a:bodyPr>
          <a:lstStyle/>
          <a:p>
            <a:pPr defTabSz="914277"/>
            <a:r>
              <a:rPr lang="en-US" altLang="zh-TW" sz="7199" b="1" dirty="0">
                <a:solidFill>
                  <a:prstClr val="black"/>
                </a:solidFill>
                <a:latin typeface="Calibri" panose="020F0502020204030204"/>
                <a:ea typeface="新細明體" panose="02020500000000000000" pitchFamily="18" charset="-120"/>
              </a:rPr>
              <a:t>+</a:t>
            </a:r>
            <a:endParaRPr lang="zh-TW" altLang="en-US" sz="7199" b="1" dirty="0">
              <a:solidFill>
                <a:prstClr val="black"/>
              </a:solidFill>
              <a:latin typeface="Calibri" panose="020F0502020204030204"/>
              <a:ea typeface="新細明體" panose="02020500000000000000" pitchFamily="18" charset="-120"/>
            </a:endParaRPr>
          </a:p>
        </p:txBody>
      </p:sp>
      <p:sp>
        <p:nvSpPr>
          <p:cNvPr id="101" name="文字方塊 100">
            <a:extLst>
              <a:ext uri="{FF2B5EF4-FFF2-40B4-BE49-F238E27FC236}">
                <a16:creationId xmlns:a16="http://schemas.microsoft.com/office/drawing/2014/main" id="{D0FB7136-F255-44BE-A8AF-AB52CE9BD7FB}"/>
              </a:ext>
            </a:extLst>
          </p:cNvPr>
          <p:cNvSpPr txBox="1"/>
          <p:nvPr/>
        </p:nvSpPr>
        <p:spPr>
          <a:xfrm>
            <a:off x="8647019" y="3911051"/>
            <a:ext cx="723860" cy="1200200"/>
          </a:xfrm>
          <a:prstGeom prst="rect">
            <a:avLst/>
          </a:prstGeom>
          <a:noFill/>
        </p:spPr>
        <p:txBody>
          <a:bodyPr wrap="square" rtlCol="0">
            <a:spAutoFit/>
          </a:bodyPr>
          <a:lstStyle/>
          <a:p>
            <a:pPr defTabSz="914277"/>
            <a:r>
              <a:rPr lang="en-US" altLang="zh-TW" sz="7199" b="1" dirty="0">
                <a:solidFill>
                  <a:prstClr val="black"/>
                </a:solidFill>
                <a:latin typeface="Calibri" panose="020F0502020204030204"/>
                <a:ea typeface="新細明體" panose="02020500000000000000" pitchFamily="18" charset="-120"/>
              </a:rPr>
              <a:t>+</a:t>
            </a:r>
            <a:endParaRPr lang="zh-TW" altLang="en-US" sz="7199" b="1" dirty="0">
              <a:solidFill>
                <a:prstClr val="black"/>
              </a:solidFill>
              <a:latin typeface="Calibri" panose="020F0502020204030204"/>
              <a:ea typeface="新細明體" panose="02020500000000000000" pitchFamily="18" charset="-120"/>
            </a:endParaRPr>
          </a:p>
        </p:txBody>
      </p:sp>
      <p:sp>
        <p:nvSpPr>
          <p:cNvPr id="102" name="文字方塊 101">
            <a:extLst>
              <a:ext uri="{FF2B5EF4-FFF2-40B4-BE49-F238E27FC236}">
                <a16:creationId xmlns:a16="http://schemas.microsoft.com/office/drawing/2014/main" id="{321F313A-8C15-48AD-90EF-1D3234B70A14}"/>
              </a:ext>
            </a:extLst>
          </p:cNvPr>
          <p:cNvSpPr txBox="1"/>
          <p:nvPr/>
        </p:nvSpPr>
        <p:spPr>
          <a:xfrm>
            <a:off x="8665679" y="4613877"/>
            <a:ext cx="599738" cy="1107867"/>
          </a:xfrm>
          <a:prstGeom prst="rect">
            <a:avLst/>
          </a:prstGeom>
          <a:noFill/>
        </p:spPr>
        <p:txBody>
          <a:bodyPr wrap="square" rtlCol="0">
            <a:spAutoFit/>
          </a:bodyPr>
          <a:lstStyle/>
          <a:p>
            <a:pPr defTabSz="914277"/>
            <a:r>
              <a:rPr lang="en-US" altLang="zh-TW" sz="6599" dirty="0">
                <a:ln w="0"/>
                <a:solidFill>
                  <a:srgbClr val="5B9BD5"/>
                </a:solidFill>
                <a:latin typeface="Calibri" panose="020F0502020204030204"/>
                <a:ea typeface="新細明體" panose="02020500000000000000" pitchFamily="18" charset="-120"/>
              </a:rPr>
              <a:t>2</a:t>
            </a:r>
            <a:endParaRPr lang="zh-TW" altLang="en-US" sz="6599" dirty="0">
              <a:ln w="0"/>
              <a:solidFill>
                <a:srgbClr val="5B9BD5"/>
              </a:solidFill>
              <a:latin typeface="Calibri" panose="020F0502020204030204"/>
              <a:ea typeface="新細明體" panose="02020500000000000000" pitchFamily="18" charset="-120"/>
            </a:endParaRPr>
          </a:p>
        </p:txBody>
      </p:sp>
      <p:sp>
        <p:nvSpPr>
          <p:cNvPr id="103" name="文字方塊 102">
            <a:extLst>
              <a:ext uri="{FF2B5EF4-FFF2-40B4-BE49-F238E27FC236}">
                <a16:creationId xmlns:a16="http://schemas.microsoft.com/office/drawing/2014/main" id="{820D2C8D-58E6-4860-9EE0-CEF00DEB2DA1}"/>
              </a:ext>
            </a:extLst>
          </p:cNvPr>
          <p:cNvSpPr txBox="1"/>
          <p:nvPr/>
        </p:nvSpPr>
        <p:spPr>
          <a:xfrm>
            <a:off x="10260148" y="4209421"/>
            <a:ext cx="1432113" cy="830997"/>
          </a:xfrm>
          <a:prstGeom prst="rect">
            <a:avLst/>
          </a:prstGeom>
          <a:noFill/>
          <a:ln>
            <a:noFill/>
          </a:ln>
        </p:spPr>
        <p:txBody>
          <a:bodyPr wrap="square" rtlCol="0">
            <a:spAutoFit/>
          </a:bodyPr>
          <a:lstStyle/>
          <a:p>
            <a:pPr algn="ctr" defTabSz="914277"/>
            <a:r>
              <a:rPr lang="zh-TW" altLang="en-US" sz="2400" b="1" dirty="0">
                <a:solidFill>
                  <a:prstClr val="black"/>
                </a:solidFill>
                <a:latin typeface="微軟正黑體" panose="020B0604030504040204" pitchFamily="34" charset="-120"/>
                <a:ea typeface="微軟正黑體" panose="020B0604030504040204" pitchFamily="34" charset="-120"/>
              </a:rPr>
              <a:t>離校</a:t>
            </a:r>
            <a:endParaRPr lang="en-US" altLang="zh-TW" sz="2400" b="1" dirty="0">
              <a:solidFill>
                <a:prstClr val="black"/>
              </a:solidFill>
              <a:latin typeface="微軟正黑體" panose="020B0604030504040204" pitchFamily="34" charset="-120"/>
              <a:ea typeface="微軟正黑體" panose="020B0604030504040204" pitchFamily="34" charset="-120"/>
            </a:endParaRPr>
          </a:p>
          <a:p>
            <a:pPr algn="ctr" defTabSz="914277"/>
            <a:r>
              <a:rPr lang="en-US" altLang="zh-TW" sz="2400" b="1" dirty="0">
                <a:solidFill>
                  <a:prstClr val="black"/>
                </a:solidFill>
                <a:latin typeface="微軟正黑體" panose="020B0604030504040204" pitchFamily="34" charset="-120"/>
                <a:ea typeface="微軟正黑體" panose="020B0604030504040204" pitchFamily="34" charset="-120"/>
              </a:rPr>
              <a:t>3</a:t>
            </a:r>
            <a:r>
              <a:rPr lang="zh-TW" altLang="en-US" sz="2400" b="1" dirty="0">
                <a:solidFill>
                  <a:prstClr val="black"/>
                </a:solidFill>
                <a:latin typeface="微軟正黑體" panose="020B0604030504040204" pitchFamily="34" charset="-120"/>
                <a:ea typeface="微軟正黑體" panose="020B0604030504040204" pitchFamily="34" charset="-120"/>
              </a:rPr>
              <a:t>年考</a:t>
            </a:r>
          </a:p>
        </p:txBody>
      </p:sp>
      <p:sp>
        <p:nvSpPr>
          <p:cNvPr id="104" name="文字方塊 103">
            <a:extLst>
              <a:ext uri="{FF2B5EF4-FFF2-40B4-BE49-F238E27FC236}">
                <a16:creationId xmlns:a16="http://schemas.microsoft.com/office/drawing/2014/main" id="{49912209-7380-450A-A794-197D5C993430}"/>
              </a:ext>
            </a:extLst>
          </p:cNvPr>
          <p:cNvSpPr txBox="1"/>
          <p:nvPr/>
        </p:nvSpPr>
        <p:spPr>
          <a:xfrm>
            <a:off x="10442440" y="4925769"/>
            <a:ext cx="1187054" cy="646331"/>
          </a:xfrm>
          <a:prstGeom prst="rect">
            <a:avLst/>
          </a:prstGeom>
          <a:noFill/>
        </p:spPr>
        <p:txBody>
          <a:bodyPr wrap="square" rtlCol="0">
            <a:spAutoFit/>
          </a:bodyPr>
          <a:lstStyle/>
          <a:p>
            <a:pPr defTabSz="914277"/>
            <a:r>
              <a:rPr lang="zh-TW" altLang="en-US" sz="3600" b="1" dirty="0">
                <a:ln w="0"/>
                <a:solidFill>
                  <a:srgbClr val="5B9BD5"/>
                </a:solidFill>
                <a:latin typeface="微軟正黑體" panose="020B0604030504040204" pitchFamily="34" charset="-120"/>
                <a:ea typeface="微軟正黑體" panose="020B0604030504040204" pitchFamily="34" charset="-120"/>
              </a:rPr>
              <a:t>碩士</a:t>
            </a:r>
          </a:p>
        </p:txBody>
      </p:sp>
      <p:sp>
        <p:nvSpPr>
          <p:cNvPr id="105" name="矩形 104">
            <a:extLst>
              <a:ext uri="{FF2B5EF4-FFF2-40B4-BE49-F238E27FC236}">
                <a16:creationId xmlns:a16="http://schemas.microsoft.com/office/drawing/2014/main" id="{24198E01-CEFD-4F77-A12B-7B94A9040C68}"/>
              </a:ext>
            </a:extLst>
          </p:cNvPr>
          <p:cNvSpPr/>
          <p:nvPr/>
        </p:nvSpPr>
        <p:spPr>
          <a:xfrm>
            <a:off x="4262065" y="4204205"/>
            <a:ext cx="1341047" cy="133750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a:solidFill>
                <a:prstClr val="white"/>
              </a:solidFill>
              <a:latin typeface="Calibri" panose="020F0502020204030204"/>
              <a:ea typeface="新細明體" panose="02020500000000000000" pitchFamily="18" charset="-120"/>
            </a:endParaRPr>
          </a:p>
        </p:txBody>
      </p:sp>
      <p:sp>
        <p:nvSpPr>
          <p:cNvPr id="106" name="文字方塊 105">
            <a:extLst>
              <a:ext uri="{FF2B5EF4-FFF2-40B4-BE49-F238E27FC236}">
                <a16:creationId xmlns:a16="http://schemas.microsoft.com/office/drawing/2014/main" id="{850C13FB-562F-4C2B-BF6E-E97F38102A25}"/>
              </a:ext>
            </a:extLst>
          </p:cNvPr>
          <p:cNvSpPr txBox="1"/>
          <p:nvPr/>
        </p:nvSpPr>
        <p:spPr>
          <a:xfrm>
            <a:off x="4406121" y="4378680"/>
            <a:ext cx="1061707" cy="1077218"/>
          </a:xfrm>
          <a:prstGeom prst="rect">
            <a:avLst/>
          </a:prstGeom>
          <a:noFill/>
        </p:spPr>
        <p:txBody>
          <a:bodyPr wrap="square" rtlCol="0">
            <a:spAutoFit/>
          </a:bodyPr>
          <a:lstStyle/>
          <a:p>
            <a:pPr algn="ctr" defTabSz="914277"/>
            <a:r>
              <a:rPr lang="zh-TW" altLang="en-US" sz="3200" b="1" dirty="0">
                <a:solidFill>
                  <a:prstClr val="black"/>
                </a:solidFill>
                <a:latin typeface="微軟正黑體" panose="020B0604030504040204" pitchFamily="34" charset="-120"/>
                <a:ea typeface="微軟正黑體" panose="020B0604030504040204" pitchFamily="34" charset="-120"/>
              </a:rPr>
              <a:t>直接就業</a:t>
            </a:r>
          </a:p>
        </p:txBody>
      </p:sp>
      <p:sp>
        <p:nvSpPr>
          <p:cNvPr id="107" name="文字方塊 106">
            <a:extLst>
              <a:ext uri="{FF2B5EF4-FFF2-40B4-BE49-F238E27FC236}">
                <a16:creationId xmlns:a16="http://schemas.microsoft.com/office/drawing/2014/main" id="{628976B1-4E3B-491D-A880-4C63463F339C}"/>
              </a:ext>
            </a:extLst>
          </p:cNvPr>
          <p:cNvSpPr txBox="1"/>
          <p:nvPr/>
        </p:nvSpPr>
        <p:spPr>
          <a:xfrm>
            <a:off x="6362040" y="4575740"/>
            <a:ext cx="1237705" cy="1107867"/>
          </a:xfrm>
          <a:prstGeom prst="rect">
            <a:avLst/>
          </a:prstGeom>
          <a:noFill/>
        </p:spPr>
        <p:txBody>
          <a:bodyPr wrap="square" rtlCol="0">
            <a:spAutoFit/>
          </a:bodyPr>
          <a:lstStyle/>
          <a:p>
            <a:pPr defTabSz="914277"/>
            <a:r>
              <a:rPr lang="en-US" altLang="zh-TW" sz="6599" dirty="0">
                <a:ln w="0"/>
                <a:solidFill>
                  <a:srgbClr val="5B9BD5"/>
                </a:solidFill>
                <a:latin typeface="Calibri" panose="020F0502020204030204"/>
                <a:ea typeface="新細明體" panose="02020500000000000000" pitchFamily="18" charset="-120"/>
              </a:rPr>
              <a:t>2N</a:t>
            </a:r>
            <a:endParaRPr lang="zh-TW" altLang="en-US" sz="6599" dirty="0">
              <a:ln w="0"/>
              <a:solidFill>
                <a:srgbClr val="5B9BD5"/>
              </a:solidFill>
              <a:latin typeface="Calibri" panose="020F0502020204030204"/>
              <a:ea typeface="新細明體" panose="02020500000000000000" pitchFamily="18" charset="-120"/>
            </a:endParaRPr>
          </a:p>
        </p:txBody>
      </p:sp>
      <p:cxnSp>
        <p:nvCxnSpPr>
          <p:cNvPr id="5" name="直線接點 4">
            <a:extLst>
              <a:ext uri="{FF2B5EF4-FFF2-40B4-BE49-F238E27FC236}">
                <a16:creationId xmlns:a16="http://schemas.microsoft.com/office/drawing/2014/main" id="{5D26383B-FE31-4319-BE7B-090B50B72087}"/>
              </a:ext>
            </a:extLst>
          </p:cNvPr>
          <p:cNvCxnSpPr>
            <a:cxnSpLocks/>
          </p:cNvCxnSpPr>
          <p:nvPr/>
        </p:nvCxnSpPr>
        <p:spPr>
          <a:xfrm>
            <a:off x="4893866" y="3800945"/>
            <a:ext cx="6086895" cy="0"/>
          </a:xfrm>
          <a:prstGeom prst="line">
            <a:avLst/>
          </a:prstGeom>
          <a:ln w="57150">
            <a:solidFill>
              <a:srgbClr val="5B9BD5"/>
            </a:solidFill>
          </a:ln>
        </p:spPr>
        <p:style>
          <a:lnRef idx="3">
            <a:schemeClr val="accent1"/>
          </a:lnRef>
          <a:fillRef idx="0">
            <a:schemeClr val="accent1"/>
          </a:fillRef>
          <a:effectRef idx="2">
            <a:schemeClr val="accent1"/>
          </a:effectRef>
          <a:fontRef idx="minor">
            <a:schemeClr val="tx1"/>
          </a:fontRef>
        </p:style>
      </p:cxnSp>
      <p:sp>
        <p:nvSpPr>
          <p:cNvPr id="108" name="文字方塊 107">
            <a:extLst>
              <a:ext uri="{FF2B5EF4-FFF2-40B4-BE49-F238E27FC236}">
                <a16:creationId xmlns:a16="http://schemas.microsoft.com/office/drawing/2014/main" id="{36CCB58B-A7D7-432F-8F69-F8FF4BD52328}"/>
              </a:ext>
            </a:extLst>
          </p:cNvPr>
          <p:cNvSpPr txBox="1"/>
          <p:nvPr/>
        </p:nvSpPr>
        <p:spPr>
          <a:xfrm>
            <a:off x="5673979" y="5712482"/>
            <a:ext cx="2466768" cy="1015663"/>
          </a:xfrm>
          <a:prstGeom prst="rect">
            <a:avLst/>
          </a:prstGeom>
          <a:noFill/>
        </p:spPr>
        <p:txBody>
          <a:bodyPr wrap="square" rtlCol="0">
            <a:spAutoFit/>
          </a:bodyPr>
          <a:lstStyle/>
          <a:p>
            <a:pPr algn="ctr" defTabSz="914277"/>
            <a:r>
              <a:rPr lang="zh-TW" altLang="en-US" sz="2000" b="1" dirty="0">
                <a:solidFill>
                  <a:srgbClr val="5B9BD5"/>
                </a:solidFill>
                <a:latin typeface="微軟正黑體" panose="020B0604030504040204" pitchFamily="34" charset="-120"/>
                <a:ea typeface="微軟正黑體" panose="020B0604030504040204" pitchFamily="34" charset="-120"/>
              </a:rPr>
              <a:t>就業且於</a:t>
            </a:r>
            <a:endParaRPr lang="en-US" altLang="zh-TW" sz="2000" b="1" dirty="0">
              <a:solidFill>
                <a:srgbClr val="5B9BD5"/>
              </a:solidFill>
              <a:latin typeface="微軟正黑體" panose="020B0604030504040204" pitchFamily="34" charset="-120"/>
              <a:ea typeface="微軟正黑體" panose="020B0604030504040204" pitchFamily="34" charset="-120"/>
            </a:endParaRPr>
          </a:p>
          <a:p>
            <a:pPr algn="ctr" defTabSz="914277"/>
            <a:r>
              <a:rPr lang="zh-TW" altLang="en-US" sz="2000" b="1" dirty="0">
                <a:solidFill>
                  <a:srgbClr val="5B9BD5"/>
                </a:solidFill>
                <a:latin typeface="微軟正黑體" panose="020B0604030504040204" pitchFamily="34" charset="-120"/>
                <a:ea typeface="微軟正黑體" panose="020B0604030504040204" pitchFamily="34" charset="-120"/>
              </a:rPr>
              <a:t>二技進修部</a:t>
            </a:r>
            <a:endParaRPr lang="en-US" altLang="zh-TW" sz="2000" b="1" dirty="0">
              <a:solidFill>
                <a:srgbClr val="5B9BD5"/>
              </a:solidFill>
              <a:latin typeface="微軟正黑體" panose="020B0604030504040204" pitchFamily="34" charset="-120"/>
              <a:ea typeface="微軟正黑體" panose="020B0604030504040204" pitchFamily="34" charset="-120"/>
            </a:endParaRPr>
          </a:p>
          <a:p>
            <a:pPr algn="ctr" defTabSz="914277"/>
            <a:r>
              <a:rPr lang="zh-TW" altLang="en-US" sz="2000" b="1" dirty="0">
                <a:solidFill>
                  <a:srgbClr val="5B9BD5"/>
                </a:solidFill>
                <a:latin typeface="微軟正黑體" panose="020B0604030504040204" pitchFamily="34" charset="-120"/>
                <a:ea typeface="微軟正黑體" panose="020B0604030504040204" pitchFamily="34" charset="-120"/>
              </a:rPr>
              <a:t>在職進修</a:t>
            </a:r>
          </a:p>
        </p:txBody>
      </p:sp>
      <p:sp>
        <p:nvSpPr>
          <p:cNvPr id="109" name="文字方塊 108">
            <a:extLst>
              <a:ext uri="{FF2B5EF4-FFF2-40B4-BE49-F238E27FC236}">
                <a16:creationId xmlns:a16="http://schemas.microsoft.com/office/drawing/2014/main" id="{2DDFCBF0-5266-4565-A034-7B6D624148F9}"/>
              </a:ext>
            </a:extLst>
          </p:cNvPr>
          <p:cNvSpPr txBox="1"/>
          <p:nvPr/>
        </p:nvSpPr>
        <p:spPr>
          <a:xfrm>
            <a:off x="7840877" y="5866086"/>
            <a:ext cx="2466768" cy="707886"/>
          </a:xfrm>
          <a:prstGeom prst="rect">
            <a:avLst/>
          </a:prstGeom>
          <a:noFill/>
        </p:spPr>
        <p:txBody>
          <a:bodyPr wrap="square" rtlCol="0">
            <a:spAutoFit/>
          </a:bodyPr>
          <a:lstStyle/>
          <a:p>
            <a:pPr algn="ctr" defTabSz="914277"/>
            <a:r>
              <a:rPr lang="zh-TW" altLang="en-US" sz="2000" b="1" dirty="0">
                <a:solidFill>
                  <a:srgbClr val="5B9BD5"/>
                </a:solidFill>
                <a:latin typeface="微軟正黑體" panose="020B0604030504040204" pitchFamily="34" charset="-120"/>
                <a:ea typeface="微軟正黑體" panose="020B0604030504040204" pitchFamily="34" charset="-120"/>
              </a:rPr>
              <a:t>升讀</a:t>
            </a:r>
            <a:endParaRPr lang="en-US" altLang="zh-TW" sz="2000" b="1" dirty="0">
              <a:solidFill>
                <a:srgbClr val="5B9BD5"/>
              </a:solidFill>
              <a:latin typeface="微軟正黑體" panose="020B0604030504040204" pitchFamily="34" charset="-120"/>
              <a:ea typeface="微軟正黑體" panose="020B0604030504040204" pitchFamily="34" charset="-120"/>
            </a:endParaRPr>
          </a:p>
          <a:p>
            <a:pPr algn="ctr" defTabSz="914277"/>
            <a:r>
              <a:rPr lang="zh-TW" altLang="en-US" sz="2000" b="1" dirty="0">
                <a:solidFill>
                  <a:srgbClr val="5B9BD5"/>
                </a:solidFill>
                <a:latin typeface="微軟正黑體" panose="020B0604030504040204" pitchFamily="34" charset="-120"/>
                <a:ea typeface="微軟正黑體" panose="020B0604030504040204" pitchFamily="34" charset="-120"/>
              </a:rPr>
              <a:t>二技日間部</a:t>
            </a:r>
          </a:p>
        </p:txBody>
      </p:sp>
      <p:sp>
        <p:nvSpPr>
          <p:cNvPr id="110" name="文字方塊 109">
            <a:extLst>
              <a:ext uri="{FF2B5EF4-FFF2-40B4-BE49-F238E27FC236}">
                <a16:creationId xmlns:a16="http://schemas.microsoft.com/office/drawing/2014/main" id="{4577D595-945F-4698-B2C3-E5E81724D456}"/>
              </a:ext>
            </a:extLst>
          </p:cNvPr>
          <p:cNvSpPr txBox="1"/>
          <p:nvPr/>
        </p:nvSpPr>
        <p:spPr>
          <a:xfrm>
            <a:off x="10125374" y="5726827"/>
            <a:ext cx="1701663" cy="1015663"/>
          </a:xfrm>
          <a:prstGeom prst="rect">
            <a:avLst/>
          </a:prstGeom>
          <a:noFill/>
        </p:spPr>
        <p:txBody>
          <a:bodyPr wrap="square" rtlCol="0">
            <a:spAutoFit/>
          </a:bodyPr>
          <a:lstStyle/>
          <a:p>
            <a:pPr algn="ctr" defTabSz="914277"/>
            <a:r>
              <a:rPr lang="zh-TW" altLang="en-US" sz="2000" b="1" dirty="0">
                <a:solidFill>
                  <a:srgbClr val="5B9BD5"/>
                </a:solidFill>
                <a:latin typeface="微軟正黑體" panose="020B0604030504040204" pitchFamily="34" charset="-120"/>
                <a:ea typeface="微軟正黑體" panose="020B0604030504040204" pitchFamily="34" charset="-120"/>
              </a:rPr>
              <a:t>二專畢業</a:t>
            </a:r>
            <a:endParaRPr lang="en-US" altLang="zh-TW" sz="2000" b="1" dirty="0">
              <a:solidFill>
                <a:srgbClr val="5B9BD5"/>
              </a:solidFill>
              <a:latin typeface="微軟正黑體" panose="020B0604030504040204" pitchFamily="34" charset="-120"/>
              <a:ea typeface="微軟正黑體" panose="020B0604030504040204" pitchFamily="34" charset="-120"/>
            </a:endParaRPr>
          </a:p>
          <a:p>
            <a:pPr algn="ctr" defTabSz="914277"/>
            <a:r>
              <a:rPr lang="zh-TW" altLang="en-US" sz="2000" b="1" dirty="0">
                <a:solidFill>
                  <a:srgbClr val="5B9BD5"/>
                </a:solidFill>
                <a:latin typeface="微軟正黑體" panose="020B0604030504040204" pitchFamily="34" charset="-120"/>
                <a:ea typeface="微軟正黑體" panose="020B0604030504040204" pitchFamily="34" charset="-120"/>
              </a:rPr>
              <a:t>離校</a:t>
            </a:r>
            <a:r>
              <a:rPr lang="en-US" altLang="zh-TW" sz="2000" b="1" dirty="0">
                <a:solidFill>
                  <a:srgbClr val="5B9BD5"/>
                </a:solidFill>
                <a:latin typeface="微軟正黑體" panose="020B0604030504040204" pitchFamily="34" charset="-120"/>
                <a:ea typeface="微軟正黑體" panose="020B0604030504040204" pitchFamily="34" charset="-120"/>
              </a:rPr>
              <a:t>3</a:t>
            </a:r>
            <a:r>
              <a:rPr lang="zh-TW" altLang="en-US" sz="2000" b="1" dirty="0">
                <a:solidFill>
                  <a:srgbClr val="5B9BD5"/>
                </a:solidFill>
                <a:latin typeface="微軟正黑體" panose="020B0604030504040204" pitchFamily="34" charset="-120"/>
                <a:ea typeface="微軟正黑體" panose="020B0604030504040204" pitchFamily="34" charset="-120"/>
              </a:rPr>
              <a:t>年以上可報考碩一</a:t>
            </a:r>
          </a:p>
        </p:txBody>
      </p:sp>
      <p:sp>
        <p:nvSpPr>
          <p:cNvPr id="111" name="文字方塊 110">
            <a:extLst>
              <a:ext uri="{FF2B5EF4-FFF2-40B4-BE49-F238E27FC236}">
                <a16:creationId xmlns:a16="http://schemas.microsoft.com/office/drawing/2014/main" id="{D4B28C25-6660-4D8F-B35B-E636765ED48A}"/>
              </a:ext>
            </a:extLst>
          </p:cNvPr>
          <p:cNvSpPr txBox="1"/>
          <p:nvPr/>
        </p:nvSpPr>
        <p:spPr>
          <a:xfrm>
            <a:off x="4198877" y="5952232"/>
            <a:ext cx="1494849" cy="400110"/>
          </a:xfrm>
          <a:prstGeom prst="rect">
            <a:avLst/>
          </a:prstGeom>
          <a:noFill/>
        </p:spPr>
        <p:txBody>
          <a:bodyPr wrap="square" rtlCol="0">
            <a:spAutoFit/>
          </a:bodyPr>
          <a:lstStyle/>
          <a:p>
            <a:pPr algn="ctr" defTabSz="914277"/>
            <a:r>
              <a:rPr lang="zh-TW" altLang="en-US" sz="2000" b="1" dirty="0">
                <a:solidFill>
                  <a:srgbClr val="5B9BD5"/>
                </a:solidFill>
                <a:latin typeface="微軟正黑體" panose="020B0604030504040204" pitchFamily="34" charset="-120"/>
                <a:ea typeface="微軟正黑體" panose="020B0604030504040204" pitchFamily="34" charset="-120"/>
              </a:rPr>
              <a:t>畢業即就業</a:t>
            </a:r>
          </a:p>
        </p:txBody>
      </p:sp>
      <p:cxnSp>
        <p:nvCxnSpPr>
          <p:cNvPr id="112" name="直線接點 111">
            <a:extLst>
              <a:ext uri="{FF2B5EF4-FFF2-40B4-BE49-F238E27FC236}">
                <a16:creationId xmlns:a16="http://schemas.microsoft.com/office/drawing/2014/main" id="{E38B0813-32B7-4689-888D-7340EA9319FB}"/>
              </a:ext>
            </a:extLst>
          </p:cNvPr>
          <p:cNvCxnSpPr>
            <a:cxnSpLocks/>
          </p:cNvCxnSpPr>
          <p:nvPr/>
        </p:nvCxnSpPr>
        <p:spPr>
          <a:xfrm flipH="1" flipV="1">
            <a:off x="4911282" y="3779578"/>
            <a:ext cx="1" cy="323982"/>
          </a:xfrm>
          <a:prstGeom prst="line">
            <a:avLst/>
          </a:prstGeom>
          <a:ln w="57150">
            <a:solidFill>
              <a:srgbClr val="5B9BD5"/>
            </a:solidFill>
          </a:ln>
        </p:spPr>
        <p:style>
          <a:lnRef idx="3">
            <a:schemeClr val="accent1"/>
          </a:lnRef>
          <a:fillRef idx="0">
            <a:schemeClr val="accent1"/>
          </a:fillRef>
          <a:effectRef idx="2">
            <a:schemeClr val="accent1"/>
          </a:effectRef>
          <a:fontRef idx="minor">
            <a:schemeClr val="tx1"/>
          </a:fontRef>
        </p:style>
      </p:cxnSp>
      <p:cxnSp>
        <p:nvCxnSpPr>
          <p:cNvPr id="113" name="直線接點 112">
            <a:extLst>
              <a:ext uri="{FF2B5EF4-FFF2-40B4-BE49-F238E27FC236}">
                <a16:creationId xmlns:a16="http://schemas.microsoft.com/office/drawing/2014/main" id="{268973DF-A7F3-439D-88E7-BEA14BDDC174}"/>
              </a:ext>
            </a:extLst>
          </p:cNvPr>
          <p:cNvCxnSpPr>
            <a:cxnSpLocks/>
          </p:cNvCxnSpPr>
          <p:nvPr/>
        </p:nvCxnSpPr>
        <p:spPr>
          <a:xfrm flipH="1" flipV="1">
            <a:off x="10970581" y="3770247"/>
            <a:ext cx="1" cy="323982"/>
          </a:xfrm>
          <a:prstGeom prst="line">
            <a:avLst/>
          </a:prstGeom>
          <a:ln w="57150">
            <a:solidFill>
              <a:srgbClr val="5B9BD5"/>
            </a:solidFill>
          </a:ln>
        </p:spPr>
        <p:style>
          <a:lnRef idx="3">
            <a:schemeClr val="accent1"/>
          </a:lnRef>
          <a:fillRef idx="0">
            <a:schemeClr val="accent1"/>
          </a:fillRef>
          <a:effectRef idx="2">
            <a:schemeClr val="accent1"/>
          </a:effectRef>
          <a:fontRef idx="minor">
            <a:schemeClr val="tx1"/>
          </a:fontRef>
        </p:style>
      </p:cxnSp>
      <p:cxnSp>
        <p:nvCxnSpPr>
          <p:cNvPr id="116" name="直線接點 115">
            <a:extLst>
              <a:ext uri="{FF2B5EF4-FFF2-40B4-BE49-F238E27FC236}">
                <a16:creationId xmlns:a16="http://schemas.microsoft.com/office/drawing/2014/main" id="{7D19C0CD-41A8-4DBB-B0DF-FC702923197B}"/>
              </a:ext>
            </a:extLst>
          </p:cNvPr>
          <p:cNvCxnSpPr>
            <a:cxnSpLocks/>
          </p:cNvCxnSpPr>
          <p:nvPr/>
        </p:nvCxnSpPr>
        <p:spPr>
          <a:xfrm flipH="1" flipV="1">
            <a:off x="8969991" y="3779578"/>
            <a:ext cx="1" cy="323982"/>
          </a:xfrm>
          <a:prstGeom prst="line">
            <a:avLst/>
          </a:prstGeom>
          <a:ln w="57150">
            <a:solidFill>
              <a:srgbClr val="5B9BD5"/>
            </a:solidFill>
          </a:ln>
        </p:spPr>
        <p:style>
          <a:lnRef idx="3">
            <a:schemeClr val="accent1"/>
          </a:lnRef>
          <a:fillRef idx="0">
            <a:schemeClr val="accent1"/>
          </a:fillRef>
          <a:effectRef idx="2">
            <a:schemeClr val="accent1"/>
          </a:effectRef>
          <a:fontRef idx="minor">
            <a:schemeClr val="tx1"/>
          </a:fontRef>
        </p:style>
      </p:cxnSp>
      <p:cxnSp>
        <p:nvCxnSpPr>
          <p:cNvPr id="117" name="直線接點 116">
            <a:extLst>
              <a:ext uri="{FF2B5EF4-FFF2-40B4-BE49-F238E27FC236}">
                <a16:creationId xmlns:a16="http://schemas.microsoft.com/office/drawing/2014/main" id="{8F678BD9-E816-498E-BE99-7F18254158F5}"/>
              </a:ext>
            </a:extLst>
          </p:cNvPr>
          <p:cNvCxnSpPr>
            <a:cxnSpLocks/>
          </p:cNvCxnSpPr>
          <p:nvPr/>
        </p:nvCxnSpPr>
        <p:spPr>
          <a:xfrm flipH="1" flipV="1">
            <a:off x="6929438" y="3779578"/>
            <a:ext cx="1" cy="323982"/>
          </a:xfrm>
          <a:prstGeom prst="line">
            <a:avLst/>
          </a:prstGeom>
          <a:ln w="57150">
            <a:solidFill>
              <a:srgbClr val="5B9BD5"/>
            </a:solidFill>
          </a:ln>
        </p:spPr>
        <p:style>
          <a:lnRef idx="3">
            <a:schemeClr val="accent1"/>
          </a:lnRef>
          <a:fillRef idx="0">
            <a:schemeClr val="accent1"/>
          </a:fillRef>
          <a:effectRef idx="2">
            <a:schemeClr val="accent1"/>
          </a:effectRef>
          <a:fontRef idx="minor">
            <a:schemeClr val="tx1"/>
          </a:fontRef>
        </p:style>
      </p:cxnSp>
      <p:sp>
        <p:nvSpPr>
          <p:cNvPr id="12" name="矩形 11">
            <a:extLst>
              <a:ext uri="{FF2B5EF4-FFF2-40B4-BE49-F238E27FC236}">
                <a16:creationId xmlns:a16="http://schemas.microsoft.com/office/drawing/2014/main" id="{117FE8DD-DAD4-408D-A7CE-69CEF0831606}"/>
              </a:ext>
            </a:extLst>
          </p:cNvPr>
          <p:cNvSpPr/>
          <p:nvPr/>
        </p:nvSpPr>
        <p:spPr>
          <a:xfrm>
            <a:off x="4120096" y="4097832"/>
            <a:ext cx="1637503" cy="2630254"/>
          </a:xfrm>
          <a:prstGeom prst="rect">
            <a:avLst/>
          </a:prstGeom>
          <a:noFill/>
          <a:ln w="3810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a:solidFill>
                <a:prstClr val="white"/>
              </a:solidFill>
              <a:latin typeface="Calibri" panose="020F0502020204030204"/>
              <a:ea typeface="新細明體" panose="02020500000000000000" pitchFamily="18" charset="-120"/>
            </a:endParaRPr>
          </a:p>
        </p:txBody>
      </p:sp>
      <p:sp>
        <p:nvSpPr>
          <p:cNvPr id="118" name="矩形 117">
            <a:extLst>
              <a:ext uri="{FF2B5EF4-FFF2-40B4-BE49-F238E27FC236}">
                <a16:creationId xmlns:a16="http://schemas.microsoft.com/office/drawing/2014/main" id="{33B65625-0AB8-487B-9672-2C096E706D6F}"/>
              </a:ext>
            </a:extLst>
          </p:cNvPr>
          <p:cNvSpPr/>
          <p:nvPr/>
        </p:nvSpPr>
        <p:spPr>
          <a:xfrm>
            <a:off x="8147252" y="4107163"/>
            <a:ext cx="1637503" cy="2630254"/>
          </a:xfrm>
          <a:prstGeom prst="rect">
            <a:avLst/>
          </a:prstGeom>
          <a:noFill/>
          <a:ln w="3810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a:solidFill>
                <a:prstClr val="white"/>
              </a:solidFill>
              <a:latin typeface="Calibri" panose="020F0502020204030204"/>
              <a:ea typeface="新細明體" panose="02020500000000000000" pitchFamily="18" charset="-120"/>
            </a:endParaRPr>
          </a:p>
        </p:txBody>
      </p:sp>
      <p:sp>
        <p:nvSpPr>
          <p:cNvPr id="119" name="矩形 118">
            <a:extLst>
              <a:ext uri="{FF2B5EF4-FFF2-40B4-BE49-F238E27FC236}">
                <a16:creationId xmlns:a16="http://schemas.microsoft.com/office/drawing/2014/main" id="{7ECF64E7-71FB-40DE-8CFD-73685A1D1487}"/>
              </a:ext>
            </a:extLst>
          </p:cNvPr>
          <p:cNvSpPr/>
          <p:nvPr/>
        </p:nvSpPr>
        <p:spPr>
          <a:xfrm>
            <a:off x="10161253" y="4105434"/>
            <a:ext cx="1637503" cy="2630254"/>
          </a:xfrm>
          <a:prstGeom prst="rect">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a:solidFill>
                <a:prstClr val="white"/>
              </a:solidFill>
              <a:latin typeface="Calibri" panose="020F0502020204030204"/>
              <a:ea typeface="新細明體" panose="02020500000000000000" pitchFamily="18" charset="-120"/>
            </a:endParaRPr>
          </a:p>
        </p:txBody>
      </p:sp>
      <p:sp>
        <p:nvSpPr>
          <p:cNvPr id="120" name="矩形 119">
            <a:extLst>
              <a:ext uri="{FF2B5EF4-FFF2-40B4-BE49-F238E27FC236}">
                <a16:creationId xmlns:a16="http://schemas.microsoft.com/office/drawing/2014/main" id="{E11E4838-EC36-4749-B7B5-85AD8EE1029E}"/>
              </a:ext>
            </a:extLst>
          </p:cNvPr>
          <p:cNvSpPr/>
          <p:nvPr/>
        </p:nvSpPr>
        <p:spPr>
          <a:xfrm>
            <a:off x="6092496" y="4114765"/>
            <a:ext cx="1637503" cy="2630254"/>
          </a:xfrm>
          <a:prstGeom prst="rect">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a:solidFill>
                <a:prstClr val="white"/>
              </a:solidFill>
              <a:latin typeface="Calibri" panose="020F0502020204030204"/>
              <a:ea typeface="新細明體" panose="02020500000000000000" pitchFamily="18" charset="-120"/>
            </a:endParaRPr>
          </a:p>
        </p:txBody>
      </p:sp>
      <p:grpSp>
        <p:nvGrpSpPr>
          <p:cNvPr id="121" name="群組 120">
            <a:extLst>
              <a:ext uri="{FF2B5EF4-FFF2-40B4-BE49-F238E27FC236}">
                <a16:creationId xmlns:a16="http://schemas.microsoft.com/office/drawing/2014/main" id="{E8D7CF53-BCFD-41A4-A6AA-9C8EE26745B4}"/>
              </a:ext>
            </a:extLst>
          </p:cNvPr>
          <p:cNvGrpSpPr/>
          <p:nvPr/>
        </p:nvGrpSpPr>
        <p:grpSpPr>
          <a:xfrm rot="300532">
            <a:off x="10116885" y="2657268"/>
            <a:ext cx="1513480" cy="870733"/>
            <a:chOff x="8968576" y="458172"/>
            <a:chExt cx="1966183" cy="1149154"/>
          </a:xfrm>
        </p:grpSpPr>
        <p:sp>
          <p:nvSpPr>
            <p:cNvPr id="122" name="橢圓 121">
              <a:extLst>
                <a:ext uri="{FF2B5EF4-FFF2-40B4-BE49-F238E27FC236}">
                  <a16:creationId xmlns:a16="http://schemas.microsoft.com/office/drawing/2014/main" id="{2A468D35-D41F-4C09-B998-B04C2612E54B}"/>
                </a:ext>
              </a:extLst>
            </p:cNvPr>
            <p:cNvSpPr/>
            <p:nvPr/>
          </p:nvSpPr>
          <p:spPr>
            <a:xfrm>
              <a:off x="8968576" y="458172"/>
              <a:ext cx="1966183" cy="11491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a:solidFill>
                  <a:prstClr val="white"/>
                </a:solidFill>
                <a:latin typeface="Calibri" panose="020F0502020204030204"/>
                <a:ea typeface="新細明體" panose="02020500000000000000" pitchFamily="18" charset="-120"/>
              </a:endParaRPr>
            </a:p>
          </p:txBody>
        </p:sp>
        <p:sp>
          <p:nvSpPr>
            <p:cNvPr id="123" name="橢圓 122">
              <a:extLst>
                <a:ext uri="{FF2B5EF4-FFF2-40B4-BE49-F238E27FC236}">
                  <a16:creationId xmlns:a16="http://schemas.microsoft.com/office/drawing/2014/main" id="{560FD704-802B-4C62-A958-38F271F09B06}"/>
                </a:ext>
              </a:extLst>
            </p:cNvPr>
            <p:cNvSpPr/>
            <p:nvPr/>
          </p:nvSpPr>
          <p:spPr>
            <a:xfrm>
              <a:off x="9049557" y="512000"/>
              <a:ext cx="1804206" cy="105448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a:solidFill>
                  <a:prstClr val="white"/>
                </a:solidFill>
                <a:latin typeface="Calibri" panose="020F0502020204030204"/>
                <a:ea typeface="新細明體" panose="02020500000000000000" pitchFamily="18" charset="-120"/>
              </a:endParaRPr>
            </a:p>
          </p:txBody>
        </p:sp>
        <p:sp>
          <p:nvSpPr>
            <p:cNvPr id="124" name="文字方塊 123">
              <a:extLst>
                <a:ext uri="{FF2B5EF4-FFF2-40B4-BE49-F238E27FC236}">
                  <a16:creationId xmlns:a16="http://schemas.microsoft.com/office/drawing/2014/main" id="{A5CBF320-C16A-4C75-9D5C-CFA0A200B244}"/>
                </a:ext>
              </a:extLst>
            </p:cNvPr>
            <p:cNvSpPr txBox="1"/>
            <p:nvPr/>
          </p:nvSpPr>
          <p:spPr>
            <a:xfrm>
              <a:off x="9030025" y="644419"/>
              <a:ext cx="1884354" cy="609285"/>
            </a:xfrm>
            <a:prstGeom prst="rect">
              <a:avLst/>
            </a:prstGeom>
            <a:noFill/>
          </p:spPr>
          <p:txBody>
            <a:bodyPr wrap="square" rtlCol="0">
              <a:spAutoFit/>
            </a:bodyPr>
            <a:lstStyle/>
            <a:p>
              <a:pPr defTabSz="914277"/>
              <a:r>
                <a:rPr lang="zh-TW" altLang="en-US" sz="2400" b="1" dirty="0">
                  <a:ln w="0"/>
                  <a:solidFill>
                    <a:prstClr val="black"/>
                  </a:solidFill>
                  <a:latin typeface="微軟正黑體" panose="020B0604030504040204" pitchFamily="34" charset="-120"/>
                  <a:ea typeface="微軟正黑體" panose="020B0604030504040204" pitchFamily="34" charset="-120"/>
                </a:rPr>
                <a:t>多元進路</a:t>
              </a:r>
            </a:p>
          </p:txBody>
        </p:sp>
      </p:grpSp>
      <p:sp>
        <p:nvSpPr>
          <p:cNvPr id="125" name="Parallelogram 15">
            <a:extLst>
              <a:ext uri="{FF2B5EF4-FFF2-40B4-BE49-F238E27FC236}">
                <a16:creationId xmlns:a16="http://schemas.microsoft.com/office/drawing/2014/main" id="{48B0CDC7-F1C8-4820-9962-8806426DE66F}"/>
              </a:ext>
            </a:extLst>
          </p:cNvPr>
          <p:cNvSpPr/>
          <p:nvPr/>
        </p:nvSpPr>
        <p:spPr>
          <a:xfrm rot="17224455">
            <a:off x="11331228" y="2493255"/>
            <a:ext cx="534392" cy="564817"/>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5" tIns="45718" rIns="91435" bIns="45718" numCol="1" spcCol="0" rtlCol="0" fromWordArt="0" anchor="ctr" anchorCtr="0" forceAA="0" compatLnSpc="1">
            <a:prstTxWarp prst="textNoShape">
              <a:avLst/>
            </a:prstTxWarp>
            <a:noAutofit/>
          </a:bodyPr>
          <a:lstStyle/>
          <a:p>
            <a:pPr algn="ctr" defTabSz="914277"/>
            <a:endParaRPr lang="ko-KR" altLang="en-US" sz="2699">
              <a:solidFill>
                <a:prstClr val="white"/>
              </a:solidFill>
              <a:latin typeface="Calibri" panose="020F0502020204030204"/>
              <a:ea typeface="맑은 고딕" panose="020B0503020000020004" pitchFamily="34" charset="-127"/>
            </a:endParaRPr>
          </a:p>
        </p:txBody>
      </p:sp>
      <p:sp>
        <p:nvSpPr>
          <p:cNvPr id="126" name="文字方塊 125">
            <a:extLst>
              <a:ext uri="{FF2B5EF4-FFF2-40B4-BE49-F238E27FC236}">
                <a16:creationId xmlns:a16="http://schemas.microsoft.com/office/drawing/2014/main" id="{CD228DE8-6E43-45EC-A7C2-2386C9564B77}"/>
              </a:ext>
            </a:extLst>
          </p:cNvPr>
          <p:cNvSpPr txBox="1"/>
          <p:nvPr/>
        </p:nvSpPr>
        <p:spPr>
          <a:xfrm>
            <a:off x="4517258" y="514106"/>
            <a:ext cx="7188689" cy="938719"/>
          </a:xfrm>
          <a:prstGeom prst="rect">
            <a:avLst/>
          </a:prstGeom>
          <a:noFill/>
        </p:spPr>
        <p:txBody>
          <a:bodyPr wrap="square">
            <a:spAutoFit/>
          </a:bodyPr>
          <a:lstStyle/>
          <a:p>
            <a:pPr defTabSz="914277">
              <a:lnSpc>
                <a:spcPts val="2200"/>
              </a:lnSpc>
            </a:pPr>
            <a:r>
              <a:rPr lang="zh-TW" altLang="en-US" sz="1599" b="1" dirty="0">
                <a:solidFill>
                  <a:prstClr val="black"/>
                </a:solidFill>
                <a:latin typeface="微軟正黑體" panose="020B0604030504040204" pitchFamily="34" charset="-120"/>
                <a:ea typeface="微軟正黑體" panose="020B0604030504040204" pitchFamily="34" charset="-120"/>
              </a:rPr>
              <a:t>可透過單招管道甄試入學升讀科大（二專），免用統測成績，減輕學生升學壓力</a:t>
            </a:r>
            <a:r>
              <a:rPr lang="zh-TW" altLang="en-US" sz="1599" dirty="0">
                <a:solidFill>
                  <a:prstClr val="black"/>
                </a:solidFill>
                <a:latin typeface="微軟正黑體" panose="020B0604030504040204" pitchFamily="34" charset="-120"/>
                <a:ea typeface="微軟正黑體" panose="020B0604030504040204" pitchFamily="34" charset="-120"/>
              </a:rPr>
              <a:t>；學生亦能修習技高與科大合作共構之課程內容，</a:t>
            </a:r>
            <a:r>
              <a:rPr lang="zh-TW" altLang="en-US" sz="1599" b="1" dirty="0">
                <a:solidFill>
                  <a:prstClr val="black"/>
                </a:solidFill>
                <a:latin typeface="微軟正黑體" panose="020B0604030504040204" pitchFamily="34" charset="-120"/>
                <a:ea typeface="微軟正黑體" panose="020B0604030504040204" pitchFamily="34" charset="-120"/>
              </a:rPr>
              <a:t>專注於專業技術能力培養</a:t>
            </a:r>
            <a:r>
              <a:rPr lang="zh-TW" altLang="en-US" sz="1599" dirty="0">
                <a:solidFill>
                  <a:prstClr val="black"/>
                </a:solidFill>
                <a:latin typeface="微軟正黑體" panose="020B0604030504040204" pitchFamily="34" charset="-120"/>
                <a:ea typeface="微軟正黑體" panose="020B0604030504040204" pitchFamily="34" charset="-120"/>
              </a:rPr>
              <a:t>，提升就業力。</a:t>
            </a:r>
          </a:p>
        </p:txBody>
      </p:sp>
      <p:sp>
        <p:nvSpPr>
          <p:cNvPr id="130" name="文字方塊 129">
            <a:extLst>
              <a:ext uri="{FF2B5EF4-FFF2-40B4-BE49-F238E27FC236}">
                <a16:creationId xmlns:a16="http://schemas.microsoft.com/office/drawing/2014/main" id="{85637954-BF57-4DF6-911C-A202ADB48979}"/>
              </a:ext>
            </a:extLst>
          </p:cNvPr>
          <p:cNvSpPr txBox="1"/>
          <p:nvPr/>
        </p:nvSpPr>
        <p:spPr>
          <a:xfrm>
            <a:off x="3918912" y="145913"/>
            <a:ext cx="6095665" cy="374461"/>
          </a:xfrm>
          <a:prstGeom prst="rect">
            <a:avLst/>
          </a:prstGeom>
          <a:noFill/>
        </p:spPr>
        <p:txBody>
          <a:bodyPr wrap="square">
            <a:spAutoFit/>
          </a:bodyPr>
          <a:lstStyle/>
          <a:p>
            <a:pPr defTabSz="914277">
              <a:lnSpc>
                <a:spcPts val="2200"/>
              </a:lnSpc>
            </a:pPr>
            <a:r>
              <a:rPr lang="zh-TW" altLang="en-US" sz="2400" b="1" dirty="0">
                <a:solidFill>
                  <a:srgbClr val="4472C4"/>
                </a:solidFill>
                <a:latin typeface="微軟正黑體" panose="020B0604030504040204" pitchFamily="34" charset="-120"/>
                <a:ea typeface="微軟正黑體" panose="020B0604030504040204" pitchFamily="34" charset="-120"/>
              </a:rPr>
              <a:t>一、減輕升學壓力，專注學習專業技術：</a:t>
            </a:r>
            <a:endParaRPr lang="en-US" altLang="zh-TW" sz="2400" b="1" dirty="0">
              <a:solidFill>
                <a:srgbClr val="4472C4"/>
              </a:solidFill>
              <a:latin typeface="微軟正黑體" panose="020B0604030504040204" pitchFamily="34" charset="-120"/>
              <a:ea typeface="微軟正黑體" panose="020B0604030504040204" pitchFamily="34" charset="-120"/>
            </a:endParaRPr>
          </a:p>
        </p:txBody>
      </p:sp>
      <p:sp>
        <p:nvSpPr>
          <p:cNvPr id="131" name="文字方塊 130">
            <a:extLst>
              <a:ext uri="{FF2B5EF4-FFF2-40B4-BE49-F238E27FC236}">
                <a16:creationId xmlns:a16="http://schemas.microsoft.com/office/drawing/2014/main" id="{907EC0CC-2311-409C-8D2B-9691B5CE86C5}"/>
              </a:ext>
            </a:extLst>
          </p:cNvPr>
          <p:cNvSpPr txBox="1"/>
          <p:nvPr/>
        </p:nvSpPr>
        <p:spPr>
          <a:xfrm>
            <a:off x="3867995" y="1521484"/>
            <a:ext cx="6095665" cy="374461"/>
          </a:xfrm>
          <a:prstGeom prst="rect">
            <a:avLst/>
          </a:prstGeom>
          <a:noFill/>
        </p:spPr>
        <p:txBody>
          <a:bodyPr wrap="square">
            <a:spAutoFit/>
          </a:bodyPr>
          <a:lstStyle/>
          <a:p>
            <a:pPr defTabSz="914277">
              <a:lnSpc>
                <a:spcPts val="2200"/>
              </a:lnSpc>
            </a:pPr>
            <a:r>
              <a:rPr lang="zh-TW" altLang="en-US" sz="2400" b="1" dirty="0">
                <a:solidFill>
                  <a:srgbClr val="4472C4"/>
                </a:solidFill>
                <a:latin typeface="微軟正黑體" panose="020B0604030504040204" pitchFamily="34" charset="-120"/>
                <a:ea typeface="微軟正黑體" panose="020B0604030504040204" pitchFamily="34" charset="-120"/>
              </a:rPr>
              <a:t>二、兼顧繼續升學與就業需求：</a:t>
            </a:r>
            <a:endParaRPr lang="en-US" altLang="zh-TW" sz="2400" b="1" dirty="0">
              <a:solidFill>
                <a:srgbClr val="4472C4"/>
              </a:solidFill>
              <a:latin typeface="微軟正黑體" panose="020B0604030504040204" pitchFamily="34" charset="-120"/>
              <a:ea typeface="微軟正黑體" panose="020B0604030504040204" pitchFamily="34" charset="-120"/>
            </a:endParaRPr>
          </a:p>
        </p:txBody>
      </p:sp>
      <p:sp>
        <p:nvSpPr>
          <p:cNvPr id="132" name="文字方塊 131">
            <a:extLst>
              <a:ext uri="{FF2B5EF4-FFF2-40B4-BE49-F238E27FC236}">
                <a16:creationId xmlns:a16="http://schemas.microsoft.com/office/drawing/2014/main" id="{86B772E3-32A3-4CCC-8461-FA2077D910A2}"/>
              </a:ext>
            </a:extLst>
          </p:cNvPr>
          <p:cNvSpPr txBox="1"/>
          <p:nvPr/>
        </p:nvSpPr>
        <p:spPr>
          <a:xfrm>
            <a:off x="4517258" y="1830763"/>
            <a:ext cx="7054606" cy="656590"/>
          </a:xfrm>
          <a:prstGeom prst="rect">
            <a:avLst/>
          </a:prstGeom>
          <a:noFill/>
        </p:spPr>
        <p:txBody>
          <a:bodyPr wrap="square">
            <a:spAutoFit/>
          </a:bodyPr>
          <a:lstStyle>
            <a:defPPr>
              <a:defRPr lang="zh-TW"/>
            </a:defPPr>
            <a:lvl1pPr>
              <a:lnSpc>
                <a:spcPts val="2200"/>
              </a:lnSpc>
              <a:defRPr sz="1600" b="1">
                <a:latin typeface="微軟正黑體" panose="020B0604030504040204" pitchFamily="34" charset="-120"/>
                <a:ea typeface="微軟正黑體" panose="020B0604030504040204" pitchFamily="34" charset="-120"/>
              </a:defRPr>
            </a:lvl1pPr>
          </a:lstStyle>
          <a:p>
            <a:pPr defTabSz="914277"/>
            <a:r>
              <a:rPr lang="zh-TW" altLang="en-US" sz="1599" b="0" dirty="0">
                <a:solidFill>
                  <a:prstClr val="black"/>
                </a:solidFill>
              </a:rPr>
              <a:t>專班生</a:t>
            </a:r>
            <a:r>
              <a:rPr lang="zh-TW" altLang="en-US" sz="1599" dirty="0">
                <a:solidFill>
                  <a:prstClr val="black"/>
                </a:solidFill>
              </a:rPr>
              <a:t>取得副學士學位</a:t>
            </a:r>
            <a:r>
              <a:rPr lang="zh-TW" altLang="en-US" sz="1599" b="0" dirty="0">
                <a:solidFill>
                  <a:prstClr val="black"/>
                </a:solidFill>
              </a:rPr>
              <a:t>後，</a:t>
            </a:r>
            <a:r>
              <a:rPr lang="zh-TW" altLang="en-US" sz="1599" dirty="0">
                <a:solidFill>
                  <a:prstClr val="black"/>
                </a:solidFill>
              </a:rPr>
              <a:t>亦可銜接二技取得學士學位</a:t>
            </a:r>
            <a:r>
              <a:rPr lang="zh-TW" altLang="en-US" sz="1599" b="0" dirty="0">
                <a:solidFill>
                  <a:prstClr val="black"/>
                </a:solidFill>
              </a:rPr>
              <a:t>。如果對於先就業再深造有興趣者，還可以</a:t>
            </a:r>
            <a:r>
              <a:rPr lang="zh-TW" altLang="en-US" sz="1599" dirty="0">
                <a:solidFill>
                  <a:prstClr val="black"/>
                </a:solidFill>
              </a:rPr>
              <a:t>完成3+2並就業三年後，直接報考碩士班</a:t>
            </a:r>
            <a:r>
              <a:rPr lang="zh-TW" altLang="en-US" sz="1599" b="0" dirty="0">
                <a:solidFill>
                  <a:prstClr val="black"/>
                </a:solidFill>
              </a:rPr>
              <a:t>。</a:t>
            </a:r>
          </a:p>
        </p:txBody>
      </p:sp>
      <p:sp>
        <p:nvSpPr>
          <p:cNvPr id="22" name="箭號: 向下 21">
            <a:extLst>
              <a:ext uri="{FF2B5EF4-FFF2-40B4-BE49-F238E27FC236}">
                <a16:creationId xmlns:a16="http://schemas.microsoft.com/office/drawing/2014/main" id="{F1245E02-A463-4224-A2F6-BB7591AFD9E4}"/>
              </a:ext>
            </a:extLst>
          </p:cNvPr>
          <p:cNvSpPr/>
          <p:nvPr/>
        </p:nvSpPr>
        <p:spPr>
          <a:xfrm>
            <a:off x="7697899" y="3375911"/>
            <a:ext cx="509257" cy="442139"/>
          </a:xfrm>
          <a:prstGeom prst="downArrow">
            <a:avLst/>
          </a:prstGeom>
          <a:solidFill>
            <a:srgbClr val="4472C4"/>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7"/>
            <a:endParaRPr lang="zh-TW" altLang="en-US" sz="1799">
              <a:solidFill>
                <a:prstClr val="white"/>
              </a:solidFill>
              <a:latin typeface="Calibri" panose="020F0502020204030204"/>
              <a:ea typeface="新細明體" panose="02020500000000000000" pitchFamily="18" charset="-120"/>
            </a:endParaRPr>
          </a:p>
        </p:txBody>
      </p:sp>
      <p:sp>
        <p:nvSpPr>
          <p:cNvPr id="49" name="TextBox 52">
            <a:extLst>
              <a:ext uri="{FF2B5EF4-FFF2-40B4-BE49-F238E27FC236}">
                <a16:creationId xmlns:a16="http://schemas.microsoft.com/office/drawing/2014/main" id="{B7BC8735-327D-4721-A6A6-7EBBD60BD252}"/>
              </a:ext>
            </a:extLst>
          </p:cNvPr>
          <p:cNvSpPr txBox="1"/>
          <p:nvPr/>
        </p:nvSpPr>
        <p:spPr>
          <a:xfrm>
            <a:off x="327688" y="192188"/>
            <a:ext cx="3433139" cy="769313"/>
          </a:xfrm>
          <a:prstGeom prst="rect">
            <a:avLst/>
          </a:prstGeom>
          <a:noFill/>
        </p:spPr>
        <p:txBody>
          <a:bodyPr wrap="square" rtlCol="0" anchor="ctr">
            <a:spAutoFit/>
          </a:bodyPr>
          <a:lstStyle/>
          <a:p>
            <a:pPr defTabSz="914277"/>
            <a:r>
              <a:rPr lang="zh-TW" altLang="en-US" sz="4399"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cs typeface="Arial" pitchFamily="34" charset="0"/>
              </a:rPr>
              <a:t>新管道</a:t>
            </a:r>
          </a:p>
        </p:txBody>
      </p:sp>
    </p:spTree>
    <p:extLst>
      <p:ext uri="{BB962C8B-B14F-4D97-AF65-F5344CB8AC3E}">
        <p14:creationId xmlns:p14="http://schemas.microsoft.com/office/powerpoint/2010/main" val="25380177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00AF9CC4-B0AD-AC79-3EF2-CD7CD14ABABA}"/>
              </a:ext>
            </a:extLst>
          </p:cNvPr>
          <p:cNvSpPr>
            <a:spLocks noGrp="1"/>
          </p:cNvSpPr>
          <p:nvPr>
            <p:ph type="title"/>
          </p:nvPr>
        </p:nvSpPr>
        <p:spPr>
          <a:xfrm>
            <a:off x="922540" y="438186"/>
            <a:ext cx="9601196" cy="1303867"/>
          </a:xfrm>
        </p:spPr>
        <p:txBody>
          <a:bodyPr>
            <a:normAutofit/>
          </a:bodyPr>
          <a:lstStyle/>
          <a:p>
            <a:r>
              <a:rPr lang="zh-TW" altLang="en-US" b="1" dirty="0">
                <a:solidFill>
                  <a:srgbClr val="FF0000"/>
                </a:solidFill>
                <a:effectLst/>
              </a:rPr>
              <a:t>新管道       </a:t>
            </a:r>
            <a:r>
              <a:rPr lang="en-US" altLang="zh-TW" b="1" dirty="0">
                <a:effectLst/>
              </a:rPr>
              <a:t>114</a:t>
            </a:r>
            <a:r>
              <a:rPr lang="zh-TW" altLang="en-US" b="1" dirty="0">
                <a:effectLst/>
              </a:rPr>
              <a:t>學年度試辦</a:t>
            </a:r>
            <a:r>
              <a:rPr lang="zh-TW" altLang="en-US" sz="5400" b="1" dirty="0">
                <a:effectLst/>
              </a:rPr>
              <a:t>群招生</a:t>
            </a:r>
            <a:endParaRPr lang="zh-TW" altLang="en-US" b="1" dirty="0">
              <a:effectLst/>
            </a:endParaRPr>
          </a:p>
        </p:txBody>
      </p:sp>
      <p:sp>
        <p:nvSpPr>
          <p:cNvPr id="5" name="文字方塊 4">
            <a:extLst>
              <a:ext uri="{FF2B5EF4-FFF2-40B4-BE49-F238E27FC236}">
                <a16:creationId xmlns:a16="http://schemas.microsoft.com/office/drawing/2014/main" id="{165E4FD0-3281-181E-E12B-9009EF311A4D}"/>
              </a:ext>
            </a:extLst>
          </p:cNvPr>
          <p:cNvSpPr txBox="1"/>
          <p:nvPr/>
        </p:nvSpPr>
        <p:spPr>
          <a:xfrm>
            <a:off x="1603334" y="1537214"/>
            <a:ext cx="9082097" cy="2426177"/>
          </a:xfrm>
          <a:prstGeom prst="rect">
            <a:avLst/>
          </a:prstGeom>
          <a:noFill/>
        </p:spPr>
        <p:txBody>
          <a:bodyPr wrap="square">
            <a:spAutoFit/>
          </a:bodyPr>
          <a:lstStyle/>
          <a:p>
            <a:pPr indent="457200">
              <a:lnSpc>
                <a:spcPct val="110000"/>
              </a:lnSpc>
            </a:pPr>
            <a:r>
              <a:rPr lang="zh-TW" altLang="zh-TW" sz="2800" b="1" kern="100" dirty="0">
                <a:latin typeface="微軟正黑體" panose="020B0604030504040204" pitchFamily="34" charset="-120"/>
                <a:ea typeface="微軟正黑體" panose="020B0604030504040204" pitchFamily="34" charset="-120"/>
                <a:cs typeface="Times New Roman" panose="02020603050405020304" pitchFamily="18" charset="0"/>
              </a:rPr>
              <a:t>因應科技發展，提升學生職涯轉換能力，以適應未來社會，自</a:t>
            </a:r>
            <a:r>
              <a:rPr lang="en-US" altLang="zh-TW" sz="2800" b="1" kern="100" dirty="0">
                <a:solidFill>
                  <a:srgbClr val="FF0000"/>
                </a:solidFill>
                <a:latin typeface="微軟正黑體" panose="020B0604030504040204" pitchFamily="34" charset="-120"/>
                <a:ea typeface="微軟正黑體" panose="020B0604030504040204" pitchFamily="34" charset="-120"/>
                <a:cs typeface="Times New Roman" panose="02020603050405020304" pitchFamily="18" charset="0"/>
              </a:rPr>
              <a:t>112</a:t>
            </a:r>
            <a:r>
              <a:rPr lang="zh-TW" altLang="zh-TW" sz="2800" b="1" kern="100" dirty="0">
                <a:solidFill>
                  <a:srgbClr val="FF0000"/>
                </a:solidFill>
                <a:latin typeface="微軟正黑體" panose="020B0604030504040204" pitchFamily="34" charset="-120"/>
                <a:ea typeface="微軟正黑體" panose="020B0604030504040204" pitchFamily="34" charset="-120"/>
                <a:cs typeface="Times New Roman" panose="02020603050405020304" pitchFamily="18" charset="0"/>
              </a:rPr>
              <a:t>學年度起，試辦技術型高中以群招生方式</a:t>
            </a:r>
            <a:r>
              <a:rPr lang="zh-TW" altLang="zh-TW" sz="2800" b="1" kern="100" dirty="0">
                <a:latin typeface="微軟正黑體" panose="020B0604030504040204" pitchFamily="34" charset="-120"/>
                <a:ea typeface="微軟正黑體" panose="020B0604030504040204" pitchFamily="34" charset="-120"/>
                <a:cs typeface="Times New Roman" panose="02020603050405020304" pitchFamily="18" charset="0"/>
              </a:rPr>
              <a:t>，由辦理完全免試入學之公私立學校優先試行，</a:t>
            </a:r>
            <a:r>
              <a:rPr lang="zh-TW" altLang="zh-TW" sz="2800" b="1" kern="100" dirty="0">
                <a:solidFill>
                  <a:srgbClr val="0000FF"/>
                </a:solidFill>
                <a:latin typeface="微軟正黑體" panose="020B0604030504040204" pitchFamily="34" charset="-120"/>
                <a:ea typeface="微軟正黑體" panose="020B0604030504040204" pitchFamily="34" charset="-120"/>
                <a:cs typeface="Times New Roman" panose="02020603050405020304" pitchFamily="18" charset="0"/>
              </a:rPr>
              <a:t>採群進科出方式，高一時修習相同之群共同課程，並強化分科試探，高二再修習分科課程</a:t>
            </a:r>
            <a:r>
              <a:rPr lang="zh-TW" altLang="zh-TW" sz="2800" b="1" kern="100" dirty="0">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zh-TW" sz="2400" b="1" kern="100" dirty="0">
              <a:latin typeface="微軟正黑體" panose="020B0604030504040204" pitchFamily="34" charset="-120"/>
              <a:ea typeface="微軟正黑體" panose="020B0604030504040204" pitchFamily="34" charset="-120"/>
              <a:cs typeface="Times New Roman" panose="02020603050405020304" pitchFamily="18" charset="0"/>
            </a:endParaRPr>
          </a:p>
        </p:txBody>
      </p:sp>
      <p:grpSp>
        <p:nvGrpSpPr>
          <p:cNvPr id="9" name="群組 8">
            <a:extLst>
              <a:ext uri="{FF2B5EF4-FFF2-40B4-BE49-F238E27FC236}">
                <a16:creationId xmlns:a16="http://schemas.microsoft.com/office/drawing/2014/main" id="{50E123AB-C314-BE8A-F924-C5A0502D3C79}"/>
              </a:ext>
            </a:extLst>
          </p:cNvPr>
          <p:cNvGrpSpPr/>
          <p:nvPr/>
        </p:nvGrpSpPr>
        <p:grpSpPr>
          <a:xfrm>
            <a:off x="5519936" y="3464598"/>
            <a:ext cx="5688632" cy="2916729"/>
            <a:chOff x="5591944" y="3456499"/>
            <a:chExt cx="5357908" cy="2674788"/>
          </a:xfrm>
        </p:grpSpPr>
        <p:pic>
          <p:nvPicPr>
            <p:cNvPr id="7" name="圖片 6">
              <a:extLst>
                <a:ext uri="{FF2B5EF4-FFF2-40B4-BE49-F238E27FC236}">
                  <a16:creationId xmlns:a16="http://schemas.microsoft.com/office/drawing/2014/main" id="{E5B06C59-6B73-5178-0A05-C829FD77F0B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91944" y="3456499"/>
              <a:ext cx="5357908" cy="2674788"/>
            </a:xfrm>
            <a:prstGeom prst="rect">
              <a:avLst/>
            </a:prstGeom>
            <a:ln>
              <a:solidFill>
                <a:schemeClr val="tx1"/>
              </a:solidFill>
            </a:ln>
          </p:spPr>
        </p:pic>
        <p:sp>
          <p:nvSpPr>
            <p:cNvPr id="8" name="文字方塊 7">
              <a:extLst>
                <a:ext uri="{FF2B5EF4-FFF2-40B4-BE49-F238E27FC236}">
                  <a16:creationId xmlns:a16="http://schemas.microsoft.com/office/drawing/2014/main" id="{10E785F2-3107-1CA5-E497-6345E0605F6A}"/>
                </a:ext>
              </a:extLst>
            </p:cNvPr>
            <p:cNvSpPr txBox="1"/>
            <p:nvPr/>
          </p:nvSpPr>
          <p:spPr>
            <a:xfrm>
              <a:off x="10491894" y="3489460"/>
              <a:ext cx="423193" cy="169277"/>
            </a:xfrm>
            <a:prstGeom prst="rect">
              <a:avLst/>
            </a:prstGeom>
            <a:solidFill>
              <a:schemeClr val="bg1"/>
            </a:solidFill>
          </p:spPr>
          <p:txBody>
            <a:bodyPr wrap="none" lIns="0" tIns="0" rIns="0" bIns="0" rtlCol="0">
              <a:spAutoFit/>
            </a:bodyPr>
            <a:lstStyle/>
            <a:p>
              <a:r>
                <a:rPr lang="zh-TW" altLang="en-US" sz="1100" b="1" dirty="0">
                  <a:latin typeface="標楷體" panose="03000509000000000000" pitchFamily="65" charset="-120"/>
                  <a:ea typeface="標楷體" panose="03000509000000000000" pitchFamily="65" charset="-120"/>
                </a:rPr>
                <a:t>科代碼</a:t>
              </a:r>
            </a:p>
          </p:txBody>
        </p:sp>
      </p:grpSp>
      <p:sp>
        <p:nvSpPr>
          <p:cNvPr id="3" name="文字方塊 2">
            <a:extLst>
              <a:ext uri="{FF2B5EF4-FFF2-40B4-BE49-F238E27FC236}">
                <a16:creationId xmlns:a16="http://schemas.microsoft.com/office/drawing/2014/main" id="{07257880-F66E-4625-91C4-00DD62EAE53B}"/>
              </a:ext>
            </a:extLst>
          </p:cNvPr>
          <p:cNvSpPr txBox="1"/>
          <p:nvPr/>
        </p:nvSpPr>
        <p:spPr>
          <a:xfrm>
            <a:off x="5792518" y="6127411"/>
            <a:ext cx="606963" cy="253916"/>
          </a:xfrm>
          <a:prstGeom prst="rect">
            <a:avLst/>
          </a:prstGeom>
          <a:noFill/>
        </p:spPr>
        <p:txBody>
          <a:bodyPr wrap="square" rtlCol="0">
            <a:spAutoFit/>
          </a:bodyPr>
          <a:lstStyle/>
          <a:p>
            <a:r>
              <a:rPr lang="zh-TW" altLang="en-US" sz="1050" dirty="0">
                <a:latin typeface="標楷體" panose="03000509000000000000" pitchFamily="65" charset="-120"/>
                <a:ea typeface="標楷體" panose="03000509000000000000" pitchFamily="65" charset="-120"/>
              </a:rPr>
              <a:t>臺東區</a:t>
            </a:r>
          </a:p>
        </p:txBody>
      </p:sp>
    </p:spTree>
    <p:extLst>
      <p:ext uri="{BB962C8B-B14F-4D97-AF65-F5344CB8AC3E}">
        <p14:creationId xmlns:p14="http://schemas.microsoft.com/office/powerpoint/2010/main" val="8437877"/>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4274B90-3879-407E-A8A3-0C1EF70C24B2}"/>
              </a:ext>
            </a:extLst>
          </p:cNvPr>
          <p:cNvSpPr txBox="1">
            <a:spLocks/>
          </p:cNvSpPr>
          <p:nvPr/>
        </p:nvSpPr>
        <p:spPr>
          <a:xfrm>
            <a:off x="1725525" y="925784"/>
            <a:ext cx="9247275" cy="715196"/>
          </a:xfrm>
          <a:prstGeom prst="rect">
            <a:avLst/>
          </a:prstGeom>
        </p:spPr>
        <p:txBody>
          <a:bodyPr vert="horz" wrap="square" lIns="0" tIns="85725" rIns="0" bIns="0" rtlCol="0">
            <a:sp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592580" marR="5080" indent="-1580515">
              <a:lnSpc>
                <a:spcPts val="4650"/>
              </a:lnSpc>
              <a:spcBef>
                <a:spcPts val="675"/>
              </a:spcBef>
            </a:pPr>
            <a:r>
              <a:rPr lang="zh-TW" altLang="en-US" sz="6000" b="1" dirty="0">
                <a:solidFill>
                  <a:srgbClr val="FF0000"/>
                </a:solidFill>
                <a:latin typeface="Noto Sans CJK HK"/>
                <a:cs typeface="Noto Sans CJK HK"/>
              </a:rPr>
              <a:t>重要！</a:t>
            </a:r>
            <a:r>
              <a:rPr lang="zh-TW" altLang="en-US" sz="4300" b="1" dirty="0">
                <a:latin typeface="Noto Sans CJK HK"/>
                <a:cs typeface="Noto Sans CJK HK"/>
              </a:rPr>
              <a:t>高中職五專</a:t>
            </a:r>
            <a:r>
              <a:rPr lang="zh-TW" altLang="en-US" sz="4300" b="1" dirty="0">
                <a:solidFill>
                  <a:srgbClr val="C00000"/>
                </a:solidFill>
                <a:latin typeface="Noto Sans CJK HK"/>
                <a:cs typeface="Noto Sans CJK HK"/>
              </a:rPr>
              <a:t>資料蒐集</a:t>
            </a:r>
            <a:r>
              <a:rPr lang="zh-TW" altLang="en-US" sz="4300" b="1" dirty="0">
                <a:latin typeface="Noto Sans CJK HK"/>
                <a:cs typeface="Noto Sans CJK HK"/>
              </a:rPr>
              <a:t>與</a:t>
            </a:r>
            <a:r>
              <a:rPr lang="zh-TW" altLang="en-US" sz="4300" b="1" dirty="0">
                <a:solidFill>
                  <a:srgbClr val="C00000"/>
                </a:solidFill>
                <a:latin typeface="Noto Sans CJK HK"/>
                <a:cs typeface="Noto Sans CJK HK"/>
              </a:rPr>
              <a:t>彙整</a:t>
            </a:r>
            <a:endParaRPr lang="zh-TW" altLang="en-US" sz="4300" dirty="0">
              <a:solidFill>
                <a:srgbClr val="C00000"/>
              </a:solidFill>
              <a:latin typeface="Noto Sans CJK HK"/>
              <a:cs typeface="Noto Sans CJK HK"/>
            </a:endParaRPr>
          </a:p>
        </p:txBody>
      </p:sp>
      <p:sp>
        <p:nvSpPr>
          <p:cNvPr id="10" name="object 10">
            <a:extLst>
              <a:ext uri="{FF2B5EF4-FFF2-40B4-BE49-F238E27FC236}">
                <a16:creationId xmlns:a16="http://schemas.microsoft.com/office/drawing/2014/main" id="{8B606DE3-1465-4EA2-ADC3-D621DF855876}"/>
              </a:ext>
            </a:extLst>
          </p:cNvPr>
          <p:cNvSpPr txBox="1"/>
          <p:nvPr/>
        </p:nvSpPr>
        <p:spPr>
          <a:xfrm>
            <a:off x="4568458" y="1640980"/>
            <a:ext cx="6437656" cy="4444807"/>
          </a:xfrm>
          <a:prstGeom prst="rect">
            <a:avLst/>
          </a:prstGeom>
        </p:spPr>
        <p:txBody>
          <a:bodyPr vert="horz" wrap="square" lIns="0" tIns="12700" rIns="0" bIns="0" rtlCol="0">
            <a:spAutoFit/>
          </a:bodyPr>
          <a:lstStyle/>
          <a:p>
            <a:pPr marL="584200" indent="-571500">
              <a:lnSpc>
                <a:spcPct val="100000"/>
              </a:lnSpc>
              <a:spcBef>
                <a:spcPts val="100"/>
              </a:spcBef>
              <a:buFont typeface="Arial" panose="020B0604020202020204" pitchFamily="34" charset="0"/>
              <a:buChar char="•"/>
            </a:pPr>
            <a:r>
              <a:rPr lang="zh-TW" altLang="en-US" sz="3600" b="1" dirty="0">
                <a:ln w="3175" cmpd="sng">
                  <a:noFill/>
                </a:ln>
                <a:solidFill>
                  <a:srgbClr val="C00000"/>
                </a:solidFill>
                <a:latin typeface="Noto Sans CJK HK"/>
                <a:ea typeface="+mj-ea"/>
              </a:rPr>
              <a:t>教務處</a:t>
            </a:r>
            <a:r>
              <a:rPr lang="zh-TW" altLang="en-US" sz="3600" b="1" dirty="0">
                <a:ln w="3175" cmpd="sng">
                  <a:noFill/>
                </a:ln>
                <a:solidFill>
                  <a:schemeClr val="tx1">
                    <a:lumMod val="85000"/>
                    <a:lumOff val="15000"/>
                  </a:schemeClr>
                </a:solidFill>
                <a:latin typeface="Noto Sans CJK HK"/>
                <a:ea typeface="+mj-ea"/>
              </a:rPr>
              <a:t>：蒐集各升學管道之簡章</a:t>
            </a:r>
            <a:r>
              <a:rPr lang="en-US" altLang="zh-TW" sz="3600" b="1" dirty="0">
                <a:ln w="3175" cmpd="sng">
                  <a:noFill/>
                </a:ln>
                <a:solidFill>
                  <a:schemeClr val="tx1">
                    <a:lumMod val="85000"/>
                    <a:lumOff val="15000"/>
                  </a:schemeClr>
                </a:solidFill>
                <a:latin typeface="Noto Sans CJK HK"/>
                <a:ea typeface="+mj-ea"/>
              </a:rPr>
              <a:t>(</a:t>
            </a:r>
            <a:r>
              <a:rPr lang="zh-TW" altLang="en-US" sz="3600" b="1" dirty="0">
                <a:ln w="3175" cmpd="sng">
                  <a:noFill/>
                </a:ln>
                <a:solidFill>
                  <a:schemeClr val="tx1">
                    <a:lumMod val="85000"/>
                    <a:lumOff val="15000"/>
                  </a:schemeClr>
                </a:solidFill>
                <a:latin typeface="Noto Sans CJK HK"/>
                <a:ea typeface="+mj-ea"/>
              </a:rPr>
              <a:t>網站下載</a:t>
            </a:r>
            <a:r>
              <a:rPr lang="en-US" altLang="zh-TW" sz="3600" b="1" dirty="0">
                <a:ln w="3175" cmpd="sng">
                  <a:noFill/>
                </a:ln>
                <a:solidFill>
                  <a:schemeClr val="tx1">
                    <a:lumMod val="85000"/>
                    <a:lumOff val="15000"/>
                  </a:schemeClr>
                </a:solidFill>
                <a:latin typeface="Noto Sans CJK HK"/>
                <a:ea typeface="+mj-ea"/>
              </a:rPr>
              <a:t>)</a:t>
            </a:r>
            <a:r>
              <a:rPr lang="zh-TW" altLang="en-US" sz="3600" b="1" dirty="0">
                <a:ln w="3175" cmpd="sng">
                  <a:noFill/>
                </a:ln>
                <a:solidFill>
                  <a:schemeClr val="tx1">
                    <a:lumMod val="85000"/>
                    <a:lumOff val="15000"/>
                  </a:schemeClr>
                </a:solidFill>
                <a:latin typeface="Noto Sans CJK HK"/>
                <a:ea typeface="+mj-ea"/>
              </a:rPr>
              <a:t>與超額比序資料提供</a:t>
            </a:r>
            <a:endParaRPr sz="3600" b="1" dirty="0">
              <a:ln w="3175" cmpd="sng">
                <a:noFill/>
              </a:ln>
              <a:solidFill>
                <a:schemeClr val="tx1">
                  <a:lumMod val="85000"/>
                  <a:lumOff val="15000"/>
                </a:schemeClr>
              </a:solidFill>
              <a:latin typeface="Noto Sans CJK HK"/>
              <a:ea typeface="+mj-ea"/>
            </a:endParaRPr>
          </a:p>
          <a:p>
            <a:pPr marL="584200" indent="-571500">
              <a:lnSpc>
                <a:spcPct val="100000"/>
              </a:lnSpc>
              <a:buFont typeface="Arial" panose="020B0604020202020204" pitchFamily="34" charset="0"/>
              <a:buChar char="•"/>
            </a:pPr>
            <a:r>
              <a:rPr lang="zh-TW" altLang="en-US" sz="3600" b="1" dirty="0">
                <a:ln w="3175" cmpd="sng">
                  <a:noFill/>
                </a:ln>
                <a:solidFill>
                  <a:srgbClr val="C00000"/>
                </a:solidFill>
                <a:latin typeface="Noto Sans CJK HK"/>
                <a:ea typeface="+mj-ea"/>
              </a:rPr>
              <a:t>輔導室</a:t>
            </a:r>
            <a:r>
              <a:rPr lang="zh-TW" altLang="en-US" sz="3600" b="1" dirty="0">
                <a:ln w="3175" cmpd="sng">
                  <a:noFill/>
                </a:ln>
                <a:solidFill>
                  <a:schemeClr val="tx1">
                    <a:lumMod val="85000"/>
                    <a:lumOff val="15000"/>
                  </a:schemeClr>
                </a:solidFill>
                <a:latin typeface="Noto Sans CJK HK"/>
                <a:ea typeface="+mj-ea"/>
              </a:rPr>
              <a:t>：技術型高中、五專之專業群科簡介、職群試探之報名資訊等</a:t>
            </a:r>
            <a:endParaRPr lang="en-US" altLang="zh-TW" sz="3600" b="1" dirty="0">
              <a:ln w="3175" cmpd="sng">
                <a:noFill/>
              </a:ln>
              <a:solidFill>
                <a:schemeClr val="tx1">
                  <a:lumMod val="85000"/>
                  <a:lumOff val="15000"/>
                </a:schemeClr>
              </a:solidFill>
              <a:latin typeface="Noto Sans CJK HK"/>
              <a:ea typeface="+mj-ea"/>
            </a:endParaRPr>
          </a:p>
          <a:p>
            <a:pPr marL="584200" indent="-571500">
              <a:lnSpc>
                <a:spcPct val="100000"/>
              </a:lnSpc>
              <a:buFont typeface="Arial" panose="020B0604020202020204" pitchFamily="34" charset="0"/>
              <a:buChar char="•"/>
            </a:pPr>
            <a:r>
              <a:rPr lang="zh-TW" altLang="en-US" sz="3600" b="1" dirty="0">
                <a:ln w="3175" cmpd="sng">
                  <a:noFill/>
                </a:ln>
                <a:solidFill>
                  <a:schemeClr val="tx1">
                    <a:lumMod val="85000"/>
                    <a:lumOff val="15000"/>
                  </a:schemeClr>
                </a:solidFill>
                <a:latin typeface="Noto Sans CJK HK"/>
                <a:ea typeface="+mj-ea"/>
              </a:rPr>
              <a:t>建議輔導室可整合資源一次提供</a:t>
            </a:r>
            <a:endParaRPr sz="3600" b="1" dirty="0">
              <a:ln w="3175" cmpd="sng">
                <a:noFill/>
              </a:ln>
              <a:solidFill>
                <a:schemeClr val="tx1">
                  <a:lumMod val="85000"/>
                  <a:lumOff val="15000"/>
                </a:schemeClr>
              </a:solidFill>
              <a:latin typeface="Noto Sans CJK HK"/>
              <a:ea typeface="+mj-ea"/>
            </a:endParaRPr>
          </a:p>
        </p:txBody>
      </p:sp>
      <p:pic>
        <p:nvPicPr>
          <p:cNvPr id="25" name="圖片 24">
            <a:extLst>
              <a:ext uri="{FF2B5EF4-FFF2-40B4-BE49-F238E27FC236}">
                <a16:creationId xmlns:a16="http://schemas.microsoft.com/office/drawing/2014/main" id="{ABF56B97-28A2-40FB-952C-342CF862C5C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38531" y="1767665"/>
            <a:ext cx="3366185" cy="4164551"/>
          </a:xfrm>
          <a:prstGeom prst="rect">
            <a:avLst/>
          </a:prstGeom>
        </p:spPr>
      </p:pic>
    </p:spTree>
    <p:extLst>
      <p:ext uri="{BB962C8B-B14F-4D97-AF65-F5344CB8AC3E}">
        <p14:creationId xmlns:p14="http://schemas.microsoft.com/office/powerpoint/2010/main" val="17551480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a:extLst>
              <a:ext uri="{FF2B5EF4-FFF2-40B4-BE49-F238E27FC236}">
                <a16:creationId xmlns:a16="http://schemas.microsoft.com/office/drawing/2014/main" id="{FC1811A0-E7D5-4AD4-8850-62AAA429E4EA}"/>
              </a:ext>
            </a:extLst>
          </p:cNvPr>
          <p:cNvSpPr txBox="1">
            <a:spLocks/>
          </p:cNvSpPr>
          <p:nvPr/>
        </p:nvSpPr>
        <p:spPr>
          <a:xfrm>
            <a:off x="755821" y="773324"/>
            <a:ext cx="10515600" cy="1325563"/>
          </a:xfrm>
          <a:prstGeom prst="rect">
            <a:avLst/>
          </a:prstGeom>
        </p:spPr>
        <p:txBody>
          <a:bodyPr rtlCol="0">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TW" altLang="zh-TW" b="1" dirty="0"/>
              <a:t>志願選填</a:t>
            </a:r>
            <a:r>
              <a:rPr lang="zh-TW" altLang="en-US" b="1" dirty="0"/>
              <a:t>試探與輔導作業跨處室合作</a:t>
            </a:r>
            <a:endParaRPr lang="zh-TW" altLang="en-US" b="1" dirty="0">
              <a:solidFill>
                <a:srgbClr val="C00000"/>
              </a:solidFill>
              <a:latin typeface="新細明體" panose="02020500000000000000" pitchFamily="18" charset="-120"/>
              <a:sym typeface="新細明體" panose="02020500000000000000" pitchFamily="18" charset="-120"/>
            </a:endParaRPr>
          </a:p>
        </p:txBody>
      </p:sp>
      <p:grpSp>
        <p:nvGrpSpPr>
          <p:cNvPr id="5" name="群組 4">
            <a:extLst>
              <a:ext uri="{FF2B5EF4-FFF2-40B4-BE49-F238E27FC236}">
                <a16:creationId xmlns:a16="http://schemas.microsoft.com/office/drawing/2014/main" id="{7D523AFD-F61A-4526-9CC3-1A3269D7D1E7}"/>
              </a:ext>
            </a:extLst>
          </p:cNvPr>
          <p:cNvGrpSpPr/>
          <p:nvPr/>
        </p:nvGrpSpPr>
        <p:grpSpPr>
          <a:xfrm>
            <a:off x="1186918" y="1436105"/>
            <a:ext cx="10009112" cy="4824536"/>
            <a:chOff x="419558" y="1443067"/>
            <a:chExt cx="8568952" cy="5200352"/>
          </a:xfrm>
        </p:grpSpPr>
        <p:graphicFrame>
          <p:nvGraphicFramePr>
            <p:cNvPr id="6" name="資料庫圖表 5">
              <a:extLst>
                <a:ext uri="{FF2B5EF4-FFF2-40B4-BE49-F238E27FC236}">
                  <a16:creationId xmlns:a16="http://schemas.microsoft.com/office/drawing/2014/main" id="{BA705FA8-6EEB-4316-B466-F8A14A3BF3C6}"/>
                </a:ext>
              </a:extLst>
            </p:cNvPr>
            <p:cNvGraphicFramePr/>
            <p:nvPr>
              <p:extLst>
                <p:ext uri="{D42A27DB-BD31-4B8C-83A1-F6EECF244321}">
                  <p14:modId xmlns:p14="http://schemas.microsoft.com/office/powerpoint/2010/main" val="4108692715"/>
                </p:ext>
              </p:extLst>
            </p:nvPr>
          </p:nvGraphicFramePr>
          <p:xfrm>
            <a:off x="419558" y="1443067"/>
            <a:ext cx="8568952" cy="5200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向右箭號 18">
              <a:extLst>
                <a:ext uri="{FF2B5EF4-FFF2-40B4-BE49-F238E27FC236}">
                  <a16:creationId xmlns:a16="http://schemas.microsoft.com/office/drawing/2014/main" id="{E35CE719-42D0-4DFB-ABE4-C24DB8807C18}"/>
                </a:ext>
              </a:extLst>
            </p:cNvPr>
            <p:cNvSpPr/>
            <p:nvPr/>
          </p:nvSpPr>
          <p:spPr bwMode="auto">
            <a:xfrm>
              <a:off x="3091671" y="1547113"/>
              <a:ext cx="450192" cy="720080"/>
            </a:xfrm>
            <a:prstGeom prst="rightArrow">
              <a:avLst/>
            </a:prstGeom>
            <a:solidFill>
              <a:srgbClr val="FF0000"/>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txBody>
            <a:bodyPr vert="horz" wrap="square" lIns="91440" tIns="45720" rIns="91440" bIns="45720" numCol="1" rtlCol="0" anchor="t" anchorCtr="0" compatLnSpc="1">
              <a:prstTxWarp prst="textNoShape">
                <a:avLst/>
              </a:prstTxWarp>
            </a:bodyPr>
            <a:lstStyle/>
            <a:p>
              <a:endParaRPr lang="zh-TW" altLang="en-US" sz="3200" b="1">
                <a:solidFill>
                  <a:srgbClr val="FF0000"/>
                </a:solidFill>
                <a:latin typeface="Adobe 繁黑體 Std B" pitchFamily="34" charset="-120"/>
                <a:ea typeface="Adobe 繁黑體 Std B" pitchFamily="34" charset="-120"/>
              </a:endParaRPr>
            </a:p>
          </p:txBody>
        </p:sp>
        <p:sp>
          <p:nvSpPr>
            <p:cNvPr id="8" name="向右箭號 19">
              <a:extLst>
                <a:ext uri="{FF2B5EF4-FFF2-40B4-BE49-F238E27FC236}">
                  <a16:creationId xmlns:a16="http://schemas.microsoft.com/office/drawing/2014/main" id="{CE776FB7-F3C4-4CB1-A8D9-73D5A22E70A3}"/>
                </a:ext>
              </a:extLst>
            </p:cNvPr>
            <p:cNvSpPr/>
            <p:nvPr/>
          </p:nvSpPr>
          <p:spPr bwMode="auto">
            <a:xfrm>
              <a:off x="5244938" y="1639050"/>
              <a:ext cx="555566" cy="720080"/>
            </a:xfrm>
            <a:prstGeom prst="rightArrow">
              <a:avLst/>
            </a:prstGeom>
            <a:solidFill>
              <a:srgbClr val="FF0000"/>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txBody>
            <a:bodyPr vert="horz" wrap="square" lIns="91440" tIns="45720" rIns="91440" bIns="45720" numCol="1" rtlCol="0" anchor="t" anchorCtr="0" compatLnSpc="1">
              <a:prstTxWarp prst="textNoShape">
                <a:avLst/>
              </a:prstTxWarp>
            </a:bodyPr>
            <a:lstStyle/>
            <a:p>
              <a:endParaRPr lang="zh-TW" altLang="en-US" sz="3200" b="1">
                <a:solidFill>
                  <a:srgbClr val="FF0000"/>
                </a:solidFill>
                <a:latin typeface="Adobe 繁黑體 Std B" pitchFamily="34" charset="-120"/>
                <a:ea typeface="Adobe 繁黑體 Std B" pitchFamily="34" charset="-120"/>
              </a:endParaRPr>
            </a:p>
          </p:txBody>
        </p:sp>
      </p:grpSp>
    </p:spTree>
    <p:extLst>
      <p:ext uri="{BB962C8B-B14F-4D97-AF65-F5344CB8AC3E}">
        <p14:creationId xmlns:p14="http://schemas.microsoft.com/office/powerpoint/2010/main" val="30606654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3">
            <a:extLst>
              <a:ext uri="{FF2B5EF4-FFF2-40B4-BE49-F238E27FC236}">
                <a16:creationId xmlns:a16="http://schemas.microsoft.com/office/drawing/2014/main" id="{B105DBA2-2D75-4654-9D0C-B807A328C247}"/>
              </a:ext>
            </a:extLst>
          </p:cNvPr>
          <p:cNvSpPr txBox="1">
            <a:spLocks/>
          </p:cNvSpPr>
          <p:nvPr/>
        </p:nvSpPr>
        <p:spPr>
          <a:xfrm>
            <a:off x="653228" y="493483"/>
            <a:ext cx="10885544" cy="1828800"/>
          </a:xfrm>
          <a:prstGeom prst="rect">
            <a:avLst/>
          </a:prstGeom>
        </p:spPr>
        <p:txBody>
          <a:bodyPr rtlCol="0">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TW" altLang="zh-TW" b="1" dirty="0"/>
              <a:t>志願選填</a:t>
            </a:r>
            <a:r>
              <a:rPr lang="zh-TW" altLang="en-US" b="1" dirty="0"/>
              <a:t>試探與輔導作業</a:t>
            </a:r>
            <a:r>
              <a:rPr lang="zh-TW" altLang="en-US" b="1" dirty="0">
                <a:solidFill>
                  <a:srgbClr val="C00000"/>
                </a:solidFill>
              </a:rPr>
              <a:t>功能</a:t>
            </a:r>
            <a:endParaRPr lang="zh-TW" altLang="en-US" b="1" dirty="0">
              <a:solidFill>
                <a:srgbClr val="C00000"/>
              </a:solidFill>
              <a:latin typeface="新細明體" panose="02020500000000000000" pitchFamily="18" charset="-120"/>
              <a:sym typeface="新細明體" panose="02020500000000000000" pitchFamily="18" charset="-120"/>
            </a:endParaRPr>
          </a:p>
        </p:txBody>
      </p:sp>
      <p:grpSp>
        <p:nvGrpSpPr>
          <p:cNvPr id="3" name="群組 2">
            <a:extLst>
              <a:ext uri="{FF2B5EF4-FFF2-40B4-BE49-F238E27FC236}">
                <a16:creationId xmlns:a16="http://schemas.microsoft.com/office/drawing/2014/main" id="{B917201E-9574-4DA8-925C-3F89C269544F}"/>
              </a:ext>
            </a:extLst>
          </p:cNvPr>
          <p:cNvGrpSpPr/>
          <p:nvPr/>
        </p:nvGrpSpPr>
        <p:grpSpPr>
          <a:xfrm>
            <a:off x="2198700" y="1246439"/>
            <a:ext cx="8490636" cy="4930636"/>
            <a:chOff x="2179203" y="1655593"/>
            <a:chExt cx="8516738" cy="4864297"/>
          </a:xfrm>
        </p:grpSpPr>
        <p:sp>
          <p:nvSpPr>
            <p:cNvPr id="4" name="手繪多邊形 37">
              <a:extLst>
                <a:ext uri="{FF2B5EF4-FFF2-40B4-BE49-F238E27FC236}">
                  <a16:creationId xmlns:a16="http://schemas.microsoft.com/office/drawing/2014/main" id="{17D31C2B-39CC-43D8-8C9B-03F34EF1FD53}"/>
                </a:ext>
              </a:extLst>
            </p:cNvPr>
            <p:cNvSpPr/>
            <p:nvPr/>
          </p:nvSpPr>
          <p:spPr bwMode="auto">
            <a:xfrm>
              <a:off x="4194138" y="3540975"/>
              <a:ext cx="6501803" cy="1704964"/>
            </a:xfrm>
            <a:custGeom>
              <a:avLst/>
              <a:gdLst>
                <a:gd name="connsiteX0" fmla="*/ 0 w 5335488"/>
                <a:gd name="connsiteY0" fmla="*/ 117632 h 941056"/>
                <a:gd name="connsiteX1" fmla="*/ 4864960 w 5335488"/>
                <a:gd name="connsiteY1" fmla="*/ 117632 h 941056"/>
                <a:gd name="connsiteX2" fmla="*/ 4864960 w 5335488"/>
                <a:gd name="connsiteY2" fmla="*/ 0 h 941056"/>
                <a:gd name="connsiteX3" fmla="*/ 5335488 w 5335488"/>
                <a:gd name="connsiteY3" fmla="*/ 470528 h 941056"/>
                <a:gd name="connsiteX4" fmla="*/ 4864960 w 5335488"/>
                <a:gd name="connsiteY4" fmla="*/ 941056 h 941056"/>
                <a:gd name="connsiteX5" fmla="*/ 4864960 w 5335488"/>
                <a:gd name="connsiteY5" fmla="*/ 823424 h 941056"/>
                <a:gd name="connsiteX6" fmla="*/ 0 w 5335488"/>
                <a:gd name="connsiteY6" fmla="*/ 823424 h 941056"/>
                <a:gd name="connsiteX7" fmla="*/ 0 w 5335488"/>
                <a:gd name="connsiteY7" fmla="*/ 117632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35488" h="941056">
                  <a:moveTo>
                    <a:pt x="0" y="117632"/>
                  </a:moveTo>
                  <a:lnTo>
                    <a:pt x="4864960" y="117632"/>
                  </a:lnTo>
                  <a:lnTo>
                    <a:pt x="4864960" y="0"/>
                  </a:lnTo>
                  <a:lnTo>
                    <a:pt x="5335488" y="470528"/>
                  </a:lnTo>
                  <a:lnTo>
                    <a:pt x="4864960" y="941056"/>
                  </a:lnTo>
                  <a:lnTo>
                    <a:pt x="4864960" y="823424"/>
                  </a:lnTo>
                  <a:lnTo>
                    <a:pt x="0" y="823424"/>
                  </a:lnTo>
                  <a:lnTo>
                    <a:pt x="0" y="117632"/>
                  </a:lnTo>
                  <a:close/>
                </a:path>
              </a:pathLst>
            </a:custGeom>
            <a:solidFill>
              <a:srgbClr val="CCFF99">
                <a:alpha val="90000"/>
              </a:srgbClr>
            </a:solidFill>
          </p:spPr>
          <p:style>
            <a:lnRef idx="2">
              <a:schemeClr val="accent2">
                <a:tint val="40000"/>
                <a:alpha val="90000"/>
                <a:hueOff val="-12903"/>
                <a:satOff val="-8847"/>
                <a:lumOff val="3415"/>
                <a:alphaOff val="0"/>
              </a:schemeClr>
            </a:lnRef>
            <a:fillRef idx="1">
              <a:scrgbClr r="0" g="0" b="0"/>
            </a:fillRef>
            <a:effectRef idx="0">
              <a:schemeClr val="accent2">
                <a:tint val="40000"/>
                <a:alpha val="90000"/>
                <a:hueOff val="-12903"/>
                <a:satOff val="-8847"/>
                <a:lumOff val="3415"/>
                <a:alphaOff val="0"/>
              </a:schemeClr>
            </a:effectRef>
            <a:fontRef idx="minor">
              <a:schemeClr val="dk1">
                <a:hueOff val="0"/>
                <a:satOff val="0"/>
                <a:lumOff val="0"/>
                <a:alphaOff val="0"/>
              </a:schemeClr>
            </a:fontRef>
          </p:style>
          <p:txBody>
            <a:bodyPr lIns="15240" tIns="132872" rIns="368136" bIns="132872" spcCol="1270" anchor="ctr"/>
            <a:lstStyle/>
            <a:p>
              <a:endParaRPr lang="zh-TW" altLang="en-US" sz="2800" b="1" dirty="0">
                <a:solidFill>
                  <a:prstClr val="black">
                    <a:hueOff val="0"/>
                    <a:satOff val="0"/>
                    <a:lumOff val="0"/>
                    <a:alphaOff val="0"/>
                  </a:prstClr>
                </a:solidFill>
                <a:latin typeface="微軟正黑體" pitchFamily="34" charset="-120"/>
                <a:ea typeface="微軟正黑體" pitchFamily="34" charset="-120"/>
              </a:endParaRPr>
            </a:p>
            <a:p>
              <a:r>
                <a:rPr lang="zh-TW" altLang="en-US" sz="2800" b="1" dirty="0">
                  <a:solidFill>
                    <a:schemeClr val="tx1"/>
                  </a:solidFill>
                  <a:latin typeface="微軟正黑體" pitchFamily="34" charset="-120"/>
                  <a:ea typeface="微軟正黑體" pitchFamily="34" charset="-120"/>
                </a:rPr>
                <a:t>提前分段上傳與檢校學生基本資料服務學習、競賽成績、記功嘉獎及超額比序資料與積分、</a:t>
              </a:r>
              <a:r>
                <a:rPr lang="zh-TW" altLang="en-US" sz="2800" b="1" dirty="0">
                  <a:solidFill>
                    <a:srgbClr val="FF0000"/>
                  </a:solidFill>
                  <a:latin typeface="微軟正黑體" pitchFamily="34" charset="-120"/>
                  <a:ea typeface="微軟正黑體" pitchFamily="34" charset="-120"/>
                </a:rPr>
                <a:t>升學資訊蒐集與分析 </a:t>
              </a:r>
            </a:p>
            <a:p>
              <a:endParaRPr lang="zh-TW" altLang="en-US" sz="2800" b="1" dirty="0">
                <a:solidFill>
                  <a:prstClr val="black">
                    <a:hueOff val="0"/>
                    <a:satOff val="0"/>
                    <a:lumOff val="0"/>
                    <a:alphaOff val="0"/>
                  </a:prstClr>
                </a:solidFill>
                <a:latin typeface="微軟正黑體" pitchFamily="34" charset="-120"/>
                <a:ea typeface="微軟正黑體" pitchFamily="34" charset="-120"/>
              </a:endParaRPr>
            </a:p>
          </p:txBody>
        </p:sp>
        <p:grpSp>
          <p:nvGrpSpPr>
            <p:cNvPr id="5" name="群組 4">
              <a:extLst>
                <a:ext uri="{FF2B5EF4-FFF2-40B4-BE49-F238E27FC236}">
                  <a16:creationId xmlns:a16="http://schemas.microsoft.com/office/drawing/2014/main" id="{2C5B27F0-2A73-4B51-A541-E72526E5CCF0}"/>
                </a:ext>
              </a:extLst>
            </p:cNvPr>
            <p:cNvGrpSpPr>
              <a:grpSpLocks/>
            </p:cNvGrpSpPr>
            <p:nvPr/>
          </p:nvGrpSpPr>
          <p:grpSpPr bwMode="auto">
            <a:xfrm>
              <a:off x="4139600" y="1655593"/>
              <a:ext cx="6239498" cy="2059259"/>
              <a:chOff x="3784877" y="1646659"/>
              <a:chExt cx="5359122" cy="1915739"/>
            </a:xfrm>
          </p:grpSpPr>
          <p:sp>
            <p:nvSpPr>
              <p:cNvPr id="12" name="手繪多邊形 46">
                <a:extLst>
                  <a:ext uri="{FF2B5EF4-FFF2-40B4-BE49-F238E27FC236}">
                    <a16:creationId xmlns:a16="http://schemas.microsoft.com/office/drawing/2014/main" id="{E19F3BC0-ED8D-4346-BFAF-207D8522F826}"/>
                  </a:ext>
                </a:extLst>
              </p:cNvPr>
              <p:cNvSpPr/>
              <p:nvPr/>
            </p:nvSpPr>
            <p:spPr>
              <a:xfrm>
                <a:off x="3784877" y="1646659"/>
                <a:ext cx="5335487" cy="1031726"/>
              </a:xfrm>
              <a:custGeom>
                <a:avLst/>
                <a:gdLst>
                  <a:gd name="connsiteX0" fmla="*/ 0 w 5335488"/>
                  <a:gd name="connsiteY0" fmla="*/ 117632 h 941056"/>
                  <a:gd name="connsiteX1" fmla="*/ 4864960 w 5335488"/>
                  <a:gd name="connsiteY1" fmla="*/ 117632 h 941056"/>
                  <a:gd name="connsiteX2" fmla="*/ 4864960 w 5335488"/>
                  <a:gd name="connsiteY2" fmla="*/ 0 h 941056"/>
                  <a:gd name="connsiteX3" fmla="*/ 5335488 w 5335488"/>
                  <a:gd name="connsiteY3" fmla="*/ 470528 h 941056"/>
                  <a:gd name="connsiteX4" fmla="*/ 4864960 w 5335488"/>
                  <a:gd name="connsiteY4" fmla="*/ 941056 h 941056"/>
                  <a:gd name="connsiteX5" fmla="*/ 4864960 w 5335488"/>
                  <a:gd name="connsiteY5" fmla="*/ 823424 h 941056"/>
                  <a:gd name="connsiteX6" fmla="*/ 0 w 5335488"/>
                  <a:gd name="connsiteY6" fmla="*/ 823424 h 941056"/>
                  <a:gd name="connsiteX7" fmla="*/ 0 w 5335488"/>
                  <a:gd name="connsiteY7" fmla="*/ 117632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35488" h="941056">
                    <a:moveTo>
                      <a:pt x="0" y="117632"/>
                    </a:moveTo>
                    <a:lnTo>
                      <a:pt x="4864960" y="117632"/>
                    </a:lnTo>
                    <a:lnTo>
                      <a:pt x="4864960" y="0"/>
                    </a:lnTo>
                    <a:lnTo>
                      <a:pt x="5335488" y="470528"/>
                    </a:lnTo>
                    <a:lnTo>
                      <a:pt x="4864960" y="941056"/>
                    </a:lnTo>
                    <a:lnTo>
                      <a:pt x="4864960" y="823424"/>
                    </a:lnTo>
                    <a:lnTo>
                      <a:pt x="0" y="823424"/>
                    </a:lnTo>
                    <a:lnTo>
                      <a:pt x="0" y="117632"/>
                    </a:lnTo>
                    <a:close/>
                  </a:path>
                </a:pathLst>
              </a:custGeom>
              <a:solidFill>
                <a:srgbClr val="CCFF99"/>
              </a:solidFill>
            </p:spPr>
            <p:style>
              <a:lnRef idx="2">
                <a:schemeClr val="accent2">
                  <a:tint val="40000"/>
                  <a:alpha val="90000"/>
                  <a:hueOff val="0"/>
                  <a:satOff val="0"/>
                  <a:lumOff val="0"/>
                  <a:alphaOff val="0"/>
                </a:schemeClr>
              </a:lnRef>
              <a:fillRef idx="1002">
                <a:schemeClr val="lt1"/>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lIns="15240" tIns="132872" rIns="368136" bIns="132872" spcCol="1270" anchor="ctr"/>
              <a:lstStyle/>
              <a:p>
                <a:pPr>
                  <a:spcBef>
                    <a:spcPct val="50000"/>
                  </a:spcBef>
                </a:pPr>
                <a:r>
                  <a:rPr lang="zh-TW" altLang="en-US" sz="2800" b="1" dirty="0">
                    <a:solidFill>
                      <a:schemeClr val="tx1">
                        <a:lumMod val="95000"/>
                        <a:lumOff val="5000"/>
                      </a:schemeClr>
                    </a:solidFill>
                    <a:latin typeface="微軟正黑體" pitchFamily="34" charset="-120"/>
                    <a:ea typeface="微軟正黑體" pitchFamily="34" charset="-120"/>
                  </a:rPr>
                  <a:t>透過二</a:t>
                </a:r>
                <a:r>
                  <a:rPr lang="zh-TW" altLang="zh-TW" sz="2800" b="1" dirty="0">
                    <a:solidFill>
                      <a:schemeClr val="tx1">
                        <a:lumMod val="95000"/>
                        <a:lumOff val="5000"/>
                      </a:schemeClr>
                    </a:solidFill>
                    <a:latin typeface="微軟正黑體" pitchFamily="34" charset="-120"/>
                    <a:ea typeface="微軟正黑體" pitchFamily="34" charset="-120"/>
                  </a:rPr>
                  <a:t>階段</a:t>
                </a:r>
                <a:r>
                  <a:rPr lang="zh-TW" altLang="en-US" sz="2800" b="1" dirty="0">
                    <a:solidFill>
                      <a:schemeClr val="tx1">
                        <a:lumMod val="95000"/>
                        <a:lumOff val="5000"/>
                      </a:schemeClr>
                    </a:solidFill>
                    <a:latin typeface="微軟正黑體" pitchFamily="34" charset="-120"/>
                    <a:ea typeface="微軟正黑體" pitchFamily="34" charset="-120"/>
                  </a:rPr>
                  <a:t>志願選填試探作業，</a:t>
                </a:r>
                <a:r>
                  <a:rPr lang="zh-TW" altLang="zh-TW" sz="2800" b="1" dirty="0">
                    <a:solidFill>
                      <a:schemeClr val="tx1">
                        <a:lumMod val="95000"/>
                        <a:lumOff val="5000"/>
                      </a:schemeClr>
                    </a:solidFill>
                    <a:latin typeface="微軟正黑體" pitchFamily="34" charset="-120"/>
                    <a:ea typeface="微軟正黑體" pitchFamily="34" charset="-120"/>
                  </a:rPr>
                  <a:t>引導</a:t>
                </a:r>
                <a:r>
                  <a:rPr lang="zh-TW" altLang="en-US" sz="2800" b="1" dirty="0">
                    <a:solidFill>
                      <a:schemeClr val="tx1">
                        <a:lumMod val="95000"/>
                        <a:lumOff val="5000"/>
                      </a:schemeClr>
                    </a:solidFill>
                    <a:latin typeface="微軟正黑體" pitchFamily="34" charset="-120"/>
                    <a:ea typeface="微軟正黑體" pitchFamily="34" charset="-120"/>
                  </a:rPr>
                  <a:t>學生</a:t>
                </a:r>
                <a:r>
                  <a:rPr lang="zh-TW" altLang="zh-TW" sz="2800" b="1" dirty="0">
                    <a:solidFill>
                      <a:schemeClr val="tx1">
                        <a:lumMod val="95000"/>
                        <a:lumOff val="5000"/>
                      </a:schemeClr>
                    </a:solidFill>
                    <a:latin typeface="微軟正黑體" pitchFamily="34" charset="-120"/>
                    <a:ea typeface="微軟正黑體" pitchFamily="34" charset="-120"/>
                  </a:rPr>
                  <a:t>學習</a:t>
                </a:r>
                <a:r>
                  <a:rPr lang="zh-TW" altLang="en-US" sz="2800" b="1" dirty="0">
                    <a:solidFill>
                      <a:schemeClr val="tx1">
                        <a:lumMod val="95000"/>
                        <a:lumOff val="5000"/>
                      </a:schemeClr>
                    </a:solidFill>
                    <a:latin typeface="微軟正黑體" pitchFamily="34" charset="-120"/>
                    <a:ea typeface="微軟正黑體" pitchFamily="34" charset="-120"/>
                  </a:rPr>
                  <a:t>志願</a:t>
                </a:r>
                <a:r>
                  <a:rPr lang="zh-TW" altLang="zh-TW" sz="2800" b="1" dirty="0">
                    <a:solidFill>
                      <a:schemeClr val="tx1">
                        <a:lumMod val="95000"/>
                        <a:lumOff val="5000"/>
                      </a:schemeClr>
                    </a:solidFill>
                    <a:latin typeface="微軟正黑體" pitchFamily="34" charset="-120"/>
                    <a:ea typeface="微軟正黑體" pitchFamily="34" charset="-120"/>
                  </a:rPr>
                  <a:t>抉擇</a:t>
                </a:r>
                <a:endParaRPr lang="zh-TW" altLang="en-US" sz="2800" b="1" dirty="0">
                  <a:solidFill>
                    <a:schemeClr val="tx1">
                      <a:lumMod val="95000"/>
                      <a:lumOff val="5000"/>
                    </a:schemeClr>
                  </a:solidFill>
                  <a:latin typeface="微軟正黑體" pitchFamily="34" charset="-120"/>
                  <a:ea typeface="微軟正黑體" pitchFamily="34" charset="-120"/>
                </a:endParaRPr>
              </a:p>
            </p:txBody>
          </p:sp>
          <p:sp>
            <p:nvSpPr>
              <p:cNvPr id="13" name="手繪多邊形 47">
                <a:extLst>
                  <a:ext uri="{FF2B5EF4-FFF2-40B4-BE49-F238E27FC236}">
                    <a16:creationId xmlns:a16="http://schemas.microsoft.com/office/drawing/2014/main" id="{DC9A432D-BAFF-4E32-AFA9-DBD50D859C69}"/>
                  </a:ext>
                </a:extLst>
              </p:cNvPr>
              <p:cNvSpPr/>
              <p:nvPr/>
            </p:nvSpPr>
            <p:spPr>
              <a:xfrm>
                <a:off x="3808511" y="2620988"/>
                <a:ext cx="5335488" cy="941410"/>
              </a:xfrm>
              <a:custGeom>
                <a:avLst/>
                <a:gdLst>
                  <a:gd name="connsiteX0" fmla="*/ 0 w 5335488"/>
                  <a:gd name="connsiteY0" fmla="*/ 117632 h 941056"/>
                  <a:gd name="connsiteX1" fmla="*/ 4864960 w 5335488"/>
                  <a:gd name="connsiteY1" fmla="*/ 117632 h 941056"/>
                  <a:gd name="connsiteX2" fmla="*/ 4864960 w 5335488"/>
                  <a:gd name="connsiteY2" fmla="*/ 0 h 941056"/>
                  <a:gd name="connsiteX3" fmla="*/ 5335488 w 5335488"/>
                  <a:gd name="connsiteY3" fmla="*/ 470528 h 941056"/>
                  <a:gd name="connsiteX4" fmla="*/ 4864960 w 5335488"/>
                  <a:gd name="connsiteY4" fmla="*/ 941056 h 941056"/>
                  <a:gd name="connsiteX5" fmla="*/ 4864960 w 5335488"/>
                  <a:gd name="connsiteY5" fmla="*/ 823424 h 941056"/>
                  <a:gd name="connsiteX6" fmla="*/ 0 w 5335488"/>
                  <a:gd name="connsiteY6" fmla="*/ 823424 h 941056"/>
                  <a:gd name="connsiteX7" fmla="*/ 0 w 5335488"/>
                  <a:gd name="connsiteY7" fmla="*/ 117632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35488" h="941056">
                    <a:moveTo>
                      <a:pt x="0" y="117632"/>
                    </a:moveTo>
                    <a:lnTo>
                      <a:pt x="4864960" y="117632"/>
                    </a:lnTo>
                    <a:lnTo>
                      <a:pt x="4864960" y="0"/>
                    </a:lnTo>
                    <a:lnTo>
                      <a:pt x="5335488" y="470528"/>
                    </a:lnTo>
                    <a:lnTo>
                      <a:pt x="4864960" y="941056"/>
                    </a:lnTo>
                    <a:lnTo>
                      <a:pt x="4864960" y="823424"/>
                    </a:lnTo>
                    <a:lnTo>
                      <a:pt x="0" y="823424"/>
                    </a:lnTo>
                    <a:lnTo>
                      <a:pt x="0" y="117632"/>
                    </a:lnTo>
                    <a:close/>
                  </a:path>
                </a:pathLst>
              </a:custGeom>
              <a:solidFill>
                <a:srgbClr val="CCFF99">
                  <a:alpha val="90000"/>
                </a:srgbClr>
              </a:solidFill>
            </p:spPr>
            <p:style>
              <a:lnRef idx="2">
                <a:schemeClr val="accent2">
                  <a:tint val="40000"/>
                  <a:alpha val="90000"/>
                  <a:hueOff val="-12903"/>
                  <a:satOff val="-8847"/>
                  <a:lumOff val="3415"/>
                  <a:alphaOff val="0"/>
                </a:schemeClr>
              </a:lnRef>
              <a:fillRef idx="1">
                <a:scrgbClr r="0" g="0" b="0"/>
              </a:fillRef>
              <a:effectRef idx="0">
                <a:schemeClr val="accent2">
                  <a:tint val="40000"/>
                  <a:alpha val="90000"/>
                  <a:hueOff val="-12903"/>
                  <a:satOff val="-8847"/>
                  <a:lumOff val="3415"/>
                  <a:alphaOff val="0"/>
                </a:schemeClr>
              </a:effectRef>
              <a:fontRef idx="minor">
                <a:schemeClr val="dk1">
                  <a:hueOff val="0"/>
                  <a:satOff val="0"/>
                  <a:lumOff val="0"/>
                  <a:alphaOff val="0"/>
                </a:schemeClr>
              </a:fontRef>
            </p:style>
            <p:txBody>
              <a:bodyPr lIns="15240" tIns="132872" rIns="368136" bIns="132872" spcCol="1270" anchor="ctr"/>
              <a:lstStyle/>
              <a:p>
                <a:endParaRPr lang="zh-TW" altLang="en-US" sz="2800" b="1" dirty="0">
                  <a:solidFill>
                    <a:prstClr val="black">
                      <a:hueOff val="0"/>
                      <a:satOff val="0"/>
                      <a:lumOff val="0"/>
                      <a:alphaOff val="0"/>
                    </a:prstClr>
                  </a:solidFill>
                  <a:latin typeface="微軟正黑體" pitchFamily="34" charset="-120"/>
                  <a:ea typeface="微軟正黑體" pitchFamily="34" charset="-120"/>
                </a:endParaRPr>
              </a:p>
              <a:p>
                <a:r>
                  <a:rPr lang="zh-TW" altLang="en-US" sz="2800" b="1" dirty="0">
                    <a:solidFill>
                      <a:schemeClr val="tx1"/>
                    </a:solidFill>
                    <a:latin typeface="微軟正黑體" pitchFamily="34" charset="-120"/>
                    <a:ea typeface="微軟正黑體" pitchFamily="34" charset="-120"/>
                  </a:rPr>
                  <a:t>檢視現階段超額比序積分及熟悉志願序變化對計分的影響 </a:t>
                </a:r>
              </a:p>
              <a:p>
                <a:endParaRPr lang="zh-TW" altLang="en-US" sz="2800" b="1" dirty="0">
                  <a:solidFill>
                    <a:prstClr val="black">
                      <a:hueOff val="0"/>
                      <a:satOff val="0"/>
                      <a:lumOff val="0"/>
                      <a:alphaOff val="0"/>
                    </a:prstClr>
                  </a:solidFill>
                  <a:latin typeface="微軟正黑體" pitchFamily="34" charset="-120"/>
                  <a:ea typeface="微軟正黑體" pitchFamily="34" charset="-120"/>
                </a:endParaRPr>
              </a:p>
            </p:txBody>
          </p:sp>
        </p:grpSp>
        <p:grpSp>
          <p:nvGrpSpPr>
            <p:cNvPr id="6" name="群組 5">
              <a:extLst>
                <a:ext uri="{FF2B5EF4-FFF2-40B4-BE49-F238E27FC236}">
                  <a16:creationId xmlns:a16="http://schemas.microsoft.com/office/drawing/2014/main" id="{ED466CE5-23CA-4098-9259-98319DFB8F46}"/>
                </a:ext>
              </a:extLst>
            </p:cNvPr>
            <p:cNvGrpSpPr>
              <a:grpSpLocks/>
            </p:cNvGrpSpPr>
            <p:nvPr/>
          </p:nvGrpSpPr>
          <p:grpSpPr bwMode="auto">
            <a:xfrm>
              <a:off x="2179203" y="1693242"/>
              <a:ext cx="1891563" cy="4826648"/>
              <a:chOff x="251518" y="1585914"/>
              <a:chExt cx="3575266" cy="4490256"/>
            </a:xfrm>
          </p:grpSpPr>
          <p:sp>
            <p:nvSpPr>
              <p:cNvPr id="8" name="手繪多邊形 42">
                <a:extLst>
                  <a:ext uri="{FF2B5EF4-FFF2-40B4-BE49-F238E27FC236}">
                    <a16:creationId xmlns:a16="http://schemas.microsoft.com/office/drawing/2014/main" id="{67145ED0-9621-4876-AAE1-C4AAFA26451E}"/>
                  </a:ext>
                </a:extLst>
              </p:cNvPr>
              <p:cNvSpPr/>
              <p:nvPr/>
            </p:nvSpPr>
            <p:spPr>
              <a:xfrm>
                <a:off x="251520" y="1585914"/>
                <a:ext cx="3556992" cy="941410"/>
              </a:xfrm>
              <a:custGeom>
                <a:avLst/>
                <a:gdLst>
                  <a:gd name="connsiteX0" fmla="*/ 0 w 3556992"/>
                  <a:gd name="connsiteY0" fmla="*/ 156846 h 941056"/>
                  <a:gd name="connsiteX1" fmla="*/ 156846 w 3556992"/>
                  <a:gd name="connsiteY1" fmla="*/ 0 h 941056"/>
                  <a:gd name="connsiteX2" fmla="*/ 3400146 w 3556992"/>
                  <a:gd name="connsiteY2" fmla="*/ 0 h 941056"/>
                  <a:gd name="connsiteX3" fmla="*/ 3556992 w 3556992"/>
                  <a:gd name="connsiteY3" fmla="*/ 156846 h 941056"/>
                  <a:gd name="connsiteX4" fmla="*/ 3556992 w 3556992"/>
                  <a:gd name="connsiteY4" fmla="*/ 784210 h 941056"/>
                  <a:gd name="connsiteX5" fmla="*/ 3400146 w 3556992"/>
                  <a:gd name="connsiteY5" fmla="*/ 941056 h 941056"/>
                  <a:gd name="connsiteX6" fmla="*/ 156846 w 3556992"/>
                  <a:gd name="connsiteY6" fmla="*/ 941056 h 941056"/>
                  <a:gd name="connsiteX7" fmla="*/ 0 w 3556992"/>
                  <a:gd name="connsiteY7" fmla="*/ 784210 h 941056"/>
                  <a:gd name="connsiteX8" fmla="*/ 0 w 3556992"/>
                  <a:gd name="connsiteY8" fmla="*/ 156846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6992" h="941056">
                    <a:moveTo>
                      <a:pt x="0" y="156846"/>
                    </a:moveTo>
                    <a:cubicBezTo>
                      <a:pt x="0" y="70222"/>
                      <a:pt x="70222" y="0"/>
                      <a:pt x="156846" y="0"/>
                    </a:cubicBezTo>
                    <a:lnTo>
                      <a:pt x="3400146" y="0"/>
                    </a:lnTo>
                    <a:cubicBezTo>
                      <a:pt x="3486770" y="0"/>
                      <a:pt x="3556992" y="70222"/>
                      <a:pt x="3556992" y="156846"/>
                    </a:cubicBezTo>
                    <a:lnTo>
                      <a:pt x="3556992" y="784210"/>
                    </a:lnTo>
                    <a:cubicBezTo>
                      <a:pt x="3556992" y="870834"/>
                      <a:pt x="3486770" y="941056"/>
                      <a:pt x="3400146" y="941056"/>
                    </a:cubicBezTo>
                    <a:lnTo>
                      <a:pt x="156846" y="941056"/>
                    </a:lnTo>
                    <a:cubicBezTo>
                      <a:pt x="70222" y="941056"/>
                      <a:pt x="0" y="870834"/>
                      <a:pt x="0" y="784210"/>
                    </a:cubicBezTo>
                    <a:lnTo>
                      <a:pt x="0" y="156846"/>
                    </a:lnTo>
                    <a:close/>
                  </a:path>
                </a:pathLst>
              </a:custGeom>
            </p:spPr>
            <p:style>
              <a:lnRef idx="0">
                <a:schemeClr val="accent1"/>
              </a:lnRef>
              <a:fillRef idx="3">
                <a:schemeClr val="accent1"/>
              </a:fillRef>
              <a:effectRef idx="3">
                <a:schemeClr val="accent1"/>
              </a:effectRef>
              <a:fontRef idx="minor">
                <a:schemeClr val="lt1"/>
              </a:fontRef>
            </p:style>
            <p:txBody>
              <a:bodyPr lIns="167859" tIns="106899" rIns="167859" bIns="106899" spcCol="1270" anchor="ctr"/>
              <a:lstStyle/>
              <a:p>
                <a:pPr algn="ctr" defTabSz="1422400">
                  <a:lnSpc>
                    <a:spcPct val="90000"/>
                  </a:lnSpc>
                  <a:spcAft>
                    <a:spcPct val="35000"/>
                  </a:spcAft>
                  <a:defRPr/>
                </a:pPr>
                <a:r>
                  <a:rPr lang="zh-TW" altLang="en-US" sz="3600" b="1" dirty="0">
                    <a:solidFill>
                      <a:prstClr val="white"/>
                    </a:solidFill>
                    <a:latin typeface="微軟正黑體" pitchFamily="34" charset="-120"/>
                    <a:ea typeface="微軟正黑體" pitchFamily="34" charset="-120"/>
                  </a:rPr>
                  <a:t>目的</a:t>
                </a:r>
              </a:p>
            </p:txBody>
          </p:sp>
          <p:sp>
            <p:nvSpPr>
              <p:cNvPr id="9" name="手繪多邊形 43">
                <a:extLst>
                  <a:ext uri="{FF2B5EF4-FFF2-40B4-BE49-F238E27FC236}">
                    <a16:creationId xmlns:a16="http://schemas.microsoft.com/office/drawing/2014/main" id="{80D4DBDC-DC75-48C8-9C29-074A72598BF4}"/>
                  </a:ext>
                </a:extLst>
              </p:cNvPr>
              <p:cNvSpPr/>
              <p:nvPr/>
            </p:nvSpPr>
            <p:spPr>
              <a:xfrm>
                <a:off x="269792" y="2553850"/>
                <a:ext cx="3556992" cy="941410"/>
              </a:xfrm>
              <a:custGeom>
                <a:avLst/>
                <a:gdLst>
                  <a:gd name="connsiteX0" fmla="*/ 0 w 3556992"/>
                  <a:gd name="connsiteY0" fmla="*/ 156846 h 941056"/>
                  <a:gd name="connsiteX1" fmla="*/ 156846 w 3556992"/>
                  <a:gd name="connsiteY1" fmla="*/ 0 h 941056"/>
                  <a:gd name="connsiteX2" fmla="*/ 3400146 w 3556992"/>
                  <a:gd name="connsiteY2" fmla="*/ 0 h 941056"/>
                  <a:gd name="connsiteX3" fmla="*/ 3556992 w 3556992"/>
                  <a:gd name="connsiteY3" fmla="*/ 156846 h 941056"/>
                  <a:gd name="connsiteX4" fmla="*/ 3556992 w 3556992"/>
                  <a:gd name="connsiteY4" fmla="*/ 784210 h 941056"/>
                  <a:gd name="connsiteX5" fmla="*/ 3400146 w 3556992"/>
                  <a:gd name="connsiteY5" fmla="*/ 941056 h 941056"/>
                  <a:gd name="connsiteX6" fmla="*/ 156846 w 3556992"/>
                  <a:gd name="connsiteY6" fmla="*/ 941056 h 941056"/>
                  <a:gd name="connsiteX7" fmla="*/ 0 w 3556992"/>
                  <a:gd name="connsiteY7" fmla="*/ 784210 h 941056"/>
                  <a:gd name="connsiteX8" fmla="*/ 0 w 3556992"/>
                  <a:gd name="connsiteY8" fmla="*/ 156846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6992" h="941056">
                    <a:moveTo>
                      <a:pt x="0" y="156846"/>
                    </a:moveTo>
                    <a:cubicBezTo>
                      <a:pt x="0" y="70222"/>
                      <a:pt x="70222" y="0"/>
                      <a:pt x="156846" y="0"/>
                    </a:cubicBezTo>
                    <a:lnTo>
                      <a:pt x="3400146" y="0"/>
                    </a:lnTo>
                    <a:cubicBezTo>
                      <a:pt x="3486770" y="0"/>
                      <a:pt x="3556992" y="70222"/>
                      <a:pt x="3556992" y="156846"/>
                    </a:cubicBezTo>
                    <a:lnTo>
                      <a:pt x="3556992" y="784210"/>
                    </a:lnTo>
                    <a:cubicBezTo>
                      <a:pt x="3556992" y="870834"/>
                      <a:pt x="3486770" y="941056"/>
                      <a:pt x="3400146" y="941056"/>
                    </a:cubicBezTo>
                    <a:lnTo>
                      <a:pt x="156846" y="941056"/>
                    </a:lnTo>
                    <a:cubicBezTo>
                      <a:pt x="70222" y="941056"/>
                      <a:pt x="0" y="870834"/>
                      <a:pt x="0" y="784210"/>
                    </a:cubicBezTo>
                    <a:lnTo>
                      <a:pt x="0" y="156846"/>
                    </a:lnTo>
                    <a:close/>
                  </a:path>
                </a:pathLst>
              </a:custGeom>
            </p:spPr>
            <p:style>
              <a:lnRef idx="0">
                <a:schemeClr val="accent6"/>
              </a:lnRef>
              <a:fillRef idx="3">
                <a:schemeClr val="accent6"/>
              </a:fillRef>
              <a:effectRef idx="3">
                <a:schemeClr val="accent6"/>
              </a:effectRef>
              <a:fontRef idx="minor">
                <a:schemeClr val="lt1"/>
              </a:fontRef>
            </p:style>
            <p:txBody>
              <a:bodyPr lIns="167859" tIns="106899" rIns="167859" bIns="106899" spcCol="1270" anchor="ctr"/>
              <a:lstStyle/>
              <a:p>
                <a:pPr algn="ctr" defTabSz="1422400">
                  <a:lnSpc>
                    <a:spcPct val="90000"/>
                  </a:lnSpc>
                  <a:spcAft>
                    <a:spcPct val="35000"/>
                  </a:spcAft>
                  <a:defRPr/>
                </a:pPr>
                <a:r>
                  <a:rPr lang="zh-TW" altLang="en-US" sz="3600" b="1" dirty="0">
                    <a:solidFill>
                      <a:prstClr val="white"/>
                    </a:solidFill>
                    <a:latin typeface="微軟正黑體" pitchFamily="34" charset="-120"/>
                    <a:ea typeface="微軟正黑體" pitchFamily="34" charset="-120"/>
                  </a:rPr>
                  <a:t>學生</a:t>
                </a:r>
              </a:p>
            </p:txBody>
          </p:sp>
          <p:sp>
            <p:nvSpPr>
              <p:cNvPr id="10" name="手繪多邊形 44">
                <a:extLst>
                  <a:ext uri="{FF2B5EF4-FFF2-40B4-BE49-F238E27FC236}">
                    <a16:creationId xmlns:a16="http://schemas.microsoft.com/office/drawing/2014/main" id="{B2F67FFF-2D0D-4784-ADA2-995509C61CC9}"/>
                  </a:ext>
                </a:extLst>
              </p:cNvPr>
              <p:cNvSpPr/>
              <p:nvPr/>
            </p:nvSpPr>
            <p:spPr>
              <a:xfrm>
                <a:off x="269793" y="3554019"/>
                <a:ext cx="3556991" cy="1032442"/>
              </a:xfrm>
              <a:custGeom>
                <a:avLst/>
                <a:gdLst>
                  <a:gd name="connsiteX0" fmla="*/ 0 w 3556992"/>
                  <a:gd name="connsiteY0" fmla="*/ 156846 h 941056"/>
                  <a:gd name="connsiteX1" fmla="*/ 156846 w 3556992"/>
                  <a:gd name="connsiteY1" fmla="*/ 0 h 941056"/>
                  <a:gd name="connsiteX2" fmla="*/ 3400146 w 3556992"/>
                  <a:gd name="connsiteY2" fmla="*/ 0 h 941056"/>
                  <a:gd name="connsiteX3" fmla="*/ 3556992 w 3556992"/>
                  <a:gd name="connsiteY3" fmla="*/ 156846 h 941056"/>
                  <a:gd name="connsiteX4" fmla="*/ 3556992 w 3556992"/>
                  <a:gd name="connsiteY4" fmla="*/ 784210 h 941056"/>
                  <a:gd name="connsiteX5" fmla="*/ 3400146 w 3556992"/>
                  <a:gd name="connsiteY5" fmla="*/ 941056 h 941056"/>
                  <a:gd name="connsiteX6" fmla="*/ 156846 w 3556992"/>
                  <a:gd name="connsiteY6" fmla="*/ 941056 h 941056"/>
                  <a:gd name="connsiteX7" fmla="*/ 0 w 3556992"/>
                  <a:gd name="connsiteY7" fmla="*/ 784210 h 941056"/>
                  <a:gd name="connsiteX8" fmla="*/ 0 w 3556992"/>
                  <a:gd name="connsiteY8" fmla="*/ 156846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6992" h="941056">
                    <a:moveTo>
                      <a:pt x="0" y="156846"/>
                    </a:moveTo>
                    <a:cubicBezTo>
                      <a:pt x="0" y="70222"/>
                      <a:pt x="70222" y="0"/>
                      <a:pt x="156846" y="0"/>
                    </a:cubicBezTo>
                    <a:lnTo>
                      <a:pt x="3400146" y="0"/>
                    </a:lnTo>
                    <a:cubicBezTo>
                      <a:pt x="3486770" y="0"/>
                      <a:pt x="3556992" y="70222"/>
                      <a:pt x="3556992" y="156846"/>
                    </a:cubicBezTo>
                    <a:lnTo>
                      <a:pt x="3556992" y="784210"/>
                    </a:lnTo>
                    <a:cubicBezTo>
                      <a:pt x="3556992" y="870834"/>
                      <a:pt x="3486770" y="941056"/>
                      <a:pt x="3400146" y="941056"/>
                    </a:cubicBezTo>
                    <a:lnTo>
                      <a:pt x="156846" y="941056"/>
                    </a:lnTo>
                    <a:cubicBezTo>
                      <a:pt x="70222" y="941056"/>
                      <a:pt x="0" y="870834"/>
                      <a:pt x="0" y="784210"/>
                    </a:cubicBezTo>
                    <a:lnTo>
                      <a:pt x="0" y="156846"/>
                    </a:lnTo>
                    <a:close/>
                  </a:path>
                </a:pathLst>
              </a:custGeom>
            </p:spPr>
            <p:style>
              <a:lnRef idx="0">
                <a:schemeClr val="accent1"/>
              </a:lnRef>
              <a:fillRef idx="3">
                <a:schemeClr val="accent1"/>
              </a:fillRef>
              <a:effectRef idx="3">
                <a:schemeClr val="accent1"/>
              </a:effectRef>
              <a:fontRef idx="minor">
                <a:schemeClr val="lt1"/>
              </a:fontRef>
            </p:style>
            <p:txBody>
              <a:bodyPr lIns="167859" tIns="106899" rIns="167859" bIns="106899" spcCol="1270" anchor="ctr"/>
              <a:lstStyle/>
              <a:p>
                <a:pPr algn="ctr" defTabSz="1422400">
                  <a:lnSpc>
                    <a:spcPts val="2000"/>
                  </a:lnSpc>
                  <a:spcAft>
                    <a:spcPct val="35000"/>
                  </a:spcAft>
                  <a:defRPr/>
                </a:pPr>
                <a:r>
                  <a:rPr lang="zh-TW" altLang="en-US" sz="3600" b="1" dirty="0">
                    <a:solidFill>
                      <a:prstClr val="white"/>
                    </a:solidFill>
                    <a:latin typeface="微軟正黑體" pitchFamily="34" charset="-120"/>
                    <a:ea typeface="微軟正黑體" pitchFamily="34" charset="-120"/>
                  </a:rPr>
                  <a:t>教務</a:t>
                </a:r>
                <a:endParaRPr lang="en-US" altLang="zh-TW" sz="3600" b="1" dirty="0">
                  <a:solidFill>
                    <a:prstClr val="white"/>
                  </a:solidFill>
                  <a:latin typeface="微軟正黑體" pitchFamily="34" charset="-120"/>
                  <a:ea typeface="微軟正黑體" pitchFamily="34" charset="-120"/>
                </a:endParaRPr>
              </a:p>
              <a:p>
                <a:pPr algn="ctr" defTabSz="1422400">
                  <a:lnSpc>
                    <a:spcPts val="2000"/>
                  </a:lnSpc>
                  <a:spcAft>
                    <a:spcPct val="35000"/>
                  </a:spcAft>
                  <a:defRPr/>
                </a:pPr>
                <a:r>
                  <a:rPr lang="zh-TW" altLang="en-US" sz="3600" b="1" dirty="0">
                    <a:solidFill>
                      <a:prstClr val="white"/>
                    </a:solidFill>
                    <a:latin typeface="微軟正黑體" pitchFamily="34" charset="-120"/>
                    <a:ea typeface="微軟正黑體" pitchFamily="34" charset="-120"/>
                  </a:rPr>
                  <a:t>學務</a:t>
                </a:r>
              </a:p>
            </p:txBody>
          </p:sp>
          <p:sp>
            <p:nvSpPr>
              <p:cNvPr id="11" name="手繪多邊形 45">
                <a:extLst>
                  <a:ext uri="{FF2B5EF4-FFF2-40B4-BE49-F238E27FC236}">
                    <a16:creationId xmlns:a16="http://schemas.microsoft.com/office/drawing/2014/main" id="{4CFD18CE-5933-43B3-A38B-72A8222A0BB7}"/>
                  </a:ext>
                </a:extLst>
              </p:cNvPr>
              <p:cNvSpPr/>
              <p:nvPr/>
            </p:nvSpPr>
            <p:spPr>
              <a:xfrm>
                <a:off x="251518" y="4699907"/>
                <a:ext cx="3556992" cy="1376263"/>
              </a:xfrm>
              <a:custGeom>
                <a:avLst/>
                <a:gdLst>
                  <a:gd name="connsiteX0" fmla="*/ 0 w 3556992"/>
                  <a:gd name="connsiteY0" fmla="*/ 156846 h 941056"/>
                  <a:gd name="connsiteX1" fmla="*/ 156846 w 3556992"/>
                  <a:gd name="connsiteY1" fmla="*/ 0 h 941056"/>
                  <a:gd name="connsiteX2" fmla="*/ 3400146 w 3556992"/>
                  <a:gd name="connsiteY2" fmla="*/ 0 h 941056"/>
                  <a:gd name="connsiteX3" fmla="*/ 3556992 w 3556992"/>
                  <a:gd name="connsiteY3" fmla="*/ 156846 h 941056"/>
                  <a:gd name="connsiteX4" fmla="*/ 3556992 w 3556992"/>
                  <a:gd name="connsiteY4" fmla="*/ 784210 h 941056"/>
                  <a:gd name="connsiteX5" fmla="*/ 3400146 w 3556992"/>
                  <a:gd name="connsiteY5" fmla="*/ 941056 h 941056"/>
                  <a:gd name="connsiteX6" fmla="*/ 156846 w 3556992"/>
                  <a:gd name="connsiteY6" fmla="*/ 941056 h 941056"/>
                  <a:gd name="connsiteX7" fmla="*/ 0 w 3556992"/>
                  <a:gd name="connsiteY7" fmla="*/ 784210 h 941056"/>
                  <a:gd name="connsiteX8" fmla="*/ 0 w 3556992"/>
                  <a:gd name="connsiteY8" fmla="*/ 156846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6992" h="941056">
                    <a:moveTo>
                      <a:pt x="0" y="156846"/>
                    </a:moveTo>
                    <a:cubicBezTo>
                      <a:pt x="0" y="70222"/>
                      <a:pt x="70222" y="0"/>
                      <a:pt x="156846" y="0"/>
                    </a:cubicBezTo>
                    <a:lnTo>
                      <a:pt x="3400146" y="0"/>
                    </a:lnTo>
                    <a:cubicBezTo>
                      <a:pt x="3486770" y="0"/>
                      <a:pt x="3556992" y="70222"/>
                      <a:pt x="3556992" y="156846"/>
                    </a:cubicBezTo>
                    <a:lnTo>
                      <a:pt x="3556992" y="784210"/>
                    </a:lnTo>
                    <a:cubicBezTo>
                      <a:pt x="3556992" y="870834"/>
                      <a:pt x="3486770" y="941056"/>
                      <a:pt x="3400146" y="941056"/>
                    </a:cubicBezTo>
                    <a:lnTo>
                      <a:pt x="156846" y="941056"/>
                    </a:lnTo>
                    <a:cubicBezTo>
                      <a:pt x="70222" y="941056"/>
                      <a:pt x="0" y="870834"/>
                      <a:pt x="0" y="784210"/>
                    </a:cubicBezTo>
                    <a:lnTo>
                      <a:pt x="0" y="156846"/>
                    </a:lnTo>
                    <a:close/>
                  </a:path>
                </a:pathLst>
              </a:custGeom>
            </p:spPr>
            <p:style>
              <a:lnRef idx="0">
                <a:schemeClr val="accent2"/>
              </a:lnRef>
              <a:fillRef idx="3">
                <a:schemeClr val="accent2"/>
              </a:fillRef>
              <a:effectRef idx="3">
                <a:schemeClr val="accent2"/>
              </a:effectRef>
              <a:fontRef idx="minor">
                <a:schemeClr val="lt1"/>
              </a:fontRef>
            </p:style>
            <p:txBody>
              <a:bodyPr lIns="167859" tIns="106899" rIns="167859" bIns="106899" spcCol="1270" anchor="ctr"/>
              <a:lstStyle/>
              <a:p>
                <a:pPr algn="ctr" defTabSz="1422400">
                  <a:lnSpc>
                    <a:spcPts val="3000"/>
                  </a:lnSpc>
                  <a:spcAft>
                    <a:spcPct val="35000"/>
                  </a:spcAft>
                  <a:defRPr/>
                </a:pPr>
                <a:r>
                  <a:rPr lang="zh-TW" altLang="en-US" sz="3000" b="1" dirty="0">
                    <a:solidFill>
                      <a:prstClr val="white"/>
                    </a:solidFill>
                    <a:latin typeface="微軟正黑體" pitchFamily="34" charset="-120"/>
                    <a:ea typeface="微軟正黑體" pitchFamily="34" charset="-120"/>
                  </a:rPr>
                  <a:t>導師及</a:t>
                </a:r>
                <a:endParaRPr lang="en-US" altLang="zh-TW" sz="3000" b="1" dirty="0">
                  <a:solidFill>
                    <a:prstClr val="white"/>
                  </a:solidFill>
                  <a:latin typeface="微軟正黑體" pitchFamily="34" charset="-120"/>
                  <a:ea typeface="微軟正黑體" pitchFamily="34" charset="-120"/>
                </a:endParaRPr>
              </a:p>
              <a:p>
                <a:pPr algn="ctr" defTabSz="1422400">
                  <a:lnSpc>
                    <a:spcPts val="3000"/>
                  </a:lnSpc>
                  <a:spcAft>
                    <a:spcPct val="35000"/>
                  </a:spcAft>
                  <a:defRPr/>
                </a:pPr>
                <a:r>
                  <a:rPr lang="zh-TW" altLang="en-US" sz="3000" b="1" dirty="0">
                    <a:solidFill>
                      <a:prstClr val="white"/>
                    </a:solidFill>
                    <a:latin typeface="微軟正黑體" pitchFamily="34" charset="-120"/>
                    <a:ea typeface="微軟正黑體" pitchFamily="34" charset="-120"/>
                  </a:rPr>
                  <a:t>輔導人員</a:t>
                </a:r>
              </a:p>
            </p:txBody>
          </p:sp>
        </p:grpSp>
        <p:sp>
          <p:nvSpPr>
            <p:cNvPr id="7" name="手繪多邊形 41">
              <a:extLst>
                <a:ext uri="{FF2B5EF4-FFF2-40B4-BE49-F238E27FC236}">
                  <a16:creationId xmlns:a16="http://schemas.microsoft.com/office/drawing/2014/main" id="{D58C5C7E-FAFD-4006-9037-010990843445}"/>
                </a:ext>
              </a:extLst>
            </p:cNvPr>
            <p:cNvSpPr/>
            <p:nvPr/>
          </p:nvSpPr>
          <p:spPr bwMode="auto">
            <a:xfrm>
              <a:off x="4208796" y="5040524"/>
              <a:ext cx="6211981" cy="1346165"/>
            </a:xfrm>
            <a:custGeom>
              <a:avLst/>
              <a:gdLst>
                <a:gd name="connsiteX0" fmla="*/ 0 w 5335488"/>
                <a:gd name="connsiteY0" fmla="*/ 117632 h 941056"/>
                <a:gd name="connsiteX1" fmla="*/ 4864960 w 5335488"/>
                <a:gd name="connsiteY1" fmla="*/ 117632 h 941056"/>
                <a:gd name="connsiteX2" fmla="*/ 4864960 w 5335488"/>
                <a:gd name="connsiteY2" fmla="*/ 0 h 941056"/>
                <a:gd name="connsiteX3" fmla="*/ 5335488 w 5335488"/>
                <a:gd name="connsiteY3" fmla="*/ 470528 h 941056"/>
                <a:gd name="connsiteX4" fmla="*/ 4864960 w 5335488"/>
                <a:gd name="connsiteY4" fmla="*/ 941056 h 941056"/>
                <a:gd name="connsiteX5" fmla="*/ 4864960 w 5335488"/>
                <a:gd name="connsiteY5" fmla="*/ 823424 h 941056"/>
                <a:gd name="connsiteX6" fmla="*/ 0 w 5335488"/>
                <a:gd name="connsiteY6" fmla="*/ 823424 h 941056"/>
                <a:gd name="connsiteX7" fmla="*/ 0 w 5335488"/>
                <a:gd name="connsiteY7" fmla="*/ 117632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35488" h="941056">
                  <a:moveTo>
                    <a:pt x="0" y="117632"/>
                  </a:moveTo>
                  <a:lnTo>
                    <a:pt x="4864960" y="117632"/>
                  </a:lnTo>
                  <a:lnTo>
                    <a:pt x="4864960" y="0"/>
                  </a:lnTo>
                  <a:lnTo>
                    <a:pt x="5335488" y="470528"/>
                  </a:lnTo>
                  <a:lnTo>
                    <a:pt x="4864960" y="941056"/>
                  </a:lnTo>
                  <a:lnTo>
                    <a:pt x="4864960" y="823424"/>
                  </a:lnTo>
                  <a:lnTo>
                    <a:pt x="0" y="823424"/>
                  </a:lnTo>
                  <a:lnTo>
                    <a:pt x="0" y="117632"/>
                  </a:lnTo>
                  <a:close/>
                </a:path>
              </a:pathLst>
            </a:custGeom>
            <a:solidFill>
              <a:srgbClr val="CCFF99">
                <a:alpha val="90000"/>
              </a:srgbClr>
            </a:solidFill>
          </p:spPr>
          <p:style>
            <a:lnRef idx="2">
              <a:schemeClr val="accent2">
                <a:tint val="40000"/>
                <a:alpha val="90000"/>
                <a:hueOff val="-12903"/>
                <a:satOff val="-8847"/>
                <a:lumOff val="3415"/>
                <a:alphaOff val="0"/>
              </a:schemeClr>
            </a:lnRef>
            <a:fillRef idx="1">
              <a:scrgbClr r="0" g="0" b="0"/>
            </a:fillRef>
            <a:effectRef idx="0">
              <a:schemeClr val="accent2">
                <a:tint val="40000"/>
                <a:alpha val="90000"/>
                <a:hueOff val="-12903"/>
                <a:satOff val="-8847"/>
                <a:lumOff val="3415"/>
                <a:alphaOff val="0"/>
              </a:schemeClr>
            </a:effectRef>
            <a:fontRef idx="minor">
              <a:schemeClr val="dk1">
                <a:hueOff val="0"/>
                <a:satOff val="0"/>
                <a:lumOff val="0"/>
                <a:alphaOff val="0"/>
              </a:schemeClr>
            </a:fontRef>
          </p:style>
          <p:txBody>
            <a:bodyPr lIns="15240" tIns="132872" rIns="368136" bIns="132872" spcCol="1270" anchor="ctr"/>
            <a:lstStyle/>
            <a:p>
              <a:endParaRPr lang="zh-TW" altLang="en-US" sz="2800" b="1" dirty="0">
                <a:solidFill>
                  <a:prstClr val="black">
                    <a:hueOff val="0"/>
                    <a:satOff val="0"/>
                    <a:lumOff val="0"/>
                    <a:alphaOff val="0"/>
                  </a:prstClr>
                </a:solidFill>
                <a:latin typeface="微軟正黑體" pitchFamily="34" charset="-120"/>
                <a:ea typeface="微軟正黑體" pitchFamily="34" charset="-120"/>
              </a:endParaRPr>
            </a:p>
            <a:p>
              <a:r>
                <a:rPr lang="zh-TW" altLang="en-US" sz="2800" b="1" dirty="0">
                  <a:solidFill>
                    <a:schemeClr val="tx1"/>
                  </a:solidFill>
                  <a:latin typeface="微軟正黑體" pitchFamily="34" charset="-120"/>
                  <a:ea typeface="微軟正黑體" pitchFamily="34" charset="-120"/>
                </a:rPr>
                <a:t>搭配輸出資訊逐次協助學生志願序選填進行相關輔導措施</a:t>
              </a:r>
            </a:p>
            <a:p>
              <a:pPr marL="0" lvl="1" defTabSz="1066800">
                <a:lnSpc>
                  <a:spcPct val="90000"/>
                </a:lnSpc>
                <a:spcAft>
                  <a:spcPct val="15000"/>
                </a:spcAft>
                <a:defRPr/>
              </a:pPr>
              <a:endParaRPr lang="zh-TW" altLang="en-US" sz="2800" b="1" dirty="0">
                <a:solidFill>
                  <a:prstClr val="black"/>
                </a:solidFill>
                <a:latin typeface="微軟正黑體" pitchFamily="34" charset="-120"/>
                <a:ea typeface="微軟正黑體" pitchFamily="34" charset="-120"/>
              </a:endParaRPr>
            </a:p>
          </p:txBody>
        </p:sp>
      </p:grpSp>
    </p:spTree>
    <p:extLst>
      <p:ext uri="{BB962C8B-B14F-4D97-AF65-F5344CB8AC3E}">
        <p14:creationId xmlns:p14="http://schemas.microsoft.com/office/powerpoint/2010/main" val="276771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內容版面配置區 4">
            <a:extLst>
              <a:ext uri="{FF2B5EF4-FFF2-40B4-BE49-F238E27FC236}">
                <a16:creationId xmlns:a16="http://schemas.microsoft.com/office/drawing/2014/main" id="{36F7F91D-0C27-4091-B902-A9EBFD6460D0}"/>
              </a:ext>
            </a:extLst>
          </p:cNvPr>
          <p:cNvGraphicFramePr>
            <a:graphicFrameLocks/>
          </p:cNvGraphicFramePr>
          <p:nvPr/>
        </p:nvGraphicFramePr>
        <p:xfrm>
          <a:off x="2281238" y="34062988"/>
          <a:ext cx="8110538" cy="8270874"/>
        </p:xfrm>
        <a:graphic>
          <a:graphicData uri="http://schemas.openxmlformats.org/drawingml/2006/table">
            <a:tbl>
              <a:tblPr>
                <a:tableStyleId>{5C22544A-7EE6-4342-B048-85BDC9FD1C3A}</a:tableStyleId>
              </a:tblPr>
              <a:tblGrid>
                <a:gridCol w="703025">
                  <a:extLst>
                    <a:ext uri="{9D8B030D-6E8A-4147-A177-3AD203B41FA5}">
                      <a16:colId xmlns:a16="http://schemas.microsoft.com/office/drawing/2014/main" val="20000"/>
                    </a:ext>
                  </a:extLst>
                </a:gridCol>
                <a:gridCol w="703025">
                  <a:extLst>
                    <a:ext uri="{9D8B030D-6E8A-4147-A177-3AD203B41FA5}">
                      <a16:colId xmlns:a16="http://schemas.microsoft.com/office/drawing/2014/main" val="20001"/>
                    </a:ext>
                  </a:extLst>
                </a:gridCol>
                <a:gridCol w="603850">
                  <a:extLst>
                    <a:ext uri="{9D8B030D-6E8A-4147-A177-3AD203B41FA5}">
                      <a16:colId xmlns:a16="http://schemas.microsoft.com/office/drawing/2014/main" val="20002"/>
                    </a:ext>
                  </a:extLst>
                </a:gridCol>
                <a:gridCol w="638439">
                  <a:extLst>
                    <a:ext uri="{9D8B030D-6E8A-4147-A177-3AD203B41FA5}">
                      <a16:colId xmlns:a16="http://schemas.microsoft.com/office/drawing/2014/main" val="20003"/>
                    </a:ext>
                  </a:extLst>
                </a:gridCol>
                <a:gridCol w="596231">
                  <a:extLst>
                    <a:ext uri="{9D8B030D-6E8A-4147-A177-3AD203B41FA5}">
                      <a16:colId xmlns:a16="http://schemas.microsoft.com/office/drawing/2014/main" val="20004"/>
                    </a:ext>
                  </a:extLst>
                </a:gridCol>
                <a:gridCol w="488900">
                  <a:extLst>
                    <a:ext uri="{9D8B030D-6E8A-4147-A177-3AD203B41FA5}">
                      <a16:colId xmlns:a16="http://schemas.microsoft.com/office/drawing/2014/main" val="20005"/>
                    </a:ext>
                  </a:extLst>
                </a:gridCol>
                <a:gridCol w="132634">
                  <a:extLst>
                    <a:ext uri="{9D8B030D-6E8A-4147-A177-3AD203B41FA5}">
                      <a16:colId xmlns:a16="http://schemas.microsoft.com/office/drawing/2014/main" val="20006"/>
                    </a:ext>
                  </a:extLst>
                </a:gridCol>
                <a:gridCol w="315657">
                  <a:extLst>
                    <a:ext uri="{9D8B030D-6E8A-4147-A177-3AD203B41FA5}">
                      <a16:colId xmlns:a16="http://schemas.microsoft.com/office/drawing/2014/main" val="20007"/>
                    </a:ext>
                  </a:extLst>
                </a:gridCol>
                <a:gridCol w="322782">
                  <a:extLst>
                    <a:ext uri="{9D8B030D-6E8A-4147-A177-3AD203B41FA5}">
                      <a16:colId xmlns:a16="http://schemas.microsoft.com/office/drawing/2014/main" val="20008"/>
                    </a:ext>
                  </a:extLst>
                </a:gridCol>
                <a:gridCol w="567501">
                  <a:extLst>
                    <a:ext uri="{9D8B030D-6E8A-4147-A177-3AD203B41FA5}">
                      <a16:colId xmlns:a16="http://schemas.microsoft.com/office/drawing/2014/main" val="20009"/>
                    </a:ext>
                  </a:extLst>
                </a:gridCol>
                <a:gridCol w="3038494">
                  <a:extLst>
                    <a:ext uri="{9D8B030D-6E8A-4147-A177-3AD203B41FA5}">
                      <a16:colId xmlns:a16="http://schemas.microsoft.com/office/drawing/2014/main" val="20010"/>
                    </a:ext>
                  </a:extLst>
                </a:gridCol>
              </a:tblGrid>
              <a:tr h="457207">
                <a:tc gridSpan="2">
                  <a:txBody>
                    <a:bodyPr/>
                    <a:lstStyle/>
                    <a:p>
                      <a:pPr algn="ctr">
                        <a:lnSpc>
                          <a:spcPts val="1800"/>
                        </a:lnSpc>
                        <a:spcAft>
                          <a:spcPts val="0"/>
                        </a:spcAft>
                        <a:tabLst>
                          <a:tab pos="90170" algn="l"/>
                        </a:tabLst>
                      </a:pPr>
                      <a:r>
                        <a:rPr lang="zh-TW" sz="1200" kern="0" dirty="0">
                          <a:effectLst/>
                        </a:rPr>
                        <a:t>比序</a:t>
                      </a:r>
                      <a:r>
                        <a:rPr lang="zh-TW" sz="1200" kern="100" dirty="0">
                          <a:effectLst/>
                        </a:rPr>
                        <a:t>項目</a:t>
                      </a:r>
                      <a:endParaRPr lang="zh-TW" sz="1200" kern="100" dirty="0">
                        <a:effectLst/>
                        <a:latin typeface="Calibri"/>
                        <a:ea typeface="新細明體"/>
                        <a:cs typeface="Times New Roman"/>
                      </a:endParaRPr>
                    </a:p>
                  </a:txBody>
                  <a:tcPr marL="4238" marR="4238"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gridSpan="7">
                  <a:txBody>
                    <a:bodyPr/>
                    <a:lstStyle/>
                    <a:p>
                      <a:pPr algn="ctr">
                        <a:lnSpc>
                          <a:spcPts val="1800"/>
                        </a:lnSpc>
                        <a:spcAft>
                          <a:spcPts val="0"/>
                        </a:spcAft>
                      </a:pPr>
                      <a:r>
                        <a:rPr lang="zh-TW" sz="1200" kern="0">
                          <a:effectLst/>
                        </a:rPr>
                        <a:t>積分換算</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ctr">
                        <a:lnSpc>
                          <a:spcPts val="1800"/>
                        </a:lnSpc>
                        <a:spcAft>
                          <a:spcPts val="0"/>
                        </a:spcAft>
                      </a:pPr>
                      <a:r>
                        <a:rPr lang="zh-TW" sz="1200" kern="0">
                          <a:effectLst/>
                        </a:rPr>
                        <a:t>最高</a:t>
                      </a:r>
                      <a:endParaRPr lang="zh-TW" sz="1200" kern="100">
                        <a:effectLst/>
                      </a:endParaRPr>
                    </a:p>
                    <a:p>
                      <a:pPr algn="ctr">
                        <a:lnSpc>
                          <a:spcPts val="1800"/>
                        </a:lnSpc>
                        <a:spcAft>
                          <a:spcPts val="0"/>
                        </a:spcAft>
                      </a:pPr>
                      <a:r>
                        <a:rPr lang="zh-TW" sz="1200" kern="0">
                          <a:effectLst/>
                        </a:rPr>
                        <a:t>分數</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800"/>
                        </a:lnSpc>
                        <a:spcAft>
                          <a:spcPts val="0"/>
                        </a:spcAft>
                      </a:pPr>
                      <a:r>
                        <a:rPr lang="zh-TW" sz="1200" kern="0" dirty="0">
                          <a:effectLst/>
                        </a:rPr>
                        <a:t>備註</a:t>
                      </a:r>
                      <a:endParaRPr lang="zh-TW" sz="1200" kern="100" dirty="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057429">
                <a:tc>
                  <a:txBody>
                    <a:bodyPr/>
                    <a:lstStyle/>
                    <a:p>
                      <a:pPr algn="just">
                        <a:lnSpc>
                          <a:spcPts val="1800"/>
                        </a:lnSpc>
                        <a:spcAft>
                          <a:spcPts val="0"/>
                        </a:spcAft>
                      </a:pPr>
                      <a:r>
                        <a:rPr lang="zh-TW" sz="1200" kern="0">
                          <a:effectLst/>
                        </a:rPr>
                        <a:t>1.志願序</a:t>
                      </a:r>
                      <a:endParaRPr lang="zh-TW" sz="1200" kern="100">
                        <a:effectLst/>
                        <a:latin typeface="Calibri"/>
                        <a:ea typeface="新細明體"/>
                        <a:cs typeface="Times New Roman"/>
                      </a:endParaRPr>
                    </a:p>
                  </a:txBody>
                  <a:tcPr marL="4238" marR="4238"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0">
                          <a:effectLst/>
                        </a:rPr>
                        <a:t>志願序</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0">
                          <a:effectLst/>
                        </a:rPr>
                        <a:t>第1志願序學校</a:t>
                      </a:r>
                      <a:endParaRPr lang="zh-TW" sz="1200" kern="100">
                        <a:effectLst/>
                      </a:endParaRPr>
                    </a:p>
                    <a:p>
                      <a:pPr algn="just">
                        <a:lnSpc>
                          <a:spcPts val="1800"/>
                        </a:lnSpc>
                        <a:spcAft>
                          <a:spcPts val="0"/>
                        </a:spcAft>
                      </a:pPr>
                      <a:r>
                        <a:rPr lang="zh-TW" sz="1200" kern="0">
                          <a:effectLst/>
                        </a:rPr>
                        <a:t> </a:t>
                      </a:r>
                      <a:endParaRPr lang="zh-TW" sz="1200" kern="100">
                        <a:effectLst/>
                      </a:endParaRPr>
                    </a:p>
                    <a:p>
                      <a:pPr algn="just">
                        <a:lnSpc>
                          <a:spcPts val="1800"/>
                        </a:lnSpc>
                        <a:spcAft>
                          <a:spcPts val="0"/>
                        </a:spcAft>
                      </a:pPr>
                      <a:r>
                        <a:rPr lang="zh-TW" sz="1200" kern="0">
                          <a:effectLst/>
                        </a:rPr>
                        <a:t>10分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0">
                          <a:effectLst/>
                        </a:rPr>
                        <a:t>第2志願序學校</a:t>
                      </a:r>
                      <a:endParaRPr lang="zh-TW" sz="1200" kern="100">
                        <a:effectLst/>
                      </a:endParaRPr>
                    </a:p>
                    <a:p>
                      <a:pPr algn="just">
                        <a:lnSpc>
                          <a:spcPts val="1800"/>
                        </a:lnSpc>
                        <a:spcAft>
                          <a:spcPts val="0"/>
                        </a:spcAft>
                      </a:pPr>
                      <a:r>
                        <a:rPr lang="zh-TW" sz="1200" kern="0">
                          <a:effectLst/>
                        </a:rPr>
                        <a:t> </a:t>
                      </a:r>
                      <a:endParaRPr lang="zh-TW" sz="1200" kern="100">
                        <a:effectLst/>
                      </a:endParaRPr>
                    </a:p>
                    <a:p>
                      <a:pPr algn="just">
                        <a:lnSpc>
                          <a:spcPts val="1800"/>
                        </a:lnSpc>
                        <a:spcAft>
                          <a:spcPts val="0"/>
                        </a:spcAft>
                      </a:pPr>
                      <a:r>
                        <a:rPr lang="zh-TW" sz="1200" kern="0">
                          <a:effectLst/>
                        </a:rPr>
                        <a:t>9分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0">
                          <a:effectLst/>
                        </a:rPr>
                        <a:t>第3志願序學校</a:t>
                      </a:r>
                      <a:endParaRPr lang="zh-TW" sz="1200" kern="100">
                        <a:effectLst/>
                      </a:endParaRPr>
                    </a:p>
                    <a:p>
                      <a:pPr algn="just">
                        <a:lnSpc>
                          <a:spcPts val="1800"/>
                        </a:lnSpc>
                        <a:spcAft>
                          <a:spcPts val="0"/>
                        </a:spcAft>
                      </a:pPr>
                      <a:r>
                        <a:rPr lang="zh-TW" sz="1200" kern="0">
                          <a:effectLst/>
                        </a:rPr>
                        <a:t>8分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just">
                        <a:lnSpc>
                          <a:spcPts val="1800"/>
                        </a:lnSpc>
                        <a:spcAft>
                          <a:spcPts val="0"/>
                        </a:spcAft>
                      </a:pPr>
                      <a:r>
                        <a:rPr lang="zh-TW" sz="1200" kern="0">
                          <a:effectLst/>
                        </a:rPr>
                        <a:t>第4志願序學校</a:t>
                      </a:r>
                      <a:endParaRPr lang="zh-TW" sz="1200" kern="100">
                        <a:effectLst/>
                      </a:endParaRPr>
                    </a:p>
                    <a:p>
                      <a:pPr algn="just">
                        <a:lnSpc>
                          <a:spcPts val="1800"/>
                        </a:lnSpc>
                        <a:spcAft>
                          <a:spcPts val="0"/>
                        </a:spcAft>
                      </a:pPr>
                      <a:r>
                        <a:rPr lang="zh-TW" sz="1200" kern="0">
                          <a:effectLst/>
                        </a:rPr>
                        <a:t>7分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just">
                        <a:lnSpc>
                          <a:spcPts val="1800"/>
                        </a:lnSpc>
                        <a:spcAft>
                          <a:spcPts val="0"/>
                        </a:spcAft>
                      </a:pPr>
                      <a:endParaRPr lang="zh-TW" sz="1600" kern="10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just">
                        <a:lnSpc>
                          <a:spcPts val="1800"/>
                        </a:lnSpc>
                        <a:spcAft>
                          <a:spcPts val="0"/>
                        </a:spcAft>
                      </a:pPr>
                      <a:r>
                        <a:rPr lang="zh-TW" sz="1200" kern="0">
                          <a:effectLst/>
                        </a:rPr>
                        <a:t>第5志願序學校</a:t>
                      </a:r>
                      <a:endParaRPr lang="zh-TW" sz="1200" kern="100">
                        <a:effectLst/>
                      </a:endParaRPr>
                    </a:p>
                    <a:p>
                      <a:pPr algn="just">
                        <a:lnSpc>
                          <a:spcPts val="1800"/>
                        </a:lnSpc>
                        <a:spcAft>
                          <a:spcPts val="0"/>
                        </a:spcAft>
                      </a:pPr>
                      <a:r>
                        <a:rPr lang="zh-TW" sz="1200" kern="0">
                          <a:effectLst/>
                        </a:rPr>
                        <a:t>6分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just">
                        <a:lnSpc>
                          <a:spcPts val="1800"/>
                        </a:lnSpc>
                        <a:spcAft>
                          <a:spcPts val="0"/>
                        </a:spcAft>
                      </a:pPr>
                      <a:endParaRPr lang="zh-TW" sz="1600" kern="10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0">
                          <a:effectLst/>
                        </a:rPr>
                        <a:t>10分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spcAft>
                          <a:spcPts val="0"/>
                        </a:spcAft>
                      </a:pPr>
                      <a:r>
                        <a:rPr lang="zh-TW" sz="1200" kern="0" dirty="0">
                          <a:effectLst/>
                        </a:rPr>
                        <a:t>學生參考國中學生生涯輔導紀錄手冊之生涯發展規劃書，選填志願。</a:t>
                      </a:r>
                      <a:endParaRPr lang="zh-TW" sz="1200" kern="100" dirty="0">
                        <a:effectLst/>
                      </a:endParaRPr>
                    </a:p>
                    <a:p>
                      <a:pPr marL="342900" lvl="0" indent="-342900" algn="l">
                        <a:lnSpc>
                          <a:spcPts val="1800"/>
                        </a:lnSpc>
                        <a:spcAft>
                          <a:spcPts val="0"/>
                        </a:spcAft>
                        <a:buFont typeface="+mj-lt"/>
                        <a:buAutoNum type="arabicPeriod"/>
                      </a:pPr>
                      <a:r>
                        <a:rPr lang="zh-TW" sz="1200" u="none" strike="noStrike" kern="100" dirty="0">
                          <a:effectLst/>
                          <a:uFill>
                            <a:solidFill>
                              <a:srgbClr val="000000"/>
                            </a:solidFill>
                          </a:uFill>
                        </a:rPr>
                        <a:t>每一志願序至多可選填</a:t>
                      </a:r>
                      <a:r>
                        <a:rPr lang="en-US" sz="1200" u="none" strike="noStrike" kern="100" dirty="0">
                          <a:effectLst/>
                          <a:uFill>
                            <a:solidFill>
                              <a:srgbClr val="000000"/>
                            </a:solidFill>
                          </a:uFill>
                        </a:rPr>
                        <a:t>3</a:t>
                      </a:r>
                      <a:r>
                        <a:rPr lang="zh-TW" sz="1200" u="none" strike="noStrike" kern="100" dirty="0">
                          <a:effectLst/>
                          <a:uFill>
                            <a:solidFill>
                              <a:srgbClr val="000000"/>
                            </a:solidFill>
                          </a:uFill>
                        </a:rPr>
                        <a:t>校為一群組，其志願序積分相同。</a:t>
                      </a:r>
                    </a:p>
                    <a:p>
                      <a:pPr marL="342900" lvl="0" indent="-342900" algn="l">
                        <a:lnSpc>
                          <a:spcPts val="1800"/>
                        </a:lnSpc>
                        <a:spcAft>
                          <a:spcPts val="0"/>
                        </a:spcAft>
                        <a:buFont typeface="+mj-lt"/>
                        <a:buAutoNum type="arabicPeriod"/>
                      </a:pPr>
                      <a:r>
                        <a:rPr lang="zh-TW" sz="1200" u="none" strike="noStrike" kern="100" dirty="0">
                          <a:effectLst/>
                          <a:uFill>
                            <a:solidFill>
                              <a:srgbClr val="000000"/>
                            </a:solidFill>
                          </a:uFill>
                        </a:rPr>
                        <a:t>同一志願序學校如有多科別，選填時視為同一志願序，其志願序積分相同。</a:t>
                      </a:r>
                    </a:p>
                    <a:p>
                      <a:pPr marL="342900" lvl="0" indent="-342900" algn="l">
                        <a:lnSpc>
                          <a:spcPts val="1800"/>
                        </a:lnSpc>
                        <a:spcAft>
                          <a:spcPts val="0"/>
                        </a:spcAft>
                        <a:buFont typeface="+mj-lt"/>
                        <a:buAutoNum type="arabicPeriod"/>
                      </a:pPr>
                      <a:r>
                        <a:rPr lang="zh-TW" sz="1200" u="none" strike="noStrike" kern="100" dirty="0">
                          <a:effectLst/>
                          <a:uFill>
                            <a:solidFill>
                              <a:srgbClr val="000000"/>
                            </a:solidFill>
                          </a:uFill>
                        </a:rPr>
                        <a:t>同一學校第</a:t>
                      </a:r>
                      <a:r>
                        <a:rPr lang="en-US" sz="1200" u="none" strike="noStrike" kern="100" dirty="0">
                          <a:effectLst/>
                          <a:uFill>
                            <a:solidFill>
                              <a:srgbClr val="000000"/>
                            </a:solidFill>
                          </a:uFill>
                        </a:rPr>
                        <a:t>2</a:t>
                      </a:r>
                      <a:r>
                        <a:rPr lang="zh-TW" sz="1200" u="none" strike="noStrike" kern="100" dirty="0">
                          <a:effectLst/>
                          <a:uFill>
                            <a:solidFill>
                              <a:srgbClr val="000000"/>
                            </a:solidFill>
                          </a:uFill>
                        </a:rPr>
                        <a:t>次選填，視為不同志願序。</a:t>
                      </a:r>
                    </a:p>
                    <a:p>
                      <a:pPr marL="342900" lvl="0" indent="-342900" algn="l">
                        <a:lnSpc>
                          <a:spcPts val="1800"/>
                        </a:lnSpc>
                        <a:spcAft>
                          <a:spcPts val="0"/>
                        </a:spcAft>
                        <a:buFont typeface="+mj-lt"/>
                        <a:buAutoNum type="arabicPeriod"/>
                      </a:pPr>
                      <a:r>
                        <a:rPr lang="zh-TW" sz="1200" u="none" strike="noStrike" kern="100" dirty="0">
                          <a:effectLst/>
                          <a:uFill>
                            <a:solidFill>
                              <a:srgbClr val="000000"/>
                            </a:solidFill>
                          </a:uFill>
                        </a:rPr>
                        <a:t>第</a:t>
                      </a:r>
                      <a:r>
                        <a:rPr lang="en-US" sz="1200" u="none" strike="noStrike" kern="100" dirty="0">
                          <a:effectLst/>
                          <a:uFill>
                            <a:solidFill>
                              <a:srgbClr val="000000"/>
                            </a:solidFill>
                          </a:uFill>
                        </a:rPr>
                        <a:t>6</a:t>
                      </a:r>
                      <a:r>
                        <a:rPr lang="zh-TW" sz="1200" u="none" strike="noStrike" kern="100" dirty="0">
                          <a:effectLst/>
                          <a:uFill>
                            <a:solidFill>
                              <a:srgbClr val="000000"/>
                            </a:solidFill>
                          </a:uFill>
                        </a:rPr>
                        <a:t>志願序</a:t>
                      </a:r>
                      <a:r>
                        <a:rPr lang="en-US" sz="1200" u="none" strike="noStrike" kern="100" dirty="0">
                          <a:effectLst/>
                          <a:uFill>
                            <a:solidFill>
                              <a:srgbClr val="000000"/>
                            </a:solidFill>
                          </a:uFill>
                        </a:rPr>
                        <a:t>(</a:t>
                      </a:r>
                      <a:r>
                        <a:rPr lang="zh-TW" sz="1200" u="none" strike="noStrike" kern="100" dirty="0">
                          <a:effectLst/>
                          <a:uFill>
                            <a:solidFill>
                              <a:srgbClr val="000000"/>
                            </a:solidFill>
                          </a:uFill>
                        </a:rPr>
                        <a:t>含</a:t>
                      </a:r>
                      <a:r>
                        <a:rPr lang="en-US" sz="1200" u="none" strike="noStrike" kern="100" dirty="0">
                          <a:effectLst/>
                          <a:uFill>
                            <a:solidFill>
                              <a:srgbClr val="000000"/>
                            </a:solidFill>
                          </a:uFill>
                        </a:rPr>
                        <a:t>)</a:t>
                      </a:r>
                      <a:r>
                        <a:rPr lang="zh-TW" sz="1200" u="none" strike="noStrike" kern="100" dirty="0">
                          <a:effectLst/>
                          <a:uFill>
                            <a:solidFill>
                              <a:srgbClr val="000000"/>
                            </a:solidFill>
                          </a:uFill>
                        </a:rPr>
                        <a:t>後志願選填以單科為單位，以</a:t>
                      </a:r>
                      <a:r>
                        <a:rPr lang="en-US" sz="1200" u="none" strike="noStrike" kern="100" dirty="0">
                          <a:effectLst/>
                          <a:uFill>
                            <a:solidFill>
                              <a:srgbClr val="000000"/>
                            </a:solidFill>
                          </a:uFill>
                        </a:rPr>
                        <a:t>5</a:t>
                      </a:r>
                      <a:r>
                        <a:rPr lang="zh-TW" sz="1200" u="none" strike="noStrike" kern="100" dirty="0">
                          <a:effectLst/>
                          <a:uFill>
                            <a:solidFill>
                              <a:srgbClr val="000000"/>
                            </a:solidFill>
                          </a:uFill>
                        </a:rPr>
                        <a:t>分計。</a:t>
                      </a:r>
                      <a:endParaRPr lang="zh-TW" sz="1200" u="none" strike="noStrike" kern="100" dirty="0">
                        <a:effectLst/>
                        <a:uFill>
                          <a:solidFill>
                            <a:srgbClr val="000000"/>
                          </a:solidFill>
                        </a:uFill>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685810">
                <a:tc rowSpan="7">
                  <a:txBody>
                    <a:bodyPr/>
                    <a:lstStyle/>
                    <a:p>
                      <a:pPr algn="just">
                        <a:lnSpc>
                          <a:spcPts val="1800"/>
                        </a:lnSpc>
                        <a:spcAft>
                          <a:spcPts val="0"/>
                        </a:spcAft>
                      </a:pPr>
                      <a:r>
                        <a:rPr lang="zh-TW" sz="1200" kern="0">
                          <a:effectLst/>
                        </a:rPr>
                        <a:t>2.多</a:t>
                      </a:r>
                      <a:endParaRPr lang="zh-TW" sz="1200" kern="100">
                        <a:effectLst/>
                      </a:endParaRPr>
                    </a:p>
                    <a:p>
                      <a:pPr algn="just">
                        <a:lnSpc>
                          <a:spcPts val="1800"/>
                        </a:lnSpc>
                        <a:spcAft>
                          <a:spcPts val="0"/>
                        </a:spcAft>
                      </a:pPr>
                      <a:r>
                        <a:rPr lang="zh-TW" sz="1200" kern="0">
                          <a:effectLst/>
                        </a:rPr>
                        <a:t>元</a:t>
                      </a:r>
                      <a:endParaRPr lang="zh-TW" sz="1200" kern="100">
                        <a:effectLst/>
                      </a:endParaRPr>
                    </a:p>
                    <a:p>
                      <a:pPr algn="just">
                        <a:lnSpc>
                          <a:spcPts val="1800"/>
                        </a:lnSpc>
                        <a:spcAft>
                          <a:spcPts val="0"/>
                        </a:spcAft>
                      </a:pPr>
                      <a:r>
                        <a:rPr lang="zh-TW" sz="1200" kern="0">
                          <a:effectLst/>
                        </a:rPr>
                        <a:t>學</a:t>
                      </a:r>
                      <a:endParaRPr lang="zh-TW" sz="1200" kern="100">
                        <a:effectLst/>
                      </a:endParaRPr>
                    </a:p>
                    <a:p>
                      <a:pPr algn="just">
                        <a:lnSpc>
                          <a:spcPts val="1800"/>
                        </a:lnSpc>
                        <a:spcAft>
                          <a:spcPts val="0"/>
                        </a:spcAft>
                      </a:pPr>
                      <a:r>
                        <a:rPr lang="zh-TW" sz="1200" kern="0">
                          <a:effectLst/>
                        </a:rPr>
                        <a:t>習</a:t>
                      </a:r>
                      <a:endParaRPr lang="zh-TW" sz="1200" kern="100">
                        <a:effectLst/>
                      </a:endParaRPr>
                    </a:p>
                    <a:p>
                      <a:pPr algn="just">
                        <a:lnSpc>
                          <a:spcPts val="1800"/>
                        </a:lnSpc>
                        <a:spcAft>
                          <a:spcPts val="0"/>
                        </a:spcAft>
                      </a:pPr>
                      <a:r>
                        <a:rPr lang="zh-TW" sz="1200" kern="0">
                          <a:effectLst/>
                        </a:rPr>
                        <a:t>表</a:t>
                      </a:r>
                      <a:endParaRPr lang="zh-TW" sz="1200" kern="100">
                        <a:effectLst/>
                      </a:endParaRPr>
                    </a:p>
                    <a:p>
                      <a:pPr algn="just">
                        <a:lnSpc>
                          <a:spcPts val="1800"/>
                        </a:lnSpc>
                        <a:spcAft>
                          <a:spcPts val="0"/>
                        </a:spcAft>
                      </a:pPr>
                      <a:r>
                        <a:rPr lang="zh-TW" sz="1200" kern="0">
                          <a:effectLst/>
                        </a:rPr>
                        <a:t>現</a:t>
                      </a:r>
                      <a:endParaRPr lang="zh-TW" sz="1200" kern="100">
                        <a:effectLst/>
                        <a:latin typeface="Calibri"/>
                        <a:ea typeface="新細明體"/>
                        <a:cs typeface="Times New Roman"/>
                      </a:endParaRPr>
                    </a:p>
                  </a:txBody>
                  <a:tcPr marL="4238" marR="4238"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just">
                        <a:lnSpc>
                          <a:spcPts val="1800"/>
                        </a:lnSpc>
                        <a:spcAft>
                          <a:spcPts val="0"/>
                        </a:spcAft>
                      </a:pPr>
                      <a:r>
                        <a:rPr lang="zh-TW" sz="1200" kern="0" dirty="0">
                          <a:effectLst/>
                        </a:rPr>
                        <a:t>競賽成績</a:t>
                      </a:r>
                      <a:endParaRPr lang="zh-TW" sz="1200" kern="100" dirty="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100">
                          <a:effectLst/>
                        </a:rPr>
                        <a:t>國際第一名</a:t>
                      </a:r>
                      <a:r>
                        <a:rPr lang="en-US" sz="1200" kern="100">
                          <a:effectLst/>
                        </a:rPr>
                        <a:t>10</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100">
                          <a:effectLst/>
                        </a:rPr>
                        <a:t>國際第二名</a:t>
                      </a:r>
                      <a:r>
                        <a:rPr lang="en-US" sz="1200" kern="100">
                          <a:effectLst/>
                        </a:rPr>
                        <a:t>9</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100">
                          <a:effectLst/>
                        </a:rPr>
                        <a:t>國際第三名</a:t>
                      </a:r>
                      <a:r>
                        <a:rPr lang="en-US" sz="1200" kern="100">
                          <a:effectLst/>
                        </a:rPr>
                        <a:t>8</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just">
                        <a:lnSpc>
                          <a:spcPts val="1800"/>
                        </a:lnSpc>
                        <a:spcAft>
                          <a:spcPts val="0"/>
                        </a:spcAft>
                      </a:pPr>
                      <a:r>
                        <a:rPr lang="zh-TW" sz="1200" kern="100">
                          <a:effectLst/>
                        </a:rPr>
                        <a:t>國際第四至八名</a:t>
                      </a:r>
                    </a:p>
                    <a:p>
                      <a:pPr algn="just">
                        <a:lnSpc>
                          <a:spcPts val="1800"/>
                        </a:lnSpc>
                        <a:spcAft>
                          <a:spcPts val="0"/>
                        </a:spcAft>
                      </a:pPr>
                      <a:r>
                        <a:rPr lang="en-US" sz="1200" kern="100">
                          <a:effectLst/>
                        </a:rPr>
                        <a:t>7</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just">
                        <a:lnSpc>
                          <a:spcPts val="1800"/>
                        </a:lnSpc>
                        <a:spcAft>
                          <a:spcPts val="0"/>
                        </a:spcAft>
                      </a:pPr>
                      <a:endParaRPr lang="zh-TW" sz="1600" kern="10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pPr algn="just">
                        <a:lnSpc>
                          <a:spcPts val="1800"/>
                        </a:lnSpc>
                        <a:spcAft>
                          <a:spcPts val="0"/>
                        </a:spcAft>
                      </a:pPr>
                      <a:endParaRPr lang="zh-TW" sz="1600" kern="10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7">
                  <a:txBody>
                    <a:bodyPr/>
                    <a:lstStyle/>
                    <a:p>
                      <a:pPr algn="just">
                        <a:lnSpc>
                          <a:spcPts val="1800"/>
                        </a:lnSpc>
                        <a:spcAft>
                          <a:spcPts val="0"/>
                        </a:spcAft>
                      </a:pPr>
                      <a:r>
                        <a:rPr lang="en-US" sz="1200" kern="0">
                          <a:effectLst/>
                        </a:rPr>
                        <a:t> </a:t>
                      </a:r>
                      <a:endParaRPr lang="zh-TW" sz="1200" kern="100">
                        <a:effectLst/>
                      </a:endParaRPr>
                    </a:p>
                    <a:p>
                      <a:pPr algn="just">
                        <a:lnSpc>
                          <a:spcPts val="1800"/>
                        </a:lnSpc>
                        <a:spcAft>
                          <a:spcPts val="0"/>
                        </a:spcAft>
                      </a:pPr>
                      <a:r>
                        <a:rPr lang="en-US" sz="1200" kern="0">
                          <a:effectLst/>
                        </a:rPr>
                        <a:t> </a:t>
                      </a:r>
                      <a:endParaRPr lang="zh-TW" sz="1200" kern="100">
                        <a:effectLst/>
                      </a:endParaRPr>
                    </a:p>
                    <a:p>
                      <a:pPr algn="just">
                        <a:lnSpc>
                          <a:spcPts val="1800"/>
                        </a:lnSpc>
                        <a:spcAft>
                          <a:spcPts val="0"/>
                        </a:spcAft>
                      </a:pPr>
                      <a:r>
                        <a:rPr lang="en-US" sz="1200" kern="0">
                          <a:effectLst/>
                        </a:rPr>
                        <a:t> </a:t>
                      </a:r>
                      <a:endParaRPr lang="zh-TW" sz="1200" kern="100">
                        <a:effectLst/>
                      </a:endParaRPr>
                    </a:p>
                    <a:p>
                      <a:pPr algn="just">
                        <a:lnSpc>
                          <a:spcPts val="1800"/>
                        </a:lnSpc>
                        <a:spcAft>
                          <a:spcPts val="0"/>
                        </a:spcAft>
                      </a:pPr>
                      <a:r>
                        <a:rPr lang="zh-TW" sz="1200" kern="0">
                          <a:effectLst/>
                        </a:rPr>
                        <a:t> </a:t>
                      </a:r>
                      <a:endParaRPr lang="zh-TW" sz="1200" kern="100">
                        <a:effectLst/>
                      </a:endParaRPr>
                    </a:p>
                    <a:p>
                      <a:pPr algn="just">
                        <a:lnSpc>
                          <a:spcPts val="1800"/>
                        </a:lnSpc>
                        <a:spcAft>
                          <a:spcPts val="0"/>
                        </a:spcAft>
                      </a:pPr>
                      <a:r>
                        <a:rPr lang="en-US" sz="1200" kern="0">
                          <a:effectLst/>
                        </a:rPr>
                        <a:t> </a:t>
                      </a:r>
                      <a:endParaRPr lang="zh-TW" sz="1200" kern="100">
                        <a:effectLst/>
                      </a:endParaRPr>
                    </a:p>
                    <a:p>
                      <a:pPr algn="just">
                        <a:lnSpc>
                          <a:spcPts val="1800"/>
                        </a:lnSpc>
                        <a:spcAft>
                          <a:spcPts val="0"/>
                        </a:spcAft>
                      </a:pPr>
                      <a:r>
                        <a:rPr lang="zh-TW" sz="1200" kern="0">
                          <a:effectLst/>
                        </a:rPr>
                        <a:t>最</a:t>
                      </a:r>
                      <a:endParaRPr lang="zh-TW" sz="1200" kern="100">
                        <a:effectLst/>
                      </a:endParaRPr>
                    </a:p>
                    <a:p>
                      <a:pPr algn="just">
                        <a:lnSpc>
                          <a:spcPts val="1800"/>
                        </a:lnSpc>
                        <a:spcAft>
                          <a:spcPts val="0"/>
                        </a:spcAft>
                      </a:pPr>
                      <a:r>
                        <a:rPr lang="zh-TW" sz="1200" kern="0">
                          <a:effectLst/>
                        </a:rPr>
                        <a:t>高</a:t>
                      </a:r>
                      <a:endParaRPr lang="zh-TW" sz="1200" kern="100">
                        <a:effectLst/>
                      </a:endParaRPr>
                    </a:p>
                    <a:p>
                      <a:pPr algn="just">
                        <a:lnSpc>
                          <a:spcPts val="1800"/>
                        </a:lnSpc>
                        <a:spcAft>
                          <a:spcPts val="0"/>
                        </a:spcAft>
                      </a:pPr>
                      <a:r>
                        <a:rPr lang="zh-TW" sz="1200" kern="0">
                          <a:effectLst/>
                        </a:rPr>
                        <a:t>採</a:t>
                      </a:r>
                      <a:endParaRPr lang="zh-TW" sz="1200" kern="100">
                        <a:effectLst/>
                      </a:endParaRPr>
                    </a:p>
                    <a:p>
                      <a:pPr algn="just">
                        <a:lnSpc>
                          <a:spcPts val="1800"/>
                        </a:lnSpc>
                        <a:spcAft>
                          <a:spcPts val="0"/>
                        </a:spcAft>
                      </a:pPr>
                      <a:r>
                        <a:rPr lang="zh-TW" sz="1200" kern="0">
                          <a:effectLst/>
                        </a:rPr>
                        <a:t>計</a:t>
                      </a:r>
                      <a:endParaRPr lang="zh-TW" sz="1200" kern="100">
                        <a:effectLst/>
                      </a:endParaRPr>
                    </a:p>
                    <a:p>
                      <a:pPr algn="just">
                        <a:lnSpc>
                          <a:spcPts val="1800"/>
                        </a:lnSpc>
                        <a:spcAft>
                          <a:spcPts val="0"/>
                        </a:spcAft>
                      </a:pPr>
                      <a:r>
                        <a:rPr lang="en-US" sz="1200" kern="0">
                          <a:effectLst/>
                        </a:rPr>
                        <a:t>50</a:t>
                      </a:r>
                      <a:endParaRPr lang="zh-TW" sz="1200" kern="100">
                        <a:effectLst/>
                      </a:endParaRPr>
                    </a:p>
                    <a:p>
                      <a:pPr algn="just">
                        <a:lnSpc>
                          <a:spcPts val="1800"/>
                        </a:lnSpc>
                        <a:spcAft>
                          <a:spcPts val="0"/>
                        </a:spcAft>
                      </a:pPr>
                      <a:r>
                        <a:rPr lang="zh-TW" sz="1200" kern="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139700" indent="-139700" algn="just">
                        <a:lnSpc>
                          <a:spcPts val="1800"/>
                        </a:lnSpc>
                        <a:spcAft>
                          <a:spcPts val="0"/>
                        </a:spcAft>
                        <a:tabLst>
                          <a:tab pos="221615" algn="l"/>
                        </a:tabLst>
                      </a:pPr>
                      <a:r>
                        <a:rPr lang="zh-TW" sz="1200" kern="0" dirty="0">
                          <a:effectLst/>
                        </a:rPr>
                        <a:t>1.限國中階段(七上至九上五學期)獲得之成績始採計。</a:t>
                      </a:r>
                      <a:endParaRPr lang="zh-TW" sz="1200" kern="100" dirty="0">
                        <a:effectLst/>
                      </a:endParaRPr>
                    </a:p>
                    <a:p>
                      <a:pPr algn="just">
                        <a:lnSpc>
                          <a:spcPts val="1800"/>
                        </a:lnSpc>
                        <a:spcAft>
                          <a:spcPts val="0"/>
                        </a:spcAft>
                        <a:tabLst>
                          <a:tab pos="221615" algn="l"/>
                        </a:tabLst>
                      </a:pPr>
                      <a:r>
                        <a:rPr lang="zh-TW" sz="1200" kern="0" dirty="0">
                          <a:effectLst/>
                        </a:rPr>
                        <a:t>2.競賽項目：科學展覽、各學科能</a:t>
                      </a:r>
                      <a:endParaRPr lang="zh-TW" sz="1200" kern="100" dirty="0">
                        <a:effectLst/>
                      </a:endParaRPr>
                    </a:p>
                    <a:p>
                      <a:pPr algn="just">
                        <a:lnSpc>
                          <a:spcPts val="1800"/>
                        </a:lnSpc>
                        <a:spcAft>
                          <a:spcPts val="0"/>
                        </a:spcAft>
                        <a:tabLst>
                          <a:tab pos="221615" algn="l"/>
                        </a:tabLst>
                      </a:pPr>
                      <a:r>
                        <a:rPr lang="en-US" sz="1200" kern="0" dirty="0">
                          <a:effectLst/>
                        </a:rPr>
                        <a:t>  </a:t>
                      </a:r>
                      <a:r>
                        <a:rPr lang="zh-TW" sz="1200" kern="0" dirty="0">
                          <a:effectLst/>
                        </a:rPr>
                        <a:t>力競賽、語文類競賽、藝能類競</a:t>
                      </a:r>
                      <a:endParaRPr lang="zh-TW" sz="1200" kern="100" dirty="0">
                        <a:effectLst/>
                      </a:endParaRPr>
                    </a:p>
                    <a:p>
                      <a:pPr algn="just">
                        <a:lnSpc>
                          <a:spcPts val="1800"/>
                        </a:lnSpc>
                        <a:spcAft>
                          <a:spcPts val="0"/>
                        </a:spcAft>
                        <a:tabLst>
                          <a:tab pos="221615" algn="l"/>
                        </a:tabLst>
                      </a:pPr>
                      <a:r>
                        <a:rPr lang="en-US" sz="1200" kern="0" dirty="0">
                          <a:effectLst/>
                        </a:rPr>
                        <a:t>  </a:t>
                      </a:r>
                      <a:r>
                        <a:rPr lang="zh-TW" sz="1200" kern="0" dirty="0">
                          <a:effectLst/>
                        </a:rPr>
                        <a:t>賽、運動類競賽。</a:t>
                      </a:r>
                      <a:endParaRPr lang="zh-TW" sz="1200" kern="100" dirty="0">
                        <a:effectLst/>
                      </a:endParaRPr>
                    </a:p>
                    <a:p>
                      <a:pPr algn="just">
                        <a:lnSpc>
                          <a:spcPts val="1800"/>
                        </a:lnSpc>
                        <a:spcAft>
                          <a:spcPts val="0"/>
                        </a:spcAft>
                        <a:tabLst>
                          <a:tab pos="221615" algn="l"/>
                        </a:tabLst>
                      </a:pPr>
                      <a:r>
                        <a:rPr lang="zh-TW" sz="1200" kern="0" dirty="0">
                          <a:effectLst/>
                        </a:rPr>
                        <a:t>3.同一性質或同一項目之競賽，僅</a:t>
                      </a:r>
                      <a:endParaRPr lang="zh-TW" sz="1200" kern="100" dirty="0">
                        <a:effectLst/>
                      </a:endParaRPr>
                    </a:p>
                    <a:p>
                      <a:pPr algn="just">
                        <a:lnSpc>
                          <a:spcPts val="1800"/>
                        </a:lnSpc>
                        <a:spcAft>
                          <a:spcPts val="0"/>
                        </a:spcAft>
                        <a:tabLst>
                          <a:tab pos="221615" algn="l"/>
                        </a:tabLst>
                      </a:pPr>
                      <a:r>
                        <a:rPr lang="en-US" sz="1200" kern="0" dirty="0">
                          <a:effectLst/>
                        </a:rPr>
                        <a:t>  </a:t>
                      </a:r>
                      <a:r>
                        <a:rPr lang="zh-TW" sz="1200" kern="0" dirty="0">
                          <a:effectLst/>
                        </a:rPr>
                        <a:t>擇優計分一次。</a:t>
                      </a:r>
                      <a:endParaRPr lang="zh-TW" sz="1200" kern="100" dirty="0">
                        <a:effectLst/>
                      </a:endParaRPr>
                    </a:p>
                    <a:p>
                      <a:pPr algn="just">
                        <a:lnSpc>
                          <a:spcPts val="1800"/>
                        </a:lnSpc>
                        <a:spcAft>
                          <a:spcPts val="0"/>
                        </a:spcAft>
                        <a:tabLst>
                          <a:tab pos="221615" algn="l"/>
                        </a:tabLst>
                      </a:pPr>
                      <a:r>
                        <a:rPr lang="zh-TW" sz="1200" kern="0" dirty="0">
                          <a:effectLst/>
                        </a:rPr>
                        <a:t>4.</a:t>
                      </a:r>
                      <a:r>
                        <a:rPr lang="zh-TW" sz="1200" u="sng" kern="0" dirty="0">
                          <a:effectLst/>
                        </a:rPr>
                        <a:t>本項最高</a:t>
                      </a:r>
                      <a:r>
                        <a:rPr lang="en-US" sz="1200" u="sng" kern="0" dirty="0">
                          <a:effectLst/>
                        </a:rPr>
                        <a:t>10</a:t>
                      </a:r>
                      <a:r>
                        <a:rPr lang="zh-TW" sz="1200" u="sng" kern="0" dirty="0">
                          <a:effectLst/>
                        </a:rPr>
                        <a:t>分</a:t>
                      </a:r>
                      <a:r>
                        <a:rPr lang="zh-TW" sz="1200" kern="0" dirty="0">
                          <a:effectLst/>
                        </a:rPr>
                        <a:t>。</a:t>
                      </a:r>
                      <a:endParaRPr lang="zh-TW" sz="1200" kern="100" dirty="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57207">
                <a:tc vMerge="1">
                  <a:txBody>
                    <a:bodyPr/>
                    <a:lstStyle/>
                    <a:p>
                      <a:endParaRPr lang="zh-TW" altLang="en-US"/>
                    </a:p>
                  </a:txBody>
                  <a:tcPr/>
                </a:tc>
                <a:tc vMerge="1">
                  <a:txBody>
                    <a:bodyPr/>
                    <a:lstStyle/>
                    <a:p>
                      <a:endParaRPr lang="zh-TW" altLang="en-US"/>
                    </a:p>
                  </a:txBody>
                  <a:tcPr/>
                </a:tc>
                <a:tc>
                  <a:txBody>
                    <a:bodyPr/>
                    <a:lstStyle/>
                    <a:p>
                      <a:pPr algn="just">
                        <a:lnSpc>
                          <a:spcPts val="1800"/>
                        </a:lnSpc>
                        <a:spcAft>
                          <a:spcPts val="0"/>
                        </a:spcAft>
                      </a:pPr>
                      <a:r>
                        <a:rPr lang="zh-TW" sz="1200" kern="100">
                          <a:effectLst/>
                        </a:rPr>
                        <a:t>全國第一名</a:t>
                      </a:r>
                      <a:r>
                        <a:rPr lang="en-US" sz="1200" kern="100">
                          <a:effectLst/>
                        </a:rPr>
                        <a:t>7</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100">
                          <a:effectLst/>
                        </a:rPr>
                        <a:t>全國第二名</a:t>
                      </a:r>
                      <a:r>
                        <a:rPr lang="en-US" sz="1200" kern="100">
                          <a:effectLst/>
                        </a:rPr>
                        <a:t>6</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100">
                          <a:effectLst/>
                        </a:rPr>
                        <a:t>全國第三名</a:t>
                      </a:r>
                      <a:r>
                        <a:rPr lang="en-US" sz="1200" kern="100">
                          <a:effectLst/>
                        </a:rPr>
                        <a:t>5</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just">
                        <a:lnSpc>
                          <a:spcPts val="1800"/>
                        </a:lnSpc>
                        <a:spcAft>
                          <a:spcPts val="0"/>
                        </a:spcAft>
                      </a:pPr>
                      <a:r>
                        <a:rPr lang="zh-TW" sz="1200" kern="100">
                          <a:effectLst/>
                        </a:rPr>
                        <a:t>全國第四至八名</a:t>
                      </a:r>
                    </a:p>
                    <a:p>
                      <a:pPr algn="just">
                        <a:lnSpc>
                          <a:spcPts val="1800"/>
                        </a:lnSpc>
                        <a:spcAft>
                          <a:spcPts val="0"/>
                        </a:spcAft>
                      </a:pPr>
                      <a:r>
                        <a:rPr lang="en-US" sz="1200" kern="100">
                          <a:effectLst/>
                        </a:rPr>
                        <a:t>4</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just">
                        <a:lnSpc>
                          <a:spcPts val="1800"/>
                        </a:lnSpc>
                        <a:spcAft>
                          <a:spcPts val="0"/>
                        </a:spcAft>
                      </a:pPr>
                      <a:endParaRPr lang="zh-TW" sz="1600" kern="10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pPr algn="just">
                        <a:lnSpc>
                          <a:spcPts val="1800"/>
                        </a:lnSpc>
                        <a:spcAft>
                          <a:spcPts val="0"/>
                        </a:spcAft>
                      </a:pPr>
                      <a:endParaRPr lang="zh-TW" sz="1600" kern="10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3"/>
                  </a:ext>
                </a:extLst>
              </a:tr>
              <a:tr h="749827">
                <a:tc vMerge="1">
                  <a:txBody>
                    <a:bodyPr/>
                    <a:lstStyle/>
                    <a:p>
                      <a:endParaRPr lang="zh-TW" altLang="en-US"/>
                    </a:p>
                  </a:txBody>
                  <a:tcPr/>
                </a:tc>
                <a:tc vMerge="1">
                  <a:txBody>
                    <a:bodyPr/>
                    <a:lstStyle/>
                    <a:p>
                      <a:endParaRPr lang="zh-TW" altLang="en-US"/>
                    </a:p>
                  </a:txBody>
                  <a:tcPr/>
                </a:tc>
                <a:tc>
                  <a:txBody>
                    <a:bodyPr/>
                    <a:lstStyle/>
                    <a:p>
                      <a:pPr algn="just">
                        <a:lnSpc>
                          <a:spcPts val="1800"/>
                        </a:lnSpc>
                        <a:spcAft>
                          <a:spcPts val="0"/>
                        </a:spcAft>
                      </a:pPr>
                      <a:r>
                        <a:rPr lang="zh-TW" sz="1200" kern="100">
                          <a:effectLst/>
                        </a:rPr>
                        <a:t>縣市第一名</a:t>
                      </a:r>
                      <a:r>
                        <a:rPr lang="en-US" sz="1200" kern="100">
                          <a:effectLst/>
                        </a:rPr>
                        <a:t>4</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100">
                          <a:effectLst/>
                        </a:rPr>
                        <a:t>縣市第二名</a:t>
                      </a:r>
                      <a:r>
                        <a:rPr lang="en-US" sz="1200" kern="100">
                          <a:effectLst/>
                        </a:rPr>
                        <a:t>3</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100">
                          <a:effectLst/>
                        </a:rPr>
                        <a:t>縣市第三名</a:t>
                      </a:r>
                      <a:r>
                        <a:rPr lang="en-US" sz="1200" kern="100">
                          <a:effectLst/>
                        </a:rPr>
                        <a:t>2</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just">
                        <a:lnSpc>
                          <a:spcPts val="1800"/>
                        </a:lnSpc>
                        <a:spcAft>
                          <a:spcPts val="0"/>
                        </a:spcAft>
                      </a:pPr>
                      <a:r>
                        <a:rPr lang="zh-TW" sz="1200" kern="100">
                          <a:effectLst/>
                        </a:rPr>
                        <a:t>縣市第四至八名</a:t>
                      </a:r>
                    </a:p>
                    <a:p>
                      <a:pPr algn="just">
                        <a:lnSpc>
                          <a:spcPts val="1800"/>
                        </a:lnSpc>
                        <a:spcAft>
                          <a:spcPts val="0"/>
                        </a:spcAft>
                      </a:pPr>
                      <a:r>
                        <a:rPr lang="en-US" sz="1200" kern="100">
                          <a:effectLst/>
                        </a:rPr>
                        <a:t>1</a:t>
                      </a:r>
                      <a:r>
                        <a:rPr lang="zh-TW" sz="1200" kern="10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just">
                        <a:lnSpc>
                          <a:spcPts val="1800"/>
                        </a:lnSpc>
                        <a:spcAft>
                          <a:spcPts val="0"/>
                        </a:spcAft>
                      </a:pPr>
                      <a:endParaRPr lang="zh-TW" sz="1600" kern="10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pPr algn="just">
                        <a:lnSpc>
                          <a:spcPts val="1800"/>
                        </a:lnSpc>
                        <a:spcAft>
                          <a:spcPts val="0"/>
                        </a:spcAft>
                      </a:pPr>
                      <a:endParaRPr lang="zh-TW" sz="1600" kern="10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4"/>
                  </a:ext>
                </a:extLst>
              </a:tr>
              <a:tr h="228603">
                <a:tc vMerge="1">
                  <a:txBody>
                    <a:bodyPr/>
                    <a:lstStyle/>
                    <a:p>
                      <a:endParaRPr lang="zh-TW" altLang="en-US"/>
                    </a:p>
                  </a:txBody>
                  <a:tcPr/>
                </a:tc>
                <a:tc>
                  <a:txBody>
                    <a:bodyPr/>
                    <a:lstStyle/>
                    <a:p>
                      <a:pPr algn="just">
                        <a:lnSpc>
                          <a:spcPts val="1800"/>
                        </a:lnSpc>
                        <a:spcAft>
                          <a:spcPts val="0"/>
                        </a:spcAft>
                      </a:pPr>
                      <a:r>
                        <a:rPr lang="zh-TW" sz="1200" kern="0">
                          <a:effectLst/>
                        </a:rPr>
                        <a:t>獎勵紀錄</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gridSpan="7">
                  <a:txBody>
                    <a:bodyPr/>
                    <a:lstStyle/>
                    <a:p>
                      <a:pPr algn="just">
                        <a:lnSpc>
                          <a:spcPts val="1800"/>
                        </a:lnSpc>
                        <a:spcAft>
                          <a:spcPts val="0"/>
                        </a:spcAft>
                      </a:pPr>
                      <a:r>
                        <a:rPr lang="zh-TW" sz="1200" kern="0">
                          <a:effectLst/>
                        </a:rPr>
                        <a:t> </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hMerge="1">
                  <a:txBody>
                    <a:bodyPr/>
                    <a:lstStyle/>
                    <a:p>
                      <a:endParaRPr lang="zh-TW" altLang="en-US"/>
                    </a:p>
                  </a:txBody>
                  <a:tcPr/>
                </a:tc>
                <a:tc rowSpan="4" hMerge="1">
                  <a:txBody>
                    <a:bodyPr/>
                    <a:lstStyle/>
                    <a:p>
                      <a:endParaRPr lang="zh-TW" altLang="en-US"/>
                    </a:p>
                  </a:txBody>
                  <a:tcPr/>
                </a:tc>
                <a:tc rowSpan="4" hMerge="1">
                  <a:txBody>
                    <a:bodyPr/>
                    <a:lstStyle/>
                    <a:p>
                      <a:endParaRPr lang="zh-TW" altLang="en-US"/>
                    </a:p>
                  </a:txBody>
                  <a:tcPr/>
                </a:tc>
                <a:tc rowSpan="4" hMerge="1">
                  <a:txBody>
                    <a:bodyPr/>
                    <a:lstStyle/>
                    <a:p>
                      <a:endParaRPr lang="zh-TW" altLang="en-US"/>
                    </a:p>
                  </a:txBody>
                  <a:tcPr/>
                </a:tc>
                <a:tc rowSpan="4" hMerge="1">
                  <a:txBody>
                    <a:bodyPr/>
                    <a:lstStyle/>
                    <a:p>
                      <a:endParaRPr lang="zh-TW" altLang="en-US"/>
                    </a:p>
                  </a:txBody>
                  <a:tcPr/>
                </a:tc>
                <a:tc rowSpan="4" hMerge="1">
                  <a:txBody>
                    <a:bodyPr/>
                    <a:lstStyle/>
                    <a:p>
                      <a:endParaRPr lang="zh-TW" altLang="en-US"/>
                    </a:p>
                  </a:txBody>
                  <a:tcPr/>
                </a:tc>
                <a:tc vMerge="1">
                  <a:txBody>
                    <a:bodyPr/>
                    <a:lstStyle/>
                    <a:p>
                      <a:endParaRPr lang="zh-TW" altLang="en-US"/>
                    </a:p>
                  </a:txBody>
                  <a:tcPr/>
                </a:tc>
                <a:tc rowSpan="4">
                  <a:txBody>
                    <a:bodyPr/>
                    <a:lstStyle/>
                    <a:p>
                      <a:pPr algn="just">
                        <a:lnSpc>
                          <a:spcPts val="1800"/>
                        </a:lnSpc>
                        <a:spcAft>
                          <a:spcPts val="0"/>
                        </a:spcAft>
                      </a:pPr>
                      <a:r>
                        <a:rPr lang="zh-TW" sz="1200" kern="0" dirty="0">
                          <a:effectLst/>
                        </a:rPr>
                        <a:t>1.由國中依學生表現計算之。</a:t>
                      </a:r>
                      <a:endParaRPr lang="zh-TW" sz="1200" kern="100" dirty="0">
                        <a:effectLst/>
                      </a:endParaRPr>
                    </a:p>
                    <a:p>
                      <a:pPr algn="just">
                        <a:lnSpc>
                          <a:spcPts val="1800"/>
                        </a:lnSpc>
                        <a:spcAft>
                          <a:spcPts val="0"/>
                        </a:spcAft>
                      </a:pPr>
                      <a:r>
                        <a:rPr lang="zh-TW" sz="1200" kern="0" dirty="0">
                          <a:effectLst/>
                        </a:rPr>
                        <a:t>2.獎勵紀錄至體適能等四項均以</a:t>
                      </a:r>
                      <a:endParaRPr lang="zh-TW" sz="1200" kern="100" dirty="0">
                        <a:effectLst/>
                      </a:endParaRPr>
                    </a:p>
                    <a:p>
                      <a:pPr indent="139700" algn="just">
                        <a:lnSpc>
                          <a:spcPts val="1800"/>
                        </a:lnSpc>
                        <a:spcAft>
                          <a:spcPts val="0"/>
                        </a:spcAft>
                      </a:pPr>
                      <a:r>
                        <a:rPr lang="zh-TW" sz="1200" kern="0" dirty="0">
                          <a:effectLst/>
                        </a:rPr>
                        <a:t>原始分數計分，</a:t>
                      </a:r>
                      <a:r>
                        <a:rPr lang="zh-TW" sz="1200" u="sng" kern="0" dirty="0">
                          <a:effectLst/>
                        </a:rPr>
                        <a:t>獎勵紀錄、服務學</a:t>
                      </a:r>
                      <a:endParaRPr lang="zh-TW" sz="1200" kern="100" dirty="0">
                        <a:effectLst/>
                      </a:endParaRPr>
                    </a:p>
                    <a:p>
                      <a:pPr indent="139700" algn="just">
                        <a:lnSpc>
                          <a:spcPts val="1800"/>
                        </a:lnSpc>
                        <a:spcAft>
                          <a:spcPts val="0"/>
                        </a:spcAft>
                      </a:pPr>
                      <a:r>
                        <a:rPr lang="zh-TW" sz="1200" u="sng" kern="0" dirty="0">
                          <a:effectLst/>
                        </a:rPr>
                        <a:t>習各單項最高採計15分</a:t>
                      </a:r>
                      <a:r>
                        <a:rPr lang="zh-TW" sz="1200" kern="0" dirty="0">
                          <a:effectLst/>
                        </a:rPr>
                        <a:t>。</a:t>
                      </a:r>
                      <a:endParaRPr lang="zh-TW" sz="1200" kern="100" dirty="0">
                        <a:effectLst/>
                      </a:endParaRPr>
                    </a:p>
                    <a:p>
                      <a:pPr marL="247650" indent="-171450" algn="just">
                        <a:lnSpc>
                          <a:spcPts val="1800"/>
                        </a:lnSpc>
                        <a:spcAft>
                          <a:spcPts val="0"/>
                        </a:spcAft>
                      </a:pPr>
                      <a:r>
                        <a:rPr lang="zh-TW" sz="1200" kern="0" dirty="0">
                          <a:effectLst/>
                        </a:rPr>
                        <a:t>(嘉獎/警告每支0.5分；小功/小過每支1.5</a:t>
                      </a:r>
                      <a:endParaRPr lang="zh-TW" sz="1200" kern="100" dirty="0">
                        <a:effectLst/>
                      </a:endParaRPr>
                    </a:p>
                    <a:p>
                      <a:pPr indent="114300" algn="just">
                        <a:lnSpc>
                          <a:spcPts val="1800"/>
                        </a:lnSpc>
                        <a:spcAft>
                          <a:spcPts val="0"/>
                        </a:spcAft>
                      </a:pPr>
                      <a:r>
                        <a:rPr lang="zh-TW" sz="1200" kern="0" dirty="0">
                          <a:effectLst/>
                        </a:rPr>
                        <a:t>分；大功/大過每支4.5分；服務學習每小</a:t>
                      </a:r>
                      <a:endParaRPr lang="zh-TW" sz="1200" kern="100" dirty="0">
                        <a:effectLst/>
                      </a:endParaRPr>
                    </a:p>
                    <a:p>
                      <a:pPr indent="114300" algn="just">
                        <a:lnSpc>
                          <a:spcPts val="1800"/>
                        </a:lnSpc>
                        <a:spcAft>
                          <a:spcPts val="0"/>
                        </a:spcAft>
                      </a:pPr>
                      <a:r>
                        <a:rPr lang="zh-TW" sz="1200" kern="0" dirty="0">
                          <a:effectLst/>
                        </a:rPr>
                        <a:t>時0.3分)</a:t>
                      </a:r>
                      <a:endParaRPr lang="zh-TW" sz="1200" kern="100" dirty="0">
                        <a:effectLst/>
                      </a:endParaRPr>
                    </a:p>
                    <a:p>
                      <a:pPr algn="just">
                        <a:lnSpc>
                          <a:spcPts val="1800"/>
                        </a:lnSpc>
                        <a:spcAft>
                          <a:spcPts val="0"/>
                        </a:spcAft>
                      </a:pPr>
                      <a:r>
                        <a:rPr lang="zh-TW" sz="1200" kern="0" dirty="0">
                          <a:effectLst/>
                        </a:rPr>
                        <a:t>3.社團參與、體適能各單項最高採計</a:t>
                      </a:r>
                      <a:endParaRPr lang="zh-TW" sz="1200" kern="100" dirty="0">
                        <a:effectLst/>
                      </a:endParaRPr>
                    </a:p>
                    <a:p>
                      <a:pPr indent="139700" algn="just">
                        <a:lnSpc>
                          <a:spcPts val="1800"/>
                        </a:lnSpc>
                        <a:spcAft>
                          <a:spcPts val="0"/>
                        </a:spcAft>
                      </a:pPr>
                      <a:r>
                        <a:rPr lang="zh-TW" sz="1200" kern="0" dirty="0">
                          <a:effectLst/>
                        </a:rPr>
                        <a:t>10分。 </a:t>
                      </a:r>
                      <a:endParaRPr lang="zh-TW" sz="1200" kern="100" dirty="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28603">
                <a:tc vMerge="1">
                  <a:txBody>
                    <a:bodyPr/>
                    <a:lstStyle/>
                    <a:p>
                      <a:endParaRPr lang="zh-TW" altLang="en-US"/>
                    </a:p>
                  </a:txBody>
                  <a:tcPr/>
                </a:tc>
                <a:tc>
                  <a:txBody>
                    <a:bodyPr/>
                    <a:lstStyle/>
                    <a:p>
                      <a:pPr algn="just">
                        <a:lnSpc>
                          <a:spcPts val="1800"/>
                        </a:lnSpc>
                        <a:spcAft>
                          <a:spcPts val="0"/>
                        </a:spcAft>
                      </a:pPr>
                      <a:r>
                        <a:rPr lang="zh-TW" sz="1200" kern="0" dirty="0">
                          <a:effectLst/>
                        </a:rPr>
                        <a:t>服務學習</a:t>
                      </a:r>
                      <a:endParaRPr lang="zh-TW" sz="1200" kern="100" dirty="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7"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6"/>
                  </a:ext>
                </a:extLst>
              </a:tr>
              <a:tr h="228603">
                <a:tc vMerge="1">
                  <a:txBody>
                    <a:bodyPr/>
                    <a:lstStyle/>
                    <a:p>
                      <a:endParaRPr lang="zh-TW" altLang="en-US"/>
                    </a:p>
                  </a:txBody>
                  <a:tcPr/>
                </a:tc>
                <a:tc>
                  <a:txBody>
                    <a:bodyPr/>
                    <a:lstStyle/>
                    <a:p>
                      <a:pPr algn="just">
                        <a:lnSpc>
                          <a:spcPts val="1800"/>
                        </a:lnSpc>
                        <a:spcAft>
                          <a:spcPts val="0"/>
                        </a:spcAft>
                      </a:pPr>
                      <a:r>
                        <a:rPr lang="zh-TW" sz="1200" kern="0">
                          <a:effectLst/>
                        </a:rPr>
                        <a:t>社團參與</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7"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7"/>
                  </a:ext>
                </a:extLst>
              </a:tr>
              <a:tr h="1577362">
                <a:tc vMerge="1">
                  <a:txBody>
                    <a:bodyPr/>
                    <a:lstStyle/>
                    <a:p>
                      <a:endParaRPr lang="zh-TW" altLang="en-US"/>
                    </a:p>
                  </a:txBody>
                  <a:tcPr/>
                </a:tc>
                <a:tc>
                  <a:txBody>
                    <a:bodyPr/>
                    <a:lstStyle/>
                    <a:p>
                      <a:pPr algn="just">
                        <a:lnSpc>
                          <a:spcPts val="1800"/>
                        </a:lnSpc>
                        <a:spcAft>
                          <a:spcPts val="0"/>
                        </a:spcAft>
                      </a:pPr>
                      <a:r>
                        <a:rPr lang="zh-TW" sz="1200" kern="0">
                          <a:effectLst/>
                        </a:rPr>
                        <a:t>體適能</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7"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8"/>
                  </a:ext>
                </a:extLst>
              </a:tr>
              <a:tr h="457207">
                <a:tc gridSpan="2">
                  <a:txBody>
                    <a:bodyPr/>
                    <a:lstStyle/>
                    <a:p>
                      <a:pPr algn="just">
                        <a:lnSpc>
                          <a:spcPts val="1800"/>
                        </a:lnSpc>
                        <a:spcAft>
                          <a:spcPts val="0"/>
                        </a:spcAft>
                      </a:pPr>
                      <a:r>
                        <a:rPr lang="zh-TW" sz="1200" kern="0" dirty="0">
                          <a:effectLst/>
                        </a:rPr>
                        <a:t>3.就近入學</a:t>
                      </a:r>
                      <a:endParaRPr lang="zh-TW" sz="1200" kern="100" dirty="0">
                        <a:effectLst/>
                        <a:latin typeface="Calibri"/>
                        <a:ea typeface="新細明體"/>
                        <a:cs typeface="Times New Roman"/>
                      </a:endParaRPr>
                    </a:p>
                  </a:txBody>
                  <a:tcPr marL="4238" marR="4238"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gridSpan="3">
                  <a:txBody>
                    <a:bodyPr/>
                    <a:lstStyle/>
                    <a:p>
                      <a:pPr algn="just">
                        <a:lnSpc>
                          <a:spcPts val="1800"/>
                        </a:lnSpc>
                        <a:spcAft>
                          <a:spcPts val="0"/>
                        </a:spcAft>
                      </a:pPr>
                      <a:r>
                        <a:rPr lang="zh-TW" sz="1200" kern="0">
                          <a:effectLst/>
                        </a:rPr>
                        <a:t>符合</a:t>
                      </a:r>
                      <a:r>
                        <a:rPr lang="en-US" sz="1200" kern="0">
                          <a:effectLst/>
                        </a:rPr>
                        <a:t>10</a:t>
                      </a:r>
                      <a:r>
                        <a:rPr lang="zh-TW" sz="1200" kern="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a:txBody>
                    <a:bodyPr/>
                    <a:lstStyle/>
                    <a:p>
                      <a:pPr algn="just">
                        <a:lnSpc>
                          <a:spcPts val="1800"/>
                        </a:lnSpc>
                        <a:spcAft>
                          <a:spcPts val="0"/>
                        </a:spcAft>
                      </a:pPr>
                      <a:r>
                        <a:rPr lang="zh-TW" sz="1200" kern="0">
                          <a:effectLst/>
                        </a:rPr>
                        <a:t>不符</a:t>
                      </a:r>
                      <a:r>
                        <a:rPr lang="en-US" sz="1200" kern="0">
                          <a:effectLst/>
                        </a:rPr>
                        <a:t>0</a:t>
                      </a:r>
                      <a:r>
                        <a:rPr lang="zh-TW" sz="1200" kern="0">
                          <a:effectLst/>
                        </a:rPr>
                        <a:t>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just">
                        <a:lnSpc>
                          <a:spcPts val="1800"/>
                        </a:lnSpc>
                        <a:spcAft>
                          <a:spcPts val="0"/>
                        </a:spcAft>
                      </a:pPr>
                      <a:r>
                        <a:rPr lang="zh-TW" sz="1200" kern="0">
                          <a:effectLst/>
                        </a:rPr>
                        <a:t> </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a:txBody>
                    <a:bodyPr/>
                    <a:lstStyle/>
                    <a:p>
                      <a:pPr algn="just">
                        <a:lnSpc>
                          <a:spcPts val="1800"/>
                        </a:lnSpc>
                        <a:spcAft>
                          <a:spcPts val="0"/>
                        </a:spcAft>
                      </a:pPr>
                      <a:r>
                        <a:rPr lang="zh-TW" sz="1200" kern="0">
                          <a:effectLst/>
                        </a:rPr>
                        <a:t> </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0">
                          <a:effectLst/>
                        </a:rPr>
                        <a:t>10分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0">
                          <a:effectLst/>
                        </a:rPr>
                        <a:t> </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914413">
                <a:tc gridSpan="2">
                  <a:txBody>
                    <a:bodyPr/>
                    <a:lstStyle/>
                    <a:p>
                      <a:pPr algn="just">
                        <a:lnSpc>
                          <a:spcPts val="1800"/>
                        </a:lnSpc>
                        <a:spcAft>
                          <a:spcPts val="0"/>
                        </a:spcAft>
                      </a:pPr>
                      <a:r>
                        <a:rPr lang="zh-TW" sz="1200" kern="0">
                          <a:effectLst/>
                        </a:rPr>
                        <a:t>4.</a:t>
                      </a:r>
                      <a:r>
                        <a:rPr lang="zh-TW" sz="1200" kern="100">
                          <a:effectLst/>
                        </a:rPr>
                        <a:t>國中</a:t>
                      </a:r>
                      <a:r>
                        <a:rPr lang="zh-TW" sz="1200" kern="0">
                          <a:effectLst/>
                        </a:rPr>
                        <a:t>教育會考</a:t>
                      </a:r>
                      <a:endParaRPr lang="zh-TW" sz="1200" kern="100">
                        <a:effectLst/>
                        <a:latin typeface="Calibri"/>
                        <a:ea typeface="新細明體"/>
                        <a:cs typeface="Times New Roman"/>
                      </a:endParaRPr>
                    </a:p>
                  </a:txBody>
                  <a:tcPr marL="4238" marR="4238"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gridSpan="3">
                  <a:txBody>
                    <a:bodyPr/>
                    <a:lstStyle/>
                    <a:p>
                      <a:pPr algn="just">
                        <a:lnSpc>
                          <a:spcPts val="1800"/>
                        </a:lnSpc>
                        <a:spcAft>
                          <a:spcPts val="0"/>
                        </a:spcAft>
                      </a:pPr>
                      <a:r>
                        <a:rPr lang="zh-TW" sz="1200" kern="0">
                          <a:effectLst/>
                        </a:rPr>
                        <a:t>精熟</a:t>
                      </a:r>
                      <a:endParaRPr lang="zh-TW" sz="1200" kern="100">
                        <a:effectLst/>
                      </a:endParaRPr>
                    </a:p>
                    <a:p>
                      <a:pPr algn="just">
                        <a:lnSpc>
                          <a:spcPts val="1800"/>
                        </a:lnSpc>
                        <a:spcAft>
                          <a:spcPts val="0"/>
                        </a:spcAft>
                      </a:pPr>
                      <a:r>
                        <a:rPr lang="zh-TW" sz="1200" kern="0">
                          <a:effectLst/>
                        </a:rPr>
                        <a:t>每科6分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a:txBody>
                    <a:bodyPr/>
                    <a:lstStyle/>
                    <a:p>
                      <a:pPr algn="just">
                        <a:lnSpc>
                          <a:spcPts val="1800"/>
                        </a:lnSpc>
                        <a:spcAft>
                          <a:spcPts val="0"/>
                        </a:spcAft>
                      </a:pPr>
                      <a:r>
                        <a:rPr lang="zh-TW" sz="1200" kern="0">
                          <a:effectLst/>
                        </a:rPr>
                        <a:t>基礎</a:t>
                      </a:r>
                      <a:endParaRPr lang="zh-TW" sz="1200" kern="100">
                        <a:effectLst/>
                      </a:endParaRPr>
                    </a:p>
                    <a:p>
                      <a:pPr algn="just">
                        <a:lnSpc>
                          <a:spcPts val="1800"/>
                        </a:lnSpc>
                        <a:spcAft>
                          <a:spcPts val="0"/>
                        </a:spcAft>
                      </a:pPr>
                      <a:r>
                        <a:rPr lang="zh-TW" sz="1200" kern="0">
                          <a:effectLst/>
                        </a:rPr>
                        <a:t>每科4分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just">
                        <a:lnSpc>
                          <a:spcPts val="1800"/>
                        </a:lnSpc>
                        <a:spcAft>
                          <a:spcPts val="0"/>
                        </a:spcAft>
                      </a:pPr>
                      <a:r>
                        <a:rPr lang="zh-TW" sz="1200" kern="0">
                          <a:effectLst/>
                        </a:rPr>
                        <a:t>待加強</a:t>
                      </a:r>
                      <a:endParaRPr lang="zh-TW" sz="1200" kern="100">
                        <a:effectLst/>
                      </a:endParaRPr>
                    </a:p>
                    <a:p>
                      <a:pPr algn="just">
                        <a:lnSpc>
                          <a:spcPts val="1800"/>
                        </a:lnSpc>
                        <a:spcAft>
                          <a:spcPts val="0"/>
                        </a:spcAft>
                      </a:pPr>
                      <a:r>
                        <a:rPr lang="zh-TW" sz="1200" kern="0">
                          <a:effectLst/>
                        </a:rPr>
                        <a:t>每科2分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a:txBody>
                    <a:bodyPr/>
                    <a:lstStyle/>
                    <a:p>
                      <a:pPr algn="just">
                        <a:lnSpc>
                          <a:spcPts val="1800"/>
                        </a:lnSpc>
                        <a:spcAft>
                          <a:spcPts val="0"/>
                        </a:spcAft>
                      </a:pPr>
                      <a:r>
                        <a:rPr lang="zh-TW" sz="1200" kern="0">
                          <a:effectLst/>
                        </a:rPr>
                        <a:t> </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0">
                          <a:effectLst/>
                        </a:rPr>
                        <a:t>30分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0">
                          <a:effectLst/>
                        </a:rPr>
                        <a:t> </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228603">
                <a:tc gridSpan="9">
                  <a:txBody>
                    <a:bodyPr/>
                    <a:lstStyle/>
                    <a:p>
                      <a:pPr algn="ctr">
                        <a:lnSpc>
                          <a:spcPts val="1800"/>
                        </a:lnSpc>
                        <a:spcAft>
                          <a:spcPts val="0"/>
                        </a:spcAft>
                      </a:pPr>
                      <a:r>
                        <a:rPr lang="zh-TW" sz="1200" kern="0">
                          <a:effectLst/>
                        </a:rPr>
                        <a:t>參考總分</a:t>
                      </a:r>
                      <a:endParaRPr lang="zh-TW" sz="1200" kern="100">
                        <a:effectLst/>
                        <a:latin typeface="Calibri"/>
                        <a:ea typeface="新細明體"/>
                        <a:cs typeface="Times New Roman"/>
                      </a:endParaRPr>
                    </a:p>
                  </a:txBody>
                  <a:tcPr marL="4238" marR="4238"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lnSpc>
                          <a:spcPts val="1800"/>
                        </a:lnSpc>
                        <a:spcAft>
                          <a:spcPts val="0"/>
                        </a:spcAft>
                      </a:pPr>
                      <a:r>
                        <a:rPr lang="zh-TW" sz="1200" kern="0">
                          <a:effectLst/>
                        </a:rPr>
                        <a:t>100分</a:t>
                      </a:r>
                      <a:endParaRPr lang="zh-TW" sz="1200" kern="10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a:lnSpc>
                          <a:spcPts val="1800"/>
                        </a:lnSpc>
                        <a:spcAft>
                          <a:spcPts val="0"/>
                        </a:spcAft>
                      </a:pPr>
                      <a:r>
                        <a:rPr lang="zh-TW" sz="1200" kern="0" dirty="0">
                          <a:effectLst/>
                        </a:rPr>
                        <a:t> </a:t>
                      </a:r>
                      <a:endParaRPr lang="zh-TW" sz="1200" kern="100" dirty="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graphicFrame>
        <p:nvGraphicFramePr>
          <p:cNvPr id="8" name="內容版面配置區 4">
            <a:extLst>
              <a:ext uri="{FF2B5EF4-FFF2-40B4-BE49-F238E27FC236}">
                <a16:creationId xmlns:a16="http://schemas.microsoft.com/office/drawing/2014/main" id="{3A59C84D-1821-4C10-A665-6AF7B9353422}"/>
              </a:ext>
            </a:extLst>
          </p:cNvPr>
          <p:cNvGraphicFramePr>
            <a:graphicFrameLocks noGrp="1"/>
          </p:cNvGraphicFramePr>
          <p:nvPr>
            <p:ph idx="1"/>
            <p:extLst>
              <p:ext uri="{D42A27DB-BD31-4B8C-83A1-F6EECF244321}">
                <p14:modId xmlns:p14="http://schemas.microsoft.com/office/powerpoint/2010/main" val="2477539394"/>
              </p:ext>
            </p:extLst>
          </p:nvPr>
        </p:nvGraphicFramePr>
        <p:xfrm>
          <a:off x="2782888" y="175846"/>
          <a:ext cx="9086726" cy="6550025"/>
        </p:xfrm>
        <a:graphic>
          <a:graphicData uri="http://schemas.openxmlformats.org/drawingml/2006/table">
            <a:tbl>
              <a:tblPr>
                <a:tableStyleId>{5C22544A-7EE6-4342-B048-85BDC9FD1C3A}</a:tableStyleId>
              </a:tblPr>
              <a:tblGrid>
                <a:gridCol w="300704">
                  <a:extLst>
                    <a:ext uri="{9D8B030D-6E8A-4147-A177-3AD203B41FA5}">
                      <a16:colId xmlns:a16="http://schemas.microsoft.com/office/drawing/2014/main" val="20000"/>
                    </a:ext>
                  </a:extLst>
                </a:gridCol>
                <a:gridCol w="801240">
                  <a:extLst>
                    <a:ext uri="{9D8B030D-6E8A-4147-A177-3AD203B41FA5}">
                      <a16:colId xmlns:a16="http://schemas.microsoft.com/office/drawing/2014/main" val="20001"/>
                    </a:ext>
                  </a:extLst>
                </a:gridCol>
                <a:gridCol w="732169">
                  <a:extLst>
                    <a:ext uri="{9D8B030D-6E8A-4147-A177-3AD203B41FA5}">
                      <a16:colId xmlns:a16="http://schemas.microsoft.com/office/drawing/2014/main" val="20002"/>
                    </a:ext>
                  </a:extLst>
                </a:gridCol>
                <a:gridCol w="151960">
                  <a:extLst>
                    <a:ext uri="{9D8B030D-6E8A-4147-A177-3AD203B41FA5}">
                      <a16:colId xmlns:a16="http://schemas.microsoft.com/office/drawing/2014/main" val="20003"/>
                    </a:ext>
                  </a:extLst>
                </a:gridCol>
                <a:gridCol w="497322">
                  <a:extLst>
                    <a:ext uri="{9D8B030D-6E8A-4147-A177-3AD203B41FA5}">
                      <a16:colId xmlns:a16="http://schemas.microsoft.com/office/drawing/2014/main" val="20004"/>
                    </a:ext>
                  </a:extLst>
                </a:gridCol>
                <a:gridCol w="524953">
                  <a:extLst>
                    <a:ext uri="{9D8B030D-6E8A-4147-A177-3AD203B41FA5}">
                      <a16:colId xmlns:a16="http://schemas.microsoft.com/office/drawing/2014/main" val="20005"/>
                    </a:ext>
                  </a:extLst>
                </a:gridCol>
                <a:gridCol w="165774">
                  <a:extLst>
                    <a:ext uri="{9D8B030D-6E8A-4147-A177-3AD203B41FA5}">
                      <a16:colId xmlns:a16="http://schemas.microsoft.com/office/drawing/2014/main" val="20006"/>
                    </a:ext>
                  </a:extLst>
                </a:gridCol>
                <a:gridCol w="530481">
                  <a:extLst>
                    <a:ext uri="{9D8B030D-6E8A-4147-A177-3AD203B41FA5}">
                      <a16:colId xmlns:a16="http://schemas.microsoft.com/office/drawing/2014/main" val="20007"/>
                    </a:ext>
                  </a:extLst>
                </a:gridCol>
                <a:gridCol w="530481">
                  <a:extLst>
                    <a:ext uri="{9D8B030D-6E8A-4147-A177-3AD203B41FA5}">
                      <a16:colId xmlns:a16="http://schemas.microsoft.com/office/drawing/2014/main" val="20008"/>
                    </a:ext>
                  </a:extLst>
                </a:gridCol>
                <a:gridCol w="471727">
                  <a:extLst>
                    <a:ext uri="{9D8B030D-6E8A-4147-A177-3AD203B41FA5}">
                      <a16:colId xmlns:a16="http://schemas.microsoft.com/office/drawing/2014/main" val="20009"/>
                    </a:ext>
                  </a:extLst>
                </a:gridCol>
                <a:gridCol w="4379915">
                  <a:extLst>
                    <a:ext uri="{9D8B030D-6E8A-4147-A177-3AD203B41FA5}">
                      <a16:colId xmlns:a16="http://schemas.microsoft.com/office/drawing/2014/main" val="20010"/>
                    </a:ext>
                  </a:extLst>
                </a:gridCol>
              </a:tblGrid>
              <a:tr h="473466">
                <a:tc gridSpan="2">
                  <a:txBody>
                    <a:bodyPr/>
                    <a:lstStyle/>
                    <a:p>
                      <a:pPr algn="ctr">
                        <a:lnSpc>
                          <a:spcPts val="1800"/>
                        </a:lnSpc>
                        <a:spcAft>
                          <a:spcPts val="0"/>
                        </a:spcAft>
                        <a:tabLst>
                          <a:tab pos="90170" algn="l"/>
                        </a:tabLst>
                      </a:pPr>
                      <a:r>
                        <a:rPr lang="zh-TW" sz="1400" b="0" kern="0" dirty="0">
                          <a:effectLst/>
                          <a:latin typeface="新細明體" panose="02020500000000000000" pitchFamily="18" charset="-120"/>
                          <a:ea typeface="新細明體" panose="02020500000000000000" pitchFamily="18" charset="-120"/>
                        </a:rPr>
                        <a:t>比序</a:t>
                      </a:r>
                      <a:r>
                        <a:rPr lang="zh-TW" sz="1400" b="0" kern="100" dirty="0">
                          <a:effectLst/>
                          <a:latin typeface="新細明體" panose="02020500000000000000" pitchFamily="18" charset="-120"/>
                          <a:ea typeface="新細明體" panose="02020500000000000000" pitchFamily="18" charset="-120"/>
                        </a:rPr>
                        <a:t>項目</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hMerge="1">
                  <a:txBody>
                    <a:bodyPr/>
                    <a:lstStyle/>
                    <a:p>
                      <a:endParaRPr lang="zh-TW" altLang="en-US"/>
                    </a:p>
                  </a:txBody>
                  <a:tcPr/>
                </a:tc>
                <a:tc gridSpan="7">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積分換算</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ctr">
                        <a:lnSpc>
                          <a:spcPts val="1800"/>
                        </a:lnSpc>
                        <a:spcAft>
                          <a:spcPts val="0"/>
                        </a:spcAft>
                      </a:pPr>
                      <a:r>
                        <a:rPr lang="zh-TW" sz="1400" b="0" kern="0">
                          <a:effectLst/>
                          <a:latin typeface="新細明體" panose="02020500000000000000" pitchFamily="18" charset="-120"/>
                          <a:ea typeface="新細明體" panose="02020500000000000000" pitchFamily="18" charset="-120"/>
                        </a:rPr>
                        <a:t>最高</a:t>
                      </a:r>
                      <a:endParaRPr lang="zh-TW" sz="1400" b="0" kern="100">
                        <a:effectLst/>
                        <a:latin typeface="新細明體" panose="02020500000000000000" pitchFamily="18" charset="-120"/>
                        <a:ea typeface="新細明體" panose="02020500000000000000" pitchFamily="18" charset="-120"/>
                      </a:endParaRPr>
                    </a:p>
                    <a:p>
                      <a:pPr algn="ctr">
                        <a:lnSpc>
                          <a:spcPts val="1800"/>
                        </a:lnSpc>
                        <a:spcAft>
                          <a:spcPts val="0"/>
                        </a:spcAft>
                      </a:pPr>
                      <a:r>
                        <a:rPr lang="zh-TW" sz="1400" b="0" kern="0">
                          <a:effectLst/>
                          <a:latin typeface="新細明體" panose="02020500000000000000" pitchFamily="18" charset="-120"/>
                          <a:ea typeface="新細明體" panose="02020500000000000000" pitchFamily="18" charset="-120"/>
                        </a:rPr>
                        <a:t>分數</a:t>
                      </a:r>
                      <a:endParaRPr lang="zh-TW" sz="1400" b="0" kern="10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備註</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extLst>
                  <a:ext uri="{0D108BD9-81ED-4DB2-BD59-A6C34878D82A}">
                    <a16:rowId xmlns:a16="http://schemas.microsoft.com/office/drawing/2014/main" val="10000"/>
                  </a:ext>
                </a:extLst>
              </a:tr>
              <a:tr h="1380948">
                <a:tc>
                  <a:txBody>
                    <a:bodyPr/>
                    <a:lstStyle/>
                    <a:p>
                      <a:pPr algn="ctr">
                        <a:lnSpc>
                          <a:spcPts val="1800"/>
                        </a:lnSpc>
                        <a:spcAft>
                          <a:spcPts val="0"/>
                        </a:spcAft>
                      </a:pPr>
                      <a:r>
                        <a:rPr lang="zh-TW" sz="1400" b="1" kern="0" dirty="0">
                          <a:solidFill>
                            <a:srgbClr val="FF0000"/>
                          </a:solidFill>
                          <a:effectLst/>
                          <a:latin typeface="新細明體" panose="02020500000000000000" pitchFamily="18" charset="-120"/>
                          <a:ea typeface="新細明體" panose="02020500000000000000" pitchFamily="18" charset="-120"/>
                        </a:rPr>
                        <a:t>1.志願序</a:t>
                      </a:r>
                      <a:endParaRPr lang="zh-TW" sz="1400" b="1" kern="100" dirty="0">
                        <a:solidFill>
                          <a:srgbClr val="FF0000"/>
                        </a:solidFill>
                        <a:effectLst/>
                        <a:latin typeface="新細明體" panose="02020500000000000000" pitchFamily="18" charset="-120"/>
                        <a:ea typeface="新細明體" panose="02020500000000000000" pitchFamily="18" charset="-120"/>
                        <a:cs typeface="Times New Roman"/>
                      </a:endParaRPr>
                    </a:p>
                  </a:txBody>
                  <a:tcPr marL="4239" marR="4239"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志願序</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第1志願序學校</a:t>
                      </a:r>
                      <a:endParaRPr lang="zh-TW" sz="1400" b="0" kern="100" dirty="0">
                        <a:effectLst/>
                        <a:latin typeface="新細明體" panose="02020500000000000000" pitchFamily="18" charset="-120"/>
                        <a:ea typeface="新細明體" panose="02020500000000000000" pitchFamily="18" charset="-120"/>
                      </a:endParaRPr>
                    </a:p>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 </a:t>
                      </a:r>
                      <a:r>
                        <a:rPr lang="en-US" altLang="zh-TW" sz="1400" b="0" kern="0" dirty="0">
                          <a:solidFill>
                            <a:srgbClr val="FF0000"/>
                          </a:solidFill>
                          <a:effectLst/>
                          <a:latin typeface="新細明體" panose="02020500000000000000" pitchFamily="18" charset="-120"/>
                          <a:ea typeface="新細明體" panose="02020500000000000000" pitchFamily="18" charset="-120"/>
                        </a:rPr>
                        <a:t>12</a:t>
                      </a:r>
                      <a:r>
                        <a:rPr lang="zh-TW" sz="1400" b="0" kern="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gridSpan="2">
                  <a:txBody>
                    <a:bodyPr/>
                    <a:lstStyle/>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第2志願序學校</a:t>
                      </a:r>
                      <a:r>
                        <a:rPr lang="en-US" altLang="zh-TW" sz="1400" b="0" kern="0" dirty="0">
                          <a:solidFill>
                            <a:srgbClr val="FF0000"/>
                          </a:solidFill>
                          <a:effectLst/>
                          <a:latin typeface="新細明體" panose="02020500000000000000" pitchFamily="18" charset="-120"/>
                          <a:ea typeface="新細明體" panose="02020500000000000000" pitchFamily="18" charset="-120"/>
                        </a:rPr>
                        <a:t>11</a:t>
                      </a:r>
                      <a:r>
                        <a:rPr lang="zh-TW" sz="1400" b="0" kern="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hMerge="1">
                  <a:txBody>
                    <a:bodyPr/>
                    <a:lstStyle/>
                    <a:p>
                      <a:endParaRPr lang="zh-TW" altLang="en-US"/>
                    </a:p>
                  </a:txBody>
                  <a:tcPr/>
                </a:tc>
                <a:tc gridSpan="2">
                  <a:txBody>
                    <a:bodyPr/>
                    <a:lstStyle/>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第3志願序學校</a:t>
                      </a:r>
                      <a:r>
                        <a:rPr lang="en-US" altLang="zh-TW" sz="1400" b="0" kern="0" dirty="0">
                          <a:solidFill>
                            <a:srgbClr val="FF0000"/>
                          </a:solidFill>
                          <a:effectLst/>
                          <a:latin typeface="新細明體" panose="02020500000000000000" pitchFamily="18" charset="-120"/>
                          <a:ea typeface="新細明體" panose="02020500000000000000" pitchFamily="18" charset="-120"/>
                        </a:rPr>
                        <a:t>10</a:t>
                      </a:r>
                      <a:r>
                        <a:rPr lang="zh-TW" sz="1400" b="0" kern="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hMerge="1">
                  <a:txBody>
                    <a:bodyPr/>
                    <a:lstStyle/>
                    <a:p>
                      <a:pPr algn="just">
                        <a:lnSpc>
                          <a:spcPts val="1800"/>
                        </a:lnSpc>
                        <a:spcAft>
                          <a:spcPts val="0"/>
                        </a:spcAft>
                      </a:pPr>
                      <a:endParaRPr lang="zh-TW" sz="1600" kern="10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第4志願序學校</a:t>
                      </a:r>
                      <a:r>
                        <a:rPr lang="en-US" altLang="zh-TW" sz="1400" b="0" kern="0" dirty="0">
                          <a:solidFill>
                            <a:srgbClr val="FF0000"/>
                          </a:solidFill>
                          <a:effectLst/>
                          <a:latin typeface="新細明體" panose="02020500000000000000" pitchFamily="18" charset="-120"/>
                          <a:ea typeface="新細明體" panose="02020500000000000000" pitchFamily="18" charset="-120"/>
                        </a:rPr>
                        <a:t>9</a:t>
                      </a:r>
                      <a:r>
                        <a:rPr lang="zh-TW" sz="1400" b="0" kern="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第5志願序學校</a:t>
                      </a:r>
                      <a:r>
                        <a:rPr lang="en-US" altLang="zh-TW" sz="1400" b="0" kern="0" dirty="0">
                          <a:solidFill>
                            <a:srgbClr val="FF0000"/>
                          </a:solidFill>
                          <a:effectLst/>
                          <a:latin typeface="新細明體" panose="02020500000000000000" pitchFamily="18" charset="-120"/>
                          <a:ea typeface="新細明體" panose="02020500000000000000" pitchFamily="18" charset="-120"/>
                        </a:rPr>
                        <a:t>8</a:t>
                      </a:r>
                      <a:r>
                        <a:rPr lang="zh-TW" sz="1400" b="0" kern="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ctr">
                        <a:lnSpc>
                          <a:spcPts val="1500"/>
                        </a:lnSpc>
                        <a:spcAft>
                          <a:spcPts val="0"/>
                        </a:spcAft>
                      </a:pPr>
                      <a:r>
                        <a:rPr lang="zh-TW" sz="1400" b="0" kern="0" dirty="0">
                          <a:solidFill>
                            <a:srgbClr val="FF0000"/>
                          </a:solidFill>
                          <a:effectLst/>
                          <a:latin typeface="新細明體" panose="02020500000000000000" pitchFamily="18" charset="-120"/>
                          <a:ea typeface="新細明體" panose="02020500000000000000" pitchFamily="18" charset="-120"/>
                        </a:rPr>
                        <a:t>1</a:t>
                      </a:r>
                      <a:r>
                        <a:rPr lang="en-US" altLang="zh-TW" sz="1400" b="0" kern="0" dirty="0">
                          <a:solidFill>
                            <a:srgbClr val="FF0000"/>
                          </a:solidFill>
                          <a:effectLst/>
                          <a:latin typeface="新細明體" panose="02020500000000000000" pitchFamily="18" charset="-120"/>
                          <a:ea typeface="新細明體" panose="02020500000000000000" pitchFamily="18" charset="-120"/>
                        </a:rPr>
                        <a:t>2</a:t>
                      </a:r>
                      <a:r>
                        <a:rPr lang="zh-TW" sz="1400" b="0" kern="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l">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學生參考國中學生生涯</a:t>
                      </a:r>
                      <a:r>
                        <a:rPr lang="zh-TW" altLang="en-US" sz="1400" b="0" kern="0" dirty="0">
                          <a:effectLst/>
                          <a:latin typeface="新細明體" panose="02020500000000000000" pitchFamily="18" charset="-120"/>
                          <a:ea typeface="新細明體" panose="02020500000000000000" pitchFamily="18" charset="-120"/>
                        </a:rPr>
                        <a:t>發展</a:t>
                      </a:r>
                      <a:r>
                        <a:rPr lang="zh-TW" sz="1400" b="0" kern="0" dirty="0">
                          <a:effectLst/>
                          <a:latin typeface="新細明體" panose="02020500000000000000" pitchFamily="18" charset="-120"/>
                          <a:ea typeface="新細明體" panose="02020500000000000000" pitchFamily="18" charset="-120"/>
                        </a:rPr>
                        <a:t>紀錄手冊之生涯發展規劃書，選填志願。</a:t>
                      </a:r>
                      <a:endParaRPr lang="zh-TW" sz="1400" b="0" kern="100" dirty="0">
                        <a:effectLst/>
                        <a:latin typeface="新細明體" panose="02020500000000000000" pitchFamily="18" charset="-120"/>
                        <a:ea typeface="新細明體" panose="02020500000000000000" pitchFamily="18" charset="-120"/>
                      </a:endParaRPr>
                    </a:p>
                    <a:p>
                      <a:pPr marL="177800" lvl="0" indent="-177800" algn="l">
                        <a:lnSpc>
                          <a:spcPts val="1500"/>
                        </a:lnSpc>
                        <a:spcAft>
                          <a:spcPts val="0"/>
                        </a:spcAft>
                        <a:buFont typeface="+mj-lt"/>
                        <a:buAutoNum type="arabicPeriod"/>
                      </a:pPr>
                      <a:r>
                        <a:rPr lang="zh-TW" sz="1400" b="0" u="none" strike="noStrike" kern="100" dirty="0">
                          <a:effectLst/>
                          <a:uFill>
                            <a:solidFill>
                              <a:srgbClr val="000000"/>
                            </a:solidFill>
                          </a:uFill>
                          <a:latin typeface="新細明體" panose="02020500000000000000" pitchFamily="18" charset="-120"/>
                          <a:ea typeface="新細明體" panose="02020500000000000000" pitchFamily="18" charset="-120"/>
                        </a:rPr>
                        <a:t>每一志願序至多可選填</a:t>
                      </a:r>
                      <a:r>
                        <a:rPr lang="en-US" sz="1400" b="0" u="none" strike="noStrike" kern="100" dirty="0">
                          <a:effectLst/>
                          <a:uFill>
                            <a:solidFill>
                              <a:srgbClr val="000000"/>
                            </a:solidFill>
                          </a:uFill>
                          <a:latin typeface="新細明體" panose="02020500000000000000" pitchFamily="18" charset="-120"/>
                          <a:ea typeface="新細明體" panose="02020500000000000000" pitchFamily="18" charset="-120"/>
                        </a:rPr>
                        <a:t>3</a:t>
                      </a:r>
                      <a:r>
                        <a:rPr lang="zh-TW" sz="1400" b="0" u="none" strike="noStrike" kern="100" dirty="0">
                          <a:effectLst/>
                          <a:uFill>
                            <a:solidFill>
                              <a:srgbClr val="000000"/>
                            </a:solidFill>
                          </a:uFill>
                          <a:latin typeface="新細明體" panose="02020500000000000000" pitchFamily="18" charset="-120"/>
                          <a:ea typeface="新細明體" panose="02020500000000000000" pitchFamily="18" charset="-120"/>
                        </a:rPr>
                        <a:t>校為一群組，其志願序積分相同。</a:t>
                      </a:r>
                    </a:p>
                    <a:p>
                      <a:pPr marL="177800" lvl="0" indent="-177800" algn="l">
                        <a:lnSpc>
                          <a:spcPts val="1500"/>
                        </a:lnSpc>
                        <a:spcAft>
                          <a:spcPts val="0"/>
                        </a:spcAft>
                        <a:buFont typeface="+mj-lt"/>
                        <a:buAutoNum type="arabicPeriod"/>
                      </a:pPr>
                      <a:r>
                        <a:rPr lang="zh-TW" sz="1400" b="0" u="none" strike="noStrike" kern="100" dirty="0">
                          <a:effectLst/>
                          <a:uFill>
                            <a:solidFill>
                              <a:srgbClr val="000000"/>
                            </a:solidFill>
                          </a:uFill>
                          <a:latin typeface="新細明體" panose="02020500000000000000" pitchFamily="18" charset="-120"/>
                          <a:ea typeface="新細明體" panose="02020500000000000000" pitchFamily="18" charset="-120"/>
                        </a:rPr>
                        <a:t>同一志願序學校如有多科別，選填時視為同一志願序，其志願序積分相同。</a:t>
                      </a:r>
                    </a:p>
                    <a:p>
                      <a:pPr marL="177800" lvl="0" indent="-177800" algn="l">
                        <a:lnSpc>
                          <a:spcPts val="1500"/>
                        </a:lnSpc>
                        <a:spcAft>
                          <a:spcPts val="0"/>
                        </a:spcAft>
                        <a:buFont typeface="+mj-lt"/>
                        <a:buAutoNum type="arabicPeriod"/>
                      </a:pPr>
                      <a:r>
                        <a:rPr lang="zh-TW" sz="1400" b="0" u="none" strike="noStrike" kern="100" dirty="0">
                          <a:effectLst/>
                          <a:uFill>
                            <a:solidFill>
                              <a:srgbClr val="000000"/>
                            </a:solidFill>
                          </a:uFill>
                          <a:latin typeface="新細明體" panose="02020500000000000000" pitchFamily="18" charset="-120"/>
                          <a:ea typeface="新細明體" panose="02020500000000000000" pitchFamily="18" charset="-120"/>
                        </a:rPr>
                        <a:t>同一學校第</a:t>
                      </a:r>
                      <a:r>
                        <a:rPr lang="en-US" sz="1400" b="0" u="none" strike="noStrike" kern="100" dirty="0">
                          <a:effectLst/>
                          <a:uFill>
                            <a:solidFill>
                              <a:srgbClr val="000000"/>
                            </a:solidFill>
                          </a:uFill>
                          <a:latin typeface="新細明體" panose="02020500000000000000" pitchFamily="18" charset="-120"/>
                          <a:ea typeface="新細明體" panose="02020500000000000000" pitchFamily="18" charset="-120"/>
                        </a:rPr>
                        <a:t>2</a:t>
                      </a:r>
                      <a:r>
                        <a:rPr lang="zh-TW" sz="1400" b="0" u="none" strike="noStrike" kern="100" dirty="0">
                          <a:effectLst/>
                          <a:uFill>
                            <a:solidFill>
                              <a:srgbClr val="000000"/>
                            </a:solidFill>
                          </a:uFill>
                          <a:latin typeface="新細明體" panose="02020500000000000000" pitchFamily="18" charset="-120"/>
                          <a:ea typeface="新細明體" panose="02020500000000000000" pitchFamily="18" charset="-120"/>
                        </a:rPr>
                        <a:t>次選填，視為不同志願序。</a:t>
                      </a:r>
                    </a:p>
                    <a:p>
                      <a:pPr marL="177800" lvl="0" indent="-177800" algn="l">
                        <a:lnSpc>
                          <a:spcPts val="1500"/>
                        </a:lnSpc>
                        <a:spcAft>
                          <a:spcPts val="0"/>
                        </a:spcAft>
                        <a:buFont typeface="+mj-lt"/>
                        <a:buAutoNum type="arabicPeriod"/>
                      </a:pPr>
                      <a:r>
                        <a:rPr lang="zh-TW" sz="1400" b="0" u="none" strike="noStrike" kern="100" dirty="0">
                          <a:effectLst/>
                          <a:uFill>
                            <a:solidFill>
                              <a:srgbClr val="000000"/>
                            </a:solidFill>
                          </a:uFill>
                          <a:latin typeface="新細明體" panose="02020500000000000000" pitchFamily="18" charset="-120"/>
                          <a:ea typeface="新細明體" panose="02020500000000000000" pitchFamily="18" charset="-120"/>
                        </a:rPr>
                        <a:t>第</a:t>
                      </a:r>
                      <a:r>
                        <a:rPr lang="en-US" sz="1400" b="0" u="none" strike="noStrike" kern="100" dirty="0">
                          <a:effectLst/>
                          <a:uFill>
                            <a:solidFill>
                              <a:srgbClr val="000000"/>
                            </a:solidFill>
                          </a:uFill>
                          <a:latin typeface="新細明體" panose="02020500000000000000" pitchFamily="18" charset="-120"/>
                          <a:ea typeface="新細明體" panose="02020500000000000000" pitchFamily="18" charset="-120"/>
                        </a:rPr>
                        <a:t>6</a:t>
                      </a:r>
                      <a:r>
                        <a:rPr lang="zh-TW" sz="1400" b="0" u="none" strike="noStrike" kern="100" dirty="0">
                          <a:effectLst/>
                          <a:uFill>
                            <a:solidFill>
                              <a:srgbClr val="000000"/>
                            </a:solidFill>
                          </a:uFill>
                          <a:latin typeface="新細明體" panose="02020500000000000000" pitchFamily="18" charset="-120"/>
                          <a:ea typeface="新細明體" panose="02020500000000000000" pitchFamily="18" charset="-120"/>
                        </a:rPr>
                        <a:t>志願序</a:t>
                      </a:r>
                      <a:r>
                        <a:rPr lang="en-US" sz="1400" b="0" u="none" strike="noStrike" kern="100" dirty="0">
                          <a:effectLst/>
                          <a:uFill>
                            <a:solidFill>
                              <a:srgbClr val="000000"/>
                            </a:solidFill>
                          </a:uFill>
                          <a:latin typeface="新細明體" panose="02020500000000000000" pitchFamily="18" charset="-120"/>
                          <a:ea typeface="新細明體" panose="02020500000000000000" pitchFamily="18" charset="-120"/>
                        </a:rPr>
                        <a:t>(</a:t>
                      </a:r>
                      <a:r>
                        <a:rPr lang="zh-TW" sz="1400" b="0" u="none" strike="noStrike" kern="100" dirty="0">
                          <a:effectLst/>
                          <a:uFill>
                            <a:solidFill>
                              <a:srgbClr val="000000"/>
                            </a:solidFill>
                          </a:uFill>
                          <a:latin typeface="新細明體" panose="02020500000000000000" pitchFamily="18" charset="-120"/>
                          <a:ea typeface="新細明體" panose="02020500000000000000" pitchFamily="18" charset="-120"/>
                        </a:rPr>
                        <a:t>含</a:t>
                      </a:r>
                      <a:r>
                        <a:rPr lang="en-US" sz="1400" b="0" u="none" strike="noStrike" kern="100" dirty="0">
                          <a:effectLst/>
                          <a:uFill>
                            <a:solidFill>
                              <a:srgbClr val="000000"/>
                            </a:solidFill>
                          </a:uFill>
                          <a:latin typeface="新細明體" panose="02020500000000000000" pitchFamily="18" charset="-120"/>
                          <a:ea typeface="新細明體" panose="02020500000000000000" pitchFamily="18" charset="-120"/>
                        </a:rPr>
                        <a:t>)</a:t>
                      </a:r>
                      <a:r>
                        <a:rPr lang="zh-TW" sz="1400" b="0" u="none" strike="noStrike" kern="100" dirty="0">
                          <a:effectLst/>
                          <a:uFill>
                            <a:solidFill>
                              <a:srgbClr val="000000"/>
                            </a:solidFill>
                          </a:uFill>
                          <a:latin typeface="新細明體" panose="02020500000000000000" pitchFamily="18" charset="-120"/>
                          <a:ea typeface="新細明體" panose="02020500000000000000" pitchFamily="18" charset="-120"/>
                        </a:rPr>
                        <a:t>後志願選填以單科為單位，以</a:t>
                      </a:r>
                      <a:r>
                        <a:rPr lang="en-US" altLang="zh-TW" sz="1400" b="0" u="none" strike="noStrike" kern="100" dirty="0">
                          <a:solidFill>
                            <a:srgbClr val="FF0000"/>
                          </a:solidFill>
                          <a:effectLst/>
                          <a:uFill>
                            <a:solidFill>
                              <a:srgbClr val="000000"/>
                            </a:solidFill>
                          </a:uFill>
                          <a:latin typeface="新細明體" panose="02020500000000000000" pitchFamily="18" charset="-120"/>
                          <a:ea typeface="新細明體" panose="02020500000000000000" pitchFamily="18" charset="-120"/>
                        </a:rPr>
                        <a:t>7</a:t>
                      </a:r>
                      <a:r>
                        <a:rPr lang="zh-TW" sz="1400" b="0" u="none" strike="noStrike" kern="100" dirty="0">
                          <a:effectLst/>
                          <a:uFill>
                            <a:solidFill>
                              <a:srgbClr val="000000"/>
                            </a:solidFill>
                          </a:uFill>
                          <a:latin typeface="新細明體" panose="02020500000000000000" pitchFamily="18" charset="-120"/>
                          <a:ea typeface="新細明體" panose="02020500000000000000" pitchFamily="18" charset="-120"/>
                        </a:rPr>
                        <a:t>分計。</a:t>
                      </a:r>
                      <a:endParaRPr lang="zh-TW" sz="1400" b="0" u="none" strike="noStrike" kern="100" dirty="0">
                        <a:effectLst/>
                        <a:uFill>
                          <a:solidFill>
                            <a:srgbClr val="000000"/>
                          </a:solidFill>
                        </a:uFill>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extLst>
                  <a:ext uri="{0D108BD9-81ED-4DB2-BD59-A6C34878D82A}">
                    <a16:rowId xmlns:a16="http://schemas.microsoft.com/office/drawing/2014/main" val="10001"/>
                  </a:ext>
                </a:extLst>
              </a:tr>
              <a:tr h="473427">
                <a:tc rowSpan="8">
                  <a:txBody>
                    <a:bodyPr/>
                    <a:lstStyle/>
                    <a:p>
                      <a:pPr algn="ctr">
                        <a:lnSpc>
                          <a:spcPts val="1800"/>
                        </a:lnSpc>
                        <a:spcAft>
                          <a:spcPts val="0"/>
                        </a:spcAft>
                      </a:pPr>
                      <a:r>
                        <a:rPr lang="zh-TW" sz="1400" b="1" kern="0" dirty="0">
                          <a:solidFill>
                            <a:srgbClr val="FF0000"/>
                          </a:solidFill>
                          <a:effectLst/>
                          <a:latin typeface="新細明體" panose="02020500000000000000" pitchFamily="18" charset="-120"/>
                          <a:ea typeface="新細明體" panose="02020500000000000000" pitchFamily="18" charset="-120"/>
                        </a:rPr>
                        <a:t>2.多</a:t>
                      </a:r>
                      <a:endParaRPr lang="zh-TW" sz="1400" b="1" kern="100" dirty="0">
                        <a:solidFill>
                          <a:srgbClr val="FF0000"/>
                        </a:solidFill>
                        <a:effectLst/>
                        <a:latin typeface="新細明體" panose="02020500000000000000" pitchFamily="18" charset="-120"/>
                        <a:ea typeface="新細明體" panose="02020500000000000000" pitchFamily="18" charset="-120"/>
                      </a:endParaRPr>
                    </a:p>
                    <a:p>
                      <a:pPr algn="ctr">
                        <a:lnSpc>
                          <a:spcPts val="1800"/>
                        </a:lnSpc>
                        <a:spcAft>
                          <a:spcPts val="0"/>
                        </a:spcAft>
                      </a:pPr>
                      <a:r>
                        <a:rPr lang="zh-TW" sz="1400" b="1" kern="0" dirty="0">
                          <a:solidFill>
                            <a:srgbClr val="FF0000"/>
                          </a:solidFill>
                          <a:effectLst/>
                          <a:latin typeface="新細明體" panose="02020500000000000000" pitchFamily="18" charset="-120"/>
                          <a:ea typeface="新細明體" panose="02020500000000000000" pitchFamily="18" charset="-120"/>
                        </a:rPr>
                        <a:t>元</a:t>
                      </a:r>
                      <a:endParaRPr lang="zh-TW" sz="1400" b="1" kern="100" dirty="0">
                        <a:solidFill>
                          <a:srgbClr val="FF0000"/>
                        </a:solidFill>
                        <a:effectLst/>
                        <a:latin typeface="新細明體" panose="02020500000000000000" pitchFamily="18" charset="-120"/>
                        <a:ea typeface="新細明體" panose="02020500000000000000" pitchFamily="18" charset="-120"/>
                      </a:endParaRPr>
                    </a:p>
                    <a:p>
                      <a:pPr algn="ctr">
                        <a:lnSpc>
                          <a:spcPts val="1800"/>
                        </a:lnSpc>
                        <a:spcAft>
                          <a:spcPts val="0"/>
                        </a:spcAft>
                      </a:pPr>
                      <a:r>
                        <a:rPr lang="zh-TW" sz="1400" b="1" kern="0" dirty="0">
                          <a:solidFill>
                            <a:srgbClr val="FF0000"/>
                          </a:solidFill>
                          <a:effectLst/>
                          <a:latin typeface="新細明體" panose="02020500000000000000" pitchFamily="18" charset="-120"/>
                          <a:ea typeface="新細明體" panose="02020500000000000000" pitchFamily="18" charset="-120"/>
                        </a:rPr>
                        <a:t>學</a:t>
                      </a:r>
                      <a:endParaRPr lang="zh-TW" sz="1400" b="1" kern="100" dirty="0">
                        <a:solidFill>
                          <a:srgbClr val="FF0000"/>
                        </a:solidFill>
                        <a:effectLst/>
                        <a:latin typeface="新細明體" panose="02020500000000000000" pitchFamily="18" charset="-120"/>
                        <a:ea typeface="新細明體" panose="02020500000000000000" pitchFamily="18" charset="-120"/>
                      </a:endParaRPr>
                    </a:p>
                    <a:p>
                      <a:pPr algn="ctr">
                        <a:lnSpc>
                          <a:spcPts val="1800"/>
                        </a:lnSpc>
                        <a:spcAft>
                          <a:spcPts val="0"/>
                        </a:spcAft>
                      </a:pPr>
                      <a:r>
                        <a:rPr lang="zh-TW" sz="1400" b="1" kern="0" dirty="0">
                          <a:solidFill>
                            <a:srgbClr val="FF0000"/>
                          </a:solidFill>
                          <a:effectLst/>
                          <a:latin typeface="新細明體" panose="02020500000000000000" pitchFamily="18" charset="-120"/>
                          <a:ea typeface="新細明體" panose="02020500000000000000" pitchFamily="18" charset="-120"/>
                        </a:rPr>
                        <a:t>習</a:t>
                      </a:r>
                      <a:endParaRPr lang="zh-TW" sz="1400" b="1" kern="100" dirty="0">
                        <a:solidFill>
                          <a:srgbClr val="FF0000"/>
                        </a:solidFill>
                        <a:effectLst/>
                        <a:latin typeface="新細明體" panose="02020500000000000000" pitchFamily="18" charset="-120"/>
                        <a:ea typeface="新細明體" panose="02020500000000000000" pitchFamily="18" charset="-120"/>
                      </a:endParaRPr>
                    </a:p>
                    <a:p>
                      <a:pPr algn="ctr">
                        <a:lnSpc>
                          <a:spcPts val="1800"/>
                        </a:lnSpc>
                        <a:spcAft>
                          <a:spcPts val="0"/>
                        </a:spcAft>
                      </a:pPr>
                      <a:r>
                        <a:rPr lang="zh-TW" sz="1400" b="1" kern="0" dirty="0">
                          <a:solidFill>
                            <a:srgbClr val="FF0000"/>
                          </a:solidFill>
                          <a:effectLst/>
                          <a:latin typeface="新細明體" panose="02020500000000000000" pitchFamily="18" charset="-120"/>
                          <a:ea typeface="新細明體" panose="02020500000000000000" pitchFamily="18" charset="-120"/>
                        </a:rPr>
                        <a:t>表</a:t>
                      </a:r>
                      <a:endParaRPr lang="zh-TW" sz="1400" b="1" kern="100" dirty="0">
                        <a:solidFill>
                          <a:srgbClr val="FF0000"/>
                        </a:solidFill>
                        <a:effectLst/>
                        <a:latin typeface="新細明體" panose="02020500000000000000" pitchFamily="18" charset="-120"/>
                        <a:ea typeface="新細明體" panose="02020500000000000000" pitchFamily="18" charset="-120"/>
                      </a:endParaRPr>
                    </a:p>
                    <a:p>
                      <a:pPr algn="ctr">
                        <a:lnSpc>
                          <a:spcPts val="1800"/>
                        </a:lnSpc>
                        <a:spcAft>
                          <a:spcPts val="0"/>
                        </a:spcAft>
                      </a:pPr>
                      <a:r>
                        <a:rPr lang="zh-TW" sz="1400" b="1" kern="0" dirty="0">
                          <a:solidFill>
                            <a:srgbClr val="FF0000"/>
                          </a:solidFill>
                          <a:effectLst/>
                          <a:latin typeface="新細明體" panose="02020500000000000000" pitchFamily="18" charset="-120"/>
                          <a:ea typeface="新細明體" panose="02020500000000000000" pitchFamily="18" charset="-120"/>
                        </a:rPr>
                        <a:t>現</a:t>
                      </a:r>
                      <a:endParaRPr lang="zh-TW" sz="1400" b="1" kern="100" dirty="0">
                        <a:solidFill>
                          <a:srgbClr val="FF0000"/>
                        </a:solidFill>
                        <a:effectLst/>
                        <a:latin typeface="新細明體" panose="02020500000000000000" pitchFamily="18" charset="-120"/>
                        <a:ea typeface="新細明體" panose="02020500000000000000" pitchFamily="18" charset="-120"/>
                        <a:cs typeface="Times New Roman"/>
                      </a:endParaRPr>
                    </a:p>
                  </a:txBody>
                  <a:tcPr marL="4239" marR="4239"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rowSpan="3">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競賽成績</a:t>
                      </a:r>
                      <a:endParaRPr lang="en-US" altLang="zh-TW" sz="1400" b="0" kern="0" dirty="0">
                        <a:effectLst/>
                        <a:latin typeface="新細明體" panose="02020500000000000000" pitchFamily="18" charset="-120"/>
                        <a:ea typeface="新細明體" panose="02020500000000000000" pitchFamily="18" charset="-120"/>
                      </a:endParaRPr>
                    </a:p>
                    <a:p>
                      <a:pPr algn="ctr">
                        <a:lnSpc>
                          <a:spcPts val="1800"/>
                        </a:lnSpc>
                        <a:spcAft>
                          <a:spcPts val="0"/>
                        </a:spcAft>
                      </a:pPr>
                      <a:r>
                        <a:rPr lang="zh-TW" altLang="en-US" sz="1400" b="0" kern="0" dirty="0">
                          <a:effectLst/>
                          <a:latin typeface="新細明體" panose="02020500000000000000" pitchFamily="18" charset="-120"/>
                          <a:ea typeface="新細明體" panose="02020500000000000000" pitchFamily="18" charset="-120"/>
                          <a:cs typeface="Times New Roman"/>
                        </a:rPr>
                        <a:t>最高採計</a:t>
                      </a:r>
                      <a:r>
                        <a:rPr lang="en-US" altLang="zh-TW" sz="1400" b="0" kern="0" dirty="0">
                          <a:effectLst/>
                          <a:latin typeface="新細明體" panose="02020500000000000000" pitchFamily="18" charset="-120"/>
                          <a:ea typeface="新細明體" panose="02020500000000000000" pitchFamily="18" charset="-120"/>
                          <a:cs typeface="Times New Roman"/>
                        </a:rPr>
                        <a:t>10</a:t>
                      </a:r>
                      <a:r>
                        <a:rPr lang="zh-TW" altLang="en-US" sz="1400" b="0" kern="0" dirty="0">
                          <a:effectLst/>
                          <a:latin typeface="新細明體" panose="02020500000000000000" pitchFamily="18" charset="-120"/>
                          <a:ea typeface="新細明體" panose="02020500000000000000" pitchFamily="18" charset="-120"/>
                          <a:cs typeface="Times New Roman"/>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a:txBody>
                    <a:bodyPr/>
                    <a:lstStyle/>
                    <a:p>
                      <a:pPr algn="ctr">
                        <a:lnSpc>
                          <a:spcPts val="1500"/>
                        </a:lnSpc>
                        <a:spcAft>
                          <a:spcPts val="0"/>
                        </a:spcAft>
                      </a:pPr>
                      <a:r>
                        <a:rPr lang="zh-TW" sz="1400" b="0" kern="100" dirty="0">
                          <a:effectLst/>
                          <a:latin typeface="新細明體" panose="02020500000000000000" pitchFamily="18" charset="-120"/>
                          <a:ea typeface="新細明體" panose="02020500000000000000" pitchFamily="18" charset="-120"/>
                        </a:rPr>
                        <a:t>國際第一名</a:t>
                      </a:r>
                      <a:r>
                        <a:rPr lang="en-US" sz="1400" b="0" kern="100" dirty="0">
                          <a:effectLst/>
                          <a:latin typeface="新細明體" panose="02020500000000000000" pitchFamily="18" charset="-120"/>
                          <a:ea typeface="新細明體" panose="02020500000000000000" pitchFamily="18" charset="-120"/>
                        </a:rPr>
                        <a:t>10</a:t>
                      </a:r>
                      <a:r>
                        <a:rPr lang="zh-TW" sz="1400" b="0" kern="10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gridSpan="2">
                  <a:txBody>
                    <a:bodyPr/>
                    <a:lstStyle/>
                    <a:p>
                      <a:pPr algn="ctr">
                        <a:lnSpc>
                          <a:spcPts val="1500"/>
                        </a:lnSpc>
                        <a:spcAft>
                          <a:spcPts val="0"/>
                        </a:spcAft>
                      </a:pPr>
                      <a:r>
                        <a:rPr lang="zh-TW" sz="1400" b="0" kern="100" dirty="0">
                          <a:effectLst/>
                          <a:latin typeface="新細明體" panose="02020500000000000000" pitchFamily="18" charset="-120"/>
                          <a:ea typeface="新細明體" panose="02020500000000000000" pitchFamily="18" charset="-120"/>
                        </a:rPr>
                        <a:t>國際第二名</a:t>
                      </a:r>
                      <a:r>
                        <a:rPr lang="en-US" sz="1400" b="0" kern="100" dirty="0">
                          <a:effectLst/>
                          <a:latin typeface="新細明體" panose="02020500000000000000" pitchFamily="18" charset="-120"/>
                          <a:ea typeface="新細明體" panose="02020500000000000000" pitchFamily="18" charset="-120"/>
                        </a:rPr>
                        <a:t>9</a:t>
                      </a:r>
                      <a:r>
                        <a:rPr lang="zh-TW" sz="1400" b="0" kern="10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hMerge="1">
                  <a:txBody>
                    <a:bodyPr/>
                    <a:lstStyle/>
                    <a:p>
                      <a:endParaRPr lang="zh-TW" altLang="en-US"/>
                    </a:p>
                  </a:txBody>
                  <a:tcPr/>
                </a:tc>
                <a:tc gridSpan="2">
                  <a:txBody>
                    <a:bodyPr/>
                    <a:lstStyle/>
                    <a:p>
                      <a:pPr algn="ctr">
                        <a:lnSpc>
                          <a:spcPts val="1500"/>
                        </a:lnSpc>
                        <a:spcAft>
                          <a:spcPts val="0"/>
                        </a:spcAft>
                      </a:pPr>
                      <a:r>
                        <a:rPr lang="zh-TW" sz="1400" b="0" kern="100" dirty="0">
                          <a:effectLst/>
                          <a:latin typeface="新細明體" panose="02020500000000000000" pitchFamily="18" charset="-120"/>
                          <a:ea typeface="新細明體" panose="02020500000000000000" pitchFamily="18" charset="-120"/>
                        </a:rPr>
                        <a:t>國際第三名</a:t>
                      </a:r>
                      <a:r>
                        <a:rPr lang="en-US" sz="1400" b="0" kern="100" dirty="0">
                          <a:effectLst/>
                          <a:latin typeface="新細明體" panose="02020500000000000000" pitchFamily="18" charset="-120"/>
                          <a:ea typeface="新細明體" panose="02020500000000000000" pitchFamily="18" charset="-120"/>
                        </a:rPr>
                        <a:t>8</a:t>
                      </a:r>
                      <a:r>
                        <a:rPr lang="zh-TW" sz="1400" b="0" kern="10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hMerge="1">
                  <a:txBody>
                    <a:bodyPr/>
                    <a:lstStyle/>
                    <a:p>
                      <a:pPr algn="just">
                        <a:lnSpc>
                          <a:spcPts val="1800"/>
                        </a:lnSpc>
                        <a:spcAft>
                          <a:spcPts val="0"/>
                        </a:spcAft>
                      </a:pPr>
                      <a:endParaRPr lang="zh-TW" sz="1600" kern="100" dirty="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ts val="1500"/>
                        </a:lnSpc>
                        <a:spcAft>
                          <a:spcPts val="0"/>
                        </a:spcAft>
                      </a:pPr>
                      <a:r>
                        <a:rPr lang="zh-TW" sz="1400" b="0" kern="100" dirty="0">
                          <a:effectLst/>
                          <a:latin typeface="新細明體" panose="02020500000000000000" pitchFamily="18" charset="-120"/>
                          <a:ea typeface="新細明體" panose="02020500000000000000" pitchFamily="18" charset="-120"/>
                        </a:rPr>
                        <a:t>國際第四至八名</a:t>
                      </a:r>
                      <a:r>
                        <a:rPr lang="en-US" sz="1400" b="0" kern="100" dirty="0">
                          <a:effectLst/>
                          <a:latin typeface="新細明體" panose="02020500000000000000" pitchFamily="18" charset="-120"/>
                          <a:ea typeface="新細明體" panose="02020500000000000000" pitchFamily="18" charset="-120"/>
                        </a:rPr>
                        <a:t>7</a:t>
                      </a:r>
                      <a:r>
                        <a:rPr lang="zh-TW" sz="1400" b="0" kern="10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hMerge="1">
                  <a:txBody>
                    <a:bodyPr/>
                    <a:lstStyle/>
                    <a:p>
                      <a:endParaRPr lang="zh-TW" altLang="en-US"/>
                    </a:p>
                  </a:txBody>
                  <a:tcPr/>
                </a:tc>
                <a:tc rowSpan="8">
                  <a:txBody>
                    <a:bodyPr/>
                    <a:lstStyle/>
                    <a:p>
                      <a:pPr algn="ctr">
                        <a:lnSpc>
                          <a:spcPts val="1500"/>
                        </a:lnSpc>
                        <a:spcAft>
                          <a:spcPts val="0"/>
                        </a:spcAft>
                      </a:pPr>
                      <a:r>
                        <a:rPr lang="en-US" sz="1400" b="0" kern="0" dirty="0">
                          <a:effectLst/>
                          <a:latin typeface="新細明體" panose="02020500000000000000" pitchFamily="18" charset="-120"/>
                          <a:ea typeface="新細明體" panose="02020500000000000000" pitchFamily="18" charset="-120"/>
                        </a:rPr>
                        <a:t> </a:t>
                      </a:r>
                      <a:endParaRPr lang="zh-TW" sz="1400" b="0" kern="100" dirty="0">
                        <a:effectLst/>
                        <a:latin typeface="新細明體" panose="02020500000000000000" pitchFamily="18" charset="-120"/>
                        <a:ea typeface="新細明體" panose="02020500000000000000" pitchFamily="18" charset="-120"/>
                      </a:endParaRPr>
                    </a:p>
                    <a:p>
                      <a:pPr algn="ctr">
                        <a:lnSpc>
                          <a:spcPts val="1500"/>
                        </a:lnSpc>
                        <a:spcAft>
                          <a:spcPts val="0"/>
                        </a:spcAft>
                      </a:pPr>
                      <a:r>
                        <a:rPr lang="en-US" sz="1400" b="0" kern="0" dirty="0">
                          <a:effectLst/>
                          <a:latin typeface="新細明體" panose="02020500000000000000" pitchFamily="18" charset="-120"/>
                          <a:ea typeface="新細明體" panose="02020500000000000000" pitchFamily="18" charset="-120"/>
                        </a:rPr>
                        <a:t> </a:t>
                      </a:r>
                      <a:endParaRPr lang="zh-TW" sz="1400" b="0" kern="100" dirty="0">
                        <a:effectLst/>
                        <a:latin typeface="新細明體" panose="02020500000000000000" pitchFamily="18" charset="-120"/>
                        <a:ea typeface="新細明體" panose="02020500000000000000" pitchFamily="18" charset="-120"/>
                      </a:endParaRPr>
                    </a:p>
                    <a:p>
                      <a:pPr algn="ctr">
                        <a:lnSpc>
                          <a:spcPts val="1500"/>
                        </a:lnSpc>
                        <a:spcAft>
                          <a:spcPts val="0"/>
                        </a:spcAft>
                      </a:pPr>
                      <a:r>
                        <a:rPr lang="en-US" sz="1400" b="0" kern="0" dirty="0">
                          <a:effectLst/>
                          <a:latin typeface="新細明體" panose="02020500000000000000" pitchFamily="18" charset="-120"/>
                          <a:ea typeface="新細明體" panose="02020500000000000000" pitchFamily="18" charset="-120"/>
                        </a:rPr>
                        <a:t> </a:t>
                      </a:r>
                      <a:endParaRPr lang="zh-TW" sz="1400" b="0" kern="100" dirty="0">
                        <a:effectLst/>
                        <a:latin typeface="新細明體" panose="02020500000000000000" pitchFamily="18" charset="-120"/>
                        <a:ea typeface="新細明體" panose="02020500000000000000" pitchFamily="18" charset="-120"/>
                      </a:endParaRPr>
                    </a:p>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 </a:t>
                      </a:r>
                      <a:endParaRPr lang="zh-TW" sz="1400" b="0" kern="100" dirty="0">
                        <a:effectLst/>
                        <a:latin typeface="新細明體" panose="02020500000000000000" pitchFamily="18" charset="-120"/>
                        <a:ea typeface="新細明體" panose="02020500000000000000" pitchFamily="18" charset="-120"/>
                      </a:endParaRPr>
                    </a:p>
                    <a:p>
                      <a:pPr algn="ctr">
                        <a:lnSpc>
                          <a:spcPts val="1500"/>
                        </a:lnSpc>
                        <a:spcAft>
                          <a:spcPts val="0"/>
                        </a:spcAft>
                      </a:pPr>
                      <a:r>
                        <a:rPr lang="en-US" sz="1400" b="0" kern="0" dirty="0">
                          <a:effectLst/>
                          <a:latin typeface="新細明體" panose="02020500000000000000" pitchFamily="18" charset="-120"/>
                          <a:ea typeface="新細明體" panose="02020500000000000000" pitchFamily="18" charset="-120"/>
                        </a:rPr>
                        <a:t>70</a:t>
                      </a:r>
                    </a:p>
                    <a:p>
                      <a:pPr algn="ctr">
                        <a:lnSpc>
                          <a:spcPts val="1500"/>
                        </a:lnSpc>
                        <a:spcAft>
                          <a:spcPts val="0"/>
                        </a:spcAft>
                      </a:pPr>
                      <a:r>
                        <a:rPr lang="zh-TW" altLang="en-US" sz="1400" b="0" kern="0" dirty="0">
                          <a:effectLst/>
                          <a:latin typeface="新細明體" panose="02020500000000000000" pitchFamily="18" charset="-120"/>
                          <a:ea typeface="新細明體" panose="02020500000000000000" pitchFamily="18" charset="-120"/>
                        </a:rPr>
                        <a:t> 分</a:t>
                      </a:r>
                      <a:r>
                        <a:rPr lang="en-US" sz="1400" b="0" kern="0" dirty="0">
                          <a:effectLst/>
                          <a:latin typeface="新細明體" panose="02020500000000000000" pitchFamily="18" charset="-120"/>
                          <a:ea typeface="新細明體" panose="02020500000000000000" pitchFamily="18" charset="-120"/>
                        </a:rPr>
                        <a:t> </a:t>
                      </a:r>
                      <a:endParaRPr lang="zh-TW" sz="1400" b="0" kern="100" dirty="0">
                        <a:effectLst/>
                        <a:latin typeface="新細明體" panose="02020500000000000000" pitchFamily="18" charset="-120"/>
                        <a:ea typeface="新細明體" panose="02020500000000000000" pitchFamily="18" charset="-120"/>
                      </a:endParaRPr>
                    </a:p>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最</a:t>
                      </a:r>
                      <a:endParaRPr lang="zh-TW" sz="1400" b="0" kern="100" dirty="0">
                        <a:effectLst/>
                        <a:latin typeface="新細明體" panose="02020500000000000000" pitchFamily="18" charset="-120"/>
                        <a:ea typeface="新細明體" panose="02020500000000000000" pitchFamily="18" charset="-120"/>
                      </a:endParaRPr>
                    </a:p>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高</a:t>
                      </a:r>
                      <a:endParaRPr lang="zh-TW" sz="1400" b="0" kern="100" dirty="0">
                        <a:effectLst/>
                        <a:latin typeface="新細明體" panose="02020500000000000000" pitchFamily="18" charset="-120"/>
                        <a:ea typeface="新細明體" panose="02020500000000000000" pitchFamily="18" charset="-120"/>
                      </a:endParaRPr>
                    </a:p>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採</a:t>
                      </a:r>
                      <a:endParaRPr lang="zh-TW" sz="1400" b="0" kern="100" dirty="0">
                        <a:effectLst/>
                        <a:latin typeface="新細明體" panose="02020500000000000000" pitchFamily="18" charset="-120"/>
                        <a:ea typeface="新細明體" panose="02020500000000000000" pitchFamily="18" charset="-120"/>
                      </a:endParaRPr>
                    </a:p>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計</a:t>
                      </a:r>
                      <a:endParaRPr lang="zh-TW" sz="1400" b="0" kern="100" dirty="0">
                        <a:effectLst/>
                        <a:latin typeface="新細明體" panose="02020500000000000000" pitchFamily="18" charset="-120"/>
                        <a:ea typeface="新細明體" panose="02020500000000000000" pitchFamily="18" charset="-120"/>
                      </a:endParaRPr>
                    </a:p>
                    <a:p>
                      <a:pPr algn="ctr">
                        <a:lnSpc>
                          <a:spcPts val="1500"/>
                        </a:lnSpc>
                        <a:spcAft>
                          <a:spcPts val="0"/>
                        </a:spcAft>
                      </a:pPr>
                      <a:r>
                        <a:rPr lang="en-US" sz="1400" b="0" kern="0" dirty="0">
                          <a:effectLst/>
                          <a:latin typeface="新細明體" panose="02020500000000000000" pitchFamily="18" charset="-120"/>
                          <a:ea typeface="新細明體" panose="02020500000000000000" pitchFamily="18" charset="-120"/>
                        </a:rPr>
                        <a:t>50</a:t>
                      </a:r>
                      <a:endParaRPr lang="zh-TW" sz="1400" b="0" kern="100" dirty="0">
                        <a:effectLst/>
                        <a:latin typeface="新細明體" panose="02020500000000000000" pitchFamily="18" charset="-120"/>
                        <a:ea typeface="新細明體" panose="02020500000000000000" pitchFamily="18" charset="-120"/>
                      </a:endParaRPr>
                    </a:p>
                    <a:p>
                      <a:pPr algn="ctr">
                        <a:lnSpc>
                          <a:spcPts val="1500"/>
                        </a:lnSpc>
                        <a:spcAft>
                          <a:spcPts val="0"/>
                        </a:spcAft>
                      </a:pPr>
                      <a:r>
                        <a:rPr lang="zh-TW" sz="1400" b="0" kern="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rowSpan="2">
                  <a:txBody>
                    <a:bodyPr/>
                    <a:lstStyle/>
                    <a:p>
                      <a:pPr marL="177800" lvl="0" indent="-177800" algn="l" defTabSz="342900" rtl="0" eaLnBrk="1" latinLnBrk="0" hangingPunct="1">
                        <a:lnSpc>
                          <a:spcPts val="1500"/>
                        </a:lnSpc>
                        <a:spcAft>
                          <a:spcPts val="0"/>
                        </a:spcAft>
                        <a:buFont typeface="+mj-lt"/>
                        <a:buAutoNum type="arabicPeriod"/>
                        <a:tabLst>
                          <a:tab pos="221615" algn="l"/>
                        </a:tabLst>
                      </a:pPr>
                      <a:r>
                        <a:rPr lang="zh-TW" altLang="en-US"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限國中階段</a:t>
                      </a:r>
                      <a:r>
                        <a:rPr lang="en-US" altLang="zh-TW"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a:t>
                      </a:r>
                      <a:r>
                        <a:rPr lang="zh-TW" altLang="en-US"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七上至九上五學期</a:t>
                      </a:r>
                      <a:r>
                        <a:rPr lang="en-US" altLang="zh-TW"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a:t>
                      </a:r>
                      <a:r>
                        <a:rPr lang="zh-TW" altLang="en-US"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獲得之成績始採計。</a:t>
                      </a:r>
                    </a:p>
                    <a:p>
                      <a:pPr marL="177800" lvl="0" indent="-177800" algn="l" defTabSz="342900" rtl="0" eaLnBrk="1" latinLnBrk="0" hangingPunct="1">
                        <a:lnSpc>
                          <a:spcPts val="1500"/>
                        </a:lnSpc>
                        <a:spcAft>
                          <a:spcPts val="0"/>
                        </a:spcAft>
                        <a:buFont typeface="+mj-lt"/>
                        <a:buAutoNum type="arabicPeriod"/>
                        <a:tabLst>
                          <a:tab pos="221615" algn="l"/>
                        </a:tabLst>
                      </a:pPr>
                      <a:r>
                        <a:rPr lang="zh-TW" altLang="en-US"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競賽項目：科學展覽、各學科能</a:t>
                      </a:r>
                      <a:r>
                        <a:rPr lang="zh-TW" altLang="zh-TW"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力競賽、</a:t>
                      </a:r>
                      <a:r>
                        <a:rPr lang="zh-TW" altLang="en-US"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語文類競賽、藝能類競賽、運動類競賽。</a:t>
                      </a:r>
                    </a:p>
                    <a:p>
                      <a:pPr marL="177800" lvl="0" indent="-177800" algn="l" defTabSz="342900" rtl="0" eaLnBrk="1" latinLnBrk="0" hangingPunct="1">
                        <a:lnSpc>
                          <a:spcPts val="1500"/>
                        </a:lnSpc>
                        <a:spcAft>
                          <a:spcPts val="0"/>
                        </a:spcAft>
                        <a:buFont typeface="+mj-lt"/>
                        <a:buAutoNum type="arabicPeriod"/>
                        <a:tabLst>
                          <a:tab pos="221615" algn="l"/>
                        </a:tabLst>
                      </a:pPr>
                      <a:r>
                        <a:rPr lang="zh-TW" altLang="en-US"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同一性質或同一項目之競賽</a:t>
                      </a:r>
                      <a:r>
                        <a:rPr lang="zh-TW" altLang="en-US" sz="1400" b="0" u="none" strike="noStrike" kern="10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，僅擇優</a:t>
                      </a:r>
                      <a:r>
                        <a:rPr lang="zh-TW" altLang="en-US"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計分一次。</a:t>
                      </a:r>
                    </a:p>
                    <a:p>
                      <a:pPr marL="177800" lvl="0" indent="-177800" algn="l" defTabSz="342900" rtl="0" eaLnBrk="1" latinLnBrk="0" hangingPunct="1">
                        <a:lnSpc>
                          <a:spcPts val="1500"/>
                        </a:lnSpc>
                        <a:spcAft>
                          <a:spcPts val="0"/>
                        </a:spcAft>
                        <a:buFont typeface="+mj-lt"/>
                        <a:buAutoNum type="arabicPeriod"/>
                        <a:tabLst>
                          <a:tab pos="221615" algn="l"/>
                        </a:tabLst>
                      </a:pPr>
                      <a:r>
                        <a:rPr lang="zh-TW" altLang="en-US"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本項最高</a:t>
                      </a:r>
                      <a:r>
                        <a:rPr lang="en-US"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10</a:t>
                      </a:r>
                      <a:r>
                        <a:rPr lang="zh-TW" altLang="en-US" sz="1400" b="0" u="none" strike="noStrike" kern="100" dirty="0">
                          <a:solidFill>
                            <a:schemeClr val="dk1"/>
                          </a:solidFill>
                          <a:effectLst/>
                          <a:uFill>
                            <a:solidFill>
                              <a:srgbClr val="000000"/>
                            </a:solidFill>
                          </a:uFill>
                          <a:latin typeface="新細明體" panose="02020500000000000000" pitchFamily="18" charset="-120"/>
                          <a:ea typeface="新細明體" panose="02020500000000000000" pitchFamily="18" charset="-120"/>
                          <a:cs typeface="+mn-cs"/>
                        </a:rPr>
                        <a:t>分。</a:t>
                      </a:r>
                    </a:p>
                  </a:txBody>
                  <a:tcPr marL="4239" marR="4239"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0002"/>
                  </a:ext>
                </a:extLst>
              </a:tr>
              <a:tr h="512963">
                <a:tc vMerge="1">
                  <a:txBody>
                    <a:bodyPr/>
                    <a:lstStyle/>
                    <a:p>
                      <a:endParaRPr lang="zh-TW" altLang="en-US"/>
                    </a:p>
                  </a:txBody>
                  <a:tcPr/>
                </a:tc>
                <a:tc vMerge="1">
                  <a:txBody>
                    <a:bodyPr/>
                    <a:lstStyle/>
                    <a:p>
                      <a:endParaRPr lang="zh-TW" altLang="en-US"/>
                    </a:p>
                  </a:txBody>
                  <a:tcPr/>
                </a:tc>
                <a:tc>
                  <a:txBody>
                    <a:bodyPr/>
                    <a:lstStyle/>
                    <a:p>
                      <a:pPr algn="ctr">
                        <a:lnSpc>
                          <a:spcPts val="1500"/>
                        </a:lnSpc>
                        <a:spcAft>
                          <a:spcPts val="0"/>
                        </a:spcAft>
                      </a:pPr>
                      <a:r>
                        <a:rPr lang="zh-TW" sz="1400" b="0" kern="100">
                          <a:effectLst/>
                          <a:latin typeface="新細明體" panose="02020500000000000000" pitchFamily="18" charset="-120"/>
                          <a:ea typeface="新細明體" panose="02020500000000000000" pitchFamily="18" charset="-120"/>
                        </a:rPr>
                        <a:t>全國第一名</a:t>
                      </a:r>
                      <a:r>
                        <a:rPr lang="en-US" sz="1400" b="0" kern="100">
                          <a:effectLst/>
                          <a:latin typeface="新細明體" panose="02020500000000000000" pitchFamily="18" charset="-120"/>
                          <a:ea typeface="新細明體" panose="02020500000000000000" pitchFamily="18" charset="-120"/>
                        </a:rPr>
                        <a:t>7</a:t>
                      </a:r>
                      <a:r>
                        <a:rPr lang="zh-TW" sz="1400" b="0" kern="100">
                          <a:effectLst/>
                          <a:latin typeface="新細明體" panose="02020500000000000000" pitchFamily="18" charset="-120"/>
                          <a:ea typeface="新細明體" panose="02020500000000000000" pitchFamily="18" charset="-120"/>
                        </a:rPr>
                        <a:t>分</a:t>
                      </a:r>
                      <a:endParaRPr lang="zh-TW" sz="1400" b="0" kern="10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gridSpan="2">
                  <a:txBody>
                    <a:bodyPr/>
                    <a:lstStyle/>
                    <a:p>
                      <a:pPr algn="ctr">
                        <a:lnSpc>
                          <a:spcPts val="1500"/>
                        </a:lnSpc>
                        <a:spcAft>
                          <a:spcPts val="0"/>
                        </a:spcAft>
                      </a:pPr>
                      <a:r>
                        <a:rPr lang="zh-TW" sz="1400" b="0" kern="100">
                          <a:effectLst/>
                          <a:latin typeface="新細明體" panose="02020500000000000000" pitchFamily="18" charset="-120"/>
                          <a:ea typeface="新細明體" panose="02020500000000000000" pitchFamily="18" charset="-120"/>
                        </a:rPr>
                        <a:t>全國第二名</a:t>
                      </a:r>
                      <a:r>
                        <a:rPr lang="en-US" sz="1400" b="0" kern="100">
                          <a:effectLst/>
                          <a:latin typeface="新細明體" panose="02020500000000000000" pitchFamily="18" charset="-120"/>
                          <a:ea typeface="新細明體" panose="02020500000000000000" pitchFamily="18" charset="-120"/>
                        </a:rPr>
                        <a:t>6</a:t>
                      </a:r>
                      <a:r>
                        <a:rPr lang="zh-TW" sz="1400" b="0" kern="100">
                          <a:effectLst/>
                          <a:latin typeface="新細明體" panose="02020500000000000000" pitchFamily="18" charset="-120"/>
                          <a:ea typeface="新細明體" panose="02020500000000000000" pitchFamily="18" charset="-120"/>
                        </a:rPr>
                        <a:t>分</a:t>
                      </a:r>
                      <a:endParaRPr lang="zh-TW" sz="1400" b="0" kern="10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hMerge="1">
                  <a:txBody>
                    <a:bodyPr/>
                    <a:lstStyle/>
                    <a:p>
                      <a:endParaRPr lang="zh-TW" altLang="en-US"/>
                    </a:p>
                  </a:txBody>
                  <a:tcPr/>
                </a:tc>
                <a:tc gridSpan="2">
                  <a:txBody>
                    <a:bodyPr/>
                    <a:lstStyle/>
                    <a:p>
                      <a:pPr algn="ctr">
                        <a:lnSpc>
                          <a:spcPts val="1500"/>
                        </a:lnSpc>
                        <a:spcAft>
                          <a:spcPts val="0"/>
                        </a:spcAft>
                      </a:pPr>
                      <a:r>
                        <a:rPr lang="zh-TW" sz="1400" b="0" kern="100" dirty="0">
                          <a:effectLst/>
                          <a:latin typeface="新細明體" panose="02020500000000000000" pitchFamily="18" charset="-120"/>
                          <a:ea typeface="新細明體" panose="02020500000000000000" pitchFamily="18" charset="-120"/>
                        </a:rPr>
                        <a:t>全國第三名</a:t>
                      </a:r>
                      <a:r>
                        <a:rPr lang="en-US" sz="1400" b="0" kern="100" dirty="0">
                          <a:effectLst/>
                          <a:latin typeface="新細明體" panose="02020500000000000000" pitchFamily="18" charset="-120"/>
                          <a:ea typeface="新細明體" panose="02020500000000000000" pitchFamily="18" charset="-120"/>
                        </a:rPr>
                        <a:t>5</a:t>
                      </a:r>
                      <a:r>
                        <a:rPr lang="zh-TW" sz="1400" b="0" kern="10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hMerge="1">
                  <a:txBody>
                    <a:bodyPr/>
                    <a:lstStyle/>
                    <a:p>
                      <a:pPr algn="just">
                        <a:lnSpc>
                          <a:spcPts val="1800"/>
                        </a:lnSpc>
                        <a:spcAft>
                          <a:spcPts val="0"/>
                        </a:spcAft>
                      </a:pPr>
                      <a:endParaRPr lang="zh-TW" sz="1600" kern="100" dirty="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ts val="1500"/>
                        </a:lnSpc>
                        <a:spcAft>
                          <a:spcPts val="0"/>
                        </a:spcAft>
                      </a:pPr>
                      <a:r>
                        <a:rPr lang="zh-TW" sz="1400" b="0" kern="100" dirty="0">
                          <a:effectLst/>
                          <a:latin typeface="新細明體" panose="02020500000000000000" pitchFamily="18" charset="-120"/>
                          <a:ea typeface="新細明體" panose="02020500000000000000" pitchFamily="18" charset="-120"/>
                        </a:rPr>
                        <a:t>全國第四至八名</a:t>
                      </a:r>
                      <a:r>
                        <a:rPr lang="en-US" sz="1400" b="0" kern="100" dirty="0">
                          <a:effectLst/>
                          <a:latin typeface="新細明體" panose="02020500000000000000" pitchFamily="18" charset="-120"/>
                          <a:ea typeface="新細明體" panose="02020500000000000000" pitchFamily="18" charset="-120"/>
                        </a:rPr>
                        <a:t>4</a:t>
                      </a:r>
                      <a:r>
                        <a:rPr lang="zh-TW" sz="1400" b="0" kern="10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h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3"/>
                  </a:ext>
                </a:extLst>
              </a:tr>
              <a:tr h="394556">
                <a:tc vMerge="1">
                  <a:txBody>
                    <a:bodyPr/>
                    <a:lstStyle/>
                    <a:p>
                      <a:endParaRPr lang="zh-TW" altLang="en-US"/>
                    </a:p>
                  </a:txBody>
                  <a:tcPr/>
                </a:tc>
                <a:tc vMerge="1">
                  <a:txBody>
                    <a:bodyPr/>
                    <a:lstStyle/>
                    <a:p>
                      <a:endParaRPr lang="zh-TW" altLang="en-US"/>
                    </a:p>
                  </a:txBody>
                  <a:tcPr/>
                </a:tc>
                <a:tc>
                  <a:txBody>
                    <a:bodyPr/>
                    <a:lstStyle/>
                    <a:p>
                      <a:pPr algn="ctr">
                        <a:lnSpc>
                          <a:spcPts val="1500"/>
                        </a:lnSpc>
                        <a:spcAft>
                          <a:spcPts val="0"/>
                        </a:spcAft>
                      </a:pPr>
                      <a:r>
                        <a:rPr lang="zh-TW" sz="1400" b="0" kern="100" dirty="0">
                          <a:effectLst/>
                          <a:latin typeface="新細明體" panose="02020500000000000000" pitchFamily="18" charset="-120"/>
                          <a:ea typeface="新細明體" panose="02020500000000000000" pitchFamily="18" charset="-120"/>
                        </a:rPr>
                        <a:t>縣市第一名</a:t>
                      </a:r>
                      <a:r>
                        <a:rPr lang="en-US" sz="1400" b="0" kern="100" dirty="0">
                          <a:effectLst/>
                          <a:latin typeface="新細明體" panose="02020500000000000000" pitchFamily="18" charset="-120"/>
                          <a:ea typeface="新細明體" panose="02020500000000000000" pitchFamily="18" charset="-120"/>
                        </a:rPr>
                        <a:t>4</a:t>
                      </a:r>
                      <a:r>
                        <a:rPr lang="zh-TW" sz="1400" b="0" kern="10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gridSpan="2">
                  <a:txBody>
                    <a:bodyPr/>
                    <a:lstStyle/>
                    <a:p>
                      <a:pPr algn="ctr">
                        <a:lnSpc>
                          <a:spcPts val="1500"/>
                        </a:lnSpc>
                        <a:spcAft>
                          <a:spcPts val="0"/>
                        </a:spcAft>
                      </a:pPr>
                      <a:r>
                        <a:rPr lang="zh-TW" sz="1400" b="0" kern="100">
                          <a:effectLst/>
                          <a:latin typeface="新細明體" panose="02020500000000000000" pitchFamily="18" charset="-120"/>
                          <a:ea typeface="新細明體" panose="02020500000000000000" pitchFamily="18" charset="-120"/>
                        </a:rPr>
                        <a:t>縣市第二名</a:t>
                      </a:r>
                      <a:r>
                        <a:rPr lang="en-US" sz="1400" b="0" kern="100">
                          <a:effectLst/>
                          <a:latin typeface="新細明體" panose="02020500000000000000" pitchFamily="18" charset="-120"/>
                          <a:ea typeface="新細明體" panose="02020500000000000000" pitchFamily="18" charset="-120"/>
                        </a:rPr>
                        <a:t>3</a:t>
                      </a:r>
                      <a:r>
                        <a:rPr lang="zh-TW" sz="1400" b="0" kern="100">
                          <a:effectLst/>
                          <a:latin typeface="新細明體" panose="02020500000000000000" pitchFamily="18" charset="-120"/>
                          <a:ea typeface="新細明體" panose="02020500000000000000" pitchFamily="18" charset="-120"/>
                        </a:rPr>
                        <a:t>分</a:t>
                      </a:r>
                      <a:endParaRPr lang="zh-TW" sz="1400" b="0" kern="10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hMerge="1">
                  <a:txBody>
                    <a:bodyPr/>
                    <a:lstStyle/>
                    <a:p>
                      <a:endParaRPr lang="zh-TW" altLang="en-US"/>
                    </a:p>
                  </a:txBody>
                  <a:tcPr/>
                </a:tc>
                <a:tc gridSpan="2">
                  <a:txBody>
                    <a:bodyPr/>
                    <a:lstStyle/>
                    <a:p>
                      <a:pPr algn="ctr">
                        <a:lnSpc>
                          <a:spcPts val="1500"/>
                        </a:lnSpc>
                        <a:spcAft>
                          <a:spcPts val="0"/>
                        </a:spcAft>
                      </a:pPr>
                      <a:r>
                        <a:rPr lang="zh-TW" sz="1400" b="0" kern="100">
                          <a:effectLst/>
                          <a:latin typeface="新細明體" panose="02020500000000000000" pitchFamily="18" charset="-120"/>
                          <a:ea typeface="新細明體" panose="02020500000000000000" pitchFamily="18" charset="-120"/>
                        </a:rPr>
                        <a:t>縣市第三名</a:t>
                      </a:r>
                      <a:r>
                        <a:rPr lang="en-US" sz="1400" b="0" kern="100">
                          <a:effectLst/>
                          <a:latin typeface="新細明體" panose="02020500000000000000" pitchFamily="18" charset="-120"/>
                          <a:ea typeface="新細明體" panose="02020500000000000000" pitchFamily="18" charset="-120"/>
                        </a:rPr>
                        <a:t>2</a:t>
                      </a:r>
                      <a:r>
                        <a:rPr lang="zh-TW" sz="1400" b="0" kern="100">
                          <a:effectLst/>
                          <a:latin typeface="新細明體" panose="02020500000000000000" pitchFamily="18" charset="-120"/>
                          <a:ea typeface="新細明體" panose="02020500000000000000" pitchFamily="18" charset="-120"/>
                        </a:rPr>
                        <a:t>分</a:t>
                      </a:r>
                      <a:endParaRPr lang="zh-TW" sz="1400" b="0" kern="10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hMerge="1">
                  <a:txBody>
                    <a:bodyPr/>
                    <a:lstStyle/>
                    <a:p>
                      <a:endParaRPr lang="zh-TW" altLang="en-US"/>
                    </a:p>
                  </a:txBody>
                  <a:tcPr/>
                </a:tc>
                <a:tc gridSpan="2">
                  <a:txBody>
                    <a:bodyPr/>
                    <a:lstStyle/>
                    <a:p>
                      <a:pPr algn="ctr">
                        <a:lnSpc>
                          <a:spcPts val="1500"/>
                        </a:lnSpc>
                        <a:spcAft>
                          <a:spcPts val="0"/>
                        </a:spcAft>
                      </a:pPr>
                      <a:r>
                        <a:rPr lang="zh-TW" sz="1400" b="0" kern="100" dirty="0">
                          <a:effectLst/>
                          <a:latin typeface="新細明體" panose="02020500000000000000" pitchFamily="18" charset="-120"/>
                          <a:ea typeface="新細明體" panose="02020500000000000000" pitchFamily="18" charset="-120"/>
                        </a:rPr>
                        <a:t>縣市第四至八名</a:t>
                      </a:r>
                      <a:r>
                        <a:rPr lang="en-US" sz="1400" b="0" kern="100" dirty="0">
                          <a:effectLst/>
                          <a:latin typeface="新細明體" panose="02020500000000000000" pitchFamily="18" charset="-120"/>
                          <a:ea typeface="新細明體" panose="02020500000000000000" pitchFamily="18" charset="-120"/>
                        </a:rPr>
                        <a:t>1</a:t>
                      </a:r>
                      <a:r>
                        <a:rPr lang="zh-TW" sz="1400" b="0" kern="10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hMerge="1">
                  <a:txBody>
                    <a:bodyPr/>
                    <a:lstStyle/>
                    <a:p>
                      <a:endParaRPr lang="zh-TW" altLang="en-US"/>
                    </a:p>
                  </a:txBody>
                  <a:tcPr/>
                </a:tc>
                <a:tc vMerge="1">
                  <a:txBody>
                    <a:bodyPr/>
                    <a:lstStyle/>
                    <a:p>
                      <a:endParaRPr lang="zh-TW" altLang="en-US"/>
                    </a:p>
                  </a:txBody>
                  <a:tcPr/>
                </a:tc>
                <a:tc rowSpan="6">
                  <a:txBody>
                    <a:bodyPr/>
                    <a:lstStyle/>
                    <a:p>
                      <a:pPr marL="177800" lvl="0" indent="-177800" algn="l" defTabSz="342900" rtl="0" eaLnBrk="1" latinLnBrk="0" hangingPunct="1">
                        <a:lnSpc>
                          <a:spcPts val="1500"/>
                        </a:lnSpc>
                        <a:spcAft>
                          <a:spcPts val="0"/>
                        </a:spcAft>
                        <a:buFont typeface="+mj-lt"/>
                        <a:buAutoNum type="arabicPeriod"/>
                        <a:tabLst>
                          <a:tab pos="221615" algn="l"/>
                        </a:tabLst>
                      </a:pPr>
                      <a:r>
                        <a:rPr lang="zh-TW" altLang="en-US" sz="1400" b="0" kern="0" dirty="0">
                          <a:solidFill>
                            <a:schemeClr val="dk1"/>
                          </a:solidFill>
                          <a:effectLst/>
                          <a:latin typeface="新細明體" panose="02020500000000000000" pitchFamily="18" charset="-120"/>
                          <a:ea typeface="新細明體" panose="02020500000000000000" pitchFamily="18" charset="-120"/>
                          <a:cs typeface="+mn-cs"/>
                        </a:rPr>
                        <a:t>由國中依學生表現計算之。</a:t>
                      </a:r>
                    </a:p>
                    <a:p>
                      <a:pPr marL="177800" lvl="0" indent="-177800" algn="l" defTabSz="342900" rtl="0" eaLnBrk="1" latinLnBrk="0" hangingPunct="1">
                        <a:lnSpc>
                          <a:spcPts val="1500"/>
                        </a:lnSpc>
                        <a:spcAft>
                          <a:spcPts val="0"/>
                        </a:spcAft>
                        <a:buFont typeface="+mj-lt"/>
                        <a:buAutoNum type="arabicPeriod"/>
                        <a:tabLst>
                          <a:tab pos="221615" algn="l"/>
                        </a:tabLst>
                      </a:pPr>
                      <a:r>
                        <a:rPr lang="zh-TW" altLang="en-US" sz="1400" b="0" kern="0" dirty="0">
                          <a:solidFill>
                            <a:schemeClr val="dk1"/>
                          </a:solidFill>
                          <a:effectLst/>
                          <a:latin typeface="新細明體" panose="02020500000000000000" pitchFamily="18" charset="-120"/>
                          <a:ea typeface="新細明體" panose="02020500000000000000" pitchFamily="18" charset="-120"/>
                          <a:cs typeface="+mn-cs"/>
                        </a:rPr>
                        <a:t>獎勵紀錄、服務學習、社團參與各項單項最高採計</a:t>
                      </a:r>
                      <a:r>
                        <a:rPr lang="en-US" altLang="zh-TW" sz="1400" b="0" kern="0" dirty="0">
                          <a:solidFill>
                            <a:schemeClr val="dk1"/>
                          </a:solidFill>
                          <a:effectLst/>
                          <a:latin typeface="新細明體" panose="02020500000000000000" pitchFamily="18" charset="-120"/>
                          <a:ea typeface="新細明體" panose="02020500000000000000" pitchFamily="18" charset="-120"/>
                          <a:cs typeface="+mn-cs"/>
                        </a:rPr>
                        <a:t>15</a:t>
                      </a:r>
                      <a:r>
                        <a:rPr lang="zh-TW" altLang="en-US" sz="1400" b="0" kern="0" dirty="0">
                          <a:solidFill>
                            <a:schemeClr val="dk1"/>
                          </a:solidFill>
                          <a:effectLst/>
                          <a:latin typeface="新細明體" panose="02020500000000000000" pitchFamily="18" charset="-120"/>
                          <a:ea typeface="新細明體" panose="02020500000000000000" pitchFamily="18" charset="-120"/>
                          <a:cs typeface="+mn-cs"/>
                        </a:rPr>
                        <a:t>分。</a:t>
                      </a:r>
                      <a:endParaRPr lang="en-US" altLang="zh-TW" sz="1400" b="0" kern="0" dirty="0">
                        <a:solidFill>
                          <a:schemeClr val="dk1"/>
                        </a:solidFill>
                        <a:effectLst/>
                        <a:latin typeface="新細明體" panose="02020500000000000000" pitchFamily="18" charset="-120"/>
                        <a:ea typeface="新細明體" panose="02020500000000000000" pitchFamily="18" charset="-120"/>
                        <a:cs typeface="+mn-cs"/>
                      </a:endParaRPr>
                    </a:p>
                    <a:p>
                      <a:pPr marL="177800" lvl="0" indent="-177800" algn="l" defTabSz="342900" rtl="0" eaLnBrk="1" latinLnBrk="0" hangingPunct="1">
                        <a:lnSpc>
                          <a:spcPts val="1500"/>
                        </a:lnSpc>
                        <a:spcAft>
                          <a:spcPts val="0"/>
                        </a:spcAft>
                        <a:buFont typeface="+mj-lt"/>
                        <a:buAutoNum type="arabicPeriod"/>
                        <a:tabLst>
                          <a:tab pos="221615" algn="l"/>
                        </a:tabLst>
                      </a:pPr>
                      <a:r>
                        <a:rPr lang="zh-TW" altLang="en-US" sz="1400" b="0" kern="0" dirty="0">
                          <a:solidFill>
                            <a:schemeClr val="dk1"/>
                          </a:solidFill>
                          <a:effectLst/>
                          <a:latin typeface="新細明體" panose="02020500000000000000" pitchFamily="18" charset="-120"/>
                          <a:ea typeface="新細明體" panose="02020500000000000000" pitchFamily="18" charset="-120"/>
                          <a:cs typeface="+mn-cs"/>
                        </a:rPr>
                        <a:t>體適能最高採計</a:t>
                      </a:r>
                      <a:r>
                        <a:rPr lang="en-US" altLang="zh-TW" sz="1400" b="0" kern="0" dirty="0">
                          <a:solidFill>
                            <a:schemeClr val="dk1"/>
                          </a:solidFill>
                          <a:effectLst/>
                          <a:latin typeface="新細明體" panose="02020500000000000000" pitchFamily="18" charset="-120"/>
                          <a:ea typeface="新細明體" panose="02020500000000000000" pitchFamily="18" charset="-120"/>
                          <a:cs typeface="+mn-cs"/>
                        </a:rPr>
                        <a:t>10</a:t>
                      </a:r>
                      <a:r>
                        <a:rPr lang="zh-TW" altLang="en-US" sz="1400" b="0" kern="0" dirty="0">
                          <a:solidFill>
                            <a:schemeClr val="dk1"/>
                          </a:solidFill>
                          <a:effectLst/>
                          <a:latin typeface="新細明體" panose="02020500000000000000" pitchFamily="18" charset="-120"/>
                          <a:ea typeface="新細明體" panose="02020500000000000000" pitchFamily="18" charset="-120"/>
                          <a:cs typeface="+mn-cs"/>
                        </a:rPr>
                        <a:t>分。 </a:t>
                      </a:r>
                      <a:endParaRPr lang="en-US" altLang="zh-TW" sz="1400" b="0" kern="0" dirty="0">
                        <a:solidFill>
                          <a:schemeClr val="dk1"/>
                        </a:solidFill>
                        <a:effectLst/>
                        <a:latin typeface="新細明體" panose="02020500000000000000" pitchFamily="18" charset="-120"/>
                        <a:ea typeface="新細明體" panose="02020500000000000000" pitchFamily="18" charset="-120"/>
                        <a:cs typeface="+mn-cs"/>
                      </a:endParaRPr>
                    </a:p>
                    <a:p>
                      <a:pPr marL="177800" lvl="0" indent="-177800" algn="l" defTabSz="342900" rtl="0" eaLnBrk="1" latinLnBrk="0" hangingPunct="1">
                        <a:lnSpc>
                          <a:spcPts val="1500"/>
                        </a:lnSpc>
                        <a:spcAft>
                          <a:spcPts val="0"/>
                        </a:spcAft>
                        <a:buFont typeface="+mj-lt"/>
                        <a:buAutoNum type="arabicPeriod"/>
                        <a:tabLst>
                          <a:tab pos="221615" algn="l"/>
                        </a:tabLst>
                      </a:pPr>
                      <a:r>
                        <a:rPr lang="zh-TW" altLang="en-US" sz="1400" b="0" kern="0" dirty="0">
                          <a:solidFill>
                            <a:schemeClr val="dk1"/>
                          </a:solidFill>
                          <a:effectLst/>
                          <a:latin typeface="新細明體" panose="02020500000000000000" pitchFamily="18" charset="-120"/>
                          <a:ea typeface="新細明體" panose="02020500000000000000" pitchFamily="18" charset="-120"/>
                          <a:cs typeface="+mn-cs"/>
                        </a:rPr>
                        <a:t>語言認證最高採計</a:t>
                      </a:r>
                      <a:r>
                        <a:rPr lang="en-US" altLang="zh-TW" sz="1400" b="0" kern="0" dirty="0">
                          <a:solidFill>
                            <a:schemeClr val="dk1"/>
                          </a:solidFill>
                          <a:effectLst/>
                          <a:latin typeface="新細明體" panose="02020500000000000000" pitchFamily="18" charset="-120"/>
                          <a:ea typeface="新細明體" panose="02020500000000000000" pitchFamily="18" charset="-120"/>
                          <a:cs typeface="+mn-cs"/>
                        </a:rPr>
                        <a:t>5</a:t>
                      </a:r>
                      <a:r>
                        <a:rPr lang="zh-TW" altLang="en-US" sz="1400" b="0" kern="0" dirty="0">
                          <a:solidFill>
                            <a:schemeClr val="dk1"/>
                          </a:solidFill>
                          <a:effectLst/>
                          <a:latin typeface="新細明體" panose="02020500000000000000" pitchFamily="18" charset="-120"/>
                          <a:ea typeface="新細明體" panose="02020500000000000000" pitchFamily="18" charset="-120"/>
                          <a:cs typeface="+mn-cs"/>
                        </a:rPr>
                        <a:t>分</a:t>
                      </a:r>
                    </a:p>
                  </a:txBody>
                  <a:tcPr marL="4239" marR="4239"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0004"/>
                  </a:ext>
                </a:extLst>
              </a:tr>
              <a:tr h="236734">
                <a:tc vMerge="1">
                  <a:txBody>
                    <a:bodyPr/>
                    <a:lstStyle/>
                    <a:p>
                      <a:endParaRPr lang="zh-TW" altLang="en-US"/>
                    </a:p>
                  </a:txBody>
                  <a:tcPr/>
                </a:tc>
                <a:tc>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獎勵紀錄</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rowSpan="5" gridSpan="7">
                  <a:txBody>
                    <a:bodyPr/>
                    <a:lstStyle/>
                    <a:p>
                      <a:pPr algn="just">
                        <a:lnSpc>
                          <a:spcPts val="1500"/>
                        </a:lnSpc>
                        <a:spcAft>
                          <a:spcPts val="0"/>
                        </a:spcAft>
                      </a:pPr>
                      <a:r>
                        <a:rPr lang="zh-TW" altLang="en-US" sz="1400" b="0" kern="0" dirty="0">
                          <a:effectLst/>
                          <a:latin typeface="新細明體" panose="02020500000000000000" pitchFamily="18" charset="-120"/>
                          <a:ea typeface="新細明體" panose="02020500000000000000" pitchFamily="18" charset="-120"/>
                        </a:rPr>
                        <a:t>獎勵紀錄最高採計</a:t>
                      </a:r>
                      <a:r>
                        <a:rPr lang="en-US" altLang="zh-TW" sz="1400" b="0" kern="0" dirty="0">
                          <a:effectLst/>
                          <a:latin typeface="新細明體" panose="02020500000000000000" pitchFamily="18" charset="-120"/>
                          <a:ea typeface="新細明體" panose="02020500000000000000" pitchFamily="18" charset="-120"/>
                        </a:rPr>
                        <a:t>15</a:t>
                      </a:r>
                      <a:r>
                        <a:rPr lang="zh-TW" altLang="en-US" sz="1400" b="0" kern="0" dirty="0">
                          <a:effectLst/>
                          <a:latin typeface="新細明體" panose="02020500000000000000" pitchFamily="18" charset="-120"/>
                          <a:ea typeface="新細明體" panose="02020500000000000000" pitchFamily="18" charset="-120"/>
                        </a:rPr>
                        <a:t>分</a:t>
                      </a:r>
                      <a:endParaRPr lang="en-US" altLang="zh-TW" sz="1400" b="0" kern="0" dirty="0">
                        <a:effectLst/>
                        <a:latin typeface="新細明體" panose="02020500000000000000" pitchFamily="18" charset="-120"/>
                        <a:ea typeface="新細明體" panose="02020500000000000000" pitchFamily="18" charset="-120"/>
                      </a:endParaRPr>
                    </a:p>
                    <a:p>
                      <a:pPr algn="just">
                        <a:lnSpc>
                          <a:spcPts val="1500"/>
                        </a:lnSpc>
                        <a:spcAft>
                          <a:spcPts val="0"/>
                        </a:spcAft>
                      </a:pPr>
                      <a:r>
                        <a:rPr lang="zh-TW" altLang="en-US" sz="1400" b="0" kern="0" dirty="0">
                          <a:effectLst/>
                          <a:latin typeface="新細明體" panose="02020500000000000000" pitchFamily="18" charset="-120"/>
                          <a:ea typeface="新細明體" panose="02020500000000000000" pitchFamily="18" charset="-120"/>
                          <a:cs typeface="Times New Roman"/>
                        </a:rPr>
                        <a:t>服務學習最高採計</a:t>
                      </a:r>
                      <a:r>
                        <a:rPr lang="en-US" altLang="zh-TW" sz="1400" b="0" kern="0" dirty="0">
                          <a:effectLst/>
                          <a:latin typeface="新細明體" panose="02020500000000000000" pitchFamily="18" charset="-120"/>
                          <a:ea typeface="新細明體" panose="02020500000000000000" pitchFamily="18" charset="-120"/>
                          <a:cs typeface="Times New Roman"/>
                        </a:rPr>
                        <a:t>15</a:t>
                      </a:r>
                      <a:r>
                        <a:rPr lang="zh-TW" altLang="en-US" sz="1400" b="0" kern="0" dirty="0">
                          <a:effectLst/>
                          <a:latin typeface="新細明體" panose="02020500000000000000" pitchFamily="18" charset="-120"/>
                          <a:ea typeface="新細明體" panose="02020500000000000000" pitchFamily="18" charset="-120"/>
                          <a:cs typeface="Times New Roman"/>
                        </a:rPr>
                        <a:t>分</a:t>
                      </a:r>
                      <a:endParaRPr lang="en-US" altLang="zh-TW" sz="1400" b="0" kern="0" dirty="0">
                        <a:effectLst/>
                        <a:latin typeface="新細明體" panose="02020500000000000000" pitchFamily="18" charset="-120"/>
                        <a:ea typeface="新細明體" panose="02020500000000000000" pitchFamily="18" charset="-120"/>
                        <a:cs typeface="Times New Roman"/>
                      </a:endParaRPr>
                    </a:p>
                    <a:p>
                      <a:pPr algn="just">
                        <a:lnSpc>
                          <a:spcPts val="1500"/>
                        </a:lnSpc>
                        <a:spcAft>
                          <a:spcPts val="0"/>
                        </a:spcAft>
                      </a:pPr>
                      <a:r>
                        <a:rPr lang="zh-TW" altLang="en-US" sz="1400" b="0" kern="0" dirty="0">
                          <a:effectLst/>
                          <a:latin typeface="新細明體" panose="02020500000000000000" pitchFamily="18" charset="-120"/>
                          <a:ea typeface="新細明體" panose="02020500000000000000" pitchFamily="18" charset="-120"/>
                          <a:cs typeface="Times New Roman"/>
                        </a:rPr>
                        <a:t>社團參與最高採計</a:t>
                      </a:r>
                      <a:r>
                        <a:rPr lang="en-US" altLang="zh-TW" sz="1400" b="0" kern="0" dirty="0">
                          <a:effectLst/>
                          <a:latin typeface="新細明體" panose="02020500000000000000" pitchFamily="18" charset="-120"/>
                          <a:ea typeface="新細明體" panose="02020500000000000000" pitchFamily="18" charset="-120"/>
                          <a:cs typeface="Times New Roman"/>
                        </a:rPr>
                        <a:t>15</a:t>
                      </a:r>
                      <a:r>
                        <a:rPr lang="zh-TW" altLang="en-US" sz="1400" b="0" kern="0" dirty="0">
                          <a:effectLst/>
                          <a:latin typeface="新細明體" panose="02020500000000000000" pitchFamily="18" charset="-120"/>
                          <a:ea typeface="新細明體" panose="02020500000000000000" pitchFamily="18" charset="-120"/>
                          <a:cs typeface="Times New Roman"/>
                        </a:rPr>
                        <a:t>分</a:t>
                      </a:r>
                      <a:endParaRPr lang="en-US" altLang="zh-TW" sz="1400" b="0" kern="0" dirty="0">
                        <a:effectLst/>
                        <a:latin typeface="新細明體" panose="02020500000000000000" pitchFamily="18" charset="-120"/>
                        <a:ea typeface="新細明體" panose="02020500000000000000" pitchFamily="18" charset="-120"/>
                        <a:cs typeface="Times New Roman"/>
                      </a:endParaRPr>
                    </a:p>
                    <a:p>
                      <a:pPr algn="just">
                        <a:lnSpc>
                          <a:spcPts val="1500"/>
                        </a:lnSpc>
                        <a:spcAft>
                          <a:spcPts val="0"/>
                        </a:spcAft>
                      </a:pPr>
                      <a:r>
                        <a:rPr lang="zh-TW" altLang="en-US" sz="1400" b="0" kern="0" dirty="0">
                          <a:effectLst/>
                          <a:latin typeface="新細明體" panose="02020500000000000000" pitchFamily="18" charset="-120"/>
                          <a:ea typeface="新細明體" panose="02020500000000000000" pitchFamily="18" charset="-120"/>
                          <a:cs typeface="Times New Roman"/>
                        </a:rPr>
                        <a:t>體適能最高採計</a:t>
                      </a:r>
                      <a:r>
                        <a:rPr lang="en-US" altLang="zh-TW" sz="1400" b="0" kern="0" dirty="0">
                          <a:effectLst/>
                          <a:latin typeface="新細明體" panose="02020500000000000000" pitchFamily="18" charset="-120"/>
                          <a:ea typeface="新細明體" panose="02020500000000000000" pitchFamily="18" charset="-120"/>
                          <a:cs typeface="Times New Roman"/>
                        </a:rPr>
                        <a:t>10</a:t>
                      </a:r>
                      <a:r>
                        <a:rPr lang="zh-TW" altLang="en-US" sz="1400" b="0" kern="0" dirty="0">
                          <a:effectLst/>
                          <a:latin typeface="新細明體" panose="02020500000000000000" pitchFamily="18" charset="-120"/>
                          <a:ea typeface="新細明體" panose="02020500000000000000" pitchFamily="18" charset="-120"/>
                          <a:cs typeface="Times New Roman"/>
                        </a:rPr>
                        <a:t>分</a:t>
                      </a:r>
                      <a:endParaRPr lang="en-US" altLang="zh-TW" sz="1400" b="0" kern="0" dirty="0">
                        <a:effectLst/>
                        <a:latin typeface="新細明體" panose="02020500000000000000" pitchFamily="18" charset="-120"/>
                        <a:ea typeface="新細明體" panose="02020500000000000000" pitchFamily="18" charset="-120"/>
                        <a:cs typeface="Times New Roman"/>
                      </a:endParaRPr>
                    </a:p>
                    <a:p>
                      <a:pPr algn="just">
                        <a:lnSpc>
                          <a:spcPts val="1500"/>
                        </a:lnSpc>
                        <a:spcAft>
                          <a:spcPts val="0"/>
                        </a:spcAft>
                      </a:pPr>
                      <a:r>
                        <a:rPr lang="zh-TW" altLang="en-US" sz="1400" b="0" kern="0" dirty="0">
                          <a:effectLst/>
                          <a:latin typeface="新細明體" panose="02020500000000000000" pitchFamily="18" charset="-120"/>
                          <a:ea typeface="新細明體" panose="02020500000000000000" pitchFamily="18" charset="-120"/>
                          <a:cs typeface="Times New Roman"/>
                        </a:rPr>
                        <a:t>語言認證最高採計</a:t>
                      </a:r>
                      <a:r>
                        <a:rPr lang="en-US" altLang="zh-TW" sz="1400" b="0" kern="0" dirty="0">
                          <a:effectLst/>
                          <a:latin typeface="新細明體" panose="02020500000000000000" pitchFamily="18" charset="-120"/>
                          <a:ea typeface="新細明體" panose="02020500000000000000" pitchFamily="18" charset="-120"/>
                          <a:cs typeface="Times New Roman"/>
                        </a:rPr>
                        <a:t>5</a:t>
                      </a:r>
                      <a:r>
                        <a:rPr lang="zh-TW" altLang="en-US" sz="1400" b="0" kern="0" dirty="0">
                          <a:effectLst/>
                          <a:latin typeface="新細明體" panose="02020500000000000000" pitchFamily="18" charset="-120"/>
                          <a:ea typeface="新細明體" panose="02020500000000000000" pitchFamily="18" charset="-120"/>
                          <a:cs typeface="Times New Roman"/>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rowSpan="5" hMerge="1">
                  <a:txBody>
                    <a:bodyPr/>
                    <a:lstStyle/>
                    <a:p>
                      <a:endParaRPr lang="zh-TW" altLang="en-US"/>
                    </a:p>
                  </a:txBody>
                  <a:tcPr/>
                </a:tc>
                <a:tc rowSpan="5" hMerge="1">
                  <a:txBody>
                    <a:bodyPr/>
                    <a:lstStyle/>
                    <a:p>
                      <a:endParaRPr lang="zh-TW" altLang="en-US"/>
                    </a:p>
                  </a:txBody>
                  <a:tcPr/>
                </a:tc>
                <a:tc rowSpan="5" hMerge="1">
                  <a:txBody>
                    <a:bodyPr/>
                    <a:lstStyle/>
                    <a:p>
                      <a:endParaRPr lang="zh-TW" altLang="en-US"/>
                    </a:p>
                  </a:txBody>
                  <a:tcPr/>
                </a:tc>
                <a:tc rowSpan="5" hMerge="1">
                  <a:txBody>
                    <a:bodyPr/>
                    <a:lstStyle/>
                    <a:p>
                      <a:endParaRPr lang="zh-TW" altLang="en-US"/>
                    </a:p>
                  </a:txBody>
                  <a:tcPr/>
                </a:tc>
                <a:tc rowSpan="5" hMerge="1">
                  <a:txBody>
                    <a:bodyPr/>
                    <a:lstStyle/>
                    <a:p>
                      <a:endParaRPr lang="zh-TW" altLang="en-US"/>
                    </a:p>
                  </a:txBody>
                  <a:tcPr/>
                </a:tc>
                <a:tc rowSpan="5" hMerge="1">
                  <a:txBody>
                    <a:bodyPr/>
                    <a:lstStyle/>
                    <a:p>
                      <a:endParaRPr lang="zh-TW" altLang="en-US"/>
                    </a:p>
                  </a:txBody>
                  <a:tcPr/>
                </a:tc>
                <a:tc vMerge="1">
                  <a:txBody>
                    <a:bodyPr/>
                    <a:lstStyle/>
                    <a:p>
                      <a:endParaRPr lang="zh-TW" altLang="en-US"/>
                    </a:p>
                  </a:txBody>
                  <a:tcPr/>
                </a:tc>
                <a:tc vMerge="1">
                  <a:txBody>
                    <a:bodyPr/>
                    <a:lstStyle/>
                    <a:p>
                      <a:pPr algn="just">
                        <a:lnSpc>
                          <a:spcPts val="1800"/>
                        </a:lnSpc>
                        <a:spcAft>
                          <a:spcPts val="0"/>
                        </a:spcAft>
                      </a:pPr>
                      <a:endParaRPr lang="zh-TW" sz="1600" kern="100" dirty="0">
                        <a:effectLst/>
                        <a:latin typeface="Calibri"/>
                        <a:ea typeface="新細明體"/>
                        <a:cs typeface="Times New Roman"/>
                      </a:endParaRPr>
                    </a:p>
                  </a:txBody>
                  <a:tcPr marL="5651" marR="5651"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36734">
                <a:tc vMerge="1">
                  <a:txBody>
                    <a:bodyPr/>
                    <a:lstStyle/>
                    <a:p>
                      <a:endParaRPr lang="zh-TW" altLang="en-US"/>
                    </a:p>
                  </a:txBody>
                  <a:tcPr/>
                </a:tc>
                <a:tc>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服務學習</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gridSpan="7"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6"/>
                  </a:ext>
                </a:extLst>
              </a:tr>
              <a:tr h="236734">
                <a:tc vMerge="1">
                  <a:txBody>
                    <a:bodyPr/>
                    <a:lstStyle/>
                    <a:p>
                      <a:endParaRPr lang="zh-TW" altLang="en-US"/>
                    </a:p>
                  </a:txBody>
                  <a:tcPr/>
                </a:tc>
                <a:tc>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社團參與</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gridSpan="7"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7"/>
                  </a:ext>
                </a:extLst>
              </a:tr>
              <a:tr h="291687">
                <a:tc vMerge="1">
                  <a:txBody>
                    <a:bodyPr/>
                    <a:lstStyle/>
                    <a:p>
                      <a:endParaRPr lang="zh-TW" altLang="en-US"/>
                    </a:p>
                  </a:txBody>
                  <a:tcPr/>
                </a:tc>
                <a:tc>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體適能</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gridSpan="7"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8"/>
                  </a:ext>
                </a:extLst>
              </a:tr>
              <a:tr h="255955">
                <a:tc vMerge="1">
                  <a:txBody>
                    <a:bodyPr/>
                    <a:lstStyle/>
                    <a:p>
                      <a:endParaRPr lang="zh-TW" altLang="en-US"/>
                    </a:p>
                  </a:txBody>
                  <a:tcPr/>
                </a:tc>
                <a:tc>
                  <a:txBody>
                    <a:bodyPr/>
                    <a:lstStyle/>
                    <a:p>
                      <a:pPr algn="ctr">
                        <a:lnSpc>
                          <a:spcPts val="1800"/>
                        </a:lnSpc>
                        <a:spcAft>
                          <a:spcPts val="0"/>
                        </a:spcAft>
                      </a:pPr>
                      <a:r>
                        <a:rPr lang="zh-TW" altLang="en-US" sz="1400" b="0" kern="100" dirty="0">
                          <a:effectLst/>
                          <a:latin typeface="新細明體" panose="02020500000000000000" pitchFamily="18" charset="-120"/>
                          <a:ea typeface="新細明體" panose="02020500000000000000" pitchFamily="18" charset="-120"/>
                          <a:cs typeface="Times New Roman"/>
                        </a:rPr>
                        <a:t>語言認證</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66"/>
                    </a:solidFill>
                  </a:tcPr>
                </a:tc>
                <a:tc gridSpan="7"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248666941"/>
                  </a:ext>
                </a:extLst>
              </a:tr>
              <a:tr h="347727">
                <a:tc gridSpan="2">
                  <a:txBody>
                    <a:bodyPr/>
                    <a:lstStyle/>
                    <a:p>
                      <a:pPr algn="just">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3.就近入學</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hMerge="1">
                  <a:txBody>
                    <a:bodyPr/>
                    <a:lstStyle/>
                    <a:p>
                      <a:endParaRPr lang="zh-TW" altLang="en-US"/>
                    </a:p>
                  </a:txBody>
                  <a:tcPr/>
                </a:tc>
                <a:tc gridSpan="2">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符合</a:t>
                      </a:r>
                      <a:r>
                        <a:rPr lang="en-US" sz="1400" b="0" kern="0" dirty="0">
                          <a:effectLst/>
                          <a:latin typeface="新細明體" panose="02020500000000000000" pitchFamily="18" charset="-120"/>
                          <a:ea typeface="新細明體" panose="02020500000000000000" pitchFamily="18" charset="-120"/>
                        </a:rPr>
                        <a:t>10</a:t>
                      </a:r>
                      <a:r>
                        <a:rPr lang="zh-TW" sz="1400" b="0" kern="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hMerge="1">
                  <a:txBody>
                    <a:bodyPr/>
                    <a:lstStyle/>
                    <a:p>
                      <a:endParaRPr lang="zh-TW" altLang="en-US"/>
                    </a:p>
                  </a:txBody>
                  <a:tcPr/>
                </a:tc>
                <a:tc gridSpan="2">
                  <a:txBody>
                    <a:bodyPr/>
                    <a:lstStyle/>
                    <a:p>
                      <a:pPr algn="ctr">
                        <a:lnSpc>
                          <a:spcPts val="1800"/>
                        </a:lnSpc>
                        <a:spcAft>
                          <a:spcPts val="0"/>
                        </a:spcAft>
                      </a:pPr>
                      <a:r>
                        <a:rPr lang="zh-TW" sz="1400" b="0" kern="0">
                          <a:effectLst/>
                          <a:latin typeface="新細明體" panose="02020500000000000000" pitchFamily="18" charset="-120"/>
                          <a:ea typeface="新細明體" panose="02020500000000000000" pitchFamily="18" charset="-120"/>
                        </a:rPr>
                        <a:t>不符</a:t>
                      </a:r>
                      <a:r>
                        <a:rPr lang="en-US" sz="1400" b="0" kern="0">
                          <a:effectLst/>
                          <a:latin typeface="新細明體" panose="02020500000000000000" pitchFamily="18" charset="-120"/>
                          <a:ea typeface="新細明體" panose="02020500000000000000" pitchFamily="18" charset="-120"/>
                        </a:rPr>
                        <a:t>0</a:t>
                      </a:r>
                      <a:r>
                        <a:rPr lang="zh-TW" sz="1400" b="0" kern="0">
                          <a:effectLst/>
                          <a:latin typeface="新細明體" panose="02020500000000000000" pitchFamily="18" charset="-120"/>
                          <a:ea typeface="新細明體" panose="02020500000000000000" pitchFamily="18" charset="-120"/>
                        </a:rPr>
                        <a:t>分</a:t>
                      </a:r>
                      <a:endParaRPr lang="zh-TW" sz="1400" b="0" kern="10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hMerge="1">
                  <a:txBody>
                    <a:bodyPr/>
                    <a:lstStyle/>
                    <a:p>
                      <a:endParaRPr lang="zh-TW" altLang="en-US"/>
                    </a:p>
                  </a:txBody>
                  <a:tcPr/>
                </a:tc>
                <a:tc gridSpan="3">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 </a:t>
                      </a:r>
                      <a:endParaRPr lang="zh-TW" sz="1400" b="0" kern="100" dirty="0">
                        <a:effectLst/>
                        <a:latin typeface="新細明體" panose="02020500000000000000" pitchFamily="18" charset="-120"/>
                        <a:ea typeface="新細明體" panose="02020500000000000000" pitchFamily="18" charset="-120"/>
                        <a:cs typeface="Times New Roman"/>
                      </a:endParaRPr>
                    </a:p>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 </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hMerge="1">
                  <a:txBody>
                    <a:bodyPr/>
                    <a:lstStyle/>
                    <a:p>
                      <a:endParaRPr lang="zh-TW" altLang="en-US"/>
                    </a:p>
                  </a:txBody>
                  <a:tcPr/>
                </a:tc>
                <a:tc hMerge="1">
                  <a:txBody>
                    <a:bodyPr/>
                    <a:lstStyle/>
                    <a:p>
                      <a:pPr algn="just">
                        <a:lnSpc>
                          <a:spcPts val="1800"/>
                        </a:lnSpc>
                        <a:spcAft>
                          <a:spcPts val="0"/>
                        </a:spcAft>
                      </a:pPr>
                      <a:endParaRPr lang="zh-TW" sz="1300" kern="100" dirty="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10分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pPr algn="just">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 </a:t>
                      </a:r>
                      <a:r>
                        <a:rPr lang="zh-TW" altLang="en-US" sz="2400" b="1" kern="0" dirty="0">
                          <a:solidFill>
                            <a:srgbClr val="FF0000"/>
                          </a:solidFill>
                          <a:effectLst/>
                          <a:latin typeface="新細明體" panose="02020500000000000000" pitchFamily="18" charset="-120"/>
                          <a:ea typeface="新細明體" panose="02020500000000000000" pitchFamily="18" charset="-120"/>
                        </a:rPr>
                        <a:t>台南區各公私立高中均為</a:t>
                      </a:r>
                      <a:r>
                        <a:rPr lang="en-US" altLang="zh-TW" sz="2400" b="1" kern="0" dirty="0">
                          <a:solidFill>
                            <a:srgbClr val="FF0000"/>
                          </a:solidFill>
                          <a:effectLst/>
                          <a:latin typeface="新細明體" panose="02020500000000000000" pitchFamily="18" charset="-120"/>
                          <a:ea typeface="新細明體" panose="02020500000000000000" pitchFamily="18" charset="-120"/>
                        </a:rPr>
                        <a:t>10</a:t>
                      </a:r>
                      <a:r>
                        <a:rPr lang="zh-TW" altLang="en-US" sz="2400" b="1" kern="0" dirty="0">
                          <a:solidFill>
                            <a:srgbClr val="FF0000"/>
                          </a:solidFill>
                          <a:effectLst/>
                          <a:latin typeface="新細明體" panose="02020500000000000000" pitchFamily="18" charset="-120"/>
                          <a:ea typeface="新細明體" panose="02020500000000000000" pitchFamily="18" charset="-120"/>
                        </a:rPr>
                        <a:t>分</a:t>
                      </a:r>
                      <a:endParaRPr lang="zh-TW" sz="1400" b="1" kern="100" dirty="0">
                        <a:solidFill>
                          <a:srgbClr val="FF0000"/>
                        </a:solidFill>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extLst>
                  <a:ext uri="{0D108BD9-81ED-4DB2-BD59-A6C34878D82A}">
                    <a16:rowId xmlns:a16="http://schemas.microsoft.com/office/drawing/2014/main" val="10009"/>
                  </a:ext>
                </a:extLst>
              </a:tr>
              <a:tr h="946936">
                <a:tc gridSpan="2">
                  <a:txBody>
                    <a:bodyPr/>
                    <a:lstStyle/>
                    <a:p>
                      <a:pPr algn="just">
                        <a:lnSpc>
                          <a:spcPts val="1800"/>
                        </a:lnSpc>
                        <a:spcAft>
                          <a:spcPts val="0"/>
                        </a:spcAft>
                      </a:pPr>
                      <a:r>
                        <a:rPr lang="zh-TW" sz="1400" b="0" kern="0">
                          <a:effectLst/>
                          <a:latin typeface="新細明體" panose="02020500000000000000" pitchFamily="18" charset="-120"/>
                          <a:ea typeface="新細明體" panose="02020500000000000000" pitchFamily="18" charset="-120"/>
                        </a:rPr>
                        <a:t>4.</a:t>
                      </a:r>
                      <a:r>
                        <a:rPr lang="zh-TW" sz="1400" b="0" kern="100">
                          <a:effectLst/>
                          <a:latin typeface="新細明體" panose="02020500000000000000" pitchFamily="18" charset="-120"/>
                          <a:ea typeface="新細明體" panose="02020500000000000000" pitchFamily="18" charset="-120"/>
                        </a:rPr>
                        <a:t>國中</a:t>
                      </a:r>
                      <a:r>
                        <a:rPr lang="zh-TW" sz="1400" b="0" kern="0">
                          <a:effectLst/>
                          <a:latin typeface="新細明體" panose="02020500000000000000" pitchFamily="18" charset="-120"/>
                          <a:ea typeface="新細明體" panose="02020500000000000000" pitchFamily="18" charset="-120"/>
                        </a:rPr>
                        <a:t>教育會考</a:t>
                      </a:r>
                      <a:endParaRPr lang="zh-TW" sz="1400" b="0" kern="100">
                        <a:effectLst/>
                        <a:latin typeface="新細明體" panose="02020500000000000000" pitchFamily="18" charset="-120"/>
                        <a:ea typeface="新細明體" panose="02020500000000000000" pitchFamily="18" charset="-120"/>
                        <a:cs typeface="Times New Roman"/>
                      </a:endParaRPr>
                    </a:p>
                  </a:txBody>
                  <a:tcPr marL="4239" marR="4239"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zh-TW" altLang="en-US"/>
                    </a:p>
                  </a:txBody>
                  <a:tcPr/>
                </a:tc>
                <a:tc gridSpan="7">
                  <a:txBody>
                    <a:bodyPr/>
                    <a:lstStyle/>
                    <a:p>
                      <a:r>
                        <a:rPr lang="zh-TW" altLang="en-US" sz="1350" b="0" i="0" u="none" strike="noStrike" kern="1200" baseline="0" dirty="0">
                          <a:solidFill>
                            <a:srgbClr val="FF0000"/>
                          </a:solidFill>
                          <a:latin typeface="+mn-lt"/>
                          <a:ea typeface="+mn-ea"/>
                          <a:cs typeface="+mn-cs"/>
                        </a:rPr>
                        <a:t>會考分數五科加上寫作測驗總積分為</a:t>
                      </a:r>
                      <a:r>
                        <a:rPr lang="en-US" altLang="zh-TW" sz="1350" b="0" i="0" u="none" strike="noStrike" kern="1200" baseline="0" dirty="0">
                          <a:solidFill>
                            <a:srgbClr val="FF0000"/>
                          </a:solidFill>
                          <a:latin typeface="+mn-lt"/>
                          <a:ea typeface="+mn-ea"/>
                          <a:cs typeface="+mn-cs"/>
                        </a:rPr>
                        <a:t>36</a:t>
                      </a:r>
                      <a:r>
                        <a:rPr lang="zh-TW" altLang="en-US" sz="1350" b="0" i="0" u="none" strike="noStrike" kern="1200" baseline="0" dirty="0">
                          <a:solidFill>
                            <a:srgbClr val="FF0000"/>
                          </a:solidFill>
                          <a:latin typeface="+mn-lt"/>
                          <a:ea typeface="+mn-ea"/>
                          <a:cs typeface="+mn-cs"/>
                        </a:rPr>
                        <a:t>分，每一科</a:t>
                      </a:r>
                      <a:r>
                        <a:rPr lang="en-US" altLang="zh-TW" sz="1350" b="0" i="0" u="none" strike="noStrike" kern="1200" baseline="0" dirty="0">
                          <a:solidFill>
                            <a:srgbClr val="FF0000"/>
                          </a:solidFill>
                          <a:latin typeface="+mn-lt"/>
                          <a:ea typeface="+mn-ea"/>
                          <a:cs typeface="+mn-cs"/>
                        </a:rPr>
                        <a:t>A++(7</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a:t>
                      </a:r>
                      <a:r>
                        <a:rPr lang="zh-TW" altLang="en-US" sz="1350" b="0" i="0" u="none" strike="noStrike" kern="1200" baseline="0" dirty="0">
                          <a:solidFill>
                            <a:srgbClr val="FF0000"/>
                          </a:solidFill>
                          <a:latin typeface="+mn-lt"/>
                          <a:ea typeface="+mn-ea"/>
                          <a:cs typeface="+mn-cs"/>
                        </a:rPr>
                        <a:t>、</a:t>
                      </a:r>
                      <a:r>
                        <a:rPr lang="en-US" altLang="zh-TW" sz="1350" b="0" i="0" u="none" strike="noStrike" kern="1200" baseline="0" dirty="0">
                          <a:solidFill>
                            <a:srgbClr val="FF0000"/>
                          </a:solidFill>
                          <a:latin typeface="+mn-lt"/>
                          <a:ea typeface="+mn-ea"/>
                          <a:cs typeface="+mn-cs"/>
                        </a:rPr>
                        <a:t>A+(6</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a:t>
                      </a:r>
                      <a:r>
                        <a:rPr lang="zh-TW" altLang="en-US" sz="1350" b="0" i="0" u="none" strike="noStrike" kern="1200" baseline="0" dirty="0">
                          <a:solidFill>
                            <a:srgbClr val="FF0000"/>
                          </a:solidFill>
                          <a:latin typeface="+mn-lt"/>
                          <a:ea typeface="+mn-ea"/>
                          <a:cs typeface="+mn-cs"/>
                        </a:rPr>
                        <a:t>、</a:t>
                      </a:r>
                      <a:r>
                        <a:rPr lang="en-US" altLang="zh-TW" sz="1350" b="0" i="0" u="none" strike="noStrike" kern="1200" baseline="0" dirty="0">
                          <a:solidFill>
                            <a:srgbClr val="FF0000"/>
                          </a:solidFill>
                          <a:latin typeface="+mn-lt"/>
                          <a:ea typeface="+mn-ea"/>
                          <a:cs typeface="+mn-cs"/>
                        </a:rPr>
                        <a:t>A(5</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a:t>
                      </a:r>
                      <a:r>
                        <a:rPr lang="zh-TW" altLang="en-US" sz="1350" b="0" i="0" u="none" strike="noStrike" kern="1200" baseline="0" dirty="0">
                          <a:solidFill>
                            <a:srgbClr val="FF0000"/>
                          </a:solidFill>
                          <a:latin typeface="+mn-lt"/>
                          <a:ea typeface="+mn-ea"/>
                          <a:cs typeface="+mn-cs"/>
                        </a:rPr>
                        <a:t>、</a:t>
                      </a:r>
                      <a:r>
                        <a:rPr lang="en-US" altLang="zh-TW" sz="1350" b="0" i="0" u="none" strike="noStrike" kern="1200" baseline="0" dirty="0">
                          <a:solidFill>
                            <a:srgbClr val="FF0000"/>
                          </a:solidFill>
                          <a:latin typeface="+mn-lt"/>
                          <a:ea typeface="+mn-ea"/>
                          <a:cs typeface="+mn-cs"/>
                        </a:rPr>
                        <a:t>B++(4</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a:t>
                      </a:r>
                      <a:r>
                        <a:rPr lang="zh-TW" altLang="en-US" sz="1350" b="0" i="0" u="none" strike="noStrike" kern="1200" baseline="0" dirty="0">
                          <a:solidFill>
                            <a:srgbClr val="FF0000"/>
                          </a:solidFill>
                          <a:latin typeface="+mn-lt"/>
                          <a:ea typeface="+mn-ea"/>
                          <a:cs typeface="+mn-cs"/>
                        </a:rPr>
                        <a:t>、</a:t>
                      </a:r>
                      <a:r>
                        <a:rPr lang="en-US" altLang="zh-TW" sz="1350" b="0" i="0" u="none" strike="noStrike" kern="1200" baseline="0" dirty="0">
                          <a:solidFill>
                            <a:srgbClr val="FF0000"/>
                          </a:solidFill>
                          <a:latin typeface="+mn-lt"/>
                          <a:ea typeface="+mn-ea"/>
                          <a:cs typeface="+mn-cs"/>
                        </a:rPr>
                        <a:t>B+(3</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a:t>
                      </a:r>
                      <a:r>
                        <a:rPr lang="zh-TW" altLang="en-US" sz="1350" b="0" i="0" u="none" strike="noStrike" kern="1200" baseline="0" dirty="0">
                          <a:solidFill>
                            <a:srgbClr val="FF0000"/>
                          </a:solidFill>
                          <a:latin typeface="+mn-lt"/>
                          <a:ea typeface="+mn-ea"/>
                          <a:cs typeface="+mn-cs"/>
                        </a:rPr>
                        <a:t>、</a:t>
                      </a:r>
                      <a:r>
                        <a:rPr lang="en-US" altLang="zh-TW" sz="1350" b="0" i="0" u="none" strike="noStrike" kern="1200" baseline="0" dirty="0">
                          <a:solidFill>
                            <a:srgbClr val="FF0000"/>
                          </a:solidFill>
                          <a:latin typeface="+mn-lt"/>
                          <a:ea typeface="+mn-ea"/>
                          <a:cs typeface="+mn-cs"/>
                        </a:rPr>
                        <a:t>B(2</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a:t>
                      </a:r>
                      <a:r>
                        <a:rPr lang="zh-TW" altLang="en-US" sz="1350" b="0" i="0" u="none" strike="noStrike" kern="1200" baseline="0" dirty="0">
                          <a:solidFill>
                            <a:srgbClr val="FF0000"/>
                          </a:solidFill>
                          <a:latin typeface="+mn-lt"/>
                          <a:ea typeface="+mn-ea"/>
                          <a:cs typeface="+mn-cs"/>
                        </a:rPr>
                        <a:t>、</a:t>
                      </a:r>
                      <a:r>
                        <a:rPr lang="en-US" altLang="zh-TW" sz="1350" b="0" i="0" u="none" strike="noStrike" kern="1200" baseline="0" dirty="0">
                          <a:solidFill>
                            <a:srgbClr val="FF0000"/>
                          </a:solidFill>
                          <a:latin typeface="+mn-lt"/>
                          <a:ea typeface="+mn-ea"/>
                          <a:cs typeface="+mn-cs"/>
                        </a:rPr>
                        <a:t>C(1</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a:t>
                      </a:r>
                      <a:r>
                        <a:rPr lang="zh-TW" altLang="en-US" sz="1350" b="0" i="0" u="none" strike="noStrike" kern="1200" baseline="0" dirty="0">
                          <a:solidFill>
                            <a:srgbClr val="FF0000"/>
                          </a:solidFill>
                          <a:latin typeface="+mn-lt"/>
                          <a:ea typeface="+mn-ea"/>
                          <a:cs typeface="+mn-cs"/>
                        </a:rPr>
                        <a:t>。 </a:t>
                      </a:r>
                    </a:p>
                    <a:p>
                      <a:r>
                        <a:rPr lang="zh-TW" altLang="en-US" sz="1350" b="0" i="0" u="none" strike="noStrike" kern="1200" baseline="0" dirty="0">
                          <a:solidFill>
                            <a:srgbClr val="FF0000"/>
                          </a:solidFill>
                          <a:latin typeface="+mn-lt"/>
                          <a:ea typeface="+mn-ea"/>
                          <a:cs typeface="+mn-cs"/>
                        </a:rPr>
                        <a:t>寫作測驗</a:t>
                      </a:r>
                      <a:r>
                        <a:rPr lang="en-US" altLang="zh-TW" sz="1350" b="0" i="0" u="none" strike="noStrike" kern="1200" baseline="0" dirty="0">
                          <a:solidFill>
                            <a:srgbClr val="FF0000"/>
                          </a:solidFill>
                          <a:latin typeface="+mn-lt"/>
                          <a:ea typeface="+mn-ea"/>
                          <a:cs typeface="+mn-cs"/>
                        </a:rPr>
                        <a:t>6</a:t>
                      </a:r>
                      <a:r>
                        <a:rPr lang="zh-TW" altLang="en-US" sz="1350" b="0" i="0" u="none" strike="noStrike" kern="1200" baseline="0" dirty="0">
                          <a:solidFill>
                            <a:srgbClr val="FF0000"/>
                          </a:solidFill>
                          <a:latin typeface="+mn-lt"/>
                          <a:ea typeface="+mn-ea"/>
                          <a:cs typeface="+mn-cs"/>
                        </a:rPr>
                        <a:t>級分</a:t>
                      </a:r>
                      <a:r>
                        <a:rPr lang="en-US" altLang="zh-TW" sz="1350" b="0" i="0" u="none" strike="noStrike" kern="1200" baseline="0" dirty="0">
                          <a:solidFill>
                            <a:srgbClr val="FF0000"/>
                          </a:solidFill>
                          <a:latin typeface="+mn-lt"/>
                          <a:ea typeface="+mn-ea"/>
                          <a:cs typeface="+mn-cs"/>
                        </a:rPr>
                        <a:t>1</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5</a:t>
                      </a:r>
                      <a:r>
                        <a:rPr lang="zh-TW" altLang="en-US" sz="1350" b="0" i="0" u="none" strike="noStrike" kern="1200" baseline="0" dirty="0">
                          <a:solidFill>
                            <a:srgbClr val="FF0000"/>
                          </a:solidFill>
                          <a:latin typeface="+mn-lt"/>
                          <a:ea typeface="+mn-ea"/>
                          <a:cs typeface="+mn-cs"/>
                        </a:rPr>
                        <a:t>級分</a:t>
                      </a:r>
                      <a:r>
                        <a:rPr lang="en-US" altLang="zh-TW" sz="1350" b="0" i="0" u="none" strike="noStrike" kern="1200" baseline="0" dirty="0">
                          <a:solidFill>
                            <a:srgbClr val="FF0000"/>
                          </a:solidFill>
                          <a:latin typeface="+mn-lt"/>
                          <a:ea typeface="+mn-ea"/>
                          <a:cs typeface="+mn-cs"/>
                        </a:rPr>
                        <a:t>0.8</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4</a:t>
                      </a:r>
                      <a:r>
                        <a:rPr lang="zh-TW" altLang="en-US" sz="1350" b="0" i="0" u="none" strike="noStrike" kern="1200" baseline="0" dirty="0">
                          <a:solidFill>
                            <a:srgbClr val="FF0000"/>
                          </a:solidFill>
                          <a:latin typeface="+mn-lt"/>
                          <a:ea typeface="+mn-ea"/>
                          <a:cs typeface="+mn-cs"/>
                        </a:rPr>
                        <a:t>級分</a:t>
                      </a:r>
                      <a:r>
                        <a:rPr lang="en-US" altLang="zh-TW" sz="1350" b="0" i="0" u="none" strike="noStrike" kern="1200" baseline="0" dirty="0">
                          <a:solidFill>
                            <a:srgbClr val="FF0000"/>
                          </a:solidFill>
                          <a:latin typeface="+mn-lt"/>
                          <a:ea typeface="+mn-ea"/>
                          <a:cs typeface="+mn-cs"/>
                        </a:rPr>
                        <a:t>0.6</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3</a:t>
                      </a:r>
                      <a:r>
                        <a:rPr lang="zh-TW" altLang="en-US" sz="1350" b="0" i="0" u="none" strike="noStrike" kern="1200" baseline="0" dirty="0">
                          <a:solidFill>
                            <a:srgbClr val="FF0000"/>
                          </a:solidFill>
                          <a:latin typeface="+mn-lt"/>
                          <a:ea typeface="+mn-ea"/>
                          <a:cs typeface="+mn-cs"/>
                        </a:rPr>
                        <a:t>級分</a:t>
                      </a:r>
                      <a:r>
                        <a:rPr lang="en-US" altLang="zh-TW" sz="1350" b="0" i="0" u="none" strike="noStrike" kern="1200" baseline="0" dirty="0">
                          <a:solidFill>
                            <a:srgbClr val="FF0000"/>
                          </a:solidFill>
                          <a:latin typeface="+mn-lt"/>
                          <a:ea typeface="+mn-ea"/>
                          <a:cs typeface="+mn-cs"/>
                        </a:rPr>
                        <a:t>0.4</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2</a:t>
                      </a:r>
                      <a:r>
                        <a:rPr lang="zh-TW" altLang="en-US" sz="1350" b="0" i="0" u="none" strike="noStrike" kern="1200" baseline="0" dirty="0">
                          <a:solidFill>
                            <a:srgbClr val="FF0000"/>
                          </a:solidFill>
                          <a:latin typeface="+mn-lt"/>
                          <a:ea typeface="+mn-ea"/>
                          <a:cs typeface="+mn-cs"/>
                        </a:rPr>
                        <a:t>級分</a:t>
                      </a:r>
                      <a:r>
                        <a:rPr lang="en-US" altLang="zh-TW" sz="1350" b="0" i="0" u="none" strike="noStrike" kern="1200" baseline="0" dirty="0">
                          <a:solidFill>
                            <a:srgbClr val="FF0000"/>
                          </a:solidFill>
                          <a:latin typeface="+mn-lt"/>
                          <a:ea typeface="+mn-ea"/>
                          <a:cs typeface="+mn-cs"/>
                        </a:rPr>
                        <a:t>0.2</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1</a:t>
                      </a:r>
                      <a:r>
                        <a:rPr lang="zh-TW" altLang="en-US" sz="1350" b="0" i="0" u="none" strike="noStrike" kern="1200" baseline="0" dirty="0">
                          <a:solidFill>
                            <a:srgbClr val="FF0000"/>
                          </a:solidFill>
                          <a:latin typeface="+mn-lt"/>
                          <a:ea typeface="+mn-ea"/>
                          <a:cs typeface="+mn-cs"/>
                        </a:rPr>
                        <a:t>級分</a:t>
                      </a:r>
                      <a:r>
                        <a:rPr lang="en-US" altLang="zh-TW" sz="1350" b="0" i="0" u="none" strike="noStrike" kern="1200" baseline="0" dirty="0">
                          <a:solidFill>
                            <a:srgbClr val="FF0000"/>
                          </a:solidFill>
                          <a:latin typeface="+mn-lt"/>
                          <a:ea typeface="+mn-ea"/>
                          <a:cs typeface="+mn-cs"/>
                        </a:rPr>
                        <a:t>0.1</a:t>
                      </a:r>
                      <a:r>
                        <a:rPr lang="zh-TW" altLang="en-US" sz="1350" b="0" i="0" u="none" strike="noStrike" kern="1200" baseline="0" dirty="0">
                          <a:solidFill>
                            <a:srgbClr val="FF0000"/>
                          </a:solidFill>
                          <a:latin typeface="+mn-lt"/>
                          <a:ea typeface="+mn-ea"/>
                          <a:cs typeface="+mn-cs"/>
                        </a:rPr>
                        <a:t>分、</a:t>
                      </a:r>
                      <a:r>
                        <a:rPr lang="en-US" altLang="zh-TW" sz="1350" b="0" i="0" u="none" strike="noStrike" kern="1200" baseline="0" dirty="0">
                          <a:solidFill>
                            <a:srgbClr val="FF0000"/>
                          </a:solidFill>
                          <a:latin typeface="+mn-lt"/>
                          <a:ea typeface="+mn-ea"/>
                          <a:cs typeface="+mn-cs"/>
                        </a:rPr>
                        <a:t>0</a:t>
                      </a:r>
                      <a:r>
                        <a:rPr lang="zh-TW" altLang="en-US" sz="1350" b="0" i="0" u="none" strike="noStrike" kern="1200" baseline="0" dirty="0">
                          <a:solidFill>
                            <a:srgbClr val="FF0000"/>
                          </a:solidFill>
                          <a:latin typeface="+mn-lt"/>
                          <a:ea typeface="+mn-ea"/>
                          <a:cs typeface="+mn-cs"/>
                        </a:rPr>
                        <a:t>級分</a:t>
                      </a:r>
                      <a:r>
                        <a:rPr lang="en-US" altLang="zh-TW" sz="1350" b="0" i="0" u="none" strike="noStrike" kern="1200" baseline="0" dirty="0">
                          <a:solidFill>
                            <a:srgbClr val="FF0000"/>
                          </a:solidFill>
                          <a:latin typeface="+mn-lt"/>
                          <a:ea typeface="+mn-ea"/>
                          <a:cs typeface="+mn-cs"/>
                        </a:rPr>
                        <a:t>0</a:t>
                      </a:r>
                      <a:r>
                        <a:rPr lang="zh-TW" altLang="en-US" sz="1350" b="0" i="0" u="none" strike="noStrike" kern="1200" baseline="0" dirty="0">
                          <a:solidFill>
                            <a:srgbClr val="FF0000"/>
                          </a:solidFill>
                          <a:latin typeface="+mn-lt"/>
                          <a:ea typeface="+mn-ea"/>
                          <a:cs typeface="+mn-cs"/>
                        </a:rPr>
                        <a:t>分</a:t>
                      </a:r>
                      <a:r>
                        <a:rPr lang="zh-TW" altLang="en-US" sz="1350" b="0" i="0" u="none" strike="noStrike" kern="1200" baseline="0" dirty="0">
                          <a:solidFill>
                            <a:schemeClr val="dk1"/>
                          </a:solidFill>
                          <a:latin typeface="+mn-lt"/>
                          <a:ea typeface="+mn-ea"/>
                          <a:cs typeface="+mn-cs"/>
                        </a:rPr>
                        <a:t>。</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zh-TW" altLang="en-US"/>
                    </a:p>
                  </a:txBody>
                  <a:tcPr/>
                </a:tc>
                <a:tc hMerge="1">
                  <a:txBody>
                    <a:bodyPr/>
                    <a:lstStyle/>
                    <a:p>
                      <a:pPr algn="ctr">
                        <a:lnSpc>
                          <a:spcPts val="1800"/>
                        </a:lnSpc>
                        <a:spcAft>
                          <a:spcPts val="0"/>
                        </a:spcAft>
                      </a:pP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zh-TW" altLang="en-US"/>
                    </a:p>
                  </a:txBody>
                  <a:tcPr/>
                </a:tc>
                <a:tc hMerge="1">
                  <a:txBody>
                    <a:bodyPr/>
                    <a:lstStyle/>
                    <a:p>
                      <a:pPr algn="ctr">
                        <a:lnSpc>
                          <a:spcPts val="1800"/>
                        </a:lnSpc>
                        <a:spcAft>
                          <a:spcPts val="0"/>
                        </a:spcAft>
                      </a:pP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zh-TW" altLang="en-US"/>
                    </a:p>
                  </a:txBody>
                  <a:tcPr/>
                </a:tc>
                <a:tc hMerge="1">
                  <a:txBody>
                    <a:bodyPr/>
                    <a:lstStyle/>
                    <a:p>
                      <a:pPr algn="just">
                        <a:lnSpc>
                          <a:spcPts val="1800"/>
                        </a:lnSpc>
                        <a:spcAft>
                          <a:spcPts val="0"/>
                        </a:spcAft>
                      </a:pPr>
                      <a:endParaRPr lang="zh-TW" sz="1300" kern="100" dirty="0">
                        <a:effectLst/>
                        <a:latin typeface="Calibri"/>
                        <a:ea typeface="新細明體"/>
                        <a:cs typeface="Times New Roman"/>
                      </a:endParaRPr>
                    </a:p>
                  </a:txBody>
                  <a:tcPr marL="4238" marR="423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800"/>
                        </a:lnSpc>
                        <a:spcAft>
                          <a:spcPts val="0"/>
                        </a:spcAft>
                      </a:pPr>
                      <a:r>
                        <a:rPr lang="zh-TW" sz="1400" b="0" kern="0" dirty="0">
                          <a:solidFill>
                            <a:srgbClr val="FF0000"/>
                          </a:solidFill>
                          <a:effectLst/>
                          <a:latin typeface="新細明體" panose="02020500000000000000" pitchFamily="18" charset="-120"/>
                          <a:ea typeface="新細明體" panose="02020500000000000000" pitchFamily="18" charset="-120"/>
                        </a:rPr>
                        <a:t>3</a:t>
                      </a:r>
                      <a:r>
                        <a:rPr lang="en-US" altLang="zh-TW" sz="1400" b="0" kern="0" dirty="0">
                          <a:solidFill>
                            <a:srgbClr val="FF0000"/>
                          </a:solidFill>
                          <a:effectLst/>
                          <a:latin typeface="新細明體" panose="02020500000000000000" pitchFamily="18" charset="-120"/>
                          <a:ea typeface="新細明體" panose="02020500000000000000" pitchFamily="18" charset="-120"/>
                        </a:rPr>
                        <a:t>6</a:t>
                      </a:r>
                      <a:r>
                        <a:rPr lang="zh-TW" sz="1400" b="0" kern="0" dirty="0">
                          <a:effectLst/>
                          <a:latin typeface="新細明體" panose="02020500000000000000" pitchFamily="18" charset="-120"/>
                          <a:ea typeface="新細明體" panose="02020500000000000000" pitchFamily="18" charset="-120"/>
                        </a:rPr>
                        <a:t>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lnSpc>
                          <a:spcPts val="1800"/>
                        </a:lnSpc>
                        <a:spcAft>
                          <a:spcPts val="0"/>
                        </a:spcAft>
                      </a:pP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10"/>
                  </a:ext>
                </a:extLst>
              </a:tr>
              <a:tr h="236734">
                <a:tc gridSpan="9">
                  <a:txBody>
                    <a:bodyPr/>
                    <a:lstStyle/>
                    <a:p>
                      <a:pPr algn="ctr">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參考總分</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CCFF"/>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ctr">
                        <a:lnSpc>
                          <a:spcPts val="1800"/>
                        </a:lnSpc>
                        <a:spcAft>
                          <a:spcPts val="0"/>
                        </a:spcAft>
                      </a:pPr>
                      <a:r>
                        <a:rPr lang="zh-TW" sz="1400" b="0" kern="0" dirty="0">
                          <a:solidFill>
                            <a:srgbClr val="FF0000"/>
                          </a:solidFill>
                          <a:effectLst/>
                          <a:latin typeface="新細明體" panose="02020500000000000000" pitchFamily="18" charset="-120"/>
                          <a:ea typeface="新細明體" panose="02020500000000000000" pitchFamily="18" charset="-120"/>
                        </a:rPr>
                        <a:t>10</a:t>
                      </a:r>
                      <a:r>
                        <a:rPr lang="en-US" altLang="zh-TW" sz="1400" b="0" kern="0" dirty="0">
                          <a:solidFill>
                            <a:srgbClr val="FF0000"/>
                          </a:solidFill>
                          <a:effectLst/>
                          <a:latin typeface="新細明體" panose="02020500000000000000" pitchFamily="18" charset="-120"/>
                          <a:ea typeface="新細明體" panose="02020500000000000000" pitchFamily="18" charset="-120"/>
                        </a:rPr>
                        <a:t>8</a:t>
                      </a:r>
                      <a:endParaRPr lang="zh-TW" sz="1400" b="0" kern="100" dirty="0">
                        <a:solidFill>
                          <a:srgbClr val="FF0000"/>
                        </a:solidFill>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CCFF"/>
                    </a:solidFill>
                  </a:tcPr>
                </a:tc>
                <a:tc>
                  <a:txBody>
                    <a:bodyPr/>
                    <a:lstStyle/>
                    <a:p>
                      <a:pPr algn="just">
                        <a:lnSpc>
                          <a:spcPts val="1800"/>
                        </a:lnSpc>
                        <a:spcAft>
                          <a:spcPts val="0"/>
                        </a:spcAft>
                      </a:pPr>
                      <a:r>
                        <a:rPr lang="zh-TW" sz="1400" b="0" kern="0" dirty="0">
                          <a:effectLst/>
                          <a:latin typeface="新細明體" panose="02020500000000000000" pitchFamily="18" charset="-120"/>
                          <a:ea typeface="新細明體" panose="02020500000000000000" pitchFamily="18" charset="-120"/>
                        </a:rPr>
                        <a:t> </a:t>
                      </a:r>
                      <a:endParaRPr lang="zh-TW" sz="1400" b="0" kern="100" dirty="0">
                        <a:effectLst/>
                        <a:latin typeface="新細明體" panose="02020500000000000000" pitchFamily="18" charset="-120"/>
                        <a:ea typeface="新細明體" panose="02020500000000000000" pitchFamily="18" charset="-120"/>
                        <a:cs typeface="Times New Roman"/>
                      </a:endParaRPr>
                    </a:p>
                  </a:txBody>
                  <a:tcPr marL="4239" marR="4239"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CCFF"/>
                    </a:solidFill>
                  </a:tcPr>
                </a:tc>
                <a:extLst>
                  <a:ext uri="{0D108BD9-81ED-4DB2-BD59-A6C34878D82A}">
                    <a16:rowId xmlns:a16="http://schemas.microsoft.com/office/drawing/2014/main" val="10011"/>
                  </a:ext>
                </a:extLst>
              </a:tr>
            </a:tbl>
          </a:graphicData>
        </a:graphic>
      </p:graphicFrame>
      <p:sp>
        <p:nvSpPr>
          <p:cNvPr id="125089" name="矩形 1"/>
          <p:cNvSpPr>
            <a:spLocks noChangeArrowheads="1"/>
          </p:cNvSpPr>
          <p:nvPr/>
        </p:nvSpPr>
        <p:spPr bwMode="auto">
          <a:xfrm>
            <a:off x="763397" y="1536174"/>
            <a:ext cx="1874525" cy="3785652"/>
          </a:xfrm>
          <a:prstGeom prst="rect">
            <a:avLst/>
          </a:prstGeom>
          <a:solidFill>
            <a:srgbClr val="006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微軟正黑體" panose="020B0604030504040204" pitchFamily="34" charset="-120"/>
              </a:defRPr>
            </a:lvl1pPr>
            <a:lvl2pPr marL="742950" indent="-285750">
              <a:defRPr kumimoji="1">
                <a:solidFill>
                  <a:schemeClr val="tx1"/>
                </a:solidFill>
                <a:latin typeface="Arial" panose="020B0604020202020204" pitchFamily="34" charset="0"/>
                <a:ea typeface="微軟正黑體" panose="020B0604030504040204" pitchFamily="34" charset="-120"/>
              </a:defRPr>
            </a:lvl2pPr>
            <a:lvl3pPr marL="1143000" indent="-228600">
              <a:defRPr kumimoji="1">
                <a:solidFill>
                  <a:schemeClr val="tx1"/>
                </a:solidFill>
                <a:latin typeface="Arial" panose="020B0604020202020204" pitchFamily="34" charset="0"/>
                <a:ea typeface="微軟正黑體" panose="020B0604030504040204" pitchFamily="34" charset="-120"/>
              </a:defRPr>
            </a:lvl3pPr>
            <a:lvl4pPr marL="1600200" indent="-228600">
              <a:defRPr kumimoji="1">
                <a:solidFill>
                  <a:schemeClr val="tx1"/>
                </a:solidFill>
                <a:latin typeface="Arial" panose="020B0604020202020204" pitchFamily="34" charset="0"/>
                <a:ea typeface="微軟正黑體" panose="020B0604030504040204" pitchFamily="34" charset="-120"/>
              </a:defRPr>
            </a:lvl4pPr>
            <a:lvl5pPr marL="2057400" indent="-228600">
              <a:defRPr kumimoji="1">
                <a:solidFill>
                  <a:schemeClr val="tx1"/>
                </a:solidFill>
                <a:latin typeface="Arial" panose="020B0604020202020204" pitchFamily="34" charset="0"/>
                <a:ea typeface="微軟正黑體" panose="020B0604030504040204" pitchFamily="34"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微軟正黑體" panose="020B0604030504040204" pitchFamily="34"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微軟正黑體" panose="020B0604030504040204" pitchFamily="34"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微軟正黑體" panose="020B0604030504040204" pitchFamily="34"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微軟正黑體" panose="020B0604030504040204" pitchFamily="34" charset="-120"/>
              </a:defRPr>
            </a:lvl9pPr>
          </a:lstStyle>
          <a:p>
            <a:pPr algn="ctr"/>
            <a:r>
              <a:rPr lang="zh-TW" altLang="en-US" sz="2400" b="1" dirty="0">
                <a:solidFill>
                  <a:schemeClr val="bg1"/>
                </a:solidFill>
                <a:latin typeface="標楷體" panose="03000509000000000000" pitchFamily="65" charset="-120"/>
                <a:ea typeface="標楷體" panose="03000509000000000000" pitchFamily="65" charset="-120"/>
              </a:rPr>
              <a:t>免試入學超額比序項</a:t>
            </a:r>
            <a:r>
              <a:rPr lang="zh-TW" altLang="zh-TW" sz="2400" b="1" dirty="0">
                <a:solidFill>
                  <a:schemeClr val="bg1"/>
                </a:solidFill>
                <a:latin typeface="標楷體" panose="03000509000000000000" pitchFamily="65" charset="-120"/>
                <a:ea typeface="標楷體" panose="03000509000000000000" pitchFamily="65" charset="-120"/>
              </a:rPr>
              <a:t>目</a:t>
            </a:r>
            <a:r>
              <a:rPr lang="zh-TW" altLang="en-US" sz="2400" b="1" dirty="0">
                <a:solidFill>
                  <a:schemeClr val="bg1"/>
                </a:solidFill>
                <a:latin typeface="標楷體" panose="03000509000000000000" pitchFamily="65" charset="-120"/>
                <a:ea typeface="標楷體" panose="03000509000000000000" pitchFamily="65" charset="-120"/>
              </a:rPr>
              <a:t>表</a:t>
            </a:r>
            <a:endParaRPr lang="en-US" altLang="zh-TW" sz="2400" b="1" dirty="0">
              <a:solidFill>
                <a:schemeClr val="bg1"/>
              </a:solidFill>
              <a:latin typeface="標楷體" panose="03000509000000000000" pitchFamily="65" charset="-120"/>
              <a:ea typeface="標楷體" panose="03000509000000000000" pitchFamily="65" charset="-120"/>
            </a:endParaRPr>
          </a:p>
          <a:p>
            <a:pPr algn="ctr"/>
            <a:r>
              <a:rPr lang="en-US" altLang="zh-TW" sz="2400" b="1" dirty="0">
                <a:solidFill>
                  <a:schemeClr val="bg1"/>
                </a:solidFill>
                <a:latin typeface="標楷體" panose="03000509000000000000" pitchFamily="65" charset="-120"/>
                <a:ea typeface="標楷體" panose="03000509000000000000" pitchFamily="65" charset="-120"/>
              </a:rPr>
              <a:t>(</a:t>
            </a:r>
            <a:r>
              <a:rPr lang="zh-TW" altLang="en-US" sz="2400" b="1" dirty="0">
                <a:solidFill>
                  <a:schemeClr val="bg1"/>
                </a:solidFill>
                <a:latin typeface="標楷體" panose="03000509000000000000" pitchFamily="65" charset="-120"/>
                <a:ea typeface="標楷體" panose="03000509000000000000" pitchFamily="65" charset="-120"/>
              </a:rPr>
              <a:t>以</a:t>
            </a:r>
            <a:r>
              <a:rPr lang="en-US" altLang="zh-TW" sz="2400" b="1" dirty="0">
                <a:solidFill>
                  <a:schemeClr val="bg1"/>
                </a:solidFill>
                <a:latin typeface="標楷體" panose="03000509000000000000" pitchFamily="65" charset="-120"/>
                <a:ea typeface="標楷體" panose="03000509000000000000" pitchFamily="65" charset="-120"/>
              </a:rPr>
              <a:t>113</a:t>
            </a:r>
            <a:r>
              <a:rPr lang="zh-TW" altLang="en-US" sz="2400" b="1" dirty="0">
                <a:solidFill>
                  <a:schemeClr val="bg1"/>
                </a:solidFill>
                <a:latin typeface="標楷體" panose="03000509000000000000" pitchFamily="65" charset="-120"/>
                <a:ea typeface="標楷體" panose="03000509000000000000" pitchFamily="65" charset="-120"/>
              </a:rPr>
              <a:t>年為例仍以教育局最後公告版本為準</a:t>
            </a:r>
            <a:r>
              <a:rPr lang="en-US" altLang="zh-TW" sz="2400" b="1" dirty="0">
                <a:solidFill>
                  <a:schemeClr val="bg1"/>
                </a:solidFill>
                <a:latin typeface="標楷體" panose="03000509000000000000" pitchFamily="65" charset="-120"/>
                <a:ea typeface="標楷體" panose="03000509000000000000" pitchFamily="65" charset="-120"/>
              </a:rPr>
              <a:t>)</a:t>
            </a:r>
          </a:p>
          <a:p>
            <a:pPr algn="ctr"/>
            <a:r>
              <a:rPr lang="zh-TW" altLang="en-US" sz="2400" b="1" dirty="0">
                <a:solidFill>
                  <a:schemeClr val="bg1"/>
                </a:solidFill>
                <a:latin typeface="標楷體" panose="03000509000000000000" pitchFamily="65" charset="-120"/>
                <a:ea typeface="標楷體" panose="03000509000000000000" pitchFamily="65" charset="-120"/>
              </a:rPr>
              <a:t>教務處與學務處合作計分與預警</a:t>
            </a:r>
          </a:p>
        </p:txBody>
      </p:sp>
      <p:sp>
        <p:nvSpPr>
          <p:cNvPr id="9" name="內容版面配置區 2">
            <a:extLst>
              <a:ext uri="{FF2B5EF4-FFF2-40B4-BE49-F238E27FC236}">
                <a16:creationId xmlns:a16="http://schemas.microsoft.com/office/drawing/2014/main" id="{9AEB8080-C951-47EC-9FF8-BDC45C71A37E}"/>
              </a:ext>
            </a:extLst>
          </p:cNvPr>
          <p:cNvSpPr txBox="1">
            <a:spLocks/>
          </p:cNvSpPr>
          <p:nvPr/>
        </p:nvSpPr>
        <p:spPr bwMode="auto">
          <a:xfrm>
            <a:off x="7661773" y="5473913"/>
            <a:ext cx="4068673" cy="531812"/>
          </a:xfrm>
          <a:prstGeom prst="rect">
            <a:avLst/>
          </a:prstGeom>
          <a:noFill/>
          <a:ln w="9525">
            <a:noFill/>
            <a:miter lim="800000"/>
            <a:headEnd/>
            <a:tailEnd/>
          </a:ln>
          <a:effectLst/>
        </p:spPr>
        <p:txBody>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kumimoji="1" sz="3200" b="1">
                <a:solidFill>
                  <a:srgbClr val="A5002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kumimoji="1" sz="2800" b="1">
                <a:solidFill>
                  <a:srgbClr val="000066"/>
                </a:solidFill>
                <a:latin typeface="+mn-lt"/>
                <a:ea typeface="+mn-ea"/>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kumimoji="1" sz="2800" b="1">
                <a:solidFill>
                  <a:schemeClr val="tx1"/>
                </a:solidFill>
                <a:latin typeface="+mn-lt"/>
                <a:ea typeface="+mn-ea"/>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kumimoji="1" sz="2000" b="1">
                <a:solidFill>
                  <a:schemeClr val="tx1"/>
                </a:solidFill>
                <a:latin typeface="+mn-lt"/>
                <a:ea typeface="+mn-ea"/>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kumimoji="1" sz="2000" b="1">
                <a:solidFill>
                  <a:schemeClr val="tx1"/>
                </a:solidFill>
                <a:latin typeface="+mn-lt"/>
                <a:ea typeface="+mn-ea"/>
              </a:defRPr>
            </a:lvl5pPr>
            <a:lvl6pPr marL="2055813" indent="-315913" algn="l" rtl="0" fontAlgn="base">
              <a:spcBef>
                <a:spcPct val="20000"/>
              </a:spcBef>
              <a:spcAft>
                <a:spcPct val="0"/>
              </a:spcAft>
              <a:buClr>
                <a:schemeClr val="folHlink"/>
              </a:buClr>
              <a:buSzPct val="80000"/>
              <a:buFont typeface="Wingdings" pitchFamily="2" charset="2"/>
              <a:buChar char="§"/>
              <a:defRPr kumimoji="1" sz="2000" b="1">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kumimoji="1" sz="2000" b="1">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kumimoji="1" sz="2000" b="1">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kumimoji="1" sz="2000" b="1">
                <a:solidFill>
                  <a:schemeClr val="tx1"/>
                </a:solidFill>
                <a:latin typeface="+mn-lt"/>
                <a:ea typeface="+mn-ea"/>
              </a:defRPr>
            </a:lvl9pPr>
          </a:lstStyle>
          <a:p>
            <a:pPr marL="0" indent="0" algn="ctr" eaLnBrk="1" hangingPunct="1">
              <a:buNone/>
              <a:defRPr/>
            </a:pPr>
            <a:r>
              <a:rPr lang="zh-TW" altLang="en-US" sz="2400" kern="0" dirty="0">
                <a:solidFill>
                  <a:srgbClr val="FF0000"/>
                </a:solidFill>
                <a:latin typeface="標楷體" panose="03000509000000000000" pitchFamily="65" charset="-120"/>
                <a:ea typeface="標楷體" panose="03000509000000000000" pitchFamily="65" charset="-120"/>
              </a:rPr>
              <a:t>多元學習表現採計前五學期，七上至九下開學前一日。</a:t>
            </a:r>
            <a:endParaRPr lang="en-US" altLang="zh-TW" sz="2400" kern="0" dirty="0">
              <a:solidFill>
                <a:srgbClr val="FF000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426387337"/>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838201" y="147889"/>
            <a:ext cx="10515600" cy="1325563"/>
          </a:xfrm>
        </p:spPr>
        <p:txBody>
          <a:bodyPr>
            <a:normAutofit/>
          </a:bodyPr>
          <a:lstStyle/>
          <a:p>
            <a:r>
              <a:rPr lang="zh-TW" altLang="en-US" sz="4800" b="1" dirty="0">
                <a:latin typeface="微軟正黑體" panose="020B0604030504040204" pitchFamily="34" charset="-120"/>
                <a:ea typeface="微軟正黑體" panose="020B0604030504040204" pitchFamily="34" charset="-120"/>
              </a:rPr>
              <a:t>國中教育會考作用</a:t>
            </a:r>
            <a:r>
              <a:rPr lang="en-US" altLang="zh-TW" sz="4800" b="1" dirty="0">
                <a:latin typeface="微軟正黑體" panose="020B0604030504040204" pitchFamily="34" charset="-120"/>
                <a:ea typeface="微軟正黑體" panose="020B0604030504040204" pitchFamily="34" charset="-120"/>
              </a:rPr>
              <a:t>-</a:t>
            </a:r>
            <a:r>
              <a:rPr lang="zh-TW" altLang="en-US" sz="4800" b="1" dirty="0">
                <a:latin typeface="微軟正黑體" panose="020B0604030504040204" pitchFamily="34" charset="-120"/>
                <a:ea typeface="微軟正黑體" panose="020B0604030504040204" pitchFamily="34" charset="-120"/>
              </a:rPr>
              <a:t>學力檢驗</a:t>
            </a:r>
          </a:p>
        </p:txBody>
      </p:sp>
      <p:pic>
        <p:nvPicPr>
          <p:cNvPr id="2050" name="Picture 2" descr="會考 5A">
            <a:extLst>
              <a:ext uri="{FF2B5EF4-FFF2-40B4-BE49-F238E27FC236}">
                <a16:creationId xmlns:a16="http://schemas.microsoft.com/office/drawing/2014/main" id="{C16B17EB-62CB-4DB9-A9B6-81E09C7444D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12114" y="1292476"/>
            <a:ext cx="5417634" cy="5417634"/>
          </a:xfrm>
          <a:prstGeom prst="rect">
            <a:avLst/>
          </a:prstGeom>
          <a:noFill/>
          <a:extLst>
            <a:ext uri="{909E8E84-426E-40DD-AFC4-6F175D3DCCD1}">
              <a14:hiddenFill xmlns:a14="http://schemas.microsoft.com/office/drawing/2010/main">
                <a:solidFill>
                  <a:srgbClr val="FFFFFF"/>
                </a:solidFill>
              </a14:hiddenFill>
            </a:ext>
          </a:extLst>
        </p:spPr>
      </p:pic>
      <p:sp>
        <p:nvSpPr>
          <p:cNvPr id="2" name="內容版面配置區 1">
            <a:extLst>
              <a:ext uri="{FF2B5EF4-FFF2-40B4-BE49-F238E27FC236}">
                <a16:creationId xmlns:a16="http://schemas.microsoft.com/office/drawing/2014/main" id="{C3944A91-3E6B-4A70-8D10-2B63FE891BCF}"/>
              </a:ext>
            </a:extLst>
          </p:cNvPr>
          <p:cNvSpPr>
            <a:spLocks noGrp="1"/>
          </p:cNvSpPr>
          <p:nvPr>
            <p:ph idx="1"/>
          </p:nvPr>
        </p:nvSpPr>
        <p:spPr>
          <a:xfrm>
            <a:off x="838199" y="1292476"/>
            <a:ext cx="5517995" cy="5417633"/>
          </a:xfrm>
        </p:spPr>
        <p:txBody>
          <a:bodyPr>
            <a:normAutofit/>
          </a:bodyPr>
          <a:lstStyle/>
          <a:p>
            <a:r>
              <a:rPr lang="zh-TW" altLang="en-US" dirty="0">
                <a:latin typeface="標楷體" panose="03000509000000000000" pitchFamily="65" charset="-120"/>
                <a:ea typeface="標楷體" panose="03000509000000000000" pitchFamily="65" charset="-120"/>
              </a:rPr>
              <a:t>教育政策執參考：「增 </a:t>
            </a:r>
            <a:r>
              <a:rPr lang="en-US" altLang="zh-TW" dirty="0">
                <a:latin typeface="標楷體" panose="03000509000000000000" pitchFamily="65" charset="-120"/>
                <a:ea typeface="標楷體" panose="03000509000000000000" pitchFamily="65" charset="-120"/>
              </a:rPr>
              <a:t>A </a:t>
            </a:r>
            <a:r>
              <a:rPr lang="zh-TW" altLang="en-US" dirty="0">
                <a:latin typeface="標楷體" panose="03000509000000000000" pitchFamily="65" charset="-120"/>
                <a:ea typeface="標楷體" panose="03000509000000000000" pitchFamily="65" charset="-120"/>
              </a:rPr>
              <a:t>減 </a:t>
            </a:r>
            <a:r>
              <a:rPr lang="en-US" altLang="zh-TW" dirty="0">
                <a:latin typeface="標楷體" panose="03000509000000000000" pitchFamily="65" charset="-120"/>
                <a:ea typeface="標楷體" panose="03000509000000000000" pitchFamily="65" charset="-120"/>
              </a:rPr>
              <a:t>C</a:t>
            </a:r>
            <a:r>
              <a:rPr lang="zh-TW" altLang="en-US" dirty="0">
                <a:latin typeface="標楷體" panose="03000509000000000000" pitchFamily="65" charset="-120"/>
                <a:ea typeface="標楷體" panose="03000509000000000000" pitchFamily="65" charset="-120"/>
              </a:rPr>
              <a:t>」</a:t>
            </a:r>
            <a:endParaRPr lang="en-US" altLang="zh-TW" dirty="0">
              <a:latin typeface="標楷體" panose="03000509000000000000" pitchFamily="65" charset="-120"/>
              <a:ea typeface="標楷體" panose="03000509000000000000" pitchFamily="65" charset="-120"/>
            </a:endParaRPr>
          </a:p>
          <a:p>
            <a:pPr lvl="1"/>
            <a:r>
              <a:rPr lang="zh-TW" altLang="en-US" dirty="0">
                <a:latin typeface="標楷體" panose="03000509000000000000" pitchFamily="65" charset="-120"/>
                <a:ea typeface="標楷體" panose="03000509000000000000" pitchFamily="65" charset="-120"/>
              </a:rPr>
              <a:t>多縣市政策力求轄內國中，甚至發獎金來鼓勵，也成 </a:t>
            </a:r>
            <a:r>
              <a:rPr lang="en-US" altLang="zh-TW" dirty="0">
                <a:latin typeface="標楷體" panose="03000509000000000000" pitchFamily="65" charset="-120"/>
                <a:ea typeface="標楷體" panose="03000509000000000000" pitchFamily="65" charset="-120"/>
              </a:rPr>
              <a:t>A </a:t>
            </a:r>
            <a:r>
              <a:rPr lang="zh-TW" altLang="en-US" dirty="0">
                <a:latin typeface="標楷體" panose="03000509000000000000" pitchFamily="65" charset="-120"/>
                <a:ea typeface="標楷體" panose="03000509000000000000" pitchFamily="65" charset="-120"/>
              </a:rPr>
              <a:t>級人口提升的動力。</a:t>
            </a:r>
            <a:endParaRPr lang="en-US" altLang="zh-TW" dirty="0">
              <a:latin typeface="標楷體" panose="03000509000000000000" pitchFamily="65" charset="-120"/>
              <a:ea typeface="標楷體" panose="03000509000000000000" pitchFamily="65" charset="-120"/>
            </a:endParaRPr>
          </a:p>
          <a:p>
            <a:pPr lvl="1"/>
            <a:r>
              <a:rPr lang="zh-TW" altLang="en-US" dirty="0">
                <a:latin typeface="標楷體" panose="03000509000000000000" pitchFamily="65" charset="-120"/>
                <a:ea typeface="標楷體" panose="03000509000000000000" pitchFamily="65" charset="-120"/>
              </a:rPr>
              <a:t>透過</a:t>
            </a:r>
            <a:r>
              <a:rPr lang="zh-TW" altLang="en-US" b="1" dirty="0">
                <a:solidFill>
                  <a:srgbClr val="FF0000"/>
                </a:solidFill>
                <a:latin typeface="標楷體" panose="03000509000000000000" pitchFamily="65" charset="-120"/>
                <a:ea typeface="標楷體" panose="03000509000000000000" pitchFamily="65" charset="-120"/>
              </a:rPr>
              <a:t>補救教學</a:t>
            </a:r>
            <a:r>
              <a:rPr lang="zh-TW" altLang="en-US" dirty="0">
                <a:latin typeface="標楷體" panose="03000509000000000000" pitchFamily="65" charset="-120"/>
                <a:ea typeface="標楷體" panose="03000509000000000000" pitchFamily="65" charset="-120"/>
              </a:rPr>
              <a:t>來減 </a:t>
            </a:r>
            <a:r>
              <a:rPr lang="en-US" altLang="zh-TW" dirty="0">
                <a:latin typeface="標楷體" panose="03000509000000000000" pitchFamily="65" charset="-120"/>
                <a:ea typeface="標楷體" panose="03000509000000000000" pitchFamily="65" charset="-120"/>
              </a:rPr>
              <a:t>C</a:t>
            </a:r>
            <a:r>
              <a:rPr lang="zh-TW" altLang="en-US" dirty="0">
                <a:latin typeface="標楷體" panose="03000509000000000000" pitchFamily="65" charset="-120"/>
                <a:ea typeface="標楷體" panose="03000509000000000000" pitchFamily="65" charset="-120"/>
              </a:rPr>
              <a:t>，相較增 </a:t>
            </a:r>
            <a:r>
              <a:rPr lang="en-US" altLang="zh-TW" dirty="0">
                <a:latin typeface="標楷體" panose="03000509000000000000" pitchFamily="65" charset="-120"/>
                <a:ea typeface="標楷體" panose="03000509000000000000" pitchFamily="65" charset="-120"/>
              </a:rPr>
              <a:t>A </a:t>
            </a:r>
            <a:r>
              <a:rPr lang="zh-TW" altLang="en-US" dirty="0">
                <a:latin typeface="標楷體" panose="03000509000000000000" pitchFamily="65" charset="-120"/>
                <a:ea typeface="標楷體" panose="03000509000000000000" pitchFamily="65" charset="-120"/>
              </a:rPr>
              <a:t>幅度，</a:t>
            </a:r>
            <a:r>
              <a:rPr lang="en-US" altLang="zh-TW" dirty="0">
                <a:latin typeface="標楷體" panose="03000509000000000000" pitchFamily="65" charset="-120"/>
                <a:ea typeface="標楷體" panose="03000509000000000000" pitchFamily="65" charset="-120"/>
              </a:rPr>
              <a:t>10</a:t>
            </a:r>
            <a:r>
              <a:rPr lang="zh-TW" altLang="en-US" dirty="0">
                <a:latin typeface="標楷體" panose="03000509000000000000" pitchFamily="65" charset="-120"/>
                <a:ea typeface="標楷體" panose="03000509000000000000" pitchFamily="65" charset="-120"/>
              </a:rPr>
              <a:t>年來 </a:t>
            </a:r>
            <a:r>
              <a:rPr lang="en-US" altLang="zh-TW" dirty="0">
                <a:latin typeface="標楷體" panose="03000509000000000000" pitchFamily="65" charset="-120"/>
                <a:ea typeface="標楷體" panose="03000509000000000000" pitchFamily="65" charset="-120"/>
              </a:rPr>
              <a:t>C </a:t>
            </a:r>
            <a:r>
              <a:rPr lang="zh-TW" altLang="en-US" dirty="0">
                <a:latin typeface="標楷體" panose="03000509000000000000" pitchFamily="65" charset="-120"/>
                <a:ea typeface="標楷體" panose="03000509000000000000" pitchFamily="65" charset="-120"/>
              </a:rPr>
              <a:t>級人數漸減，減幅為</a:t>
            </a:r>
            <a:r>
              <a:rPr lang="en-US" altLang="zh-TW" dirty="0">
                <a:latin typeface="標楷體" panose="03000509000000000000" pitchFamily="65" charset="-120"/>
                <a:ea typeface="標楷體" panose="03000509000000000000" pitchFamily="65" charset="-120"/>
              </a:rPr>
              <a:t>1</a:t>
            </a:r>
            <a:r>
              <a:rPr lang="zh-TW" altLang="en-US" dirty="0">
                <a:latin typeface="標楷體" panose="03000509000000000000" pitchFamily="65" charset="-120"/>
                <a:ea typeface="標楷體" panose="03000509000000000000" pitchFamily="65" charset="-120"/>
              </a:rPr>
              <a:t>成</a:t>
            </a:r>
            <a:r>
              <a:rPr lang="en-US" altLang="zh-TW" dirty="0">
                <a:latin typeface="標楷體" panose="03000509000000000000" pitchFamily="65" charset="-120"/>
                <a:ea typeface="標楷體" panose="03000509000000000000" pitchFamily="65" charset="-120"/>
              </a:rPr>
              <a:t>5</a:t>
            </a:r>
            <a:r>
              <a:rPr lang="zh-TW" altLang="en-US" dirty="0">
                <a:latin typeface="標楷體" panose="03000509000000000000" pitchFamily="65" charset="-120"/>
                <a:ea typeface="標楷體" panose="03000509000000000000" pitchFamily="65" charset="-120"/>
              </a:rPr>
              <a:t>。</a:t>
            </a:r>
            <a:endParaRPr lang="en-US" altLang="zh-TW"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5A</a:t>
            </a:r>
            <a:r>
              <a:rPr lang="zh-TW" altLang="en-US" sz="2400" dirty="0">
                <a:latin typeface="標楷體" panose="03000509000000000000" pitchFamily="65" charset="-120"/>
                <a:ea typeface="標楷體" panose="03000509000000000000" pitchFamily="65" charset="-120"/>
              </a:rPr>
              <a:t>人數占比：</a:t>
            </a:r>
            <a:r>
              <a:rPr lang="en-US" altLang="zh-TW" sz="2400" dirty="0">
                <a:latin typeface="標楷體" panose="03000509000000000000" pitchFamily="65" charset="-120"/>
                <a:ea typeface="標楷體" panose="03000509000000000000" pitchFamily="65" charset="-120"/>
              </a:rPr>
              <a:t>6.2%(103)</a:t>
            </a:r>
            <a:r>
              <a:rPr lang="en-US" altLang="zh-TW" sz="2400" dirty="0">
                <a:latin typeface="標楷體" panose="03000509000000000000" pitchFamily="65" charset="-120"/>
                <a:ea typeface="標楷體" panose="03000509000000000000" pitchFamily="65" charset="-120"/>
                <a:sym typeface="Wingdings" panose="05000000000000000000" pitchFamily="2" charset="2"/>
              </a:rPr>
              <a:t></a:t>
            </a:r>
            <a:r>
              <a:rPr lang="en-US" altLang="zh-TW" sz="2400" dirty="0">
                <a:latin typeface="標楷體" panose="03000509000000000000" pitchFamily="65" charset="-120"/>
                <a:ea typeface="標楷體" panose="03000509000000000000" pitchFamily="65" charset="-120"/>
              </a:rPr>
              <a:t>9.3%(112) </a:t>
            </a:r>
            <a:r>
              <a:rPr lang="zh-TW" altLang="en-US" sz="2400" dirty="0">
                <a:latin typeface="標楷體" panose="03000509000000000000" pitchFamily="65" charset="-120"/>
                <a:ea typeface="標楷體" panose="03000509000000000000" pitchFamily="65" charset="-120"/>
              </a:rPr>
              <a:t>成長</a:t>
            </a:r>
            <a:r>
              <a:rPr lang="en-US" altLang="zh-TW" sz="2400" dirty="0">
                <a:latin typeface="標楷體" panose="03000509000000000000" pitchFamily="65" charset="-120"/>
                <a:ea typeface="標楷體" panose="03000509000000000000" pitchFamily="65" charset="-120"/>
              </a:rPr>
              <a:t>50%</a:t>
            </a:r>
            <a:r>
              <a:rPr lang="zh-TW" altLang="en-US" sz="2400" dirty="0">
                <a:latin typeface="標楷體" panose="03000509000000000000" pitchFamily="65" charset="-120"/>
                <a:ea typeface="標楷體" panose="03000509000000000000" pitchFamily="65" charset="-120"/>
              </a:rPr>
              <a:t>。</a:t>
            </a:r>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5C</a:t>
            </a:r>
            <a:r>
              <a:rPr lang="zh-TW" altLang="en-US" sz="2400" dirty="0">
                <a:latin typeface="標楷體" panose="03000509000000000000" pitchFamily="65" charset="-120"/>
                <a:ea typeface="標楷體" panose="03000509000000000000" pitchFamily="65" charset="-120"/>
              </a:rPr>
              <a:t>人數占比：</a:t>
            </a:r>
            <a:r>
              <a:rPr lang="en-US" altLang="zh-TW" sz="2400" dirty="0">
                <a:latin typeface="標楷體" panose="03000509000000000000" pitchFamily="65" charset="-120"/>
                <a:ea typeface="標楷體" panose="03000509000000000000" pitchFamily="65" charset="-120"/>
              </a:rPr>
              <a:t>7.4%(103)</a:t>
            </a:r>
            <a:r>
              <a:rPr lang="en-US" altLang="zh-TW" sz="2400" dirty="0">
                <a:latin typeface="標楷體" panose="03000509000000000000" pitchFamily="65" charset="-120"/>
                <a:ea typeface="標楷體" panose="03000509000000000000" pitchFamily="65" charset="-120"/>
                <a:sym typeface="Wingdings" panose="05000000000000000000" pitchFamily="2" charset="2"/>
              </a:rPr>
              <a:t>6.3%(112)</a:t>
            </a:r>
            <a:br>
              <a:rPr lang="en-US" altLang="zh-TW" sz="2400" dirty="0">
                <a:latin typeface="標楷體" panose="03000509000000000000" pitchFamily="65" charset="-120"/>
                <a:ea typeface="標楷體" panose="03000509000000000000" pitchFamily="65" charset="-120"/>
                <a:sym typeface="Wingdings" panose="05000000000000000000" pitchFamily="2" charset="2"/>
              </a:rPr>
            </a:br>
            <a:r>
              <a:rPr lang="zh-TW" altLang="en-US" sz="2400" dirty="0">
                <a:latin typeface="標楷體" panose="03000509000000000000" pitchFamily="65" charset="-120"/>
                <a:ea typeface="標楷體" panose="03000509000000000000" pitchFamily="65" charset="-120"/>
                <a:sym typeface="Wingdings" panose="05000000000000000000" pitchFamily="2" charset="2"/>
              </a:rPr>
              <a:t>下降</a:t>
            </a:r>
            <a:r>
              <a:rPr lang="en-US" altLang="zh-TW" sz="2400" dirty="0">
                <a:latin typeface="標楷體" panose="03000509000000000000" pitchFamily="65" charset="-120"/>
                <a:ea typeface="標楷體" panose="03000509000000000000" pitchFamily="65" charset="-120"/>
              </a:rPr>
              <a:t>15%</a:t>
            </a:r>
            <a:r>
              <a:rPr lang="zh-TW" altLang="en-US" sz="2400" dirty="0">
                <a:latin typeface="標楷體" panose="03000509000000000000" pitchFamily="65" charset="-120"/>
                <a:ea typeface="標楷體" panose="03000509000000000000" pitchFamily="65" charset="-120"/>
              </a:rPr>
              <a:t>。</a:t>
            </a:r>
            <a:endParaRPr lang="en-US" altLang="zh-TW" sz="2400" dirty="0">
              <a:latin typeface="標楷體" panose="03000509000000000000" pitchFamily="65" charset="-120"/>
              <a:ea typeface="標楷體" panose="03000509000000000000" pitchFamily="65" charset="-120"/>
            </a:endParaRPr>
          </a:p>
          <a:p>
            <a:r>
              <a:rPr lang="zh-TW" altLang="en-US" dirty="0">
                <a:latin typeface="標楷體" panose="03000509000000000000" pitchFamily="65" charset="-120"/>
                <a:ea typeface="標楷體" panose="03000509000000000000" pitchFamily="65" charset="-120"/>
              </a:rPr>
              <a:t>資料來源：</a:t>
            </a:r>
            <a:endParaRPr lang="en-US" altLang="zh-TW" dirty="0">
              <a:latin typeface="標楷體" panose="03000509000000000000" pitchFamily="65" charset="-120"/>
              <a:ea typeface="標楷體" panose="03000509000000000000" pitchFamily="65" charset="-120"/>
            </a:endParaRPr>
          </a:p>
          <a:p>
            <a:pPr lvl="1"/>
            <a:r>
              <a:rPr lang="zh-TW" altLang="en-US" dirty="0">
                <a:latin typeface="標楷體" panose="03000509000000000000" pitchFamily="65" charset="-120"/>
                <a:ea typeface="標楷體" panose="03000509000000000000" pitchFamily="65" charset="-120"/>
              </a:rPr>
              <a:t>親子天下</a:t>
            </a:r>
            <a:endParaRPr lang="en-US" altLang="zh-TW" dirty="0">
              <a:latin typeface="標楷體" panose="03000509000000000000" pitchFamily="65" charset="-120"/>
              <a:ea typeface="標楷體" panose="03000509000000000000" pitchFamily="65" charset="-120"/>
            </a:endParaRPr>
          </a:p>
          <a:p>
            <a:endParaRPr lang="zh-TW" altLang="en-US" dirty="0"/>
          </a:p>
        </p:txBody>
      </p:sp>
      <p:cxnSp>
        <p:nvCxnSpPr>
          <p:cNvPr id="5" name="直線接點 4">
            <a:extLst>
              <a:ext uri="{FF2B5EF4-FFF2-40B4-BE49-F238E27FC236}">
                <a16:creationId xmlns:a16="http://schemas.microsoft.com/office/drawing/2014/main" id="{472CBCEF-F967-4F97-8A63-DAD132B0EFD4}"/>
              </a:ext>
            </a:extLst>
          </p:cNvPr>
          <p:cNvCxnSpPr/>
          <p:nvPr/>
        </p:nvCxnSpPr>
        <p:spPr>
          <a:xfrm>
            <a:off x="10846191" y="1786597"/>
            <a:ext cx="0" cy="463530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投影片編號版面配置區 2">
            <a:extLst>
              <a:ext uri="{FF2B5EF4-FFF2-40B4-BE49-F238E27FC236}">
                <a16:creationId xmlns:a16="http://schemas.microsoft.com/office/drawing/2014/main" id="{74CF224A-6627-42EC-B3A8-F781E4052F4E}"/>
              </a:ext>
            </a:extLst>
          </p:cNvPr>
          <p:cNvSpPr>
            <a:spLocks noGrp="1"/>
          </p:cNvSpPr>
          <p:nvPr>
            <p:ph type="sldNum" sz="quarter" idx="12"/>
          </p:nvPr>
        </p:nvSpPr>
        <p:spPr/>
        <p:txBody>
          <a:bodyPr/>
          <a:lstStyle/>
          <a:p>
            <a:fld id="{7553966D-A2A1-4EF2-9E50-A8E827234632}" type="slidenum">
              <a:rPr lang="zh-TW" altLang="en-US" smtClean="0"/>
              <a:t>28</a:t>
            </a:fld>
            <a:endParaRPr lang="zh-TW" altLang="en-US"/>
          </a:p>
        </p:txBody>
      </p:sp>
    </p:spTree>
    <p:extLst>
      <p:ext uri="{BB962C8B-B14F-4D97-AF65-F5344CB8AC3E}">
        <p14:creationId xmlns:p14="http://schemas.microsoft.com/office/powerpoint/2010/main" val="1075560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EEB54A75-821D-459E-B4B7-BB16AFB7DAA6}"/>
              </a:ext>
            </a:extLst>
          </p:cNvPr>
          <p:cNvGraphicFramePr>
            <a:graphicFrameLocks noGrp="1"/>
          </p:cNvGraphicFramePr>
          <p:nvPr>
            <p:extLst/>
          </p:nvPr>
        </p:nvGraphicFramePr>
        <p:xfrm>
          <a:off x="144966" y="122663"/>
          <a:ext cx="12047034" cy="6579219"/>
        </p:xfrm>
        <a:graphic>
          <a:graphicData uri="http://schemas.openxmlformats.org/drawingml/2006/table">
            <a:tbl>
              <a:tblPr firstRow="1" bandRow="1">
                <a:tableStyleId>{5C22544A-7EE6-4342-B048-85BDC9FD1C3A}</a:tableStyleId>
              </a:tblPr>
              <a:tblGrid>
                <a:gridCol w="6023517">
                  <a:extLst>
                    <a:ext uri="{9D8B030D-6E8A-4147-A177-3AD203B41FA5}">
                      <a16:colId xmlns:a16="http://schemas.microsoft.com/office/drawing/2014/main" val="1990481696"/>
                    </a:ext>
                  </a:extLst>
                </a:gridCol>
                <a:gridCol w="6023517">
                  <a:extLst>
                    <a:ext uri="{9D8B030D-6E8A-4147-A177-3AD203B41FA5}">
                      <a16:colId xmlns:a16="http://schemas.microsoft.com/office/drawing/2014/main" val="1912219899"/>
                    </a:ext>
                  </a:extLst>
                </a:gridCol>
              </a:tblGrid>
              <a:tr h="6579219">
                <a:tc>
                  <a:txBody>
                    <a:bodyPr/>
                    <a:lstStyle/>
                    <a:p>
                      <a:endParaRPr lang="zh-TW" altLang="en-US" dirty="0"/>
                    </a:p>
                  </a:txBody>
                  <a:tcPr/>
                </a:tc>
                <a:tc>
                  <a:txBody>
                    <a:bodyPr/>
                    <a:lstStyle/>
                    <a:p>
                      <a:endParaRPr lang="zh-TW" altLang="en-US" dirty="0"/>
                    </a:p>
                  </a:txBody>
                  <a:tcPr/>
                </a:tc>
                <a:extLst>
                  <a:ext uri="{0D108BD9-81ED-4DB2-BD59-A6C34878D82A}">
                    <a16:rowId xmlns:a16="http://schemas.microsoft.com/office/drawing/2014/main" val="1879821176"/>
                  </a:ext>
                </a:extLst>
              </a:tr>
            </a:tbl>
          </a:graphicData>
        </a:graphic>
      </p:graphicFrame>
      <p:pic>
        <p:nvPicPr>
          <p:cNvPr id="3" name="圖片 2">
            <a:extLst>
              <a:ext uri="{FF2B5EF4-FFF2-40B4-BE49-F238E27FC236}">
                <a16:creationId xmlns:a16="http://schemas.microsoft.com/office/drawing/2014/main" id="{5ECF1B15-3F11-48F8-92C6-70D82568A7F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0095" y="242462"/>
            <a:ext cx="5855905" cy="6144482"/>
          </a:xfrm>
          <a:prstGeom prst="rect">
            <a:avLst/>
          </a:prstGeom>
        </p:spPr>
      </p:pic>
      <p:pic>
        <p:nvPicPr>
          <p:cNvPr id="4" name="圖片 3">
            <a:extLst>
              <a:ext uri="{FF2B5EF4-FFF2-40B4-BE49-F238E27FC236}">
                <a16:creationId xmlns:a16="http://schemas.microsoft.com/office/drawing/2014/main" id="{0565ACC3-EC27-4DE3-BB6F-63BCB02FEFF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73648" y="242462"/>
            <a:ext cx="5981673" cy="6144482"/>
          </a:xfrm>
          <a:prstGeom prst="rect">
            <a:avLst/>
          </a:prstGeom>
        </p:spPr>
      </p:pic>
      <p:cxnSp>
        <p:nvCxnSpPr>
          <p:cNvPr id="5" name="直線接點 4">
            <a:extLst>
              <a:ext uri="{FF2B5EF4-FFF2-40B4-BE49-F238E27FC236}">
                <a16:creationId xmlns:a16="http://schemas.microsoft.com/office/drawing/2014/main" id="{77BA8FD5-9501-4EEB-900C-EE1699567DFB}"/>
              </a:ext>
            </a:extLst>
          </p:cNvPr>
          <p:cNvCxnSpPr/>
          <p:nvPr/>
        </p:nvCxnSpPr>
        <p:spPr>
          <a:xfrm>
            <a:off x="10874326" y="889782"/>
            <a:ext cx="0" cy="46353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直線接點 5">
            <a:extLst>
              <a:ext uri="{FF2B5EF4-FFF2-40B4-BE49-F238E27FC236}">
                <a16:creationId xmlns:a16="http://schemas.microsoft.com/office/drawing/2014/main" id="{19376D97-3922-4FA2-87A5-DAB279381B47}"/>
              </a:ext>
            </a:extLst>
          </p:cNvPr>
          <p:cNvCxnSpPr/>
          <p:nvPr/>
        </p:nvCxnSpPr>
        <p:spPr>
          <a:xfrm>
            <a:off x="4853353" y="924951"/>
            <a:ext cx="0" cy="463530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投影片編號版面配置區 6">
            <a:extLst>
              <a:ext uri="{FF2B5EF4-FFF2-40B4-BE49-F238E27FC236}">
                <a16:creationId xmlns:a16="http://schemas.microsoft.com/office/drawing/2014/main" id="{6B97CFDB-324E-498A-98D7-25D127D3F3E3}"/>
              </a:ext>
            </a:extLst>
          </p:cNvPr>
          <p:cNvSpPr>
            <a:spLocks noGrp="1"/>
          </p:cNvSpPr>
          <p:nvPr>
            <p:ph type="sldNum" sz="quarter" idx="12"/>
          </p:nvPr>
        </p:nvSpPr>
        <p:spPr/>
        <p:txBody>
          <a:bodyPr/>
          <a:lstStyle/>
          <a:p>
            <a:fld id="{7553966D-A2A1-4EF2-9E50-A8E827234632}" type="slidenum">
              <a:rPr lang="zh-TW" altLang="en-US" smtClean="0"/>
              <a:t>29</a:t>
            </a:fld>
            <a:endParaRPr lang="zh-TW" altLang="en-US"/>
          </a:p>
        </p:txBody>
      </p:sp>
    </p:spTree>
    <p:extLst>
      <p:ext uri="{BB962C8B-B14F-4D97-AF65-F5344CB8AC3E}">
        <p14:creationId xmlns:p14="http://schemas.microsoft.com/office/powerpoint/2010/main" val="2910797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custDataLst>
              <p:tags r:id="rId2"/>
            </p:custDataLst>
          </p:nvPr>
        </p:nvCxnSpPr>
        <p:spPr>
          <a:xfrm>
            <a:off x="1676400" y="0"/>
            <a:ext cx="0" cy="685800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custDataLst>
              <p:tags r:id="rId3"/>
            </p:custDataLst>
          </p:nvPr>
        </p:nvCxnSpPr>
        <p:spPr>
          <a:xfrm>
            <a:off x="0" y="3848100"/>
            <a:ext cx="12192000"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文本框 15"/>
          <p:cNvSpPr txBox="1"/>
          <p:nvPr/>
        </p:nvSpPr>
        <p:spPr>
          <a:xfrm>
            <a:off x="5404450" y="2902722"/>
            <a:ext cx="3877985"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4800" dirty="0">
                <a:solidFill>
                  <a:srgbClr val="000000">
                    <a:lumMod val="75000"/>
                    <a:lumOff val="25000"/>
                  </a:srgbClr>
                </a:solidFill>
                <a:latin typeface="Arial"/>
                <a:ea typeface="Microsoft YaHei"/>
                <a:cs typeface="+mn-ea"/>
                <a:sym typeface="+mn-lt"/>
              </a:rPr>
              <a:t>跨處室彙整</a:t>
            </a:r>
            <a:endParaRPr lang="en-US" altLang="zh-TW" sz="4800" dirty="0">
              <a:solidFill>
                <a:srgbClr val="000000">
                  <a:lumMod val="75000"/>
                  <a:lumOff val="25000"/>
                </a:srgbClr>
              </a:solidFill>
              <a:latin typeface="Arial"/>
              <a:ea typeface="Microsoft YaHei"/>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TW" altLang="en-US" sz="4800" b="0" i="0" u="none" strike="noStrike" kern="1200" cap="none" spc="0" normalizeH="0" baseline="0" noProof="0" dirty="0">
                <a:ln>
                  <a:noFill/>
                </a:ln>
                <a:solidFill>
                  <a:srgbClr val="000000">
                    <a:lumMod val="75000"/>
                    <a:lumOff val="25000"/>
                  </a:srgbClr>
                </a:solidFill>
                <a:effectLst/>
                <a:uLnTx/>
                <a:uFillTx/>
                <a:latin typeface="Arial"/>
                <a:ea typeface="Microsoft YaHei"/>
                <a:cs typeface="+mn-ea"/>
                <a:sym typeface="+mn-lt"/>
              </a:rPr>
              <a:t>志願選填資訊</a:t>
            </a:r>
            <a:endParaRPr kumimoji="0" lang="zh-CN" altLang="en-US" sz="4800" b="0" i="0" u="none" strike="noStrike" kern="1200" cap="none" spc="0" normalizeH="0" baseline="0" noProof="0" dirty="0">
              <a:ln>
                <a:noFill/>
              </a:ln>
              <a:solidFill>
                <a:srgbClr val="000000">
                  <a:lumMod val="75000"/>
                  <a:lumOff val="25000"/>
                </a:srgbClr>
              </a:solidFill>
              <a:effectLst/>
              <a:uLnTx/>
              <a:uFillTx/>
              <a:latin typeface="Arial"/>
              <a:ea typeface="Microsoft YaHei"/>
              <a:cs typeface="+mn-ea"/>
              <a:sym typeface="+mn-lt"/>
            </a:endParaRPr>
          </a:p>
        </p:txBody>
      </p:sp>
      <p:pic>
        <p:nvPicPr>
          <p:cNvPr id="15" name="图片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56610" y="2027627"/>
            <a:ext cx="3875087" cy="2802746"/>
          </a:xfrm>
          <a:prstGeom prst="rect">
            <a:avLst/>
          </a:prstGeom>
        </p:spPr>
      </p:pic>
      <p:sp>
        <p:nvSpPr>
          <p:cNvPr id="16" name="文本框 3"/>
          <p:cNvSpPr txBox="1"/>
          <p:nvPr>
            <p:custDataLst>
              <p:tags r:id="rId4"/>
            </p:custDataLst>
          </p:nvPr>
        </p:nvSpPr>
        <p:spPr>
          <a:xfrm>
            <a:off x="2576181" y="3098501"/>
            <a:ext cx="1835944" cy="400050"/>
          </a:xfrm>
          <a:prstGeom prst="rect">
            <a:avLst/>
          </a:prstGeom>
          <a:noFill/>
        </p:spPr>
        <p:txBody>
          <a:bodyPr lIns="0" rIns="0"/>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rPr>
              <a:t>PART01</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endParaRPr>
          </a:p>
        </p:txBody>
      </p:sp>
    </p:spTree>
    <p:custDataLst>
      <p:tags r:id="rId1"/>
    </p:custDataLst>
    <p:extLst>
      <p:ext uri="{BB962C8B-B14F-4D97-AF65-F5344CB8AC3E}">
        <p14:creationId xmlns:p14="http://schemas.microsoft.com/office/powerpoint/2010/main" val="1800008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國中會考-減C-待加強-基本學力">
            <a:extLst>
              <a:ext uri="{FF2B5EF4-FFF2-40B4-BE49-F238E27FC236}">
                <a16:creationId xmlns:a16="http://schemas.microsoft.com/office/drawing/2014/main" id="{0468B287-8EF5-4C9D-97C6-C1F768F2BB5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73013" y="797510"/>
            <a:ext cx="7413625" cy="5683189"/>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a:extLst>
              <a:ext uri="{FF2B5EF4-FFF2-40B4-BE49-F238E27FC236}">
                <a16:creationId xmlns:a16="http://schemas.microsoft.com/office/drawing/2014/main" id="{B146EAB6-0675-4420-809C-DC5FBEAD2BD3}"/>
              </a:ext>
            </a:extLst>
          </p:cNvPr>
          <p:cNvSpPr/>
          <p:nvPr/>
        </p:nvSpPr>
        <p:spPr>
          <a:xfrm>
            <a:off x="9202782" y="797510"/>
            <a:ext cx="2475412" cy="5262979"/>
          </a:xfrm>
          <a:prstGeom prst="rect">
            <a:avLst/>
          </a:prstGeom>
        </p:spPr>
        <p:txBody>
          <a:bodyPr wrap="square">
            <a:spAutoFit/>
          </a:bodyPr>
          <a:lstStyle/>
          <a:p>
            <a:r>
              <a:rPr lang="zh-TW" altLang="en-US" sz="2400" dirty="0">
                <a:solidFill>
                  <a:srgbClr val="171717"/>
                </a:solidFill>
                <a:latin typeface="標楷體" panose="03000509000000000000" pitchFamily="65" charset="-120"/>
                <a:ea typeface="標楷體" panose="03000509000000000000" pitchFamily="65" charset="-120"/>
              </a:rPr>
              <a:t>教育部近年在全國推動「減</a:t>
            </a:r>
            <a:r>
              <a:rPr lang="en-US" altLang="zh-TW" sz="2400" dirty="0">
                <a:solidFill>
                  <a:srgbClr val="171717"/>
                </a:solidFill>
                <a:latin typeface="標楷體" panose="03000509000000000000" pitchFamily="65" charset="-120"/>
                <a:ea typeface="標楷體" panose="03000509000000000000" pitchFamily="65" charset="-120"/>
              </a:rPr>
              <a:t>C</a:t>
            </a:r>
            <a:r>
              <a:rPr lang="zh-TW" altLang="en-US" sz="2400" dirty="0">
                <a:solidFill>
                  <a:srgbClr val="171717"/>
                </a:solidFill>
                <a:latin typeface="標楷體" panose="03000509000000000000" pitchFamily="65" charset="-120"/>
                <a:ea typeface="標楷體" panose="03000509000000000000" pitchFamily="65" charset="-120"/>
              </a:rPr>
              <a:t>」計劃，以減少國中會考中</a:t>
            </a:r>
            <a:r>
              <a:rPr lang="zh-TW" altLang="en-US" sz="2400" dirty="0">
                <a:latin typeface="標楷體" panose="03000509000000000000" pitchFamily="65" charset="-120"/>
                <a:ea typeface="標楷體" panose="03000509000000000000" pitchFamily="65" charset="-120"/>
              </a:rPr>
              <a:t>「待加強」比例，以數學科而言，十年來從</a:t>
            </a:r>
            <a:r>
              <a:rPr lang="en-US" altLang="zh-TW" sz="2400" dirty="0">
                <a:solidFill>
                  <a:srgbClr val="FF0000"/>
                </a:solidFill>
                <a:latin typeface="標楷體" panose="03000509000000000000" pitchFamily="65" charset="-120"/>
                <a:ea typeface="標楷體" panose="03000509000000000000" pitchFamily="65" charset="-120"/>
              </a:rPr>
              <a:t>33.4%</a:t>
            </a:r>
            <a:r>
              <a:rPr lang="zh-TW" altLang="en-US" sz="2400" dirty="0">
                <a:solidFill>
                  <a:srgbClr val="FF0000"/>
                </a:solidFill>
                <a:latin typeface="標楷體" panose="03000509000000000000" pitchFamily="65" charset="-120"/>
                <a:ea typeface="標楷體" panose="03000509000000000000" pitchFamily="65" charset="-120"/>
              </a:rPr>
              <a:t>減少為</a:t>
            </a:r>
            <a:r>
              <a:rPr lang="en-US" altLang="zh-TW" sz="2400" dirty="0">
                <a:solidFill>
                  <a:srgbClr val="FF0000"/>
                </a:solidFill>
                <a:latin typeface="標楷體" panose="03000509000000000000" pitchFamily="65" charset="-120"/>
                <a:ea typeface="標楷體" panose="03000509000000000000" pitchFamily="65" charset="-120"/>
              </a:rPr>
              <a:t>26%</a:t>
            </a:r>
            <a:r>
              <a:rPr lang="zh-TW" altLang="en-US" sz="2400" dirty="0">
                <a:latin typeface="標楷體" panose="03000509000000000000" pitchFamily="65" charset="-120"/>
                <a:ea typeface="標楷體" panose="03000509000000000000" pitchFamily="65" charset="-120"/>
              </a:rPr>
              <a:t>，國文、自然與科學也</a:t>
            </a:r>
            <a:r>
              <a:rPr lang="zh-TW" altLang="en-US" sz="2400" dirty="0">
                <a:solidFill>
                  <a:srgbClr val="FF0000"/>
                </a:solidFill>
                <a:latin typeface="標楷體" panose="03000509000000000000" pitchFamily="65" charset="-120"/>
                <a:ea typeface="標楷體" panose="03000509000000000000" pitchFamily="65" charset="-120"/>
              </a:rPr>
              <a:t>減少約</a:t>
            </a:r>
            <a:r>
              <a:rPr lang="en-US" altLang="zh-TW" sz="2400" dirty="0">
                <a:solidFill>
                  <a:srgbClr val="FF0000"/>
                </a:solidFill>
                <a:latin typeface="標楷體" panose="03000509000000000000" pitchFamily="65" charset="-120"/>
                <a:ea typeface="標楷體" panose="03000509000000000000" pitchFamily="65" charset="-120"/>
              </a:rPr>
              <a:t>4</a:t>
            </a:r>
            <a:r>
              <a:rPr lang="zh-TW" altLang="en-US" sz="2400" dirty="0">
                <a:solidFill>
                  <a:srgbClr val="FF0000"/>
                </a:solidFill>
                <a:latin typeface="標楷體" panose="03000509000000000000" pitchFamily="65" charset="-120"/>
                <a:ea typeface="標楷體" panose="03000509000000000000" pitchFamily="65" charset="-120"/>
              </a:rPr>
              <a:t>個百分點</a:t>
            </a:r>
            <a:r>
              <a:rPr lang="zh-TW" altLang="en-US" sz="2400" dirty="0">
                <a:latin typeface="標楷體" panose="03000509000000000000" pitchFamily="65" charset="-120"/>
                <a:ea typeface="標楷體" panose="03000509000000000000" pitchFamily="65" charset="-120"/>
              </a:rPr>
              <a:t>，</a:t>
            </a:r>
            <a:r>
              <a:rPr lang="zh-TW" altLang="en-US" sz="2400" dirty="0">
                <a:solidFill>
                  <a:srgbClr val="171717"/>
                </a:solidFill>
                <a:latin typeface="標楷體" panose="03000509000000000000" pitchFamily="65" charset="-120"/>
                <a:ea typeface="標楷體" panose="03000509000000000000" pitchFamily="65" charset="-120"/>
              </a:rPr>
              <a:t>「表示</a:t>
            </a:r>
            <a:r>
              <a:rPr lang="zh-TW" altLang="en-US" sz="2400" b="1" dirty="0">
                <a:solidFill>
                  <a:srgbClr val="FF0000"/>
                </a:solidFill>
                <a:latin typeface="標楷體" panose="03000509000000000000" pitchFamily="65" charset="-120"/>
                <a:ea typeface="標楷體" panose="03000509000000000000" pitchFamily="65" charset="-120"/>
              </a:rPr>
              <a:t>國三畢業生的學力呈現進步趨勢</a:t>
            </a:r>
            <a:r>
              <a:rPr lang="zh-TW" altLang="en-US" sz="2400" dirty="0">
                <a:solidFill>
                  <a:srgbClr val="171717"/>
                </a:solidFill>
                <a:latin typeface="標楷體" panose="03000509000000000000" pitchFamily="65" charset="-120"/>
                <a:ea typeface="標楷體" panose="03000509000000000000" pitchFamily="65" charset="-120"/>
              </a:rPr>
              <a:t>，」前教育部長潘文忠說。</a:t>
            </a:r>
            <a:endParaRPr lang="zh-TW" altLang="en-US" sz="2400" dirty="0">
              <a:latin typeface="標楷體" panose="03000509000000000000" pitchFamily="65" charset="-120"/>
              <a:ea typeface="標楷體" panose="03000509000000000000" pitchFamily="65" charset="-120"/>
            </a:endParaRPr>
          </a:p>
        </p:txBody>
      </p:sp>
      <p:sp>
        <p:nvSpPr>
          <p:cNvPr id="3" name="投影片編號版面配置區 2">
            <a:extLst>
              <a:ext uri="{FF2B5EF4-FFF2-40B4-BE49-F238E27FC236}">
                <a16:creationId xmlns:a16="http://schemas.microsoft.com/office/drawing/2014/main" id="{0551F75A-A872-4D0B-A5C9-8B4B05575829}"/>
              </a:ext>
            </a:extLst>
          </p:cNvPr>
          <p:cNvSpPr>
            <a:spLocks noGrp="1"/>
          </p:cNvSpPr>
          <p:nvPr>
            <p:ph type="sldNum" sz="quarter" idx="12"/>
          </p:nvPr>
        </p:nvSpPr>
        <p:spPr/>
        <p:txBody>
          <a:bodyPr/>
          <a:lstStyle/>
          <a:p>
            <a:fld id="{7553966D-A2A1-4EF2-9E50-A8E827234632}" type="slidenum">
              <a:rPr lang="zh-TW" altLang="en-US" smtClean="0"/>
              <a:t>30</a:t>
            </a:fld>
            <a:endParaRPr lang="zh-TW" altLang="en-US"/>
          </a:p>
        </p:txBody>
      </p:sp>
    </p:spTree>
    <p:extLst>
      <p:ext uri="{BB962C8B-B14F-4D97-AF65-F5344CB8AC3E}">
        <p14:creationId xmlns:p14="http://schemas.microsoft.com/office/powerpoint/2010/main" val="2201492034"/>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61B1CDE-6BD3-4D0F-AD46-4A4FD4FF6077}"/>
              </a:ext>
            </a:extLst>
          </p:cNvPr>
          <p:cNvSpPr>
            <a:spLocks noGrp="1"/>
          </p:cNvSpPr>
          <p:nvPr>
            <p:ph type="title"/>
          </p:nvPr>
        </p:nvSpPr>
        <p:spPr/>
        <p:txBody>
          <a:bodyPr>
            <a:normAutofit fontScale="90000"/>
          </a:bodyPr>
          <a:lstStyle/>
          <a:p>
            <a:r>
              <a:rPr lang="zh-TW" altLang="en-US" b="1" dirty="0"/>
              <a:t>行政保有合作熱情</a:t>
            </a:r>
            <a:br>
              <a:rPr lang="en-US" altLang="zh-TW" b="1" dirty="0"/>
            </a:br>
            <a:r>
              <a:rPr lang="en-US" altLang="zh-TW" b="1" dirty="0"/>
              <a:t>~</a:t>
            </a:r>
            <a:r>
              <a:rPr lang="zh-TW" altLang="en-US" b="1" dirty="0"/>
              <a:t>希望學生有更好的未來</a:t>
            </a:r>
          </a:p>
        </p:txBody>
      </p:sp>
      <p:sp>
        <p:nvSpPr>
          <p:cNvPr id="3" name="內容版面配置區 2">
            <a:extLst>
              <a:ext uri="{FF2B5EF4-FFF2-40B4-BE49-F238E27FC236}">
                <a16:creationId xmlns:a16="http://schemas.microsoft.com/office/drawing/2014/main" id="{B8889607-0C34-4714-A27C-4D7C4FE06399}"/>
              </a:ext>
            </a:extLst>
          </p:cNvPr>
          <p:cNvSpPr>
            <a:spLocks noGrp="1"/>
          </p:cNvSpPr>
          <p:nvPr>
            <p:ph idx="1"/>
          </p:nvPr>
        </p:nvSpPr>
        <p:spPr>
          <a:xfrm>
            <a:off x="1295401" y="2556932"/>
            <a:ext cx="9601196" cy="3318936"/>
          </a:xfrm>
        </p:spPr>
        <p:txBody>
          <a:bodyPr>
            <a:normAutofit lnSpcReduction="10000"/>
          </a:bodyPr>
          <a:lstStyle/>
          <a:p>
            <a:r>
              <a:rPr lang="zh-TW" altLang="en-US" sz="2800" b="1" dirty="0">
                <a:ln w="3175" cmpd="sng">
                  <a:noFill/>
                </a:ln>
                <a:latin typeface="+mj-lt"/>
                <a:ea typeface="+mj-ea"/>
                <a:cs typeface="+mj-cs"/>
              </a:rPr>
              <a:t>成為孩子的教練：發掘孩子的優勢潛能：找出孩子擅長的領域，努力加強， 如此一來，擅長的事物就變得更厲害，強項就變得更強 ！</a:t>
            </a:r>
            <a:endParaRPr lang="en-US" altLang="zh-TW" sz="2800" b="1" dirty="0">
              <a:ln w="3175" cmpd="sng">
                <a:noFill/>
              </a:ln>
              <a:latin typeface="+mj-lt"/>
              <a:ea typeface="+mj-ea"/>
              <a:cs typeface="+mj-cs"/>
            </a:endParaRPr>
          </a:p>
          <a:p>
            <a:r>
              <a:rPr lang="zh-TW" altLang="en-US" sz="2800" b="1" dirty="0">
                <a:ln w="3175" cmpd="sng">
                  <a:noFill/>
                </a:ln>
                <a:latin typeface="+mj-lt"/>
                <a:ea typeface="+mj-ea"/>
                <a:cs typeface="+mj-cs"/>
              </a:rPr>
              <a:t>「人活在當下，有些事做得到，有些做不到。把現在做不到的事，變成做得到的事，是我單純的想法。」顛覆自我，挑戰自我</a:t>
            </a:r>
            <a:r>
              <a:rPr lang="en-US" altLang="zh-TW" sz="2800" b="1" dirty="0">
                <a:ln w="3175" cmpd="sng">
                  <a:noFill/>
                </a:ln>
                <a:latin typeface="+mj-lt"/>
                <a:ea typeface="+mj-ea"/>
                <a:cs typeface="+mj-cs"/>
              </a:rPr>
              <a:t>~~~</a:t>
            </a:r>
            <a:r>
              <a:rPr lang="zh-TW" altLang="en-US" sz="2800" b="1" dirty="0">
                <a:ln w="3175" cmpd="sng">
                  <a:noFill/>
                </a:ln>
                <a:latin typeface="+mj-lt"/>
                <a:ea typeface="+mj-ea"/>
                <a:cs typeface="+mj-cs"/>
              </a:rPr>
              <a:t>王貞治</a:t>
            </a:r>
          </a:p>
          <a:p>
            <a:r>
              <a:rPr lang="en-US" altLang="zh-TW" dirty="0">
                <a:hlinkClick r:id="rId2"/>
              </a:rPr>
              <a:t>https://www.youtube.com/watch?v=Sl77WbEynXE</a:t>
            </a:r>
            <a:endParaRPr lang="en-US" altLang="zh-TW" dirty="0"/>
          </a:p>
          <a:p>
            <a:endParaRPr lang="en-US" altLang="zh-TW" dirty="0"/>
          </a:p>
          <a:p>
            <a:endParaRPr lang="zh-TW" altLang="en-US" dirty="0"/>
          </a:p>
        </p:txBody>
      </p:sp>
      <p:pic>
        <p:nvPicPr>
          <p:cNvPr id="4" name="圖片 3">
            <a:extLst>
              <a:ext uri="{FF2B5EF4-FFF2-40B4-BE49-F238E27FC236}">
                <a16:creationId xmlns:a16="http://schemas.microsoft.com/office/drawing/2014/main" id="{025174E2-1D47-4A33-8EB4-080233A6378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8584706" y="3967025"/>
            <a:ext cx="2538393" cy="1602730"/>
          </a:xfrm>
          <a:prstGeom prst="rect">
            <a:avLst/>
          </a:prstGeom>
        </p:spPr>
      </p:pic>
    </p:spTree>
    <p:extLst>
      <p:ext uri="{BB962C8B-B14F-4D97-AF65-F5344CB8AC3E}">
        <p14:creationId xmlns:p14="http://schemas.microsoft.com/office/powerpoint/2010/main" val="7657593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custDataLst>
              <p:tags r:id="rId2"/>
            </p:custDataLst>
          </p:nvPr>
        </p:nvCxnSpPr>
        <p:spPr>
          <a:xfrm>
            <a:off x="1676400" y="0"/>
            <a:ext cx="0" cy="685800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custDataLst>
              <p:tags r:id="rId3"/>
            </p:custDataLst>
          </p:nvPr>
        </p:nvCxnSpPr>
        <p:spPr>
          <a:xfrm>
            <a:off x="0" y="3848100"/>
            <a:ext cx="12192000"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文本框 15"/>
          <p:cNvSpPr txBox="1"/>
          <p:nvPr/>
        </p:nvSpPr>
        <p:spPr>
          <a:xfrm>
            <a:off x="4910746" y="2883027"/>
            <a:ext cx="5351145"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TW" altLang="en-US" sz="4800" b="0" i="0" u="none" strike="noStrike" kern="1200" cap="none" spc="0" normalizeH="0" baseline="0" noProof="0" dirty="0">
                <a:ln>
                  <a:noFill/>
                </a:ln>
                <a:solidFill>
                  <a:srgbClr val="000000">
                    <a:lumMod val="75000"/>
                    <a:lumOff val="25000"/>
                  </a:srgbClr>
                </a:solidFill>
                <a:effectLst/>
                <a:uLnTx/>
                <a:uFillTx/>
                <a:latin typeface="Arial"/>
                <a:ea typeface="Microsoft YaHei"/>
                <a:cs typeface="+mn-ea"/>
                <a:sym typeface="+mn-lt"/>
              </a:rPr>
              <a:t>志願選填試探作業</a:t>
            </a:r>
            <a:endParaRPr kumimoji="0" lang="en-US" altLang="zh-TW" sz="4800" b="0" i="0" u="none" strike="noStrike" kern="1200" cap="none" spc="0" normalizeH="0" baseline="0" noProof="0" dirty="0">
              <a:ln>
                <a:noFill/>
              </a:ln>
              <a:solidFill>
                <a:srgbClr val="000000">
                  <a:lumMod val="75000"/>
                  <a:lumOff val="25000"/>
                </a:srgbClr>
              </a:solidFill>
              <a:effectLst/>
              <a:uLnTx/>
              <a:uFillTx/>
              <a:latin typeface="Arial"/>
              <a:ea typeface="Microsoft YaHei"/>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4800" dirty="0">
                <a:solidFill>
                  <a:srgbClr val="000000">
                    <a:lumMod val="75000"/>
                    <a:lumOff val="25000"/>
                  </a:srgbClr>
                </a:solidFill>
                <a:latin typeface="Arial"/>
                <a:ea typeface="Microsoft YaHei"/>
                <a:cs typeface="+mn-ea"/>
                <a:sym typeface="+mn-lt"/>
              </a:rPr>
              <a:t>     之</a:t>
            </a:r>
            <a:r>
              <a:rPr kumimoji="0" lang="zh-TW" altLang="en-US" sz="4800" b="0" i="0" u="none" strike="noStrike" kern="1200" cap="none" spc="0" normalizeH="0" baseline="0" noProof="0" dirty="0">
                <a:ln>
                  <a:noFill/>
                </a:ln>
                <a:solidFill>
                  <a:srgbClr val="000000">
                    <a:lumMod val="75000"/>
                    <a:lumOff val="25000"/>
                  </a:srgbClr>
                </a:solidFill>
                <a:effectLst/>
                <a:uLnTx/>
                <a:uFillTx/>
                <a:latin typeface="Arial"/>
                <a:ea typeface="Microsoft YaHei"/>
                <a:cs typeface="+mn-ea"/>
                <a:sym typeface="+mn-lt"/>
              </a:rPr>
              <a:t>處室整合分工</a:t>
            </a:r>
            <a:endParaRPr kumimoji="0" lang="zh-CN" altLang="en-US" sz="4800" b="0" i="0" u="none" strike="noStrike" kern="1200" cap="none" spc="0" normalizeH="0" baseline="0" noProof="0" dirty="0">
              <a:ln>
                <a:noFill/>
              </a:ln>
              <a:solidFill>
                <a:srgbClr val="000000">
                  <a:lumMod val="75000"/>
                  <a:lumOff val="25000"/>
                </a:srgbClr>
              </a:solidFill>
              <a:effectLst/>
              <a:uLnTx/>
              <a:uFillTx/>
              <a:latin typeface="Arial"/>
              <a:ea typeface="Microsoft YaHei"/>
              <a:cs typeface="+mn-ea"/>
              <a:sym typeface="+mn-lt"/>
            </a:endParaRPr>
          </a:p>
        </p:txBody>
      </p:sp>
      <p:pic>
        <p:nvPicPr>
          <p:cNvPr id="15" name="图片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56610" y="2027627"/>
            <a:ext cx="3875087" cy="2802746"/>
          </a:xfrm>
          <a:prstGeom prst="rect">
            <a:avLst/>
          </a:prstGeom>
        </p:spPr>
      </p:pic>
      <p:sp>
        <p:nvSpPr>
          <p:cNvPr id="16" name="文本框 3"/>
          <p:cNvSpPr txBox="1"/>
          <p:nvPr>
            <p:custDataLst>
              <p:tags r:id="rId4"/>
            </p:custDataLst>
          </p:nvPr>
        </p:nvSpPr>
        <p:spPr>
          <a:xfrm>
            <a:off x="2576181" y="3098501"/>
            <a:ext cx="1835944" cy="400050"/>
          </a:xfrm>
          <a:prstGeom prst="rect">
            <a:avLst/>
          </a:prstGeom>
          <a:noFill/>
        </p:spPr>
        <p:txBody>
          <a:bodyPr lIns="0" rIns="0"/>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rPr>
              <a:t>PART02</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endParaRPr>
          </a:p>
        </p:txBody>
      </p:sp>
    </p:spTree>
    <p:custDataLst>
      <p:tags r:id="rId1"/>
    </p:custDataLst>
    <p:extLst>
      <p:ext uri="{BB962C8B-B14F-4D97-AF65-F5344CB8AC3E}">
        <p14:creationId xmlns:p14="http://schemas.microsoft.com/office/powerpoint/2010/main" val="10346712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群組 4">
            <a:extLst>
              <a:ext uri="{FF2B5EF4-FFF2-40B4-BE49-F238E27FC236}">
                <a16:creationId xmlns:a16="http://schemas.microsoft.com/office/drawing/2014/main" id="{486F5342-9213-48DB-BDDB-435218CD98FF}"/>
              </a:ext>
            </a:extLst>
          </p:cNvPr>
          <p:cNvGrpSpPr/>
          <p:nvPr/>
        </p:nvGrpSpPr>
        <p:grpSpPr>
          <a:xfrm>
            <a:off x="1498144" y="1333393"/>
            <a:ext cx="9925050" cy="4968552"/>
            <a:chOff x="395536" y="980728"/>
            <a:chExt cx="8479656" cy="5877272"/>
          </a:xfrm>
        </p:grpSpPr>
        <p:sp>
          <p:nvSpPr>
            <p:cNvPr id="6" name="橢圓形圖說文字 22">
              <a:extLst>
                <a:ext uri="{FF2B5EF4-FFF2-40B4-BE49-F238E27FC236}">
                  <a16:creationId xmlns:a16="http://schemas.microsoft.com/office/drawing/2014/main" id="{D4EC27BC-B54D-4ACC-A563-8A146572BBBB}"/>
                </a:ext>
              </a:extLst>
            </p:cNvPr>
            <p:cNvSpPr/>
            <p:nvPr/>
          </p:nvSpPr>
          <p:spPr bwMode="auto">
            <a:xfrm>
              <a:off x="6856907" y="980728"/>
              <a:ext cx="1617956" cy="671917"/>
            </a:xfrm>
            <a:prstGeom prst="wedgeEllipseCallout">
              <a:avLst>
                <a:gd name="adj1" fmla="val -124036"/>
                <a:gd name="adj2" fmla="val 102662"/>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r>
                <a:rPr lang="zh-TW" altLang="en-US" sz="3200" dirty="0">
                  <a:solidFill>
                    <a:srgbClr val="FF0000"/>
                  </a:solidFill>
                  <a:latin typeface="標楷體" panose="03000509000000000000" pitchFamily="65" charset="-120"/>
                  <a:ea typeface="標楷體" panose="03000509000000000000" pitchFamily="65" charset="-120"/>
                </a:rPr>
                <a:t>整合</a:t>
              </a:r>
            </a:p>
          </p:txBody>
        </p:sp>
        <p:sp>
          <p:nvSpPr>
            <p:cNvPr id="7" name="矩形 6">
              <a:extLst>
                <a:ext uri="{FF2B5EF4-FFF2-40B4-BE49-F238E27FC236}">
                  <a16:creationId xmlns:a16="http://schemas.microsoft.com/office/drawing/2014/main" id="{DCA27C02-E588-4E46-9D9B-33578052EC5D}"/>
                </a:ext>
              </a:extLst>
            </p:cNvPr>
            <p:cNvSpPr/>
            <p:nvPr/>
          </p:nvSpPr>
          <p:spPr bwMode="auto">
            <a:xfrm>
              <a:off x="1777306" y="2010604"/>
              <a:ext cx="6697558" cy="2066468"/>
            </a:xfrm>
            <a:prstGeom prst="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txBody>
            <a:bodyPr vert="horz" wrap="square" lIns="91440" tIns="45720" rIns="91440" bIns="45720" numCol="1" rtlCol="0" anchor="t" anchorCtr="0" compatLnSpc="1">
              <a:prstTxWarp prst="textNoShape">
                <a:avLst/>
              </a:prstTxWarp>
            </a:bodyPr>
            <a:lstStyle/>
            <a:p>
              <a:endParaRPr lang="zh-TW" altLang="en-US" sz="3200">
                <a:solidFill>
                  <a:prstClr val="black"/>
                </a:solidFill>
                <a:ea typeface="新細明體" pitchFamily="18" charset="-120"/>
              </a:endParaRPr>
            </a:p>
          </p:txBody>
        </p:sp>
        <p:sp>
          <p:nvSpPr>
            <p:cNvPr id="8" name="上-下雙向箭號 24">
              <a:extLst>
                <a:ext uri="{FF2B5EF4-FFF2-40B4-BE49-F238E27FC236}">
                  <a16:creationId xmlns:a16="http://schemas.microsoft.com/office/drawing/2014/main" id="{CE07A5B4-CBF7-49DB-87E0-E57E1C74ABC7}"/>
                </a:ext>
              </a:extLst>
            </p:cNvPr>
            <p:cNvSpPr/>
            <p:nvPr/>
          </p:nvSpPr>
          <p:spPr bwMode="auto">
            <a:xfrm>
              <a:off x="395536" y="1124744"/>
              <a:ext cx="1381768" cy="1339672"/>
            </a:xfrm>
            <a:prstGeom prst="upDownArrow">
              <a:avLst>
                <a:gd name="adj1" fmla="val 52085"/>
                <a:gd name="adj2" fmla="val 28418"/>
              </a:avLst>
            </a:prstGeom>
            <a:solidFill>
              <a:srgbClr val="00B0F0"/>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txBody>
            <a:bodyPr vert="eaVert" anchor="ctr"/>
            <a:lstStyle/>
            <a:p>
              <a:pPr algn="ctr">
                <a:defRPr/>
              </a:pPr>
              <a:r>
                <a:rPr lang="zh-TW" altLang="en-US" sz="1400" dirty="0">
                  <a:solidFill>
                    <a:prstClr val="black"/>
                  </a:solidFill>
                  <a:latin typeface="標楷體" pitchFamily="65" charset="-120"/>
                  <a:ea typeface="標楷體" pitchFamily="65" charset="-120"/>
                </a:rPr>
                <a:t>考核</a:t>
              </a:r>
              <a:endParaRPr lang="en-US" altLang="zh-TW" sz="1400" dirty="0">
                <a:solidFill>
                  <a:prstClr val="black"/>
                </a:solidFill>
                <a:latin typeface="標楷體" pitchFamily="65" charset="-120"/>
                <a:ea typeface="標楷體" pitchFamily="65" charset="-120"/>
              </a:endParaRPr>
            </a:p>
            <a:p>
              <a:pPr algn="ctr">
                <a:defRPr/>
              </a:pPr>
              <a:r>
                <a:rPr lang="zh-TW" altLang="en-US" sz="1400" dirty="0">
                  <a:solidFill>
                    <a:prstClr val="black"/>
                  </a:solidFill>
                  <a:latin typeface="標楷體" pitchFamily="65" charset="-120"/>
                  <a:ea typeface="標楷體" pitchFamily="65" charset="-120"/>
                </a:rPr>
                <a:t>督導</a:t>
              </a:r>
              <a:endParaRPr lang="en-US" altLang="zh-TW" sz="1400" dirty="0">
                <a:solidFill>
                  <a:prstClr val="black"/>
                </a:solidFill>
                <a:latin typeface="標楷體" pitchFamily="65" charset="-120"/>
                <a:ea typeface="標楷體" pitchFamily="65" charset="-120"/>
              </a:endParaRPr>
            </a:p>
            <a:p>
              <a:pPr algn="ctr">
                <a:defRPr/>
              </a:pPr>
              <a:r>
                <a:rPr lang="zh-TW" altLang="en-US" sz="1400" dirty="0">
                  <a:solidFill>
                    <a:prstClr val="black"/>
                  </a:solidFill>
                  <a:latin typeface="標楷體" pitchFamily="65" charset="-120"/>
                  <a:ea typeface="標楷體" pitchFamily="65" charset="-120"/>
                </a:rPr>
                <a:t>規劃</a:t>
              </a:r>
            </a:p>
          </p:txBody>
        </p:sp>
        <p:sp>
          <p:nvSpPr>
            <p:cNvPr id="9" name="上-下雙向箭號 25">
              <a:extLst>
                <a:ext uri="{FF2B5EF4-FFF2-40B4-BE49-F238E27FC236}">
                  <a16:creationId xmlns:a16="http://schemas.microsoft.com/office/drawing/2014/main" id="{D2EB12A2-F665-4E5B-9A15-F33B78BE4B7B}"/>
                </a:ext>
              </a:extLst>
            </p:cNvPr>
            <p:cNvSpPr/>
            <p:nvPr/>
          </p:nvSpPr>
          <p:spPr bwMode="auto">
            <a:xfrm>
              <a:off x="395536" y="2462756"/>
              <a:ext cx="1381768" cy="4206604"/>
            </a:xfrm>
            <a:prstGeom prst="upDownArrow">
              <a:avLst>
                <a:gd name="adj1" fmla="val 32272"/>
                <a:gd name="adj2" fmla="val 28418"/>
              </a:avLst>
            </a:prstGeom>
            <a:solidFill>
              <a:srgbClr val="92D050"/>
            </a:solidFill>
            <a:ln w="9525" cap="flat" cmpd="sng" algn="ctr">
              <a:solidFill>
                <a:srgbClr val="669900"/>
              </a:solidFill>
              <a:prstDash val="solid"/>
              <a:round/>
              <a:headEnd type="none" w="med" len="med"/>
              <a:tailEnd type="none" w="med" len="med"/>
            </a:ln>
            <a:effectLst>
              <a:prstShdw prst="shdw17" dist="17961" dir="2700000">
                <a:schemeClr val="tx1">
                  <a:gamma/>
                  <a:shade val="60000"/>
                  <a:invGamma/>
                </a:schemeClr>
              </a:prstShdw>
            </a:effectLst>
          </p:spPr>
          <p:txBody>
            <a:bodyPr vert="eaVert" anchor="ctr"/>
            <a:lstStyle/>
            <a:p>
              <a:pPr algn="ctr">
                <a:defRPr/>
              </a:pPr>
              <a:r>
                <a:rPr lang="zh-TW" altLang="en-US" sz="2400" dirty="0">
                  <a:solidFill>
                    <a:prstClr val="black"/>
                  </a:solidFill>
                  <a:latin typeface="標楷體" pitchFamily="65" charset="-120"/>
                  <a:ea typeface="標楷體" pitchFamily="65" charset="-120"/>
                </a:rPr>
                <a:t>執            行</a:t>
              </a:r>
            </a:p>
          </p:txBody>
        </p:sp>
        <p:sp>
          <p:nvSpPr>
            <p:cNvPr id="10" name="流程圖: 程序 1">
              <a:extLst>
                <a:ext uri="{FF2B5EF4-FFF2-40B4-BE49-F238E27FC236}">
                  <a16:creationId xmlns:a16="http://schemas.microsoft.com/office/drawing/2014/main" id="{1A23F3AF-6039-49EF-BE17-DCB9F5847F24}"/>
                </a:ext>
              </a:extLst>
            </p:cNvPr>
            <p:cNvSpPr>
              <a:spLocks noChangeArrowheads="1"/>
            </p:cNvSpPr>
            <p:nvPr/>
          </p:nvSpPr>
          <p:spPr bwMode="auto">
            <a:xfrm>
              <a:off x="4197158" y="1159605"/>
              <a:ext cx="2078990" cy="493040"/>
            </a:xfrm>
            <a:prstGeom prst="flowChartProcess">
              <a:avLst/>
            </a:prstGeom>
            <a:solidFill>
              <a:srgbClr val="FFCC99"/>
            </a:solidFill>
            <a:ln w="25400" algn="ctr">
              <a:solidFill>
                <a:srgbClr val="FF6600"/>
              </a:solidFill>
              <a:round/>
              <a:headEnd/>
              <a:tailEnd/>
            </a:ln>
          </p:spPr>
          <p:txBody>
            <a:bodyPr anchor="ctr"/>
            <a:lstStyle/>
            <a:p>
              <a:pPr marL="165100" indent="-165100" algn="ctr"/>
              <a:r>
                <a:rPr lang="zh-TW" altLang="en-US" sz="2400" b="1">
                  <a:solidFill>
                    <a:prstClr val="black"/>
                  </a:solidFill>
                  <a:latin typeface="標楷體" pitchFamily="65" charset="-120"/>
                  <a:ea typeface="標楷體" pitchFamily="65" charset="-120"/>
                </a:rPr>
                <a:t>教育部</a:t>
              </a:r>
            </a:p>
          </p:txBody>
        </p:sp>
        <p:sp>
          <p:nvSpPr>
            <p:cNvPr id="11" name="流程圖: 程序 1">
              <a:extLst>
                <a:ext uri="{FF2B5EF4-FFF2-40B4-BE49-F238E27FC236}">
                  <a16:creationId xmlns:a16="http://schemas.microsoft.com/office/drawing/2014/main" id="{C5D97D86-CAB0-4F0E-A2A4-C2636244429D}"/>
                </a:ext>
              </a:extLst>
            </p:cNvPr>
            <p:cNvSpPr>
              <a:spLocks noChangeArrowheads="1"/>
            </p:cNvSpPr>
            <p:nvPr/>
          </p:nvSpPr>
          <p:spPr bwMode="auto">
            <a:xfrm>
              <a:off x="4197158" y="2019734"/>
              <a:ext cx="2078990" cy="493040"/>
            </a:xfrm>
            <a:prstGeom prst="flowChartProcess">
              <a:avLst/>
            </a:prstGeom>
            <a:solidFill>
              <a:srgbClr val="FFCCFF"/>
            </a:solidFill>
            <a:ln w="25400" algn="ctr">
              <a:solidFill>
                <a:srgbClr val="FF00FF"/>
              </a:solidFill>
              <a:round/>
              <a:headEnd/>
              <a:tailEnd/>
            </a:ln>
          </p:spPr>
          <p:txBody>
            <a:bodyPr anchor="ctr"/>
            <a:lstStyle/>
            <a:p>
              <a:pPr marL="165100" indent="-165100" algn="ctr"/>
              <a:r>
                <a:rPr lang="zh-TW" altLang="en-US" sz="2400" b="1" dirty="0">
                  <a:solidFill>
                    <a:prstClr val="black"/>
                  </a:solidFill>
                  <a:latin typeface="標楷體" pitchFamily="65" charset="-120"/>
                  <a:ea typeface="標楷體" pitchFamily="65" charset="-120"/>
                </a:rPr>
                <a:t>教育局（處）</a:t>
              </a:r>
            </a:p>
          </p:txBody>
        </p:sp>
        <p:sp>
          <p:nvSpPr>
            <p:cNvPr id="12" name="流程圖: 程序 6">
              <a:extLst>
                <a:ext uri="{FF2B5EF4-FFF2-40B4-BE49-F238E27FC236}">
                  <a16:creationId xmlns:a16="http://schemas.microsoft.com/office/drawing/2014/main" id="{F1A2AAEF-9456-4192-9B4D-8671ECF6EE9E}"/>
                </a:ext>
              </a:extLst>
            </p:cNvPr>
            <p:cNvSpPr>
              <a:spLocks noChangeArrowheads="1"/>
            </p:cNvSpPr>
            <p:nvPr/>
          </p:nvSpPr>
          <p:spPr bwMode="auto">
            <a:xfrm>
              <a:off x="4224171" y="2879863"/>
              <a:ext cx="2078990" cy="1134654"/>
            </a:xfrm>
            <a:prstGeom prst="flowChartProcess">
              <a:avLst/>
            </a:prstGeom>
            <a:solidFill>
              <a:srgbClr val="CCFF99"/>
            </a:solidFill>
            <a:ln w="25400" algn="ctr">
              <a:solidFill>
                <a:srgbClr val="92D050"/>
              </a:solidFill>
              <a:round/>
              <a:headEnd/>
              <a:tailEnd/>
            </a:ln>
          </p:spPr>
          <p:txBody>
            <a:bodyPr anchor="ctr"/>
            <a:lstStyle/>
            <a:p>
              <a:pPr algn="ctr"/>
              <a:r>
                <a:rPr lang="zh-TW" altLang="en-US" sz="2200" b="1" dirty="0">
                  <a:solidFill>
                    <a:prstClr val="black"/>
                  </a:solidFill>
                  <a:latin typeface="標楷體" pitchFamily="65" charset="-120"/>
                  <a:ea typeface="標楷體" pitchFamily="65" charset="-120"/>
                </a:rPr>
                <a:t>入學及輔導作業相關科室</a:t>
              </a:r>
            </a:p>
          </p:txBody>
        </p:sp>
        <p:sp>
          <p:nvSpPr>
            <p:cNvPr id="13" name="橢圓 4">
              <a:extLst>
                <a:ext uri="{FF2B5EF4-FFF2-40B4-BE49-F238E27FC236}">
                  <a16:creationId xmlns:a16="http://schemas.microsoft.com/office/drawing/2014/main" id="{6C135D4F-DAE6-463D-8767-D697AA21CFF1}"/>
                </a:ext>
              </a:extLst>
            </p:cNvPr>
            <p:cNvSpPr>
              <a:spLocks noChangeArrowheads="1"/>
            </p:cNvSpPr>
            <p:nvPr/>
          </p:nvSpPr>
          <p:spPr bwMode="auto">
            <a:xfrm>
              <a:off x="6432495" y="3019863"/>
              <a:ext cx="2042368" cy="1055801"/>
            </a:xfrm>
            <a:prstGeom prst="ellipse">
              <a:avLst/>
            </a:prstGeom>
            <a:solidFill>
              <a:srgbClr val="66FFFF"/>
            </a:solidFill>
            <a:ln w="38100" algn="ctr">
              <a:solidFill>
                <a:srgbClr val="00B0F0"/>
              </a:solidFill>
              <a:round/>
              <a:headEnd/>
              <a:tailEnd/>
            </a:ln>
          </p:spPr>
          <p:txBody>
            <a:bodyPr anchor="ctr"/>
            <a:lstStyle/>
            <a:p>
              <a:pPr algn="ctr"/>
              <a:r>
                <a:rPr lang="zh-TW" altLang="en-US" sz="2200" b="1" dirty="0">
                  <a:solidFill>
                    <a:prstClr val="black"/>
                  </a:solidFill>
                  <a:latin typeface="標楷體" pitchFamily="65" charset="-120"/>
                  <a:ea typeface="標楷體" pitchFamily="65" charset="-120"/>
                </a:rPr>
                <a:t>輔導工作</a:t>
              </a:r>
              <a:endParaRPr lang="en-US" altLang="zh-TW" sz="2200" b="1" dirty="0">
                <a:solidFill>
                  <a:prstClr val="black"/>
                </a:solidFill>
                <a:latin typeface="標楷體" pitchFamily="65" charset="-120"/>
                <a:ea typeface="標楷體" pitchFamily="65" charset="-120"/>
              </a:endParaRPr>
            </a:p>
            <a:p>
              <a:pPr algn="ctr"/>
              <a:r>
                <a:rPr lang="zh-TW" altLang="en-US" sz="2200" b="1" dirty="0">
                  <a:solidFill>
                    <a:prstClr val="black"/>
                  </a:solidFill>
                  <a:latin typeface="標楷體" pitchFamily="65" charset="-120"/>
                  <a:ea typeface="標楷體" pitchFamily="65" charset="-120"/>
                </a:rPr>
                <a:t>輔導團</a:t>
              </a:r>
            </a:p>
          </p:txBody>
        </p:sp>
        <p:sp>
          <p:nvSpPr>
            <p:cNvPr id="14" name="橢圓 8">
              <a:extLst>
                <a:ext uri="{FF2B5EF4-FFF2-40B4-BE49-F238E27FC236}">
                  <a16:creationId xmlns:a16="http://schemas.microsoft.com/office/drawing/2014/main" id="{B699AE5D-1BE3-4214-8C6F-B1F062A02610}"/>
                </a:ext>
              </a:extLst>
            </p:cNvPr>
            <p:cNvSpPr>
              <a:spLocks noChangeArrowheads="1"/>
            </p:cNvSpPr>
            <p:nvPr/>
          </p:nvSpPr>
          <p:spPr bwMode="auto">
            <a:xfrm>
              <a:off x="1777304" y="2946567"/>
              <a:ext cx="2286043" cy="1130505"/>
            </a:xfrm>
            <a:prstGeom prst="ellipse">
              <a:avLst/>
            </a:prstGeom>
            <a:solidFill>
              <a:srgbClr val="66FFFF"/>
            </a:solidFill>
            <a:ln w="38100" algn="ctr">
              <a:solidFill>
                <a:srgbClr val="00B0F0"/>
              </a:solidFill>
              <a:round/>
              <a:headEnd/>
              <a:tailEnd/>
            </a:ln>
          </p:spPr>
          <p:txBody>
            <a:bodyPr lIns="54000" rIns="54000" anchor="ctr"/>
            <a:lstStyle/>
            <a:p>
              <a:pPr algn="ctr"/>
              <a:r>
                <a:rPr lang="zh-TW" altLang="en-US" sz="2400" b="1" dirty="0">
                  <a:solidFill>
                    <a:prstClr val="black"/>
                  </a:solidFill>
                  <a:latin typeface="標楷體" pitchFamily="65" charset="-120"/>
                  <a:ea typeface="標楷體" pitchFamily="65" charset="-120"/>
                </a:rPr>
                <a:t>學生輔導</a:t>
              </a:r>
              <a:endParaRPr lang="en-US" altLang="zh-TW" sz="2400" b="1" dirty="0">
                <a:solidFill>
                  <a:prstClr val="black"/>
                </a:solidFill>
                <a:latin typeface="標楷體" pitchFamily="65" charset="-120"/>
                <a:ea typeface="標楷體" pitchFamily="65" charset="-120"/>
              </a:endParaRPr>
            </a:p>
            <a:p>
              <a:pPr algn="ctr"/>
              <a:r>
                <a:rPr lang="zh-TW" altLang="en-US" sz="2400" b="1" dirty="0">
                  <a:solidFill>
                    <a:prstClr val="black"/>
                  </a:solidFill>
                  <a:latin typeface="標楷體" pitchFamily="65" charset="-120"/>
                  <a:ea typeface="標楷體" pitchFamily="65" charset="-120"/>
                </a:rPr>
                <a:t>諮商中心</a:t>
              </a:r>
            </a:p>
          </p:txBody>
        </p:sp>
        <p:sp>
          <p:nvSpPr>
            <p:cNvPr id="15" name="流程圖: 程序 10">
              <a:extLst>
                <a:ext uri="{FF2B5EF4-FFF2-40B4-BE49-F238E27FC236}">
                  <a16:creationId xmlns:a16="http://schemas.microsoft.com/office/drawing/2014/main" id="{174A88F0-C30D-4AFD-86DC-6DB1D6BDD462}"/>
                </a:ext>
              </a:extLst>
            </p:cNvPr>
            <p:cNvSpPr>
              <a:spLocks noChangeArrowheads="1"/>
            </p:cNvSpPr>
            <p:nvPr/>
          </p:nvSpPr>
          <p:spPr bwMode="auto">
            <a:xfrm>
              <a:off x="3421155" y="4847995"/>
              <a:ext cx="3853241" cy="584343"/>
            </a:xfrm>
            <a:prstGeom prst="flowChartProcess">
              <a:avLst/>
            </a:prstGeom>
            <a:solidFill>
              <a:srgbClr val="CC99FF"/>
            </a:solidFill>
            <a:ln w="25400" algn="ctr">
              <a:solidFill>
                <a:srgbClr val="7030A0"/>
              </a:solidFill>
              <a:round/>
              <a:headEnd/>
              <a:tailEnd/>
            </a:ln>
          </p:spPr>
          <p:txBody>
            <a:bodyPr anchor="ctr"/>
            <a:lstStyle/>
            <a:p>
              <a:pPr marL="165100" indent="-165100" algn="ctr"/>
              <a:r>
                <a:rPr lang="zh-TW" altLang="en-US" sz="2000" b="1" dirty="0">
                  <a:solidFill>
                    <a:prstClr val="black"/>
                  </a:solidFill>
                  <a:latin typeface="標楷體" pitchFamily="65" charset="-120"/>
                  <a:ea typeface="標楷體" pitchFamily="65" charset="-120"/>
                </a:rPr>
                <a:t>轄管各國中（含私立國中）</a:t>
              </a:r>
            </a:p>
          </p:txBody>
        </p:sp>
        <p:sp>
          <p:nvSpPr>
            <p:cNvPr id="16" name="流程圖: 程序 11">
              <a:extLst>
                <a:ext uri="{FF2B5EF4-FFF2-40B4-BE49-F238E27FC236}">
                  <a16:creationId xmlns:a16="http://schemas.microsoft.com/office/drawing/2014/main" id="{3261FBB8-2778-497B-8902-7393584308E5}"/>
                </a:ext>
              </a:extLst>
            </p:cNvPr>
            <p:cNvSpPr>
              <a:spLocks noChangeArrowheads="1"/>
            </p:cNvSpPr>
            <p:nvPr/>
          </p:nvSpPr>
          <p:spPr bwMode="auto">
            <a:xfrm>
              <a:off x="1978825" y="6160773"/>
              <a:ext cx="3201589" cy="697227"/>
            </a:xfrm>
            <a:prstGeom prst="flowChartProcess">
              <a:avLst/>
            </a:prstGeom>
            <a:solidFill>
              <a:srgbClr val="FFCCFF"/>
            </a:solidFill>
            <a:ln w="25400" algn="ctr">
              <a:solidFill>
                <a:srgbClr val="FF00FF"/>
              </a:solidFill>
              <a:round/>
              <a:headEnd/>
              <a:tailEnd/>
            </a:ln>
          </p:spPr>
          <p:txBody>
            <a:bodyPr anchor="ctr"/>
            <a:lstStyle/>
            <a:p>
              <a:pPr marL="165100" indent="-165100" algn="ctr"/>
              <a:r>
                <a:rPr lang="zh-TW" altLang="en-US" b="1" dirty="0">
                  <a:solidFill>
                    <a:prstClr val="black"/>
                  </a:solidFill>
                  <a:latin typeface="標楷體" pitchFamily="65" charset="-120"/>
                  <a:ea typeface="標楷體" pitchFamily="65" charset="-120"/>
                </a:rPr>
                <a:t>學校「生涯發展教育工作</a:t>
              </a:r>
              <a:br>
                <a:rPr lang="en-US" altLang="zh-TW" b="1" dirty="0">
                  <a:solidFill>
                    <a:prstClr val="black"/>
                  </a:solidFill>
                  <a:latin typeface="標楷體" pitchFamily="65" charset="-120"/>
                  <a:ea typeface="標楷體" pitchFamily="65" charset="-120"/>
                </a:rPr>
              </a:br>
              <a:r>
                <a:rPr lang="zh-TW" altLang="en-US" b="1" dirty="0">
                  <a:solidFill>
                    <a:prstClr val="black"/>
                  </a:solidFill>
                  <a:latin typeface="標楷體" pitchFamily="65" charset="-120"/>
                  <a:ea typeface="標楷體" pitchFamily="65" charset="-120"/>
                </a:rPr>
                <a:t>執行委員會」落實推動</a:t>
              </a:r>
            </a:p>
          </p:txBody>
        </p:sp>
        <p:sp>
          <p:nvSpPr>
            <p:cNvPr id="17" name="向下箭號 17428">
              <a:extLst>
                <a:ext uri="{FF2B5EF4-FFF2-40B4-BE49-F238E27FC236}">
                  <a16:creationId xmlns:a16="http://schemas.microsoft.com/office/drawing/2014/main" id="{0DFC08BF-C8D4-4929-BA3C-5EA8417B7868}"/>
                </a:ext>
              </a:extLst>
            </p:cNvPr>
            <p:cNvSpPr>
              <a:spLocks noChangeArrowheads="1"/>
            </p:cNvSpPr>
            <p:nvPr/>
          </p:nvSpPr>
          <p:spPr bwMode="auto">
            <a:xfrm>
              <a:off x="5058572" y="4077072"/>
              <a:ext cx="542284" cy="740907"/>
            </a:xfrm>
            <a:prstGeom prst="downArrow">
              <a:avLst>
                <a:gd name="adj1" fmla="val 50000"/>
                <a:gd name="adj2" fmla="val 50125"/>
              </a:avLst>
            </a:prstGeom>
            <a:solidFill>
              <a:srgbClr val="FF0000"/>
            </a:solidFill>
            <a:ln w="25400" algn="ctr">
              <a:solidFill>
                <a:srgbClr val="C00000"/>
              </a:solidFill>
              <a:round/>
              <a:headEnd/>
              <a:tailEnd/>
            </a:ln>
          </p:spPr>
          <p:txBody>
            <a:bodyPr/>
            <a:lstStyle/>
            <a:p>
              <a:endParaRPr lang="zh-TW" altLang="en-US" sz="1600">
                <a:solidFill>
                  <a:prstClr val="black"/>
                </a:solidFill>
              </a:endParaRPr>
            </a:p>
          </p:txBody>
        </p:sp>
        <p:cxnSp>
          <p:nvCxnSpPr>
            <p:cNvPr id="18" name="直線接點 94">
              <a:extLst>
                <a:ext uri="{FF2B5EF4-FFF2-40B4-BE49-F238E27FC236}">
                  <a16:creationId xmlns:a16="http://schemas.microsoft.com/office/drawing/2014/main" id="{CDB99CE8-7528-4108-BDEC-12641E7368BB}"/>
                </a:ext>
              </a:extLst>
            </p:cNvPr>
            <p:cNvCxnSpPr>
              <a:cxnSpLocks noChangeShapeType="1"/>
              <a:stCxn id="11" idx="2"/>
              <a:endCxn id="11" idx="2"/>
            </p:cNvCxnSpPr>
            <p:nvPr/>
          </p:nvCxnSpPr>
          <p:spPr bwMode="auto">
            <a:xfrm>
              <a:off x="5236653" y="2512774"/>
              <a:ext cx="0" cy="0"/>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cxnSp>
          <p:nvCxnSpPr>
            <p:cNvPr id="19" name="直線接點 17414">
              <a:extLst>
                <a:ext uri="{FF2B5EF4-FFF2-40B4-BE49-F238E27FC236}">
                  <a16:creationId xmlns:a16="http://schemas.microsoft.com/office/drawing/2014/main" id="{3AAB7A4E-D9A6-441F-831B-6D1BB382EB35}"/>
                </a:ext>
              </a:extLst>
            </p:cNvPr>
            <p:cNvCxnSpPr>
              <a:cxnSpLocks noChangeShapeType="1"/>
              <a:stCxn id="10" idx="2"/>
              <a:endCxn id="11" idx="0"/>
            </p:cNvCxnSpPr>
            <p:nvPr/>
          </p:nvCxnSpPr>
          <p:spPr bwMode="auto">
            <a:xfrm>
              <a:off x="5236653" y="1652645"/>
              <a:ext cx="0" cy="367089"/>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sp>
          <p:nvSpPr>
            <p:cNvPr id="20" name="流程圖: 程序 11">
              <a:extLst>
                <a:ext uri="{FF2B5EF4-FFF2-40B4-BE49-F238E27FC236}">
                  <a16:creationId xmlns:a16="http://schemas.microsoft.com/office/drawing/2014/main" id="{9BB6EFB7-DB89-4DC1-A90C-FA7EC9807299}"/>
                </a:ext>
              </a:extLst>
            </p:cNvPr>
            <p:cNvSpPr>
              <a:spLocks noChangeArrowheads="1"/>
            </p:cNvSpPr>
            <p:nvPr/>
          </p:nvSpPr>
          <p:spPr bwMode="auto">
            <a:xfrm>
              <a:off x="5673603" y="6156503"/>
              <a:ext cx="3201589" cy="697227"/>
            </a:xfrm>
            <a:prstGeom prst="flowChartProcess">
              <a:avLst/>
            </a:prstGeom>
            <a:solidFill>
              <a:srgbClr val="FFCCFF"/>
            </a:solidFill>
            <a:ln w="25400" algn="ctr">
              <a:solidFill>
                <a:srgbClr val="FF00FF"/>
              </a:solidFill>
              <a:round/>
              <a:headEnd/>
              <a:tailEnd/>
            </a:ln>
          </p:spPr>
          <p:txBody>
            <a:bodyPr anchor="ctr"/>
            <a:lstStyle/>
            <a:p>
              <a:pPr marL="165100" indent="-165100" algn="ctr"/>
              <a:r>
                <a:rPr lang="zh-TW" altLang="en-US" sz="2000" b="1" dirty="0">
                  <a:solidFill>
                    <a:prstClr val="black"/>
                  </a:solidFill>
                  <a:latin typeface="標楷體" pitchFamily="65" charset="-120"/>
                  <a:ea typeface="標楷體" pitchFamily="65" charset="-120"/>
                </a:rPr>
                <a:t>教師、家長、學生</a:t>
              </a:r>
            </a:p>
          </p:txBody>
        </p:sp>
        <p:sp>
          <p:nvSpPr>
            <p:cNvPr id="21" name="向下箭號 17428">
              <a:extLst>
                <a:ext uri="{FF2B5EF4-FFF2-40B4-BE49-F238E27FC236}">
                  <a16:creationId xmlns:a16="http://schemas.microsoft.com/office/drawing/2014/main" id="{399A0D3B-8EE8-4455-B8BA-A60D09E229A4}"/>
                </a:ext>
              </a:extLst>
            </p:cNvPr>
            <p:cNvSpPr>
              <a:spLocks noChangeArrowheads="1"/>
            </p:cNvSpPr>
            <p:nvPr/>
          </p:nvSpPr>
          <p:spPr bwMode="auto">
            <a:xfrm>
              <a:off x="6876256" y="5432338"/>
              <a:ext cx="542284" cy="708844"/>
            </a:xfrm>
            <a:prstGeom prst="downArrow">
              <a:avLst>
                <a:gd name="adj1" fmla="val 50000"/>
                <a:gd name="adj2" fmla="val 50125"/>
              </a:avLst>
            </a:prstGeom>
            <a:solidFill>
              <a:srgbClr val="FF0000"/>
            </a:solidFill>
            <a:ln w="25400" algn="ctr">
              <a:solidFill>
                <a:srgbClr val="C00000"/>
              </a:solidFill>
              <a:round/>
              <a:headEnd/>
              <a:tailEnd/>
            </a:ln>
          </p:spPr>
          <p:txBody>
            <a:bodyPr/>
            <a:lstStyle/>
            <a:p>
              <a:endParaRPr lang="zh-TW" altLang="en-US" sz="1600">
                <a:solidFill>
                  <a:prstClr val="black"/>
                </a:solidFill>
              </a:endParaRPr>
            </a:p>
          </p:txBody>
        </p:sp>
        <p:sp>
          <p:nvSpPr>
            <p:cNvPr id="22" name="向下箭號 17428">
              <a:extLst>
                <a:ext uri="{FF2B5EF4-FFF2-40B4-BE49-F238E27FC236}">
                  <a16:creationId xmlns:a16="http://schemas.microsoft.com/office/drawing/2014/main" id="{1B5A57A3-CDEC-4A1B-8E77-3EE4E2DBA628}"/>
                </a:ext>
              </a:extLst>
            </p:cNvPr>
            <p:cNvSpPr>
              <a:spLocks noChangeArrowheads="1"/>
            </p:cNvSpPr>
            <p:nvPr/>
          </p:nvSpPr>
          <p:spPr bwMode="auto">
            <a:xfrm>
              <a:off x="3308477" y="5451929"/>
              <a:ext cx="542284" cy="708844"/>
            </a:xfrm>
            <a:prstGeom prst="downArrow">
              <a:avLst>
                <a:gd name="adj1" fmla="val 50000"/>
                <a:gd name="adj2" fmla="val 50125"/>
              </a:avLst>
            </a:prstGeom>
            <a:solidFill>
              <a:srgbClr val="FF0000"/>
            </a:solidFill>
            <a:ln w="25400" algn="ctr">
              <a:solidFill>
                <a:srgbClr val="C00000"/>
              </a:solidFill>
              <a:round/>
              <a:headEnd/>
              <a:tailEnd/>
            </a:ln>
          </p:spPr>
          <p:txBody>
            <a:bodyPr/>
            <a:lstStyle/>
            <a:p>
              <a:endParaRPr lang="zh-TW" altLang="en-US" sz="1600">
                <a:solidFill>
                  <a:prstClr val="black"/>
                </a:solidFill>
              </a:endParaRPr>
            </a:p>
          </p:txBody>
        </p:sp>
        <p:cxnSp>
          <p:nvCxnSpPr>
            <p:cNvPr id="23" name="直線接點 17414">
              <a:extLst>
                <a:ext uri="{FF2B5EF4-FFF2-40B4-BE49-F238E27FC236}">
                  <a16:creationId xmlns:a16="http://schemas.microsoft.com/office/drawing/2014/main" id="{7AFB2DDE-946F-4301-B1FF-00AF514D1477}"/>
                </a:ext>
              </a:extLst>
            </p:cNvPr>
            <p:cNvCxnSpPr>
              <a:cxnSpLocks noChangeShapeType="1"/>
            </p:cNvCxnSpPr>
            <p:nvPr/>
          </p:nvCxnSpPr>
          <p:spPr bwMode="auto">
            <a:xfrm flipH="1">
              <a:off x="4098427" y="3511819"/>
              <a:ext cx="98732" cy="0"/>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cxnSp>
          <p:nvCxnSpPr>
            <p:cNvPr id="24" name="直線接點 17414">
              <a:extLst>
                <a:ext uri="{FF2B5EF4-FFF2-40B4-BE49-F238E27FC236}">
                  <a16:creationId xmlns:a16="http://schemas.microsoft.com/office/drawing/2014/main" id="{877432CB-8F4A-46AE-8B7A-70D2FA776309}"/>
                </a:ext>
              </a:extLst>
            </p:cNvPr>
            <p:cNvCxnSpPr>
              <a:cxnSpLocks noChangeShapeType="1"/>
            </p:cNvCxnSpPr>
            <p:nvPr/>
          </p:nvCxnSpPr>
          <p:spPr bwMode="auto">
            <a:xfrm>
              <a:off x="6303161" y="3547763"/>
              <a:ext cx="129334" cy="0"/>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cxnSp>
          <p:nvCxnSpPr>
            <p:cNvPr id="25" name="直線接點 17414">
              <a:extLst>
                <a:ext uri="{FF2B5EF4-FFF2-40B4-BE49-F238E27FC236}">
                  <a16:creationId xmlns:a16="http://schemas.microsoft.com/office/drawing/2014/main" id="{4C2ADE2F-D764-4132-BD7B-C5B76C407458}"/>
                </a:ext>
              </a:extLst>
            </p:cNvPr>
            <p:cNvCxnSpPr>
              <a:cxnSpLocks noChangeShapeType="1"/>
            </p:cNvCxnSpPr>
            <p:nvPr/>
          </p:nvCxnSpPr>
          <p:spPr bwMode="auto">
            <a:xfrm>
              <a:off x="5236653" y="2512774"/>
              <a:ext cx="0" cy="367089"/>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grpSp>
      <p:sp>
        <p:nvSpPr>
          <p:cNvPr id="27" name="標題 26">
            <a:extLst>
              <a:ext uri="{FF2B5EF4-FFF2-40B4-BE49-F238E27FC236}">
                <a16:creationId xmlns:a16="http://schemas.microsoft.com/office/drawing/2014/main" id="{A80E6846-4CF0-4188-AADF-8DD09E8032D6}"/>
              </a:ext>
            </a:extLst>
          </p:cNvPr>
          <p:cNvSpPr>
            <a:spLocks noGrp="1"/>
          </p:cNvSpPr>
          <p:nvPr>
            <p:ph type="title"/>
          </p:nvPr>
        </p:nvSpPr>
        <p:spPr>
          <a:xfrm>
            <a:off x="768806" y="837390"/>
            <a:ext cx="10782834" cy="992006"/>
          </a:xfrm>
        </p:spPr>
        <p:txBody>
          <a:bodyPr>
            <a:normAutofit fontScale="90000"/>
          </a:bodyPr>
          <a:lstStyle/>
          <a:p>
            <a:pPr algn="ctr"/>
            <a:r>
              <a:rPr lang="zh-TW" altLang="en-US" sz="4400" b="1" dirty="0">
                <a:latin typeface="微軟正黑體" panose="020B0604030504040204" pitchFamily="34" charset="-120"/>
                <a:ea typeface="微軟正黑體" panose="020B0604030504040204" pitchFamily="34" charset="-120"/>
              </a:rPr>
              <a:t>志願選填試探與輔導作業整體推動</a:t>
            </a:r>
            <a:r>
              <a:rPr lang="zh-TW" altLang="en-US" sz="4400" b="1" dirty="0">
                <a:solidFill>
                  <a:srgbClr val="FF0000"/>
                </a:solidFill>
                <a:latin typeface="微軟正黑體" panose="020B0604030504040204" pitchFamily="34" charset="-120"/>
                <a:ea typeface="微軟正黑體" panose="020B0604030504040204" pitchFamily="34" charset="-120"/>
              </a:rPr>
              <a:t>架構</a:t>
            </a:r>
            <a:br>
              <a:rPr lang="zh-TW" altLang="zh-TW" sz="4400" b="1" dirty="0">
                <a:latin typeface="微軟正黑體" panose="020B0604030504040204" pitchFamily="34" charset="-120"/>
                <a:ea typeface="微軟正黑體" panose="020B0604030504040204" pitchFamily="34" charset="-120"/>
              </a:rPr>
            </a:br>
            <a:endParaRPr lang="zh-TW" altLang="en-US" dirty="0"/>
          </a:p>
        </p:txBody>
      </p:sp>
    </p:spTree>
    <p:extLst>
      <p:ext uri="{BB962C8B-B14F-4D97-AF65-F5344CB8AC3E}">
        <p14:creationId xmlns:p14="http://schemas.microsoft.com/office/powerpoint/2010/main" val="5028242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6C766ED-0CEC-4270-AC81-BA0A176E0CFB}"/>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0E43FAB8-1D50-4BDE-A0FF-C62D6D0BE859}"/>
              </a:ext>
            </a:extLst>
          </p:cNvPr>
          <p:cNvSpPr>
            <a:spLocks noGrp="1"/>
          </p:cNvSpPr>
          <p:nvPr>
            <p:ph sz="quarter" idx="13"/>
          </p:nvPr>
        </p:nvSpPr>
        <p:spPr/>
        <p:txBody>
          <a:bodyPr/>
          <a:lstStyle/>
          <a:p>
            <a:endParaRPr lang="zh-TW" altLang="en-US"/>
          </a:p>
        </p:txBody>
      </p:sp>
      <p:pic>
        <p:nvPicPr>
          <p:cNvPr id="4" name="圖片 3">
            <a:extLst>
              <a:ext uri="{FF2B5EF4-FFF2-40B4-BE49-F238E27FC236}">
                <a16:creationId xmlns:a16="http://schemas.microsoft.com/office/drawing/2014/main" id="{5B1945B4-9084-443F-855B-F156CF47468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50843" y="510760"/>
            <a:ext cx="10955357" cy="5836479"/>
          </a:xfrm>
          <a:prstGeom prst="rect">
            <a:avLst/>
          </a:prstGeom>
        </p:spPr>
      </p:pic>
    </p:spTree>
    <p:extLst>
      <p:ext uri="{BB962C8B-B14F-4D97-AF65-F5344CB8AC3E}">
        <p14:creationId xmlns:p14="http://schemas.microsoft.com/office/powerpoint/2010/main" val="11245209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a:extLst>
              <a:ext uri="{FF2B5EF4-FFF2-40B4-BE49-F238E27FC236}">
                <a16:creationId xmlns:a16="http://schemas.microsoft.com/office/drawing/2014/main" id="{FC1811A0-E7D5-4AD4-8850-62AAA429E4EA}"/>
              </a:ext>
            </a:extLst>
          </p:cNvPr>
          <p:cNvSpPr txBox="1">
            <a:spLocks/>
          </p:cNvSpPr>
          <p:nvPr/>
        </p:nvSpPr>
        <p:spPr>
          <a:xfrm>
            <a:off x="755821" y="773324"/>
            <a:ext cx="10515600" cy="1325563"/>
          </a:xfrm>
          <a:prstGeom prst="rect">
            <a:avLst/>
          </a:prstGeom>
        </p:spPr>
        <p:txBody>
          <a:bodyPr rtlCol="0">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TW" altLang="zh-TW" b="1" dirty="0"/>
              <a:t>志願選填</a:t>
            </a:r>
            <a:r>
              <a:rPr lang="zh-TW" altLang="en-US" b="1" dirty="0"/>
              <a:t>試探與輔導作業跨處室合作</a:t>
            </a:r>
            <a:endParaRPr lang="zh-TW" altLang="en-US" b="1" dirty="0">
              <a:solidFill>
                <a:srgbClr val="C00000"/>
              </a:solidFill>
              <a:latin typeface="新細明體" panose="02020500000000000000" pitchFamily="18" charset="-120"/>
              <a:sym typeface="新細明體" panose="02020500000000000000" pitchFamily="18" charset="-120"/>
            </a:endParaRPr>
          </a:p>
        </p:txBody>
      </p:sp>
      <p:grpSp>
        <p:nvGrpSpPr>
          <p:cNvPr id="5" name="群組 4">
            <a:extLst>
              <a:ext uri="{FF2B5EF4-FFF2-40B4-BE49-F238E27FC236}">
                <a16:creationId xmlns:a16="http://schemas.microsoft.com/office/drawing/2014/main" id="{7D523AFD-F61A-4526-9CC3-1A3269D7D1E7}"/>
              </a:ext>
            </a:extLst>
          </p:cNvPr>
          <p:cNvGrpSpPr/>
          <p:nvPr/>
        </p:nvGrpSpPr>
        <p:grpSpPr>
          <a:xfrm>
            <a:off x="1186918" y="1436105"/>
            <a:ext cx="10009112" cy="4824536"/>
            <a:chOff x="419558" y="1443067"/>
            <a:chExt cx="8568952" cy="5200352"/>
          </a:xfrm>
        </p:grpSpPr>
        <p:graphicFrame>
          <p:nvGraphicFramePr>
            <p:cNvPr id="6" name="資料庫圖表 5">
              <a:extLst>
                <a:ext uri="{FF2B5EF4-FFF2-40B4-BE49-F238E27FC236}">
                  <a16:creationId xmlns:a16="http://schemas.microsoft.com/office/drawing/2014/main" id="{BA705FA8-6EEB-4316-B466-F8A14A3BF3C6}"/>
                </a:ext>
              </a:extLst>
            </p:cNvPr>
            <p:cNvGraphicFramePr/>
            <p:nvPr>
              <p:extLst/>
            </p:nvPr>
          </p:nvGraphicFramePr>
          <p:xfrm>
            <a:off x="419558" y="1443067"/>
            <a:ext cx="8568952" cy="5200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向右箭號 18">
              <a:extLst>
                <a:ext uri="{FF2B5EF4-FFF2-40B4-BE49-F238E27FC236}">
                  <a16:creationId xmlns:a16="http://schemas.microsoft.com/office/drawing/2014/main" id="{E35CE719-42D0-4DFB-ABE4-C24DB8807C18}"/>
                </a:ext>
              </a:extLst>
            </p:cNvPr>
            <p:cNvSpPr/>
            <p:nvPr/>
          </p:nvSpPr>
          <p:spPr bwMode="auto">
            <a:xfrm>
              <a:off x="3091671" y="1547113"/>
              <a:ext cx="450192" cy="720080"/>
            </a:xfrm>
            <a:prstGeom prst="rightArrow">
              <a:avLst/>
            </a:prstGeom>
            <a:solidFill>
              <a:srgbClr val="FF0000"/>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txBody>
            <a:bodyPr vert="horz" wrap="square" lIns="91440" tIns="45720" rIns="91440" bIns="45720" numCol="1" rtlCol="0" anchor="t" anchorCtr="0" compatLnSpc="1">
              <a:prstTxWarp prst="textNoShape">
                <a:avLst/>
              </a:prstTxWarp>
            </a:bodyPr>
            <a:lstStyle/>
            <a:p>
              <a:endParaRPr lang="zh-TW" altLang="en-US" sz="3200" b="1">
                <a:solidFill>
                  <a:srgbClr val="FF0000"/>
                </a:solidFill>
                <a:latin typeface="Adobe 繁黑體 Std B" pitchFamily="34" charset="-120"/>
                <a:ea typeface="Adobe 繁黑體 Std B" pitchFamily="34" charset="-120"/>
              </a:endParaRPr>
            </a:p>
          </p:txBody>
        </p:sp>
        <p:sp>
          <p:nvSpPr>
            <p:cNvPr id="8" name="向右箭號 19">
              <a:extLst>
                <a:ext uri="{FF2B5EF4-FFF2-40B4-BE49-F238E27FC236}">
                  <a16:creationId xmlns:a16="http://schemas.microsoft.com/office/drawing/2014/main" id="{CE776FB7-F3C4-4CB1-A8D9-73D5A22E70A3}"/>
                </a:ext>
              </a:extLst>
            </p:cNvPr>
            <p:cNvSpPr/>
            <p:nvPr/>
          </p:nvSpPr>
          <p:spPr bwMode="auto">
            <a:xfrm>
              <a:off x="5244938" y="1639050"/>
              <a:ext cx="555566" cy="720080"/>
            </a:xfrm>
            <a:prstGeom prst="rightArrow">
              <a:avLst/>
            </a:prstGeom>
            <a:solidFill>
              <a:srgbClr val="FF0000"/>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txBody>
            <a:bodyPr vert="horz" wrap="square" lIns="91440" tIns="45720" rIns="91440" bIns="45720" numCol="1" rtlCol="0" anchor="t" anchorCtr="0" compatLnSpc="1">
              <a:prstTxWarp prst="textNoShape">
                <a:avLst/>
              </a:prstTxWarp>
            </a:bodyPr>
            <a:lstStyle/>
            <a:p>
              <a:endParaRPr lang="zh-TW" altLang="en-US" sz="3200" b="1">
                <a:solidFill>
                  <a:srgbClr val="FF0000"/>
                </a:solidFill>
                <a:latin typeface="Adobe 繁黑體 Std B" pitchFamily="34" charset="-120"/>
                <a:ea typeface="Adobe 繁黑體 Std B" pitchFamily="34" charset="-120"/>
              </a:endParaRPr>
            </a:p>
          </p:txBody>
        </p:sp>
      </p:grpSp>
    </p:spTree>
    <p:extLst>
      <p:ext uri="{BB962C8B-B14F-4D97-AF65-F5344CB8AC3E}">
        <p14:creationId xmlns:p14="http://schemas.microsoft.com/office/powerpoint/2010/main" val="28923438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3">
            <a:extLst>
              <a:ext uri="{FF2B5EF4-FFF2-40B4-BE49-F238E27FC236}">
                <a16:creationId xmlns:a16="http://schemas.microsoft.com/office/drawing/2014/main" id="{B105DBA2-2D75-4654-9D0C-B807A328C247}"/>
              </a:ext>
            </a:extLst>
          </p:cNvPr>
          <p:cNvSpPr txBox="1">
            <a:spLocks/>
          </p:cNvSpPr>
          <p:nvPr/>
        </p:nvSpPr>
        <p:spPr>
          <a:xfrm>
            <a:off x="653228" y="493483"/>
            <a:ext cx="10885544" cy="1828800"/>
          </a:xfrm>
          <a:prstGeom prst="rect">
            <a:avLst/>
          </a:prstGeom>
        </p:spPr>
        <p:txBody>
          <a:bodyPr rtlCol="0">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TW" altLang="zh-TW" b="1" dirty="0"/>
              <a:t>志願選填</a:t>
            </a:r>
            <a:r>
              <a:rPr lang="zh-TW" altLang="en-US" b="1" dirty="0"/>
              <a:t>試探與輔導作業</a:t>
            </a:r>
            <a:r>
              <a:rPr lang="zh-TW" altLang="en-US" b="1" dirty="0">
                <a:solidFill>
                  <a:srgbClr val="C00000"/>
                </a:solidFill>
              </a:rPr>
              <a:t>功能</a:t>
            </a:r>
            <a:endParaRPr lang="zh-TW" altLang="en-US" b="1" dirty="0">
              <a:solidFill>
                <a:srgbClr val="C00000"/>
              </a:solidFill>
              <a:latin typeface="新細明體" panose="02020500000000000000" pitchFamily="18" charset="-120"/>
              <a:sym typeface="新細明體" panose="02020500000000000000" pitchFamily="18" charset="-120"/>
            </a:endParaRPr>
          </a:p>
        </p:txBody>
      </p:sp>
      <p:grpSp>
        <p:nvGrpSpPr>
          <p:cNvPr id="3" name="群組 2">
            <a:extLst>
              <a:ext uri="{FF2B5EF4-FFF2-40B4-BE49-F238E27FC236}">
                <a16:creationId xmlns:a16="http://schemas.microsoft.com/office/drawing/2014/main" id="{B917201E-9574-4DA8-925C-3F89C269544F}"/>
              </a:ext>
            </a:extLst>
          </p:cNvPr>
          <p:cNvGrpSpPr/>
          <p:nvPr/>
        </p:nvGrpSpPr>
        <p:grpSpPr>
          <a:xfrm>
            <a:off x="2198700" y="1246439"/>
            <a:ext cx="8490636" cy="4930636"/>
            <a:chOff x="2179203" y="1655593"/>
            <a:chExt cx="8516738" cy="4864297"/>
          </a:xfrm>
        </p:grpSpPr>
        <p:sp>
          <p:nvSpPr>
            <p:cNvPr id="4" name="手繪多邊形 37">
              <a:extLst>
                <a:ext uri="{FF2B5EF4-FFF2-40B4-BE49-F238E27FC236}">
                  <a16:creationId xmlns:a16="http://schemas.microsoft.com/office/drawing/2014/main" id="{17D31C2B-39CC-43D8-8C9B-03F34EF1FD53}"/>
                </a:ext>
              </a:extLst>
            </p:cNvPr>
            <p:cNvSpPr/>
            <p:nvPr/>
          </p:nvSpPr>
          <p:spPr bwMode="auto">
            <a:xfrm>
              <a:off x="4194138" y="3540975"/>
              <a:ext cx="6501803" cy="1704964"/>
            </a:xfrm>
            <a:custGeom>
              <a:avLst/>
              <a:gdLst>
                <a:gd name="connsiteX0" fmla="*/ 0 w 5335488"/>
                <a:gd name="connsiteY0" fmla="*/ 117632 h 941056"/>
                <a:gd name="connsiteX1" fmla="*/ 4864960 w 5335488"/>
                <a:gd name="connsiteY1" fmla="*/ 117632 h 941056"/>
                <a:gd name="connsiteX2" fmla="*/ 4864960 w 5335488"/>
                <a:gd name="connsiteY2" fmla="*/ 0 h 941056"/>
                <a:gd name="connsiteX3" fmla="*/ 5335488 w 5335488"/>
                <a:gd name="connsiteY3" fmla="*/ 470528 h 941056"/>
                <a:gd name="connsiteX4" fmla="*/ 4864960 w 5335488"/>
                <a:gd name="connsiteY4" fmla="*/ 941056 h 941056"/>
                <a:gd name="connsiteX5" fmla="*/ 4864960 w 5335488"/>
                <a:gd name="connsiteY5" fmla="*/ 823424 h 941056"/>
                <a:gd name="connsiteX6" fmla="*/ 0 w 5335488"/>
                <a:gd name="connsiteY6" fmla="*/ 823424 h 941056"/>
                <a:gd name="connsiteX7" fmla="*/ 0 w 5335488"/>
                <a:gd name="connsiteY7" fmla="*/ 117632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35488" h="941056">
                  <a:moveTo>
                    <a:pt x="0" y="117632"/>
                  </a:moveTo>
                  <a:lnTo>
                    <a:pt x="4864960" y="117632"/>
                  </a:lnTo>
                  <a:lnTo>
                    <a:pt x="4864960" y="0"/>
                  </a:lnTo>
                  <a:lnTo>
                    <a:pt x="5335488" y="470528"/>
                  </a:lnTo>
                  <a:lnTo>
                    <a:pt x="4864960" y="941056"/>
                  </a:lnTo>
                  <a:lnTo>
                    <a:pt x="4864960" y="823424"/>
                  </a:lnTo>
                  <a:lnTo>
                    <a:pt x="0" y="823424"/>
                  </a:lnTo>
                  <a:lnTo>
                    <a:pt x="0" y="117632"/>
                  </a:lnTo>
                  <a:close/>
                </a:path>
              </a:pathLst>
            </a:custGeom>
            <a:solidFill>
              <a:srgbClr val="CCFF99">
                <a:alpha val="90000"/>
              </a:srgbClr>
            </a:solidFill>
          </p:spPr>
          <p:style>
            <a:lnRef idx="2">
              <a:schemeClr val="accent2">
                <a:tint val="40000"/>
                <a:alpha val="90000"/>
                <a:hueOff val="-12903"/>
                <a:satOff val="-8847"/>
                <a:lumOff val="3415"/>
                <a:alphaOff val="0"/>
              </a:schemeClr>
            </a:lnRef>
            <a:fillRef idx="1">
              <a:scrgbClr r="0" g="0" b="0"/>
            </a:fillRef>
            <a:effectRef idx="0">
              <a:schemeClr val="accent2">
                <a:tint val="40000"/>
                <a:alpha val="90000"/>
                <a:hueOff val="-12903"/>
                <a:satOff val="-8847"/>
                <a:lumOff val="3415"/>
                <a:alphaOff val="0"/>
              </a:schemeClr>
            </a:effectRef>
            <a:fontRef idx="minor">
              <a:schemeClr val="dk1">
                <a:hueOff val="0"/>
                <a:satOff val="0"/>
                <a:lumOff val="0"/>
                <a:alphaOff val="0"/>
              </a:schemeClr>
            </a:fontRef>
          </p:style>
          <p:txBody>
            <a:bodyPr lIns="15240" tIns="132872" rIns="368136" bIns="132872" spcCol="1270" anchor="ctr"/>
            <a:lstStyle/>
            <a:p>
              <a:endParaRPr lang="zh-TW" altLang="en-US" sz="2800" b="1" dirty="0">
                <a:solidFill>
                  <a:prstClr val="black">
                    <a:hueOff val="0"/>
                    <a:satOff val="0"/>
                    <a:lumOff val="0"/>
                    <a:alphaOff val="0"/>
                  </a:prstClr>
                </a:solidFill>
                <a:latin typeface="微軟正黑體" pitchFamily="34" charset="-120"/>
                <a:ea typeface="微軟正黑體" pitchFamily="34" charset="-120"/>
              </a:endParaRPr>
            </a:p>
            <a:p>
              <a:r>
                <a:rPr lang="zh-TW" altLang="en-US" sz="2800" b="1" dirty="0">
                  <a:solidFill>
                    <a:schemeClr val="tx1"/>
                  </a:solidFill>
                  <a:latin typeface="微軟正黑體" pitchFamily="34" charset="-120"/>
                  <a:ea typeface="微軟正黑體" pitchFamily="34" charset="-120"/>
                </a:rPr>
                <a:t>提前分段上傳與檢校學生基本資料服務學習、競賽成績、記功嘉獎及超額比序資料與積分、</a:t>
              </a:r>
              <a:r>
                <a:rPr lang="zh-TW" altLang="en-US" sz="2800" b="1" dirty="0">
                  <a:solidFill>
                    <a:srgbClr val="FF0000"/>
                  </a:solidFill>
                  <a:latin typeface="微軟正黑體" pitchFamily="34" charset="-120"/>
                  <a:ea typeface="微軟正黑體" pitchFamily="34" charset="-120"/>
                </a:rPr>
                <a:t>升學資訊蒐集與分析 </a:t>
              </a:r>
            </a:p>
            <a:p>
              <a:endParaRPr lang="zh-TW" altLang="en-US" sz="2800" b="1" dirty="0">
                <a:solidFill>
                  <a:prstClr val="black">
                    <a:hueOff val="0"/>
                    <a:satOff val="0"/>
                    <a:lumOff val="0"/>
                    <a:alphaOff val="0"/>
                  </a:prstClr>
                </a:solidFill>
                <a:latin typeface="微軟正黑體" pitchFamily="34" charset="-120"/>
                <a:ea typeface="微軟正黑體" pitchFamily="34" charset="-120"/>
              </a:endParaRPr>
            </a:p>
          </p:txBody>
        </p:sp>
        <p:grpSp>
          <p:nvGrpSpPr>
            <p:cNvPr id="5" name="群組 4">
              <a:extLst>
                <a:ext uri="{FF2B5EF4-FFF2-40B4-BE49-F238E27FC236}">
                  <a16:creationId xmlns:a16="http://schemas.microsoft.com/office/drawing/2014/main" id="{2C5B27F0-2A73-4B51-A541-E72526E5CCF0}"/>
                </a:ext>
              </a:extLst>
            </p:cNvPr>
            <p:cNvGrpSpPr>
              <a:grpSpLocks/>
            </p:cNvGrpSpPr>
            <p:nvPr/>
          </p:nvGrpSpPr>
          <p:grpSpPr bwMode="auto">
            <a:xfrm>
              <a:off x="4139600" y="1655593"/>
              <a:ext cx="6239498" cy="2059259"/>
              <a:chOff x="3784877" y="1646659"/>
              <a:chExt cx="5359122" cy="1915739"/>
            </a:xfrm>
          </p:grpSpPr>
          <p:sp>
            <p:nvSpPr>
              <p:cNvPr id="12" name="手繪多邊形 46">
                <a:extLst>
                  <a:ext uri="{FF2B5EF4-FFF2-40B4-BE49-F238E27FC236}">
                    <a16:creationId xmlns:a16="http://schemas.microsoft.com/office/drawing/2014/main" id="{E19F3BC0-ED8D-4346-BFAF-207D8522F826}"/>
                  </a:ext>
                </a:extLst>
              </p:cNvPr>
              <p:cNvSpPr/>
              <p:nvPr/>
            </p:nvSpPr>
            <p:spPr>
              <a:xfrm>
                <a:off x="3784877" y="1646659"/>
                <a:ext cx="5335487" cy="1031726"/>
              </a:xfrm>
              <a:custGeom>
                <a:avLst/>
                <a:gdLst>
                  <a:gd name="connsiteX0" fmla="*/ 0 w 5335488"/>
                  <a:gd name="connsiteY0" fmla="*/ 117632 h 941056"/>
                  <a:gd name="connsiteX1" fmla="*/ 4864960 w 5335488"/>
                  <a:gd name="connsiteY1" fmla="*/ 117632 h 941056"/>
                  <a:gd name="connsiteX2" fmla="*/ 4864960 w 5335488"/>
                  <a:gd name="connsiteY2" fmla="*/ 0 h 941056"/>
                  <a:gd name="connsiteX3" fmla="*/ 5335488 w 5335488"/>
                  <a:gd name="connsiteY3" fmla="*/ 470528 h 941056"/>
                  <a:gd name="connsiteX4" fmla="*/ 4864960 w 5335488"/>
                  <a:gd name="connsiteY4" fmla="*/ 941056 h 941056"/>
                  <a:gd name="connsiteX5" fmla="*/ 4864960 w 5335488"/>
                  <a:gd name="connsiteY5" fmla="*/ 823424 h 941056"/>
                  <a:gd name="connsiteX6" fmla="*/ 0 w 5335488"/>
                  <a:gd name="connsiteY6" fmla="*/ 823424 h 941056"/>
                  <a:gd name="connsiteX7" fmla="*/ 0 w 5335488"/>
                  <a:gd name="connsiteY7" fmla="*/ 117632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35488" h="941056">
                    <a:moveTo>
                      <a:pt x="0" y="117632"/>
                    </a:moveTo>
                    <a:lnTo>
                      <a:pt x="4864960" y="117632"/>
                    </a:lnTo>
                    <a:lnTo>
                      <a:pt x="4864960" y="0"/>
                    </a:lnTo>
                    <a:lnTo>
                      <a:pt x="5335488" y="470528"/>
                    </a:lnTo>
                    <a:lnTo>
                      <a:pt x="4864960" y="941056"/>
                    </a:lnTo>
                    <a:lnTo>
                      <a:pt x="4864960" y="823424"/>
                    </a:lnTo>
                    <a:lnTo>
                      <a:pt x="0" y="823424"/>
                    </a:lnTo>
                    <a:lnTo>
                      <a:pt x="0" y="117632"/>
                    </a:lnTo>
                    <a:close/>
                  </a:path>
                </a:pathLst>
              </a:custGeom>
              <a:solidFill>
                <a:srgbClr val="CCFF99"/>
              </a:solidFill>
            </p:spPr>
            <p:style>
              <a:lnRef idx="2">
                <a:schemeClr val="accent2">
                  <a:tint val="40000"/>
                  <a:alpha val="90000"/>
                  <a:hueOff val="0"/>
                  <a:satOff val="0"/>
                  <a:lumOff val="0"/>
                  <a:alphaOff val="0"/>
                </a:schemeClr>
              </a:lnRef>
              <a:fillRef idx="1002">
                <a:schemeClr val="lt1"/>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lIns="15240" tIns="132872" rIns="368136" bIns="132872" spcCol="1270" anchor="ctr"/>
              <a:lstStyle/>
              <a:p>
                <a:pPr>
                  <a:spcBef>
                    <a:spcPct val="50000"/>
                  </a:spcBef>
                </a:pPr>
                <a:r>
                  <a:rPr lang="zh-TW" altLang="en-US" sz="2800" b="1" dirty="0">
                    <a:solidFill>
                      <a:schemeClr val="tx1">
                        <a:lumMod val="95000"/>
                        <a:lumOff val="5000"/>
                      </a:schemeClr>
                    </a:solidFill>
                    <a:latin typeface="微軟正黑體" pitchFamily="34" charset="-120"/>
                    <a:ea typeface="微軟正黑體" pitchFamily="34" charset="-120"/>
                  </a:rPr>
                  <a:t>透過二</a:t>
                </a:r>
                <a:r>
                  <a:rPr lang="zh-TW" altLang="zh-TW" sz="2800" b="1" dirty="0">
                    <a:solidFill>
                      <a:schemeClr val="tx1">
                        <a:lumMod val="95000"/>
                        <a:lumOff val="5000"/>
                      </a:schemeClr>
                    </a:solidFill>
                    <a:latin typeface="微軟正黑體" pitchFamily="34" charset="-120"/>
                    <a:ea typeface="微軟正黑體" pitchFamily="34" charset="-120"/>
                  </a:rPr>
                  <a:t>階段</a:t>
                </a:r>
                <a:r>
                  <a:rPr lang="zh-TW" altLang="en-US" sz="2800" b="1" dirty="0">
                    <a:solidFill>
                      <a:schemeClr val="tx1">
                        <a:lumMod val="95000"/>
                        <a:lumOff val="5000"/>
                      </a:schemeClr>
                    </a:solidFill>
                    <a:latin typeface="微軟正黑體" pitchFamily="34" charset="-120"/>
                    <a:ea typeface="微軟正黑體" pitchFamily="34" charset="-120"/>
                  </a:rPr>
                  <a:t>志願選填試探作業，</a:t>
                </a:r>
                <a:r>
                  <a:rPr lang="zh-TW" altLang="zh-TW" sz="2800" b="1" dirty="0">
                    <a:solidFill>
                      <a:schemeClr val="tx1">
                        <a:lumMod val="95000"/>
                        <a:lumOff val="5000"/>
                      </a:schemeClr>
                    </a:solidFill>
                    <a:latin typeface="微軟正黑體" pitchFamily="34" charset="-120"/>
                    <a:ea typeface="微軟正黑體" pitchFamily="34" charset="-120"/>
                  </a:rPr>
                  <a:t>引導</a:t>
                </a:r>
                <a:r>
                  <a:rPr lang="zh-TW" altLang="en-US" sz="2800" b="1" dirty="0">
                    <a:solidFill>
                      <a:schemeClr val="tx1">
                        <a:lumMod val="95000"/>
                        <a:lumOff val="5000"/>
                      </a:schemeClr>
                    </a:solidFill>
                    <a:latin typeface="微軟正黑體" pitchFamily="34" charset="-120"/>
                    <a:ea typeface="微軟正黑體" pitchFamily="34" charset="-120"/>
                  </a:rPr>
                  <a:t>學生</a:t>
                </a:r>
                <a:r>
                  <a:rPr lang="zh-TW" altLang="zh-TW" sz="2800" b="1" dirty="0">
                    <a:solidFill>
                      <a:schemeClr val="tx1">
                        <a:lumMod val="95000"/>
                        <a:lumOff val="5000"/>
                      </a:schemeClr>
                    </a:solidFill>
                    <a:latin typeface="微軟正黑體" pitchFamily="34" charset="-120"/>
                    <a:ea typeface="微軟正黑體" pitchFamily="34" charset="-120"/>
                  </a:rPr>
                  <a:t>學習</a:t>
                </a:r>
                <a:r>
                  <a:rPr lang="zh-TW" altLang="en-US" sz="2800" b="1" dirty="0">
                    <a:solidFill>
                      <a:schemeClr val="tx1">
                        <a:lumMod val="95000"/>
                        <a:lumOff val="5000"/>
                      </a:schemeClr>
                    </a:solidFill>
                    <a:latin typeface="微軟正黑體" pitchFamily="34" charset="-120"/>
                    <a:ea typeface="微軟正黑體" pitchFamily="34" charset="-120"/>
                  </a:rPr>
                  <a:t>志願</a:t>
                </a:r>
                <a:r>
                  <a:rPr lang="zh-TW" altLang="zh-TW" sz="2800" b="1" dirty="0">
                    <a:solidFill>
                      <a:schemeClr val="tx1">
                        <a:lumMod val="95000"/>
                        <a:lumOff val="5000"/>
                      </a:schemeClr>
                    </a:solidFill>
                    <a:latin typeface="微軟正黑體" pitchFamily="34" charset="-120"/>
                    <a:ea typeface="微軟正黑體" pitchFamily="34" charset="-120"/>
                  </a:rPr>
                  <a:t>抉擇</a:t>
                </a:r>
                <a:endParaRPr lang="zh-TW" altLang="en-US" sz="2800" b="1" dirty="0">
                  <a:solidFill>
                    <a:schemeClr val="tx1">
                      <a:lumMod val="95000"/>
                      <a:lumOff val="5000"/>
                    </a:schemeClr>
                  </a:solidFill>
                  <a:latin typeface="微軟正黑體" pitchFamily="34" charset="-120"/>
                  <a:ea typeface="微軟正黑體" pitchFamily="34" charset="-120"/>
                </a:endParaRPr>
              </a:p>
            </p:txBody>
          </p:sp>
          <p:sp>
            <p:nvSpPr>
              <p:cNvPr id="13" name="手繪多邊形 47">
                <a:extLst>
                  <a:ext uri="{FF2B5EF4-FFF2-40B4-BE49-F238E27FC236}">
                    <a16:creationId xmlns:a16="http://schemas.microsoft.com/office/drawing/2014/main" id="{DC9A432D-BAFF-4E32-AFA9-DBD50D859C69}"/>
                  </a:ext>
                </a:extLst>
              </p:cNvPr>
              <p:cNvSpPr/>
              <p:nvPr/>
            </p:nvSpPr>
            <p:spPr>
              <a:xfrm>
                <a:off x="3808511" y="2620988"/>
                <a:ext cx="5335488" cy="941410"/>
              </a:xfrm>
              <a:custGeom>
                <a:avLst/>
                <a:gdLst>
                  <a:gd name="connsiteX0" fmla="*/ 0 w 5335488"/>
                  <a:gd name="connsiteY0" fmla="*/ 117632 h 941056"/>
                  <a:gd name="connsiteX1" fmla="*/ 4864960 w 5335488"/>
                  <a:gd name="connsiteY1" fmla="*/ 117632 h 941056"/>
                  <a:gd name="connsiteX2" fmla="*/ 4864960 w 5335488"/>
                  <a:gd name="connsiteY2" fmla="*/ 0 h 941056"/>
                  <a:gd name="connsiteX3" fmla="*/ 5335488 w 5335488"/>
                  <a:gd name="connsiteY3" fmla="*/ 470528 h 941056"/>
                  <a:gd name="connsiteX4" fmla="*/ 4864960 w 5335488"/>
                  <a:gd name="connsiteY4" fmla="*/ 941056 h 941056"/>
                  <a:gd name="connsiteX5" fmla="*/ 4864960 w 5335488"/>
                  <a:gd name="connsiteY5" fmla="*/ 823424 h 941056"/>
                  <a:gd name="connsiteX6" fmla="*/ 0 w 5335488"/>
                  <a:gd name="connsiteY6" fmla="*/ 823424 h 941056"/>
                  <a:gd name="connsiteX7" fmla="*/ 0 w 5335488"/>
                  <a:gd name="connsiteY7" fmla="*/ 117632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35488" h="941056">
                    <a:moveTo>
                      <a:pt x="0" y="117632"/>
                    </a:moveTo>
                    <a:lnTo>
                      <a:pt x="4864960" y="117632"/>
                    </a:lnTo>
                    <a:lnTo>
                      <a:pt x="4864960" y="0"/>
                    </a:lnTo>
                    <a:lnTo>
                      <a:pt x="5335488" y="470528"/>
                    </a:lnTo>
                    <a:lnTo>
                      <a:pt x="4864960" y="941056"/>
                    </a:lnTo>
                    <a:lnTo>
                      <a:pt x="4864960" y="823424"/>
                    </a:lnTo>
                    <a:lnTo>
                      <a:pt x="0" y="823424"/>
                    </a:lnTo>
                    <a:lnTo>
                      <a:pt x="0" y="117632"/>
                    </a:lnTo>
                    <a:close/>
                  </a:path>
                </a:pathLst>
              </a:custGeom>
              <a:solidFill>
                <a:srgbClr val="CCFF99">
                  <a:alpha val="90000"/>
                </a:srgbClr>
              </a:solidFill>
            </p:spPr>
            <p:style>
              <a:lnRef idx="2">
                <a:schemeClr val="accent2">
                  <a:tint val="40000"/>
                  <a:alpha val="90000"/>
                  <a:hueOff val="-12903"/>
                  <a:satOff val="-8847"/>
                  <a:lumOff val="3415"/>
                  <a:alphaOff val="0"/>
                </a:schemeClr>
              </a:lnRef>
              <a:fillRef idx="1">
                <a:scrgbClr r="0" g="0" b="0"/>
              </a:fillRef>
              <a:effectRef idx="0">
                <a:schemeClr val="accent2">
                  <a:tint val="40000"/>
                  <a:alpha val="90000"/>
                  <a:hueOff val="-12903"/>
                  <a:satOff val="-8847"/>
                  <a:lumOff val="3415"/>
                  <a:alphaOff val="0"/>
                </a:schemeClr>
              </a:effectRef>
              <a:fontRef idx="minor">
                <a:schemeClr val="dk1">
                  <a:hueOff val="0"/>
                  <a:satOff val="0"/>
                  <a:lumOff val="0"/>
                  <a:alphaOff val="0"/>
                </a:schemeClr>
              </a:fontRef>
            </p:style>
            <p:txBody>
              <a:bodyPr lIns="15240" tIns="132872" rIns="368136" bIns="132872" spcCol="1270" anchor="ctr"/>
              <a:lstStyle/>
              <a:p>
                <a:endParaRPr lang="zh-TW" altLang="en-US" sz="2800" b="1" dirty="0">
                  <a:solidFill>
                    <a:prstClr val="black">
                      <a:hueOff val="0"/>
                      <a:satOff val="0"/>
                      <a:lumOff val="0"/>
                      <a:alphaOff val="0"/>
                    </a:prstClr>
                  </a:solidFill>
                  <a:latin typeface="微軟正黑體" pitchFamily="34" charset="-120"/>
                  <a:ea typeface="微軟正黑體" pitchFamily="34" charset="-120"/>
                </a:endParaRPr>
              </a:p>
              <a:p>
                <a:r>
                  <a:rPr lang="zh-TW" altLang="en-US" sz="2800" b="1" dirty="0">
                    <a:solidFill>
                      <a:schemeClr val="tx1"/>
                    </a:solidFill>
                    <a:latin typeface="微軟正黑體" pitchFamily="34" charset="-120"/>
                    <a:ea typeface="微軟正黑體" pitchFamily="34" charset="-120"/>
                  </a:rPr>
                  <a:t>檢視現階段超額比序積分及熟悉志願序變化對計分的影響 </a:t>
                </a:r>
              </a:p>
              <a:p>
                <a:endParaRPr lang="zh-TW" altLang="en-US" sz="2800" b="1" dirty="0">
                  <a:solidFill>
                    <a:prstClr val="black">
                      <a:hueOff val="0"/>
                      <a:satOff val="0"/>
                      <a:lumOff val="0"/>
                      <a:alphaOff val="0"/>
                    </a:prstClr>
                  </a:solidFill>
                  <a:latin typeface="微軟正黑體" pitchFamily="34" charset="-120"/>
                  <a:ea typeface="微軟正黑體" pitchFamily="34" charset="-120"/>
                </a:endParaRPr>
              </a:p>
            </p:txBody>
          </p:sp>
        </p:grpSp>
        <p:grpSp>
          <p:nvGrpSpPr>
            <p:cNvPr id="6" name="群組 5">
              <a:extLst>
                <a:ext uri="{FF2B5EF4-FFF2-40B4-BE49-F238E27FC236}">
                  <a16:creationId xmlns:a16="http://schemas.microsoft.com/office/drawing/2014/main" id="{ED466CE5-23CA-4098-9259-98319DFB8F46}"/>
                </a:ext>
              </a:extLst>
            </p:cNvPr>
            <p:cNvGrpSpPr>
              <a:grpSpLocks/>
            </p:cNvGrpSpPr>
            <p:nvPr/>
          </p:nvGrpSpPr>
          <p:grpSpPr bwMode="auto">
            <a:xfrm>
              <a:off x="2179203" y="1693242"/>
              <a:ext cx="1891563" cy="4826648"/>
              <a:chOff x="251518" y="1585914"/>
              <a:chExt cx="3575266" cy="4490256"/>
            </a:xfrm>
          </p:grpSpPr>
          <p:sp>
            <p:nvSpPr>
              <p:cNvPr id="8" name="手繪多邊形 42">
                <a:extLst>
                  <a:ext uri="{FF2B5EF4-FFF2-40B4-BE49-F238E27FC236}">
                    <a16:creationId xmlns:a16="http://schemas.microsoft.com/office/drawing/2014/main" id="{67145ED0-9621-4876-AAE1-C4AAFA26451E}"/>
                  </a:ext>
                </a:extLst>
              </p:cNvPr>
              <p:cNvSpPr/>
              <p:nvPr/>
            </p:nvSpPr>
            <p:spPr>
              <a:xfrm>
                <a:off x="251520" y="1585914"/>
                <a:ext cx="3556992" cy="941410"/>
              </a:xfrm>
              <a:custGeom>
                <a:avLst/>
                <a:gdLst>
                  <a:gd name="connsiteX0" fmla="*/ 0 w 3556992"/>
                  <a:gd name="connsiteY0" fmla="*/ 156846 h 941056"/>
                  <a:gd name="connsiteX1" fmla="*/ 156846 w 3556992"/>
                  <a:gd name="connsiteY1" fmla="*/ 0 h 941056"/>
                  <a:gd name="connsiteX2" fmla="*/ 3400146 w 3556992"/>
                  <a:gd name="connsiteY2" fmla="*/ 0 h 941056"/>
                  <a:gd name="connsiteX3" fmla="*/ 3556992 w 3556992"/>
                  <a:gd name="connsiteY3" fmla="*/ 156846 h 941056"/>
                  <a:gd name="connsiteX4" fmla="*/ 3556992 w 3556992"/>
                  <a:gd name="connsiteY4" fmla="*/ 784210 h 941056"/>
                  <a:gd name="connsiteX5" fmla="*/ 3400146 w 3556992"/>
                  <a:gd name="connsiteY5" fmla="*/ 941056 h 941056"/>
                  <a:gd name="connsiteX6" fmla="*/ 156846 w 3556992"/>
                  <a:gd name="connsiteY6" fmla="*/ 941056 h 941056"/>
                  <a:gd name="connsiteX7" fmla="*/ 0 w 3556992"/>
                  <a:gd name="connsiteY7" fmla="*/ 784210 h 941056"/>
                  <a:gd name="connsiteX8" fmla="*/ 0 w 3556992"/>
                  <a:gd name="connsiteY8" fmla="*/ 156846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6992" h="941056">
                    <a:moveTo>
                      <a:pt x="0" y="156846"/>
                    </a:moveTo>
                    <a:cubicBezTo>
                      <a:pt x="0" y="70222"/>
                      <a:pt x="70222" y="0"/>
                      <a:pt x="156846" y="0"/>
                    </a:cubicBezTo>
                    <a:lnTo>
                      <a:pt x="3400146" y="0"/>
                    </a:lnTo>
                    <a:cubicBezTo>
                      <a:pt x="3486770" y="0"/>
                      <a:pt x="3556992" y="70222"/>
                      <a:pt x="3556992" y="156846"/>
                    </a:cubicBezTo>
                    <a:lnTo>
                      <a:pt x="3556992" y="784210"/>
                    </a:lnTo>
                    <a:cubicBezTo>
                      <a:pt x="3556992" y="870834"/>
                      <a:pt x="3486770" y="941056"/>
                      <a:pt x="3400146" y="941056"/>
                    </a:cubicBezTo>
                    <a:lnTo>
                      <a:pt x="156846" y="941056"/>
                    </a:lnTo>
                    <a:cubicBezTo>
                      <a:pt x="70222" y="941056"/>
                      <a:pt x="0" y="870834"/>
                      <a:pt x="0" y="784210"/>
                    </a:cubicBezTo>
                    <a:lnTo>
                      <a:pt x="0" y="156846"/>
                    </a:lnTo>
                    <a:close/>
                  </a:path>
                </a:pathLst>
              </a:custGeom>
            </p:spPr>
            <p:style>
              <a:lnRef idx="0">
                <a:schemeClr val="accent1"/>
              </a:lnRef>
              <a:fillRef idx="3">
                <a:schemeClr val="accent1"/>
              </a:fillRef>
              <a:effectRef idx="3">
                <a:schemeClr val="accent1"/>
              </a:effectRef>
              <a:fontRef idx="minor">
                <a:schemeClr val="lt1"/>
              </a:fontRef>
            </p:style>
            <p:txBody>
              <a:bodyPr lIns="167859" tIns="106899" rIns="167859" bIns="106899" spcCol="1270" anchor="ctr"/>
              <a:lstStyle/>
              <a:p>
                <a:pPr algn="ctr" defTabSz="1422400">
                  <a:lnSpc>
                    <a:spcPct val="90000"/>
                  </a:lnSpc>
                  <a:spcAft>
                    <a:spcPct val="35000"/>
                  </a:spcAft>
                  <a:defRPr/>
                </a:pPr>
                <a:r>
                  <a:rPr lang="zh-TW" altLang="en-US" sz="3600" b="1" dirty="0">
                    <a:solidFill>
                      <a:prstClr val="white"/>
                    </a:solidFill>
                    <a:latin typeface="微軟正黑體" pitchFamily="34" charset="-120"/>
                    <a:ea typeface="微軟正黑體" pitchFamily="34" charset="-120"/>
                  </a:rPr>
                  <a:t>目的</a:t>
                </a:r>
              </a:p>
            </p:txBody>
          </p:sp>
          <p:sp>
            <p:nvSpPr>
              <p:cNvPr id="9" name="手繪多邊形 43">
                <a:extLst>
                  <a:ext uri="{FF2B5EF4-FFF2-40B4-BE49-F238E27FC236}">
                    <a16:creationId xmlns:a16="http://schemas.microsoft.com/office/drawing/2014/main" id="{80D4DBDC-DC75-48C8-9C29-074A72598BF4}"/>
                  </a:ext>
                </a:extLst>
              </p:cNvPr>
              <p:cNvSpPr/>
              <p:nvPr/>
            </p:nvSpPr>
            <p:spPr>
              <a:xfrm>
                <a:off x="269792" y="2553850"/>
                <a:ext cx="3556992" cy="941410"/>
              </a:xfrm>
              <a:custGeom>
                <a:avLst/>
                <a:gdLst>
                  <a:gd name="connsiteX0" fmla="*/ 0 w 3556992"/>
                  <a:gd name="connsiteY0" fmla="*/ 156846 h 941056"/>
                  <a:gd name="connsiteX1" fmla="*/ 156846 w 3556992"/>
                  <a:gd name="connsiteY1" fmla="*/ 0 h 941056"/>
                  <a:gd name="connsiteX2" fmla="*/ 3400146 w 3556992"/>
                  <a:gd name="connsiteY2" fmla="*/ 0 h 941056"/>
                  <a:gd name="connsiteX3" fmla="*/ 3556992 w 3556992"/>
                  <a:gd name="connsiteY3" fmla="*/ 156846 h 941056"/>
                  <a:gd name="connsiteX4" fmla="*/ 3556992 w 3556992"/>
                  <a:gd name="connsiteY4" fmla="*/ 784210 h 941056"/>
                  <a:gd name="connsiteX5" fmla="*/ 3400146 w 3556992"/>
                  <a:gd name="connsiteY5" fmla="*/ 941056 h 941056"/>
                  <a:gd name="connsiteX6" fmla="*/ 156846 w 3556992"/>
                  <a:gd name="connsiteY6" fmla="*/ 941056 h 941056"/>
                  <a:gd name="connsiteX7" fmla="*/ 0 w 3556992"/>
                  <a:gd name="connsiteY7" fmla="*/ 784210 h 941056"/>
                  <a:gd name="connsiteX8" fmla="*/ 0 w 3556992"/>
                  <a:gd name="connsiteY8" fmla="*/ 156846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6992" h="941056">
                    <a:moveTo>
                      <a:pt x="0" y="156846"/>
                    </a:moveTo>
                    <a:cubicBezTo>
                      <a:pt x="0" y="70222"/>
                      <a:pt x="70222" y="0"/>
                      <a:pt x="156846" y="0"/>
                    </a:cubicBezTo>
                    <a:lnTo>
                      <a:pt x="3400146" y="0"/>
                    </a:lnTo>
                    <a:cubicBezTo>
                      <a:pt x="3486770" y="0"/>
                      <a:pt x="3556992" y="70222"/>
                      <a:pt x="3556992" y="156846"/>
                    </a:cubicBezTo>
                    <a:lnTo>
                      <a:pt x="3556992" y="784210"/>
                    </a:lnTo>
                    <a:cubicBezTo>
                      <a:pt x="3556992" y="870834"/>
                      <a:pt x="3486770" y="941056"/>
                      <a:pt x="3400146" y="941056"/>
                    </a:cubicBezTo>
                    <a:lnTo>
                      <a:pt x="156846" y="941056"/>
                    </a:lnTo>
                    <a:cubicBezTo>
                      <a:pt x="70222" y="941056"/>
                      <a:pt x="0" y="870834"/>
                      <a:pt x="0" y="784210"/>
                    </a:cubicBezTo>
                    <a:lnTo>
                      <a:pt x="0" y="156846"/>
                    </a:lnTo>
                    <a:close/>
                  </a:path>
                </a:pathLst>
              </a:custGeom>
            </p:spPr>
            <p:style>
              <a:lnRef idx="0">
                <a:schemeClr val="accent6"/>
              </a:lnRef>
              <a:fillRef idx="3">
                <a:schemeClr val="accent6"/>
              </a:fillRef>
              <a:effectRef idx="3">
                <a:schemeClr val="accent6"/>
              </a:effectRef>
              <a:fontRef idx="minor">
                <a:schemeClr val="lt1"/>
              </a:fontRef>
            </p:style>
            <p:txBody>
              <a:bodyPr lIns="167859" tIns="106899" rIns="167859" bIns="106899" spcCol="1270" anchor="ctr"/>
              <a:lstStyle/>
              <a:p>
                <a:pPr algn="ctr" defTabSz="1422400">
                  <a:lnSpc>
                    <a:spcPct val="90000"/>
                  </a:lnSpc>
                  <a:spcAft>
                    <a:spcPct val="35000"/>
                  </a:spcAft>
                  <a:defRPr/>
                </a:pPr>
                <a:r>
                  <a:rPr lang="zh-TW" altLang="en-US" sz="3600" b="1" dirty="0">
                    <a:solidFill>
                      <a:prstClr val="white"/>
                    </a:solidFill>
                    <a:latin typeface="微軟正黑體" pitchFamily="34" charset="-120"/>
                    <a:ea typeface="微軟正黑體" pitchFamily="34" charset="-120"/>
                  </a:rPr>
                  <a:t>學生</a:t>
                </a:r>
              </a:p>
            </p:txBody>
          </p:sp>
          <p:sp>
            <p:nvSpPr>
              <p:cNvPr id="10" name="手繪多邊形 44">
                <a:extLst>
                  <a:ext uri="{FF2B5EF4-FFF2-40B4-BE49-F238E27FC236}">
                    <a16:creationId xmlns:a16="http://schemas.microsoft.com/office/drawing/2014/main" id="{B2F67FFF-2D0D-4784-ADA2-995509C61CC9}"/>
                  </a:ext>
                </a:extLst>
              </p:cNvPr>
              <p:cNvSpPr/>
              <p:nvPr/>
            </p:nvSpPr>
            <p:spPr>
              <a:xfrm>
                <a:off x="269793" y="3554019"/>
                <a:ext cx="3556991" cy="1032442"/>
              </a:xfrm>
              <a:custGeom>
                <a:avLst/>
                <a:gdLst>
                  <a:gd name="connsiteX0" fmla="*/ 0 w 3556992"/>
                  <a:gd name="connsiteY0" fmla="*/ 156846 h 941056"/>
                  <a:gd name="connsiteX1" fmla="*/ 156846 w 3556992"/>
                  <a:gd name="connsiteY1" fmla="*/ 0 h 941056"/>
                  <a:gd name="connsiteX2" fmla="*/ 3400146 w 3556992"/>
                  <a:gd name="connsiteY2" fmla="*/ 0 h 941056"/>
                  <a:gd name="connsiteX3" fmla="*/ 3556992 w 3556992"/>
                  <a:gd name="connsiteY3" fmla="*/ 156846 h 941056"/>
                  <a:gd name="connsiteX4" fmla="*/ 3556992 w 3556992"/>
                  <a:gd name="connsiteY4" fmla="*/ 784210 h 941056"/>
                  <a:gd name="connsiteX5" fmla="*/ 3400146 w 3556992"/>
                  <a:gd name="connsiteY5" fmla="*/ 941056 h 941056"/>
                  <a:gd name="connsiteX6" fmla="*/ 156846 w 3556992"/>
                  <a:gd name="connsiteY6" fmla="*/ 941056 h 941056"/>
                  <a:gd name="connsiteX7" fmla="*/ 0 w 3556992"/>
                  <a:gd name="connsiteY7" fmla="*/ 784210 h 941056"/>
                  <a:gd name="connsiteX8" fmla="*/ 0 w 3556992"/>
                  <a:gd name="connsiteY8" fmla="*/ 156846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6992" h="941056">
                    <a:moveTo>
                      <a:pt x="0" y="156846"/>
                    </a:moveTo>
                    <a:cubicBezTo>
                      <a:pt x="0" y="70222"/>
                      <a:pt x="70222" y="0"/>
                      <a:pt x="156846" y="0"/>
                    </a:cubicBezTo>
                    <a:lnTo>
                      <a:pt x="3400146" y="0"/>
                    </a:lnTo>
                    <a:cubicBezTo>
                      <a:pt x="3486770" y="0"/>
                      <a:pt x="3556992" y="70222"/>
                      <a:pt x="3556992" y="156846"/>
                    </a:cubicBezTo>
                    <a:lnTo>
                      <a:pt x="3556992" y="784210"/>
                    </a:lnTo>
                    <a:cubicBezTo>
                      <a:pt x="3556992" y="870834"/>
                      <a:pt x="3486770" y="941056"/>
                      <a:pt x="3400146" y="941056"/>
                    </a:cubicBezTo>
                    <a:lnTo>
                      <a:pt x="156846" y="941056"/>
                    </a:lnTo>
                    <a:cubicBezTo>
                      <a:pt x="70222" y="941056"/>
                      <a:pt x="0" y="870834"/>
                      <a:pt x="0" y="784210"/>
                    </a:cubicBezTo>
                    <a:lnTo>
                      <a:pt x="0" y="156846"/>
                    </a:lnTo>
                    <a:close/>
                  </a:path>
                </a:pathLst>
              </a:custGeom>
            </p:spPr>
            <p:style>
              <a:lnRef idx="0">
                <a:schemeClr val="accent1"/>
              </a:lnRef>
              <a:fillRef idx="3">
                <a:schemeClr val="accent1"/>
              </a:fillRef>
              <a:effectRef idx="3">
                <a:schemeClr val="accent1"/>
              </a:effectRef>
              <a:fontRef idx="minor">
                <a:schemeClr val="lt1"/>
              </a:fontRef>
            </p:style>
            <p:txBody>
              <a:bodyPr lIns="167859" tIns="106899" rIns="167859" bIns="106899" spcCol="1270" anchor="ctr"/>
              <a:lstStyle/>
              <a:p>
                <a:pPr algn="ctr" defTabSz="1422400">
                  <a:lnSpc>
                    <a:spcPts val="2000"/>
                  </a:lnSpc>
                  <a:spcAft>
                    <a:spcPct val="35000"/>
                  </a:spcAft>
                  <a:defRPr/>
                </a:pPr>
                <a:r>
                  <a:rPr lang="zh-TW" altLang="en-US" sz="3600" b="1" dirty="0">
                    <a:solidFill>
                      <a:prstClr val="white"/>
                    </a:solidFill>
                    <a:latin typeface="微軟正黑體" pitchFamily="34" charset="-120"/>
                    <a:ea typeface="微軟正黑體" pitchFamily="34" charset="-120"/>
                  </a:rPr>
                  <a:t>教務</a:t>
                </a:r>
                <a:endParaRPr lang="en-US" altLang="zh-TW" sz="3600" b="1" dirty="0">
                  <a:solidFill>
                    <a:prstClr val="white"/>
                  </a:solidFill>
                  <a:latin typeface="微軟正黑體" pitchFamily="34" charset="-120"/>
                  <a:ea typeface="微軟正黑體" pitchFamily="34" charset="-120"/>
                </a:endParaRPr>
              </a:p>
              <a:p>
                <a:pPr algn="ctr" defTabSz="1422400">
                  <a:lnSpc>
                    <a:spcPts val="2000"/>
                  </a:lnSpc>
                  <a:spcAft>
                    <a:spcPct val="35000"/>
                  </a:spcAft>
                  <a:defRPr/>
                </a:pPr>
                <a:r>
                  <a:rPr lang="zh-TW" altLang="en-US" sz="3600" b="1" dirty="0">
                    <a:solidFill>
                      <a:prstClr val="white"/>
                    </a:solidFill>
                    <a:latin typeface="微軟正黑體" pitchFamily="34" charset="-120"/>
                    <a:ea typeface="微軟正黑體" pitchFamily="34" charset="-120"/>
                  </a:rPr>
                  <a:t>學務</a:t>
                </a:r>
              </a:p>
            </p:txBody>
          </p:sp>
          <p:sp>
            <p:nvSpPr>
              <p:cNvPr id="11" name="手繪多邊形 45">
                <a:extLst>
                  <a:ext uri="{FF2B5EF4-FFF2-40B4-BE49-F238E27FC236}">
                    <a16:creationId xmlns:a16="http://schemas.microsoft.com/office/drawing/2014/main" id="{4CFD18CE-5933-43B3-A38B-72A8222A0BB7}"/>
                  </a:ext>
                </a:extLst>
              </p:cNvPr>
              <p:cNvSpPr/>
              <p:nvPr/>
            </p:nvSpPr>
            <p:spPr>
              <a:xfrm>
                <a:off x="251518" y="4699907"/>
                <a:ext cx="3556992" cy="1376263"/>
              </a:xfrm>
              <a:custGeom>
                <a:avLst/>
                <a:gdLst>
                  <a:gd name="connsiteX0" fmla="*/ 0 w 3556992"/>
                  <a:gd name="connsiteY0" fmla="*/ 156846 h 941056"/>
                  <a:gd name="connsiteX1" fmla="*/ 156846 w 3556992"/>
                  <a:gd name="connsiteY1" fmla="*/ 0 h 941056"/>
                  <a:gd name="connsiteX2" fmla="*/ 3400146 w 3556992"/>
                  <a:gd name="connsiteY2" fmla="*/ 0 h 941056"/>
                  <a:gd name="connsiteX3" fmla="*/ 3556992 w 3556992"/>
                  <a:gd name="connsiteY3" fmla="*/ 156846 h 941056"/>
                  <a:gd name="connsiteX4" fmla="*/ 3556992 w 3556992"/>
                  <a:gd name="connsiteY4" fmla="*/ 784210 h 941056"/>
                  <a:gd name="connsiteX5" fmla="*/ 3400146 w 3556992"/>
                  <a:gd name="connsiteY5" fmla="*/ 941056 h 941056"/>
                  <a:gd name="connsiteX6" fmla="*/ 156846 w 3556992"/>
                  <a:gd name="connsiteY6" fmla="*/ 941056 h 941056"/>
                  <a:gd name="connsiteX7" fmla="*/ 0 w 3556992"/>
                  <a:gd name="connsiteY7" fmla="*/ 784210 h 941056"/>
                  <a:gd name="connsiteX8" fmla="*/ 0 w 3556992"/>
                  <a:gd name="connsiteY8" fmla="*/ 156846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6992" h="941056">
                    <a:moveTo>
                      <a:pt x="0" y="156846"/>
                    </a:moveTo>
                    <a:cubicBezTo>
                      <a:pt x="0" y="70222"/>
                      <a:pt x="70222" y="0"/>
                      <a:pt x="156846" y="0"/>
                    </a:cubicBezTo>
                    <a:lnTo>
                      <a:pt x="3400146" y="0"/>
                    </a:lnTo>
                    <a:cubicBezTo>
                      <a:pt x="3486770" y="0"/>
                      <a:pt x="3556992" y="70222"/>
                      <a:pt x="3556992" y="156846"/>
                    </a:cubicBezTo>
                    <a:lnTo>
                      <a:pt x="3556992" y="784210"/>
                    </a:lnTo>
                    <a:cubicBezTo>
                      <a:pt x="3556992" y="870834"/>
                      <a:pt x="3486770" y="941056"/>
                      <a:pt x="3400146" y="941056"/>
                    </a:cubicBezTo>
                    <a:lnTo>
                      <a:pt x="156846" y="941056"/>
                    </a:lnTo>
                    <a:cubicBezTo>
                      <a:pt x="70222" y="941056"/>
                      <a:pt x="0" y="870834"/>
                      <a:pt x="0" y="784210"/>
                    </a:cubicBezTo>
                    <a:lnTo>
                      <a:pt x="0" y="156846"/>
                    </a:lnTo>
                    <a:close/>
                  </a:path>
                </a:pathLst>
              </a:custGeom>
            </p:spPr>
            <p:style>
              <a:lnRef idx="0">
                <a:schemeClr val="accent2"/>
              </a:lnRef>
              <a:fillRef idx="3">
                <a:schemeClr val="accent2"/>
              </a:fillRef>
              <a:effectRef idx="3">
                <a:schemeClr val="accent2"/>
              </a:effectRef>
              <a:fontRef idx="minor">
                <a:schemeClr val="lt1"/>
              </a:fontRef>
            </p:style>
            <p:txBody>
              <a:bodyPr lIns="167859" tIns="106899" rIns="167859" bIns="106899" spcCol="1270" anchor="ctr"/>
              <a:lstStyle/>
              <a:p>
                <a:pPr algn="ctr" defTabSz="1422400">
                  <a:lnSpc>
                    <a:spcPts val="3000"/>
                  </a:lnSpc>
                  <a:spcAft>
                    <a:spcPct val="35000"/>
                  </a:spcAft>
                  <a:defRPr/>
                </a:pPr>
                <a:r>
                  <a:rPr lang="zh-TW" altLang="en-US" sz="3000" b="1" dirty="0">
                    <a:solidFill>
                      <a:prstClr val="white"/>
                    </a:solidFill>
                    <a:latin typeface="微軟正黑體" pitchFamily="34" charset="-120"/>
                    <a:ea typeface="微軟正黑體" pitchFamily="34" charset="-120"/>
                  </a:rPr>
                  <a:t>導師及</a:t>
                </a:r>
                <a:endParaRPr lang="en-US" altLang="zh-TW" sz="3000" b="1" dirty="0">
                  <a:solidFill>
                    <a:prstClr val="white"/>
                  </a:solidFill>
                  <a:latin typeface="微軟正黑體" pitchFamily="34" charset="-120"/>
                  <a:ea typeface="微軟正黑體" pitchFamily="34" charset="-120"/>
                </a:endParaRPr>
              </a:p>
              <a:p>
                <a:pPr algn="ctr" defTabSz="1422400">
                  <a:lnSpc>
                    <a:spcPts val="3000"/>
                  </a:lnSpc>
                  <a:spcAft>
                    <a:spcPct val="35000"/>
                  </a:spcAft>
                  <a:defRPr/>
                </a:pPr>
                <a:r>
                  <a:rPr lang="zh-TW" altLang="en-US" sz="3000" b="1" dirty="0">
                    <a:solidFill>
                      <a:prstClr val="white"/>
                    </a:solidFill>
                    <a:latin typeface="微軟正黑體" pitchFamily="34" charset="-120"/>
                    <a:ea typeface="微軟正黑體" pitchFamily="34" charset="-120"/>
                  </a:rPr>
                  <a:t>輔導人員</a:t>
                </a:r>
              </a:p>
            </p:txBody>
          </p:sp>
        </p:grpSp>
        <p:sp>
          <p:nvSpPr>
            <p:cNvPr id="7" name="手繪多邊形 41">
              <a:extLst>
                <a:ext uri="{FF2B5EF4-FFF2-40B4-BE49-F238E27FC236}">
                  <a16:creationId xmlns:a16="http://schemas.microsoft.com/office/drawing/2014/main" id="{D58C5C7E-FAFD-4006-9037-010990843445}"/>
                </a:ext>
              </a:extLst>
            </p:cNvPr>
            <p:cNvSpPr/>
            <p:nvPr/>
          </p:nvSpPr>
          <p:spPr bwMode="auto">
            <a:xfrm>
              <a:off x="4208796" y="5040524"/>
              <a:ext cx="6211981" cy="1346165"/>
            </a:xfrm>
            <a:custGeom>
              <a:avLst/>
              <a:gdLst>
                <a:gd name="connsiteX0" fmla="*/ 0 w 5335488"/>
                <a:gd name="connsiteY0" fmla="*/ 117632 h 941056"/>
                <a:gd name="connsiteX1" fmla="*/ 4864960 w 5335488"/>
                <a:gd name="connsiteY1" fmla="*/ 117632 h 941056"/>
                <a:gd name="connsiteX2" fmla="*/ 4864960 w 5335488"/>
                <a:gd name="connsiteY2" fmla="*/ 0 h 941056"/>
                <a:gd name="connsiteX3" fmla="*/ 5335488 w 5335488"/>
                <a:gd name="connsiteY3" fmla="*/ 470528 h 941056"/>
                <a:gd name="connsiteX4" fmla="*/ 4864960 w 5335488"/>
                <a:gd name="connsiteY4" fmla="*/ 941056 h 941056"/>
                <a:gd name="connsiteX5" fmla="*/ 4864960 w 5335488"/>
                <a:gd name="connsiteY5" fmla="*/ 823424 h 941056"/>
                <a:gd name="connsiteX6" fmla="*/ 0 w 5335488"/>
                <a:gd name="connsiteY6" fmla="*/ 823424 h 941056"/>
                <a:gd name="connsiteX7" fmla="*/ 0 w 5335488"/>
                <a:gd name="connsiteY7" fmla="*/ 117632 h 9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35488" h="941056">
                  <a:moveTo>
                    <a:pt x="0" y="117632"/>
                  </a:moveTo>
                  <a:lnTo>
                    <a:pt x="4864960" y="117632"/>
                  </a:lnTo>
                  <a:lnTo>
                    <a:pt x="4864960" y="0"/>
                  </a:lnTo>
                  <a:lnTo>
                    <a:pt x="5335488" y="470528"/>
                  </a:lnTo>
                  <a:lnTo>
                    <a:pt x="4864960" y="941056"/>
                  </a:lnTo>
                  <a:lnTo>
                    <a:pt x="4864960" y="823424"/>
                  </a:lnTo>
                  <a:lnTo>
                    <a:pt x="0" y="823424"/>
                  </a:lnTo>
                  <a:lnTo>
                    <a:pt x="0" y="117632"/>
                  </a:lnTo>
                  <a:close/>
                </a:path>
              </a:pathLst>
            </a:custGeom>
            <a:solidFill>
              <a:srgbClr val="CCFF99">
                <a:alpha val="90000"/>
              </a:srgbClr>
            </a:solidFill>
          </p:spPr>
          <p:style>
            <a:lnRef idx="2">
              <a:schemeClr val="accent2">
                <a:tint val="40000"/>
                <a:alpha val="90000"/>
                <a:hueOff val="-12903"/>
                <a:satOff val="-8847"/>
                <a:lumOff val="3415"/>
                <a:alphaOff val="0"/>
              </a:schemeClr>
            </a:lnRef>
            <a:fillRef idx="1">
              <a:scrgbClr r="0" g="0" b="0"/>
            </a:fillRef>
            <a:effectRef idx="0">
              <a:schemeClr val="accent2">
                <a:tint val="40000"/>
                <a:alpha val="90000"/>
                <a:hueOff val="-12903"/>
                <a:satOff val="-8847"/>
                <a:lumOff val="3415"/>
                <a:alphaOff val="0"/>
              </a:schemeClr>
            </a:effectRef>
            <a:fontRef idx="minor">
              <a:schemeClr val="dk1">
                <a:hueOff val="0"/>
                <a:satOff val="0"/>
                <a:lumOff val="0"/>
                <a:alphaOff val="0"/>
              </a:schemeClr>
            </a:fontRef>
          </p:style>
          <p:txBody>
            <a:bodyPr lIns="15240" tIns="132872" rIns="368136" bIns="132872" spcCol="1270" anchor="ctr"/>
            <a:lstStyle/>
            <a:p>
              <a:endParaRPr lang="zh-TW" altLang="en-US" sz="2800" b="1" dirty="0">
                <a:solidFill>
                  <a:prstClr val="black">
                    <a:hueOff val="0"/>
                    <a:satOff val="0"/>
                    <a:lumOff val="0"/>
                    <a:alphaOff val="0"/>
                  </a:prstClr>
                </a:solidFill>
                <a:latin typeface="微軟正黑體" pitchFamily="34" charset="-120"/>
                <a:ea typeface="微軟正黑體" pitchFamily="34" charset="-120"/>
              </a:endParaRPr>
            </a:p>
            <a:p>
              <a:r>
                <a:rPr lang="zh-TW" altLang="en-US" sz="2800" b="1" dirty="0">
                  <a:solidFill>
                    <a:schemeClr val="tx1"/>
                  </a:solidFill>
                  <a:latin typeface="微軟正黑體" pitchFamily="34" charset="-120"/>
                  <a:ea typeface="微軟正黑體" pitchFamily="34" charset="-120"/>
                </a:rPr>
                <a:t>搭配輸出資訊逐次協助學生志願序選填進行相關輔導措施</a:t>
              </a:r>
            </a:p>
            <a:p>
              <a:pPr marL="0" lvl="1" defTabSz="1066800">
                <a:lnSpc>
                  <a:spcPct val="90000"/>
                </a:lnSpc>
                <a:spcAft>
                  <a:spcPct val="15000"/>
                </a:spcAft>
                <a:defRPr/>
              </a:pPr>
              <a:endParaRPr lang="zh-TW" altLang="en-US" sz="2800" b="1" dirty="0">
                <a:solidFill>
                  <a:prstClr val="black"/>
                </a:solidFill>
                <a:latin typeface="微軟正黑體" pitchFamily="34" charset="-120"/>
                <a:ea typeface="微軟正黑體" pitchFamily="34" charset="-120"/>
              </a:endParaRPr>
            </a:p>
          </p:txBody>
        </p:sp>
      </p:grpSp>
    </p:spTree>
    <p:extLst>
      <p:ext uri="{BB962C8B-B14F-4D97-AF65-F5344CB8AC3E}">
        <p14:creationId xmlns:p14="http://schemas.microsoft.com/office/powerpoint/2010/main" val="35980694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a:extLst>
              <a:ext uri="{FF2B5EF4-FFF2-40B4-BE49-F238E27FC236}">
                <a16:creationId xmlns:a16="http://schemas.microsoft.com/office/drawing/2014/main" id="{79B1A6D2-BF9A-4F36-8117-A7835086049F}"/>
              </a:ext>
            </a:extLst>
          </p:cNvPr>
          <p:cNvSpPr>
            <a:spLocks noGrp="1"/>
          </p:cNvSpPr>
          <p:nvPr>
            <p:ph sz="quarter" idx="13"/>
          </p:nvPr>
        </p:nvSpPr>
        <p:spPr/>
        <p:txBody>
          <a:bodyPr/>
          <a:lstStyle/>
          <a:p>
            <a:endParaRPr lang="zh-TW" altLang="en-US" dirty="0"/>
          </a:p>
        </p:txBody>
      </p:sp>
      <p:pic>
        <p:nvPicPr>
          <p:cNvPr id="4" name="圖片 3">
            <a:extLst>
              <a:ext uri="{FF2B5EF4-FFF2-40B4-BE49-F238E27FC236}">
                <a16:creationId xmlns:a16="http://schemas.microsoft.com/office/drawing/2014/main" id="{722C5DB6-3EFF-4EB0-9648-6DEB274DD1B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62708" y="494373"/>
            <a:ext cx="10950767" cy="5869253"/>
          </a:xfrm>
          <a:prstGeom prst="rect">
            <a:avLst/>
          </a:prstGeom>
        </p:spPr>
      </p:pic>
    </p:spTree>
    <p:extLst>
      <p:ext uri="{BB962C8B-B14F-4D97-AF65-F5344CB8AC3E}">
        <p14:creationId xmlns:p14="http://schemas.microsoft.com/office/powerpoint/2010/main" val="10378719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296B27B-0CDD-4819-B3F8-AFDE4EF98A0F}"/>
              </a:ext>
            </a:extLst>
          </p:cNvPr>
          <p:cNvSpPr>
            <a:spLocks noGrp="1"/>
          </p:cNvSpPr>
          <p:nvPr>
            <p:ph type="title"/>
          </p:nvPr>
        </p:nvSpPr>
        <p:spPr>
          <a:xfrm>
            <a:off x="1223994" y="764810"/>
            <a:ext cx="10189028" cy="1303867"/>
          </a:xfrm>
        </p:spPr>
        <p:txBody>
          <a:bodyPr>
            <a:normAutofit/>
          </a:bodyPr>
          <a:lstStyle/>
          <a:p>
            <a:pPr algn="ctr"/>
            <a:r>
              <a:rPr lang="zh-TW" altLang="en-US" b="1" dirty="0"/>
              <a:t>學生進行志願選填試探作業</a:t>
            </a:r>
            <a:r>
              <a:rPr lang="zh-TW" altLang="en-US" b="1" dirty="0">
                <a:solidFill>
                  <a:srgbClr val="C00000"/>
                </a:solidFill>
              </a:rPr>
              <a:t>各處室職責</a:t>
            </a:r>
          </a:p>
        </p:txBody>
      </p:sp>
      <p:pic>
        <p:nvPicPr>
          <p:cNvPr id="8" name="內容版面配置區 7" descr="志願選填日期">
            <a:extLst>
              <a:ext uri="{FF2B5EF4-FFF2-40B4-BE49-F238E27FC236}">
                <a16:creationId xmlns:a16="http://schemas.microsoft.com/office/drawing/2014/main" id="{18D8B2E9-8787-4C17-A44E-F63C7A9034E7}"/>
              </a:ext>
            </a:extLst>
          </p:cNvPr>
          <p:cNvPicPr>
            <a:picLocks noGrp="1"/>
          </p:cNvPicPr>
          <p:nvPr>
            <p:ph sz="quarter" idx="13"/>
          </p:nvPr>
        </p:nvPicPr>
        <p:blipFill rotWithShape="1">
          <a:blip r:embed="rId2" cstate="email">
            <a:extLst>
              <a:ext uri="{28A0092B-C50C-407E-A947-70E740481C1C}">
                <a14:useLocalDpi xmlns:a14="http://schemas.microsoft.com/office/drawing/2010/main"/>
              </a:ext>
            </a:extLst>
          </a:blip>
          <a:srcRect/>
          <a:stretch/>
        </p:blipFill>
        <p:spPr bwMode="auto">
          <a:xfrm>
            <a:off x="677860" y="2515443"/>
            <a:ext cx="9912975" cy="3353114"/>
          </a:xfrm>
          <a:prstGeom prst="rect">
            <a:avLst/>
          </a:prstGeom>
          <a:noFill/>
          <a:ln>
            <a:noFill/>
          </a:ln>
        </p:spPr>
      </p:pic>
      <p:sp>
        <p:nvSpPr>
          <p:cNvPr id="9" name="文字方塊 8">
            <a:extLst>
              <a:ext uri="{FF2B5EF4-FFF2-40B4-BE49-F238E27FC236}">
                <a16:creationId xmlns:a16="http://schemas.microsoft.com/office/drawing/2014/main" id="{505E077E-E457-4CF3-86AA-71FF503C7623}"/>
              </a:ext>
            </a:extLst>
          </p:cNvPr>
          <p:cNvSpPr txBox="1"/>
          <p:nvPr/>
        </p:nvSpPr>
        <p:spPr>
          <a:xfrm>
            <a:off x="4637314" y="2057791"/>
            <a:ext cx="1502229" cy="369332"/>
          </a:xfrm>
          <a:prstGeom prst="rect">
            <a:avLst/>
          </a:prstGeom>
          <a:noFill/>
        </p:spPr>
        <p:txBody>
          <a:bodyPr wrap="square" rtlCol="0">
            <a:spAutoFit/>
          </a:bodyPr>
          <a:lstStyle/>
          <a:p>
            <a:r>
              <a:rPr lang="zh-TW" altLang="en-US" dirty="0"/>
              <a:t>第</a:t>
            </a:r>
            <a:r>
              <a:rPr lang="en-US" altLang="zh-TW" dirty="0"/>
              <a:t>1</a:t>
            </a:r>
            <a:r>
              <a:rPr lang="zh-TW" altLang="en-US" dirty="0"/>
              <a:t>次試選填</a:t>
            </a:r>
          </a:p>
        </p:txBody>
      </p:sp>
      <p:sp>
        <p:nvSpPr>
          <p:cNvPr id="10" name="文字方塊 9">
            <a:extLst>
              <a:ext uri="{FF2B5EF4-FFF2-40B4-BE49-F238E27FC236}">
                <a16:creationId xmlns:a16="http://schemas.microsoft.com/office/drawing/2014/main" id="{AD01451C-989D-4239-8685-CDDDE9BD3042}"/>
              </a:ext>
            </a:extLst>
          </p:cNvPr>
          <p:cNvSpPr txBox="1"/>
          <p:nvPr/>
        </p:nvSpPr>
        <p:spPr>
          <a:xfrm>
            <a:off x="7304314" y="2068677"/>
            <a:ext cx="1502229" cy="369332"/>
          </a:xfrm>
          <a:prstGeom prst="rect">
            <a:avLst/>
          </a:prstGeom>
          <a:noFill/>
        </p:spPr>
        <p:txBody>
          <a:bodyPr wrap="square" rtlCol="0">
            <a:spAutoFit/>
          </a:bodyPr>
          <a:lstStyle/>
          <a:p>
            <a:r>
              <a:rPr lang="zh-TW" altLang="en-US" dirty="0"/>
              <a:t>第</a:t>
            </a:r>
            <a:r>
              <a:rPr lang="en-US" altLang="zh-TW" dirty="0"/>
              <a:t>2</a:t>
            </a:r>
            <a:r>
              <a:rPr lang="zh-TW" altLang="en-US" dirty="0"/>
              <a:t>次試選填</a:t>
            </a:r>
          </a:p>
        </p:txBody>
      </p:sp>
      <p:sp>
        <p:nvSpPr>
          <p:cNvPr id="6" name="文字方塊 5">
            <a:extLst>
              <a:ext uri="{FF2B5EF4-FFF2-40B4-BE49-F238E27FC236}">
                <a16:creationId xmlns:a16="http://schemas.microsoft.com/office/drawing/2014/main" id="{51CB5D76-F68F-4A6A-8B4F-4F94DABC00A3}"/>
              </a:ext>
            </a:extLst>
          </p:cNvPr>
          <p:cNvSpPr txBox="1"/>
          <p:nvPr/>
        </p:nvSpPr>
        <p:spPr>
          <a:xfrm>
            <a:off x="2519924" y="5510111"/>
            <a:ext cx="8070911" cy="523220"/>
          </a:xfrm>
          <a:prstGeom prst="rect">
            <a:avLst/>
          </a:prstGeom>
          <a:noFill/>
        </p:spPr>
        <p:txBody>
          <a:bodyPr wrap="square" rtlCol="0">
            <a:spAutoFit/>
          </a:bodyPr>
          <a:lstStyle/>
          <a:p>
            <a:pPr marL="684000" indent="-684000"/>
            <a:r>
              <a:rPr lang="zh-TW" altLang="en-US" sz="2800"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我們分工是為了合作，我們共同的名字是○○國中</a:t>
            </a:r>
          </a:p>
        </p:txBody>
      </p:sp>
    </p:spTree>
    <p:extLst>
      <p:ext uri="{BB962C8B-B14F-4D97-AF65-F5344CB8AC3E}">
        <p14:creationId xmlns:p14="http://schemas.microsoft.com/office/powerpoint/2010/main" val="26156500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03C1172-5C2B-4B00-9A67-11B535704490}"/>
              </a:ext>
            </a:extLst>
          </p:cNvPr>
          <p:cNvSpPr>
            <a:spLocks noGrp="1"/>
          </p:cNvSpPr>
          <p:nvPr>
            <p:ph type="title"/>
          </p:nvPr>
        </p:nvSpPr>
        <p:spPr>
          <a:xfrm>
            <a:off x="752475" y="468773"/>
            <a:ext cx="10515600" cy="1325563"/>
          </a:xfrm>
        </p:spPr>
        <p:txBody>
          <a:bodyPr>
            <a:normAutofit/>
          </a:bodyPr>
          <a:lstStyle/>
          <a:p>
            <a:r>
              <a:rPr lang="zh-TW" altLang="en-US" sz="5400" dirty="0"/>
              <a:t>選填試探及輔導階段</a:t>
            </a:r>
          </a:p>
        </p:txBody>
      </p:sp>
      <p:sp>
        <p:nvSpPr>
          <p:cNvPr id="3" name="內容版面配置區 2">
            <a:extLst>
              <a:ext uri="{FF2B5EF4-FFF2-40B4-BE49-F238E27FC236}">
                <a16:creationId xmlns:a16="http://schemas.microsoft.com/office/drawing/2014/main" id="{681BF74B-AAB7-4946-863F-5E29DAF74EB7}"/>
              </a:ext>
            </a:extLst>
          </p:cNvPr>
          <p:cNvSpPr>
            <a:spLocks noGrp="1"/>
          </p:cNvSpPr>
          <p:nvPr>
            <p:ph sz="quarter" idx="13"/>
          </p:nvPr>
        </p:nvSpPr>
        <p:spPr>
          <a:xfrm>
            <a:off x="923925" y="1587145"/>
            <a:ext cx="9847539" cy="4234815"/>
          </a:xfrm>
        </p:spPr>
        <p:txBody>
          <a:bodyPr>
            <a:normAutofit lnSpcReduction="10000"/>
          </a:bodyPr>
          <a:lstStyle/>
          <a:p>
            <a:pPr marL="0" indent="0">
              <a:buNone/>
            </a:pPr>
            <a:r>
              <a:rPr lang="zh-TW" altLang="en-US" sz="4000" b="1" dirty="0">
                <a:solidFill>
                  <a:srgbClr val="00B0F0"/>
                </a:solidFill>
                <a:latin typeface="+mj-ea"/>
                <a:ea typeface="+mj-ea"/>
              </a:rPr>
              <a:t>一、</a:t>
            </a:r>
            <a:r>
              <a:rPr lang="zh-TW" altLang="en-US" sz="2800" b="1" dirty="0">
                <a:solidFill>
                  <a:srgbClr val="00B0F0"/>
                </a:solidFill>
                <a:latin typeface="+mj-ea"/>
                <a:ea typeface="+mj-ea"/>
              </a:rPr>
              <a:t>探索體驗階段</a:t>
            </a:r>
            <a:r>
              <a:rPr lang="en-US" altLang="zh-TW" sz="2800" b="1" dirty="0">
                <a:solidFill>
                  <a:srgbClr val="00B0F0"/>
                </a:solidFill>
                <a:latin typeface="+mj-ea"/>
                <a:ea typeface="+mj-ea"/>
              </a:rPr>
              <a:t>(</a:t>
            </a:r>
            <a:r>
              <a:rPr lang="zh-TW" altLang="en-US" sz="2800" b="1" dirty="0">
                <a:solidFill>
                  <a:srgbClr val="00B0F0"/>
                </a:solidFill>
                <a:latin typeface="+mj-ea"/>
                <a:ea typeface="+mj-ea"/>
              </a:rPr>
              <a:t>第 </a:t>
            </a:r>
            <a:r>
              <a:rPr lang="zh-TW" altLang="en-US" sz="2800" b="1" dirty="0">
                <a:solidFill>
                  <a:srgbClr val="FF0000"/>
                </a:solidFill>
                <a:latin typeface="+mj-ea"/>
                <a:ea typeface="+mj-ea"/>
              </a:rPr>
              <a:t>一</a:t>
            </a:r>
            <a:r>
              <a:rPr lang="en-US" altLang="zh-TW" sz="2800" b="1" dirty="0">
                <a:solidFill>
                  <a:srgbClr val="00B0F0"/>
                </a:solidFill>
                <a:latin typeface="+mj-ea"/>
                <a:ea typeface="+mj-ea"/>
              </a:rPr>
              <a:t> </a:t>
            </a:r>
            <a:r>
              <a:rPr lang="zh-TW" altLang="en-US" sz="2800" b="1" dirty="0">
                <a:solidFill>
                  <a:srgbClr val="00B0F0"/>
                </a:solidFill>
                <a:latin typeface="+mj-ea"/>
                <a:ea typeface="+mj-ea"/>
              </a:rPr>
              <a:t>次志願選填試探 </a:t>
            </a:r>
            <a:r>
              <a:rPr lang="en-US" altLang="zh-TW" sz="2800" b="1" dirty="0">
                <a:solidFill>
                  <a:srgbClr val="00B0F0"/>
                </a:solidFill>
                <a:latin typeface="+mj-ea"/>
                <a:ea typeface="+mj-ea"/>
              </a:rPr>
              <a:t>114/1/3-114/1-7)</a:t>
            </a:r>
            <a:endParaRPr lang="en-US" altLang="zh-TW" sz="4000" b="1" dirty="0">
              <a:solidFill>
                <a:srgbClr val="00B0F0"/>
              </a:solidFill>
              <a:latin typeface="+mj-ea"/>
              <a:ea typeface="+mj-ea"/>
            </a:endParaRPr>
          </a:p>
          <a:p>
            <a:r>
              <a:rPr lang="zh-TW" altLang="en-US" sz="3200" dirty="0">
                <a:latin typeface="+mj-ea"/>
                <a:ea typeface="+mj-ea"/>
              </a:rPr>
              <a:t>已輸入九年級生</a:t>
            </a:r>
            <a:r>
              <a:rPr lang="zh-TW" altLang="en-US" sz="3200" dirty="0">
                <a:solidFill>
                  <a:srgbClr val="0070C0"/>
                </a:solidFill>
                <a:latin typeface="+mj-ea"/>
                <a:ea typeface="+mj-ea"/>
              </a:rPr>
              <a:t>在校前四學期成績</a:t>
            </a:r>
            <a:endParaRPr lang="en-US" altLang="zh-TW" sz="3200" dirty="0">
              <a:solidFill>
                <a:srgbClr val="0070C0"/>
              </a:solidFill>
              <a:latin typeface="+mj-ea"/>
              <a:ea typeface="+mj-ea"/>
            </a:endParaRPr>
          </a:p>
          <a:p>
            <a:r>
              <a:rPr lang="zh-TW" altLang="en-US" sz="3200" dirty="0">
                <a:latin typeface="+mj-ea"/>
                <a:ea typeface="+mj-ea"/>
              </a:rPr>
              <a:t>輔導重點在由</a:t>
            </a:r>
            <a:r>
              <a:rPr lang="zh-TW" altLang="en-US" sz="3200" b="1" dirty="0">
                <a:solidFill>
                  <a:srgbClr val="FF0000"/>
                </a:solidFill>
                <a:latin typeface="+mj-ea"/>
                <a:ea typeface="+mj-ea"/>
              </a:rPr>
              <a:t>教務處</a:t>
            </a:r>
            <a:r>
              <a:rPr lang="zh-TW" altLang="en-US" sz="3200" dirty="0">
                <a:solidFill>
                  <a:srgbClr val="FF0000"/>
                </a:solidFill>
                <a:latin typeface="+mj-ea"/>
                <a:ea typeface="+mj-ea"/>
              </a:rPr>
              <a:t>指導學生熟悉選填系統</a:t>
            </a:r>
            <a:endParaRPr lang="en-US" altLang="zh-TW" sz="3200" dirty="0">
              <a:latin typeface="+mj-ea"/>
              <a:ea typeface="+mj-ea"/>
            </a:endParaRPr>
          </a:p>
          <a:p>
            <a:r>
              <a:rPr lang="zh-TW" altLang="en-US" sz="3200" dirty="0">
                <a:latin typeface="+mj-ea"/>
                <a:ea typeface="+mj-ea"/>
              </a:rPr>
              <a:t>系統資料輸出後，請</a:t>
            </a:r>
            <a:r>
              <a:rPr lang="zh-TW" altLang="en-US" sz="3200" b="1" dirty="0">
                <a:solidFill>
                  <a:srgbClr val="FF0000"/>
                </a:solidFill>
                <a:latin typeface="+mj-ea"/>
                <a:ea typeface="+mj-ea"/>
              </a:rPr>
              <a:t>導師</a:t>
            </a:r>
            <a:r>
              <a:rPr lang="zh-TW" altLang="en-US" sz="3200" b="1" dirty="0">
                <a:latin typeface="+mj-ea"/>
                <a:ea typeface="+mj-ea"/>
              </a:rPr>
              <a:t>及</a:t>
            </a:r>
            <a:r>
              <a:rPr lang="zh-TW" altLang="en-US" sz="3200" b="1" dirty="0">
                <a:solidFill>
                  <a:srgbClr val="FF0000"/>
                </a:solidFill>
                <a:latin typeface="+mj-ea"/>
                <a:ea typeface="+mj-ea"/>
              </a:rPr>
              <a:t>輔導人員</a:t>
            </a:r>
            <a:r>
              <a:rPr lang="zh-TW" altLang="en-US" sz="3200" dirty="0">
                <a:latin typeface="+mj-ea"/>
                <a:ea typeface="+mj-ea"/>
              </a:rPr>
              <a:t>繼續</a:t>
            </a:r>
            <a:r>
              <a:rPr lang="zh-TW" altLang="en-US" sz="3200" dirty="0">
                <a:solidFill>
                  <a:srgbClr val="FF0000"/>
                </a:solidFill>
                <a:latin typeface="+mj-ea"/>
                <a:ea typeface="+mj-ea"/>
              </a:rPr>
              <a:t>輔導學生完成生涯檔案</a:t>
            </a:r>
            <a:r>
              <a:rPr lang="zh-TW" altLang="en-US" sz="3200" dirty="0">
                <a:latin typeface="+mj-ea"/>
                <a:ea typeface="+mj-ea"/>
              </a:rPr>
              <a:t>、</a:t>
            </a:r>
            <a:r>
              <a:rPr lang="zh-TW" altLang="en-US" sz="3200" dirty="0">
                <a:solidFill>
                  <a:srgbClr val="FF0000"/>
                </a:solidFill>
                <a:latin typeface="+mj-ea"/>
                <a:ea typeface="+mj-ea"/>
              </a:rPr>
              <a:t>國中學生生涯發展紀錄手冊</a:t>
            </a:r>
            <a:r>
              <a:rPr lang="en-US" altLang="zh-TW" sz="3200" dirty="0">
                <a:solidFill>
                  <a:srgbClr val="FF0000"/>
                </a:solidFill>
                <a:latin typeface="+mj-ea"/>
                <a:ea typeface="+mj-ea"/>
              </a:rPr>
              <a:t>(</a:t>
            </a:r>
            <a:r>
              <a:rPr lang="zh-TW" altLang="en-US" sz="3200" dirty="0">
                <a:solidFill>
                  <a:srgbClr val="FF0000"/>
                </a:solidFill>
                <a:latin typeface="+mj-ea"/>
                <a:ea typeface="+mj-ea"/>
              </a:rPr>
              <a:t>依需求提供</a:t>
            </a:r>
            <a:r>
              <a:rPr lang="zh-TW" altLang="en-US" sz="3200" b="1" dirty="0">
                <a:solidFill>
                  <a:srgbClr val="C00000"/>
                </a:solidFill>
                <a:latin typeface="+mj-ea"/>
                <a:ea typeface="+mj-ea"/>
              </a:rPr>
              <a:t>新北市</a:t>
            </a:r>
            <a:r>
              <a:rPr lang="en-US" altLang="zh-TW" sz="3200" b="1" dirty="0">
                <a:solidFill>
                  <a:srgbClr val="00B0F0"/>
                </a:solidFill>
              </a:rPr>
              <a:t>《</a:t>
            </a:r>
            <a:r>
              <a:rPr lang="zh-TW" altLang="en-US" sz="3200" b="1" u="sng" dirty="0">
                <a:solidFill>
                  <a:srgbClr val="00B0F0"/>
                </a:solidFill>
              </a:rPr>
              <a:t>國中學生生涯發展紀錄手冊導航祕笈</a:t>
            </a:r>
            <a:r>
              <a:rPr lang="en-US" altLang="zh-TW" sz="3200" b="1" dirty="0">
                <a:solidFill>
                  <a:srgbClr val="00B0F0"/>
                </a:solidFill>
              </a:rPr>
              <a:t>》</a:t>
            </a:r>
            <a:r>
              <a:rPr lang="zh-TW" altLang="en-US" sz="3200" dirty="0">
                <a:solidFill>
                  <a:srgbClr val="FF0000"/>
                </a:solidFill>
                <a:latin typeface="+mj-ea"/>
                <a:ea typeface="+mj-ea"/>
              </a:rPr>
              <a:t>使用務必註明出處</a:t>
            </a:r>
            <a:r>
              <a:rPr lang="en-US" altLang="zh-TW" sz="3200" dirty="0">
                <a:solidFill>
                  <a:srgbClr val="FF0000"/>
                </a:solidFill>
                <a:latin typeface="+mj-ea"/>
                <a:ea typeface="+mj-ea"/>
              </a:rPr>
              <a:t>)</a:t>
            </a:r>
            <a:r>
              <a:rPr lang="zh-TW" altLang="en-US" sz="3200" dirty="0">
                <a:latin typeface="+mj-ea"/>
                <a:ea typeface="+mj-ea"/>
              </a:rPr>
              <a:t>等，進行第一次志願選填試探作業後之輔導。</a:t>
            </a:r>
            <a:endParaRPr lang="en-US" altLang="zh-TW" sz="3200" dirty="0">
              <a:latin typeface="+mj-ea"/>
              <a:ea typeface="+mj-ea"/>
            </a:endParaRPr>
          </a:p>
        </p:txBody>
      </p:sp>
    </p:spTree>
    <p:extLst>
      <p:ext uri="{BB962C8B-B14F-4D97-AF65-F5344CB8AC3E}">
        <p14:creationId xmlns:p14="http://schemas.microsoft.com/office/powerpoint/2010/main" val="249091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a:extLst>
              <a:ext uri="{FF2B5EF4-FFF2-40B4-BE49-F238E27FC236}">
                <a16:creationId xmlns:a16="http://schemas.microsoft.com/office/drawing/2014/main" id="{BB5C140F-AF1C-4C09-8A0D-C6AC3C084430}"/>
              </a:ext>
            </a:extLst>
          </p:cNvPr>
          <p:cNvGrpSpPr/>
          <p:nvPr/>
        </p:nvGrpSpPr>
        <p:grpSpPr>
          <a:xfrm>
            <a:off x="2482208" y="351156"/>
            <a:ext cx="1696439" cy="861645"/>
            <a:chOff x="951172" y="588889"/>
            <a:chExt cx="1321716" cy="480112"/>
          </a:xfrm>
        </p:grpSpPr>
        <p:sp>
          <p:nvSpPr>
            <p:cNvPr id="3" name="文本框 68">
              <a:extLst>
                <a:ext uri="{FF2B5EF4-FFF2-40B4-BE49-F238E27FC236}">
                  <a16:creationId xmlns:a16="http://schemas.microsoft.com/office/drawing/2014/main" id="{B16BCE87-EDEA-4E4E-8349-9B5344B1E493}"/>
                </a:ext>
              </a:extLst>
            </p:cNvPr>
            <p:cNvSpPr txBox="1"/>
            <p:nvPr/>
          </p:nvSpPr>
          <p:spPr>
            <a:xfrm>
              <a:off x="1469584" y="728627"/>
              <a:ext cx="803304" cy="325839"/>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TW" altLang="en-US" b="1" spc="100" dirty="0">
                  <a:solidFill>
                    <a:schemeClr val="tx1">
                      <a:lumMod val="85000"/>
                      <a:lumOff val="15000"/>
                    </a:schemeClr>
                  </a:solidFill>
                  <a:effectLst/>
                  <a:latin typeface="微軟正黑體" panose="020B0604030504040204" pitchFamily="34" charset="-120"/>
                  <a:ea typeface="微軟正黑體" panose="020B0604030504040204" pitchFamily="34" charset="-120"/>
                </a:rPr>
                <a:t>前言</a:t>
              </a:r>
              <a:endParaRPr lang="zh-CN" altLang="en-US" b="1" spc="100" dirty="0">
                <a:solidFill>
                  <a:schemeClr val="tx1">
                    <a:lumMod val="85000"/>
                    <a:lumOff val="15000"/>
                  </a:schemeClr>
                </a:solidFill>
                <a:effectLst/>
                <a:latin typeface="微軟正黑體" panose="020B0604030504040204" pitchFamily="34" charset="-120"/>
                <a:ea typeface="微軟正黑體" panose="020B0604030504040204" pitchFamily="34" charset="-120"/>
              </a:endParaRPr>
            </a:p>
          </p:txBody>
        </p:sp>
        <p:sp>
          <p:nvSpPr>
            <p:cNvPr id="6" name="矩形 5">
              <a:extLst>
                <a:ext uri="{FF2B5EF4-FFF2-40B4-BE49-F238E27FC236}">
                  <a16:creationId xmlns:a16="http://schemas.microsoft.com/office/drawing/2014/main" id="{6160F869-F7E8-4BC6-B2A8-02EF12227113}"/>
                </a:ext>
              </a:extLst>
            </p:cNvPr>
            <p:cNvSpPr/>
            <p:nvPr/>
          </p:nvSpPr>
          <p:spPr>
            <a:xfrm rot="16200000">
              <a:off x="859784" y="680277"/>
              <a:ext cx="480112" cy="297336"/>
            </a:xfrm>
            <a:prstGeom prst="rect">
              <a:avLst/>
            </a:prstGeom>
          </p:spPr>
          <p:txBody>
            <a:bodyPr vert="eaVert" wrap="square">
              <a:spAutoFit/>
            </a:bodyPr>
            <a:lstStyle/>
            <a:p>
              <a:pPr algn="ctr"/>
              <a:r>
                <a:rPr lang="en-US" altLang="zh-CN" sz="4399" b="1" dirty="0">
                  <a:solidFill>
                    <a:schemeClr val="bg1"/>
                  </a:solidFill>
                  <a:latin typeface="思源黑体" panose="020B0500000000000000" pitchFamily="34" charset="-122"/>
                  <a:ea typeface="思源黑体" panose="020B0500000000000000" pitchFamily="34" charset="-122"/>
                </a:rPr>
                <a:t>1</a:t>
              </a:r>
              <a:endParaRPr lang="zh-CN" altLang="en-US" sz="4399" b="1" dirty="0">
                <a:solidFill>
                  <a:schemeClr val="bg1"/>
                </a:solidFill>
                <a:latin typeface="思源黑体" panose="020B0500000000000000" pitchFamily="34" charset="-122"/>
                <a:ea typeface="思源黑体" panose="020B0500000000000000" pitchFamily="34" charset="-122"/>
              </a:endParaRPr>
            </a:p>
          </p:txBody>
        </p:sp>
      </p:grpSp>
      <p:sp>
        <p:nvSpPr>
          <p:cNvPr id="7" name="文字版面配置區 2"/>
          <p:cNvSpPr txBox="1">
            <a:spLocks/>
          </p:cNvSpPr>
          <p:nvPr/>
        </p:nvSpPr>
        <p:spPr>
          <a:xfrm>
            <a:off x="3147596" y="1204178"/>
            <a:ext cx="6571735" cy="5682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TW" altLang="en-US" sz="3792" b="1" dirty="0">
                <a:solidFill>
                  <a:srgbClr val="004999"/>
                </a:solidFill>
                <a:latin typeface="微軟正黑體" panose="020B0604030504040204" pitchFamily="34" charset="-120"/>
                <a:ea typeface="微軟正黑體" panose="020B0604030504040204" pitchFamily="34" charset="-120"/>
              </a:rPr>
              <a:t>臺灣</a:t>
            </a:r>
            <a:r>
              <a:rPr lang="en-US" altLang="zh-TW" sz="3792" b="1" dirty="0">
                <a:solidFill>
                  <a:srgbClr val="004999"/>
                </a:solidFill>
                <a:latin typeface="微軟正黑體" panose="020B0604030504040204" pitchFamily="34" charset="-120"/>
                <a:ea typeface="微軟正黑體" panose="020B0604030504040204" pitchFamily="34" charset="-120"/>
              </a:rPr>
              <a:t>80-106</a:t>
            </a:r>
            <a:r>
              <a:rPr lang="zh-TW" altLang="en-US" sz="3792" b="1" dirty="0">
                <a:solidFill>
                  <a:srgbClr val="004999"/>
                </a:solidFill>
                <a:latin typeface="微軟正黑體" panose="020B0604030504040204" pitchFamily="34" charset="-120"/>
                <a:ea typeface="微軟正黑體" panose="020B0604030504040204" pitchFamily="34" charset="-120"/>
              </a:rPr>
              <a:t>年出生人數</a:t>
            </a:r>
          </a:p>
        </p:txBody>
      </p:sp>
      <p:pic>
        <p:nvPicPr>
          <p:cNvPr id="8" name="圖片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75320" y="1789922"/>
            <a:ext cx="9889938" cy="4291282"/>
          </a:xfrm>
          <a:prstGeom prst="rect">
            <a:avLst/>
          </a:prstGeom>
        </p:spPr>
      </p:pic>
      <p:pic>
        <p:nvPicPr>
          <p:cNvPr id="9" name="圖片 8">
            <a:extLst>
              <a:ext uri="{FF2B5EF4-FFF2-40B4-BE49-F238E27FC236}">
                <a16:creationId xmlns:a16="http://schemas.microsoft.com/office/drawing/2014/main" id="{D233A774-19D7-4896-B7F5-3AE9B532AED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4580" y="0"/>
            <a:ext cx="1940247" cy="2096117"/>
          </a:xfrm>
          <a:prstGeom prst="rect">
            <a:avLst/>
          </a:prstGeom>
        </p:spPr>
      </p:pic>
    </p:spTree>
    <p:extLst>
      <p:ext uri="{BB962C8B-B14F-4D97-AF65-F5344CB8AC3E}">
        <p14:creationId xmlns:p14="http://schemas.microsoft.com/office/powerpoint/2010/main" val="269143581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CA2D459-55AD-4F25-B2C3-A3E5CE226CC5}"/>
              </a:ext>
            </a:extLst>
          </p:cNvPr>
          <p:cNvSpPr>
            <a:spLocks noGrp="1"/>
          </p:cNvSpPr>
          <p:nvPr>
            <p:ph type="title"/>
          </p:nvPr>
        </p:nvSpPr>
        <p:spPr>
          <a:xfrm>
            <a:off x="1295402" y="713684"/>
            <a:ext cx="9601196" cy="1303867"/>
          </a:xfrm>
        </p:spPr>
        <p:txBody>
          <a:bodyPr/>
          <a:lstStyle/>
          <a:p>
            <a:r>
              <a:rPr lang="zh-TW" altLang="en-US" sz="4400" b="1" dirty="0"/>
              <a:t>選填試探及輔導階段</a:t>
            </a:r>
            <a:endParaRPr lang="zh-TW" altLang="en-US" b="1" dirty="0"/>
          </a:p>
        </p:txBody>
      </p:sp>
      <p:sp>
        <p:nvSpPr>
          <p:cNvPr id="3" name="內容版面配置區 2">
            <a:extLst>
              <a:ext uri="{FF2B5EF4-FFF2-40B4-BE49-F238E27FC236}">
                <a16:creationId xmlns:a16="http://schemas.microsoft.com/office/drawing/2014/main" id="{59AE6BCA-4077-4993-910A-0F2ACF37009B}"/>
              </a:ext>
            </a:extLst>
          </p:cNvPr>
          <p:cNvSpPr>
            <a:spLocks noGrp="1"/>
          </p:cNvSpPr>
          <p:nvPr>
            <p:ph sz="quarter" idx="13"/>
          </p:nvPr>
        </p:nvSpPr>
        <p:spPr>
          <a:xfrm>
            <a:off x="1083733" y="1690688"/>
            <a:ext cx="9958674" cy="4976812"/>
          </a:xfrm>
        </p:spPr>
        <p:txBody>
          <a:bodyPr>
            <a:normAutofit/>
          </a:bodyPr>
          <a:lstStyle/>
          <a:p>
            <a:pPr marL="0" indent="0">
              <a:buNone/>
            </a:pPr>
            <a:r>
              <a:rPr lang="zh-TW" altLang="en-US" sz="4000" b="1" dirty="0">
                <a:solidFill>
                  <a:srgbClr val="00B0F0"/>
                </a:solidFill>
                <a:latin typeface="+mj-ea"/>
                <a:ea typeface="+mj-ea"/>
              </a:rPr>
              <a:t>二、</a:t>
            </a:r>
            <a:r>
              <a:rPr lang="zh-TW" altLang="en-US" sz="2800" b="1" dirty="0">
                <a:solidFill>
                  <a:srgbClr val="00B0F0"/>
                </a:solidFill>
                <a:latin typeface="+mj-ea"/>
                <a:ea typeface="+mj-ea"/>
              </a:rPr>
              <a:t>統整省思階段</a:t>
            </a:r>
            <a:r>
              <a:rPr lang="en-US" altLang="zh-TW" sz="2800" b="1" dirty="0">
                <a:solidFill>
                  <a:srgbClr val="00B0F0"/>
                </a:solidFill>
                <a:latin typeface="+mj-ea"/>
                <a:ea typeface="+mj-ea"/>
              </a:rPr>
              <a:t>(</a:t>
            </a:r>
            <a:r>
              <a:rPr lang="zh-TW" altLang="en-US" sz="2800" b="1" dirty="0">
                <a:solidFill>
                  <a:srgbClr val="00B0F0"/>
                </a:solidFill>
                <a:latin typeface="+mj-ea"/>
                <a:ea typeface="+mj-ea"/>
              </a:rPr>
              <a:t>第 </a:t>
            </a:r>
            <a:r>
              <a:rPr lang="zh-TW" altLang="en-US" sz="2800" b="1" dirty="0">
                <a:solidFill>
                  <a:srgbClr val="FF0000"/>
                </a:solidFill>
                <a:latin typeface="+mj-ea"/>
                <a:ea typeface="+mj-ea"/>
              </a:rPr>
              <a:t>二</a:t>
            </a:r>
            <a:r>
              <a:rPr lang="en-US" altLang="zh-TW" sz="2800" b="1" dirty="0">
                <a:solidFill>
                  <a:srgbClr val="00B0F0"/>
                </a:solidFill>
                <a:latin typeface="+mj-ea"/>
                <a:ea typeface="+mj-ea"/>
              </a:rPr>
              <a:t> </a:t>
            </a:r>
            <a:r>
              <a:rPr lang="zh-TW" altLang="en-US" sz="2800" b="1" dirty="0">
                <a:solidFill>
                  <a:srgbClr val="00B0F0"/>
                </a:solidFill>
                <a:latin typeface="+mj-ea"/>
                <a:ea typeface="+mj-ea"/>
              </a:rPr>
              <a:t>次志願選填試探 </a:t>
            </a:r>
            <a:r>
              <a:rPr lang="en-US" altLang="zh-TW" sz="2800" b="1" dirty="0">
                <a:solidFill>
                  <a:srgbClr val="00B0F0"/>
                </a:solidFill>
                <a:latin typeface="+mj-ea"/>
                <a:ea typeface="+mj-ea"/>
              </a:rPr>
              <a:t>114/4/4-114/4/8</a:t>
            </a:r>
            <a:r>
              <a:rPr lang="zh-TW" altLang="en-US" sz="4000" b="1" dirty="0">
                <a:solidFill>
                  <a:srgbClr val="00B0F0"/>
                </a:solidFill>
                <a:latin typeface="+mj-ea"/>
                <a:ea typeface="+mj-ea"/>
              </a:rPr>
              <a:t>：</a:t>
            </a:r>
            <a:endParaRPr lang="en-US" altLang="zh-TW" sz="4000" b="1" dirty="0">
              <a:solidFill>
                <a:srgbClr val="00B0F0"/>
              </a:solidFill>
              <a:latin typeface="+mj-ea"/>
              <a:ea typeface="+mj-ea"/>
            </a:endParaRPr>
          </a:p>
          <a:p>
            <a:r>
              <a:rPr lang="zh-TW" altLang="en-US" sz="3200" dirty="0">
                <a:latin typeface="+mj-ea"/>
                <a:ea typeface="+mj-ea"/>
              </a:rPr>
              <a:t>輸入九年級生</a:t>
            </a:r>
            <a:r>
              <a:rPr lang="zh-TW" altLang="en-US" sz="3200" dirty="0">
                <a:solidFill>
                  <a:srgbClr val="0070C0"/>
                </a:solidFill>
                <a:latin typeface="+mj-ea"/>
                <a:ea typeface="+mj-ea"/>
              </a:rPr>
              <a:t>在校五學期超額比序項目積分</a:t>
            </a:r>
            <a:endParaRPr lang="en-US" altLang="zh-TW" sz="3200" dirty="0">
              <a:solidFill>
                <a:srgbClr val="0070C0"/>
              </a:solidFill>
              <a:latin typeface="+mj-ea"/>
              <a:ea typeface="+mj-ea"/>
            </a:endParaRPr>
          </a:p>
          <a:p>
            <a:r>
              <a:rPr lang="zh-TW" altLang="en-US" sz="3200" dirty="0">
                <a:latin typeface="+mj-ea"/>
                <a:ea typeface="+mj-ea"/>
              </a:rPr>
              <a:t>系統資料輸出後之 輔導重點係</a:t>
            </a:r>
            <a:r>
              <a:rPr lang="zh-TW" altLang="en-US" sz="3200" b="1" dirty="0">
                <a:solidFill>
                  <a:srgbClr val="FF0000"/>
                </a:solidFill>
                <a:latin typeface="+mj-ea"/>
                <a:ea typeface="+mj-ea"/>
              </a:rPr>
              <a:t>依據學生性向、興趣及優勢能力，檢視學生志願選填是否定向或收斂</a:t>
            </a:r>
            <a:r>
              <a:rPr lang="zh-TW" altLang="en-US" sz="3200" dirty="0">
                <a:latin typeface="+mj-ea"/>
                <a:ea typeface="+mj-ea"/>
              </a:rPr>
              <a:t>，協助 學生完成「</a:t>
            </a:r>
            <a:r>
              <a:rPr lang="zh-TW" altLang="en-US" sz="3200" dirty="0">
                <a:solidFill>
                  <a:srgbClr val="FF0000"/>
                </a:solidFill>
                <a:latin typeface="+mj-ea"/>
                <a:ea typeface="+mj-ea"/>
              </a:rPr>
              <a:t>國中學生生涯發展紀錄手冊</a:t>
            </a:r>
            <a:r>
              <a:rPr lang="zh-TW" altLang="en-US" sz="3200" dirty="0">
                <a:latin typeface="+mj-ea"/>
                <a:ea typeface="+mj-ea"/>
              </a:rPr>
              <a:t>」</a:t>
            </a:r>
            <a:r>
              <a:rPr lang="zh-TW" altLang="en-US" sz="3200" dirty="0">
                <a:solidFill>
                  <a:srgbClr val="FF0000"/>
                </a:solidFill>
                <a:latin typeface="+mj-ea"/>
                <a:ea typeface="+mj-ea"/>
              </a:rPr>
              <a:t>中</a:t>
            </a:r>
            <a:r>
              <a:rPr lang="zh-TW" altLang="en-US" sz="3200" b="1" dirty="0">
                <a:solidFill>
                  <a:srgbClr val="FF0000"/>
                </a:solidFill>
                <a:latin typeface="+mj-ea"/>
                <a:ea typeface="+mj-ea"/>
              </a:rPr>
              <a:t>生涯發展規劃書</a:t>
            </a:r>
            <a:r>
              <a:rPr lang="zh-TW" altLang="en-US" sz="3200" dirty="0">
                <a:latin typeface="+mj-ea"/>
                <a:ea typeface="+mj-ea"/>
              </a:rPr>
              <a:t>，並省思自己的志願序學校 或科別是否適才適性，以達成適性輔導目標。</a:t>
            </a:r>
          </a:p>
          <a:p>
            <a:endParaRPr lang="zh-TW" altLang="en-US" dirty="0"/>
          </a:p>
        </p:txBody>
      </p:sp>
    </p:spTree>
    <p:extLst>
      <p:ext uri="{BB962C8B-B14F-4D97-AF65-F5344CB8AC3E}">
        <p14:creationId xmlns:p14="http://schemas.microsoft.com/office/powerpoint/2010/main" val="29383166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橢圓 21">
            <a:extLst>
              <a:ext uri="{FF2B5EF4-FFF2-40B4-BE49-F238E27FC236}">
                <a16:creationId xmlns:a16="http://schemas.microsoft.com/office/drawing/2014/main" id="{34E3294C-1931-423E-B579-B2837EE2ABEC}"/>
              </a:ext>
            </a:extLst>
          </p:cNvPr>
          <p:cNvSpPr/>
          <p:nvPr/>
        </p:nvSpPr>
        <p:spPr>
          <a:xfrm>
            <a:off x="5579472" y="4265805"/>
            <a:ext cx="1747161" cy="1071137"/>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3" name="直線單箭頭接點 2">
            <a:extLst>
              <a:ext uri="{FF2B5EF4-FFF2-40B4-BE49-F238E27FC236}">
                <a16:creationId xmlns:a16="http://schemas.microsoft.com/office/drawing/2014/main" id="{7713F649-1DDE-48FA-B811-FED42D76C02B}"/>
              </a:ext>
            </a:extLst>
          </p:cNvPr>
          <p:cNvCxnSpPr>
            <a:cxnSpLocks/>
          </p:cNvCxnSpPr>
          <p:nvPr/>
        </p:nvCxnSpPr>
        <p:spPr>
          <a:xfrm>
            <a:off x="3095902" y="3931918"/>
            <a:ext cx="4931228" cy="0"/>
          </a:xfrm>
          <a:prstGeom prst="straightConnector1">
            <a:avLst/>
          </a:prstGeom>
          <a:ln w="57150">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 name="直線單箭頭接點 4">
            <a:extLst>
              <a:ext uri="{FF2B5EF4-FFF2-40B4-BE49-F238E27FC236}">
                <a16:creationId xmlns:a16="http://schemas.microsoft.com/office/drawing/2014/main" id="{4DA775FC-66EF-486F-A9EF-1446DA4CD7CC}"/>
              </a:ext>
            </a:extLst>
          </p:cNvPr>
          <p:cNvCxnSpPr/>
          <p:nvPr/>
        </p:nvCxnSpPr>
        <p:spPr>
          <a:xfrm flipH="1">
            <a:off x="3161216" y="2906484"/>
            <a:ext cx="2913017" cy="2913017"/>
          </a:xfrm>
          <a:prstGeom prst="straightConnector1">
            <a:avLst/>
          </a:prstGeom>
          <a:ln w="57150">
            <a:solidFill>
              <a:srgbClr val="92D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 name="直線單箭頭接點 6">
            <a:extLst>
              <a:ext uri="{FF2B5EF4-FFF2-40B4-BE49-F238E27FC236}">
                <a16:creationId xmlns:a16="http://schemas.microsoft.com/office/drawing/2014/main" id="{68F68A97-9CC9-43FA-B350-02C9A668BB54}"/>
              </a:ext>
            </a:extLst>
          </p:cNvPr>
          <p:cNvCxnSpPr/>
          <p:nvPr/>
        </p:nvCxnSpPr>
        <p:spPr>
          <a:xfrm flipV="1">
            <a:off x="5048797" y="1097279"/>
            <a:ext cx="0" cy="4611188"/>
          </a:xfrm>
          <a:prstGeom prst="straightConnector1">
            <a:avLst/>
          </a:prstGeom>
          <a:ln w="57150">
            <a:solidFill>
              <a:schemeClr val="accent4">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0" name="直線單箭頭接點 9">
            <a:extLst>
              <a:ext uri="{FF2B5EF4-FFF2-40B4-BE49-F238E27FC236}">
                <a16:creationId xmlns:a16="http://schemas.microsoft.com/office/drawing/2014/main" id="{F96A3326-DBA8-46E1-BACC-C2C979E24018}"/>
              </a:ext>
            </a:extLst>
          </p:cNvPr>
          <p:cNvCxnSpPr>
            <a:cxnSpLocks/>
          </p:cNvCxnSpPr>
          <p:nvPr/>
        </p:nvCxnSpPr>
        <p:spPr>
          <a:xfrm flipH="1">
            <a:off x="6230976" y="3949328"/>
            <a:ext cx="738051" cy="738051"/>
          </a:xfrm>
          <a:prstGeom prst="straightConnector1">
            <a:avLst/>
          </a:prstGeom>
          <a:ln w="762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單箭頭接點 12">
            <a:extLst>
              <a:ext uri="{FF2B5EF4-FFF2-40B4-BE49-F238E27FC236}">
                <a16:creationId xmlns:a16="http://schemas.microsoft.com/office/drawing/2014/main" id="{F2BB14AC-45B9-4EE3-BF0C-4977F8B5658C}"/>
              </a:ext>
            </a:extLst>
          </p:cNvPr>
          <p:cNvCxnSpPr>
            <a:cxnSpLocks/>
          </p:cNvCxnSpPr>
          <p:nvPr/>
        </p:nvCxnSpPr>
        <p:spPr>
          <a:xfrm>
            <a:off x="4291153" y="4672130"/>
            <a:ext cx="201821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6" name="直線單箭頭接點 15">
            <a:extLst>
              <a:ext uri="{FF2B5EF4-FFF2-40B4-BE49-F238E27FC236}">
                <a16:creationId xmlns:a16="http://schemas.microsoft.com/office/drawing/2014/main" id="{0E92C538-3A2B-4230-87B6-7881B38E60F3}"/>
              </a:ext>
            </a:extLst>
          </p:cNvPr>
          <p:cNvCxnSpPr>
            <a:cxnSpLocks/>
          </p:cNvCxnSpPr>
          <p:nvPr/>
        </p:nvCxnSpPr>
        <p:spPr>
          <a:xfrm flipV="1">
            <a:off x="6246213" y="3572691"/>
            <a:ext cx="0" cy="1099441"/>
          </a:xfrm>
          <a:prstGeom prst="straightConnector1">
            <a:avLst/>
          </a:prstGeom>
          <a:ln w="7620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單箭頭接點 19">
            <a:extLst>
              <a:ext uri="{FF2B5EF4-FFF2-40B4-BE49-F238E27FC236}">
                <a16:creationId xmlns:a16="http://schemas.microsoft.com/office/drawing/2014/main" id="{69A94E15-796B-41DE-BCB3-187CE4751FC1}"/>
              </a:ext>
            </a:extLst>
          </p:cNvPr>
          <p:cNvCxnSpPr>
            <a:cxnSpLocks/>
          </p:cNvCxnSpPr>
          <p:nvPr/>
        </p:nvCxnSpPr>
        <p:spPr>
          <a:xfrm>
            <a:off x="5056417" y="3949514"/>
            <a:ext cx="1144548" cy="672849"/>
          </a:xfrm>
          <a:prstGeom prst="straightConnector1">
            <a:avLst/>
          </a:prstGeom>
          <a:ln w="1905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1" name="文字方塊 20">
            <a:extLst>
              <a:ext uri="{FF2B5EF4-FFF2-40B4-BE49-F238E27FC236}">
                <a16:creationId xmlns:a16="http://schemas.microsoft.com/office/drawing/2014/main" id="{0BB2BBB9-EF71-40A8-9E0E-45FA9CC94621}"/>
              </a:ext>
            </a:extLst>
          </p:cNvPr>
          <p:cNvSpPr txBox="1"/>
          <p:nvPr/>
        </p:nvSpPr>
        <p:spPr>
          <a:xfrm>
            <a:off x="7994482" y="3747252"/>
            <a:ext cx="1846213" cy="369332"/>
          </a:xfrm>
          <a:prstGeom prst="rect">
            <a:avLst/>
          </a:prstGeom>
          <a:noFill/>
        </p:spPr>
        <p:txBody>
          <a:bodyPr wrap="square" rtlCol="0">
            <a:spAutoFit/>
          </a:bodyPr>
          <a:lstStyle/>
          <a:p>
            <a:r>
              <a:rPr lang="zh-TW" altLang="en-US" dirty="0"/>
              <a:t>興趣：喜好程度</a:t>
            </a:r>
          </a:p>
        </p:txBody>
      </p:sp>
      <p:sp>
        <p:nvSpPr>
          <p:cNvPr id="23" name="文字方塊 22">
            <a:extLst>
              <a:ext uri="{FF2B5EF4-FFF2-40B4-BE49-F238E27FC236}">
                <a16:creationId xmlns:a16="http://schemas.microsoft.com/office/drawing/2014/main" id="{C37B2D1D-059A-4B8E-A0FB-85B86A815C70}"/>
              </a:ext>
            </a:extLst>
          </p:cNvPr>
          <p:cNvSpPr txBox="1"/>
          <p:nvPr/>
        </p:nvSpPr>
        <p:spPr>
          <a:xfrm>
            <a:off x="2451483" y="5942428"/>
            <a:ext cx="2344783" cy="369332"/>
          </a:xfrm>
          <a:prstGeom prst="rect">
            <a:avLst/>
          </a:prstGeom>
          <a:noFill/>
        </p:spPr>
        <p:txBody>
          <a:bodyPr wrap="square" rtlCol="0">
            <a:spAutoFit/>
          </a:bodyPr>
          <a:lstStyle/>
          <a:p>
            <a:r>
              <a:rPr lang="zh-TW" altLang="en-US" dirty="0"/>
              <a:t>性向：潛能外顯程度</a:t>
            </a:r>
          </a:p>
        </p:txBody>
      </p:sp>
      <p:sp>
        <p:nvSpPr>
          <p:cNvPr id="25" name="文字方塊 24">
            <a:extLst>
              <a:ext uri="{FF2B5EF4-FFF2-40B4-BE49-F238E27FC236}">
                <a16:creationId xmlns:a16="http://schemas.microsoft.com/office/drawing/2014/main" id="{C7BD4C7F-5F34-4984-8A73-79109107B295}"/>
              </a:ext>
            </a:extLst>
          </p:cNvPr>
          <p:cNvSpPr txBox="1"/>
          <p:nvPr/>
        </p:nvSpPr>
        <p:spPr>
          <a:xfrm>
            <a:off x="5740040" y="4685031"/>
            <a:ext cx="932900" cy="369332"/>
          </a:xfrm>
          <a:prstGeom prst="rect">
            <a:avLst/>
          </a:prstGeom>
          <a:noFill/>
        </p:spPr>
        <p:txBody>
          <a:bodyPr wrap="square" rtlCol="0">
            <a:spAutoFit/>
          </a:bodyPr>
          <a:lstStyle/>
          <a:p>
            <a:r>
              <a:rPr lang="zh-TW" altLang="en-US" dirty="0"/>
              <a:t>優勢點</a:t>
            </a:r>
            <a:endParaRPr lang="en-US" altLang="zh-TW" dirty="0"/>
          </a:p>
        </p:txBody>
      </p:sp>
      <p:sp>
        <p:nvSpPr>
          <p:cNvPr id="26" name="文字方塊 25">
            <a:extLst>
              <a:ext uri="{FF2B5EF4-FFF2-40B4-BE49-F238E27FC236}">
                <a16:creationId xmlns:a16="http://schemas.microsoft.com/office/drawing/2014/main" id="{0E78034A-B4D3-40B1-9976-4A83C54233F9}"/>
              </a:ext>
            </a:extLst>
          </p:cNvPr>
          <p:cNvSpPr txBox="1"/>
          <p:nvPr/>
        </p:nvSpPr>
        <p:spPr>
          <a:xfrm>
            <a:off x="7694029" y="1472462"/>
            <a:ext cx="1846213" cy="369332"/>
          </a:xfrm>
          <a:prstGeom prst="rect">
            <a:avLst/>
          </a:prstGeom>
          <a:noFill/>
        </p:spPr>
        <p:txBody>
          <a:bodyPr wrap="square" rtlCol="0">
            <a:spAutoFit/>
          </a:bodyPr>
          <a:lstStyle/>
          <a:p>
            <a:r>
              <a:rPr lang="zh-TW" altLang="en-US" dirty="0"/>
              <a:t>成就曲線</a:t>
            </a:r>
            <a:endParaRPr lang="en-US" altLang="zh-TW" dirty="0"/>
          </a:p>
        </p:txBody>
      </p:sp>
      <p:sp>
        <p:nvSpPr>
          <p:cNvPr id="28" name="文字方塊 27">
            <a:extLst>
              <a:ext uri="{FF2B5EF4-FFF2-40B4-BE49-F238E27FC236}">
                <a16:creationId xmlns:a16="http://schemas.microsoft.com/office/drawing/2014/main" id="{C571A273-4039-44C2-97E1-7A1EC1AA8071}"/>
              </a:ext>
            </a:extLst>
          </p:cNvPr>
          <p:cNvSpPr txBox="1"/>
          <p:nvPr/>
        </p:nvSpPr>
        <p:spPr>
          <a:xfrm>
            <a:off x="7187030" y="5024223"/>
            <a:ext cx="932900" cy="369332"/>
          </a:xfrm>
          <a:prstGeom prst="rect">
            <a:avLst/>
          </a:prstGeom>
          <a:noFill/>
        </p:spPr>
        <p:txBody>
          <a:bodyPr wrap="square" rtlCol="0">
            <a:spAutoFit/>
          </a:bodyPr>
          <a:lstStyle/>
          <a:p>
            <a:r>
              <a:rPr lang="zh-TW" altLang="en-US" dirty="0"/>
              <a:t>優勢區</a:t>
            </a:r>
            <a:endParaRPr lang="en-US" altLang="zh-TW" dirty="0"/>
          </a:p>
        </p:txBody>
      </p:sp>
      <p:sp>
        <p:nvSpPr>
          <p:cNvPr id="29" name="文字方塊 28">
            <a:extLst>
              <a:ext uri="{FF2B5EF4-FFF2-40B4-BE49-F238E27FC236}">
                <a16:creationId xmlns:a16="http://schemas.microsoft.com/office/drawing/2014/main" id="{15AE4908-0A3B-4A21-BEA2-538E97896EDA}"/>
              </a:ext>
            </a:extLst>
          </p:cNvPr>
          <p:cNvSpPr txBox="1"/>
          <p:nvPr/>
        </p:nvSpPr>
        <p:spPr>
          <a:xfrm>
            <a:off x="4400000" y="703000"/>
            <a:ext cx="1846213" cy="369332"/>
          </a:xfrm>
          <a:prstGeom prst="rect">
            <a:avLst/>
          </a:prstGeom>
          <a:noFill/>
        </p:spPr>
        <p:txBody>
          <a:bodyPr wrap="square" rtlCol="0">
            <a:spAutoFit/>
          </a:bodyPr>
          <a:lstStyle/>
          <a:p>
            <a:r>
              <a:rPr lang="zh-TW" altLang="en-US" dirty="0"/>
              <a:t>投入：努力程度</a:t>
            </a:r>
          </a:p>
        </p:txBody>
      </p:sp>
      <p:sp>
        <p:nvSpPr>
          <p:cNvPr id="31" name="弧形 30">
            <a:extLst>
              <a:ext uri="{FF2B5EF4-FFF2-40B4-BE49-F238E27FC236}">
                <a16:creationId xmlns:a16="http://schemas.microsoft.com/office/drawing/2014/main" id="{E7F2FFE6-4400-4477-B9E0-8ED50C5FDDED}"/>
              </a:ext>
            </a:extLst>
          </p:cNvPr>
          <p:cNvSpPr/>
          <p:nvPr/>
        </p:nvSpPr>
        <p:spPr>
          <a:xfrm rot="8243428">
            <a:off x="4081516" y="1640768"/>
            <a:ext cx="3885111" cy="1881050"/>
          </a:xfrm>
          <a:prstGeom prst="arc">
            <a:avLst>
              <a:gd name="adj1" fmla="val 11540833"/>
              <a:gd name="adj2" fmla="val 20421210"/>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p>
        </p:txBody>
      </p:sp>
      <p:pic>
        <p:nvPicPr>
          <p:cNvPr id="2052" name="Picture 4" descr="職涯測驗系統- 國中版">
            <a:extLst>
              <a:ext uri="{FF2B5EF4-FFF2-40B4-BE49-F238E27FC236}">
                <a16:creationId xmlns:a16="http://schemas.microsoft.com/office/drawing/2014/main" id="{A26CCCDA-4356-43A7-8C31-DC2B955E828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3519" y="4215929"/>
            <a:ext cx="2344783" cy="235525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2054" name="Picture 6" descr="職涯測驗系統- 國中版">
            <a:extLst>
              <a:ext uri="{FF2B5EF4-FFF2-40B4-BE49-F238E27FC236}">
                <a16:creationId xmlns:a16="http://schemas.microsoft.com/office/drawing/2014/main" id="{C1525708-76C5-4D7B-9BB1-0A03B49494A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785062" y="2892053"/>
            <a:ext cx="2162175" cy="21145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2056" name="Picture 8" descr="https://truth.bahamut.com.tw/s01/201205/f5d7b934e0c28921004877081689d95c.JPG">
            <a:extLst>
              <a:ext uri="{FF2B5EF4-FFF2-40B4-BE49-F238E27FC236}">
                <a16:creationId xmlns:a16="http://schemas.microsoft.com/office/drawing/2014/main" id="{CE6C79E1-910C-4569-91AC-723A951CEDC1}"/>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85652" y="1072331"/>
            <a:ext cx="2224439" cy="2774679"/>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2058" name="Picture 10" descr="個人特質性向測驗分享（五分鐘）（性向測驗） - 高中生資訊網">
            <a:extLst>
              <a:ext uri="{FF2B5EF4-FFF2-40B4-BE49-F238E27FC236}">
                <a16:creationId xmlns:a16="http://schemas.microsoft.com/office/drawing/2014/main" id="{9F5C5BD4-C476-4D3D-B346-585A83A075A0}"/>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9754358" y="176015"/>
            <a:ext cx="2223582" cy="24640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 name="矩形 1">
            <a:extLst>
              <a:ext uri="{FF2B5EF4-FFF2-40B4-BE49-F238E27FC236}">
                <a16:creationId xmlns:a16="http://schemas.microsoft.com/office/drawing/2014/main" id="{1E02AF2A-4D4B-482E-B0F7-5322343B1737}"/>
              </a:ext>
            </a:extLst>
          </p:cNvPr>
          <p:cNvSpPr/>
          <p:nvPr/>
        </p:nvSpPr>
        <p:spPr>
          <a:xfrm>
            <a:off x="4344005" y="5856446"/>
            <a:ext cx="2255996" cy="5210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a:ln w="0"/>
                <a:solidFill>
                  <a:schemeClr val="tx1"/>
                </a:solidFill>
                <a:effectLst>
                  <a:outerShdw blurRad="38100" dist="19050" dir="2700000" algn="tl" rotWithShape="0">
                    <a:schemeClr val="dk1">
                      <a:alpha val="40000"/>
                    </a:schemeClr>
                  </a:outerShdw>
                </a:effectLst>
              </a:rPr>
              <a:t>Casper Chen</a:t>
            </a:r>
            <a:r>
              <a:rPr lang="zh-TW" altLang="en-US" dirty="0">
                <a:ln w="0"/>
                <a:solidFill>
                  <a:schemeClr val="tx1"/>
                </a:solidFill>
                <a:effectLst>
                  <a:outerShdw blurRad="38100" dist="19050" dir="2700000" algn="tl" rotWithShape="0">
                    <a:schemeClr val="dk1">
                      <a:alpha val="40000"/>
                    </a:schemeClr>
                  </a:outerShdw>
                </a:effectLst>
              </a:rPr>
              <a:t>製</a:t>
            </a:r>
          </a:p>
        </p:txBody>
      </p:sp>
      <p:sp>
        <p:nvSpPr>
          <p:cNvPr id="4" name="投影片編號版面配置區 3">
            <a:extLst>
              <a:ext uri="{FF2B5EF4-FFF2-40B4-BE49-F238E27FC236}">
                <a16:creationId xmlns:a16="http://schemas.microsoft.com/office/drawing/2014/main" id="{DDA71051-BE52-48A8-881A-C30AC8A9B6DE}"/>
              </a:ext>
            </a:extLst>
          </p:cNvPr>
          <p:cNvSpPr>
            <a:spLocks noGrp="1"/>
          </p:cNvSpPr>
          <p:nvPr>
            <p:ph type="sldNum" sz="quarter" idx="12"/>
          </p:nvPr>
        </p:nvSpPr>
        <p:spPr/>
        <p:txBody>
          <a:bodyPr/>
          <a:lstStyle/>
          <a:p>
            <a:fld id="{7553966D-A2A1-4EF2-9E50-A8E827234632}" type="slidenum">
              <a:rPr lang="zh-TW" altLang="en-US" smtClean="0"/>
              <a:t>41</a:t>
            </a:fld>
            <a:endParaRPr lang="zh-TW" altLang="en-US" dirty="0"/>
          </a:p>
        </p:txBody>
      </p:sp>
    </p:spTree>
    <p:extLst>
      <p:ext uri="{BB962C8B-B14F-4D97-AF65-F5344CB8AC3E}">
        <p14:creationId xmlns:p14="http://schemas.microsoft.com/office/powerpoint/2010/main" val="1100103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0-#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3"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32"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circle(out)">
                                      <p:cBhvr>
                                        <p:cTn id="39" dur="2000"/>
                                        <p:tgtEl>
                                          <p:spTgt spid="2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052"/>
                                        </p:tgtEl>
                                        <p:attrNameLst>
                                          <p:attrName>style.visibility</p:attrName>
                                        </p:attrNameLst>
                                      </p:cBhvr>
                                      <p:to>
                                        <p:strVal val="visible"/>
                                      </p:to>
                                    </p:set>
                                    <p:animEffect transition="in" filter="fade">
                                      <p:cBhvr>
                                        <p:cTn id="60" dur="500"/>
                                        <p:tgtEl>
                                          <p:spTgt spid="2052"/>
                                        </p:tgtEl>
                                      </p:cBhvr>
                                    </p:animEffect>
                                  </p:childTnLst>
                                </p:cTn>
                              </p:par>
                              <p:par>
                                <p:cTn id="61" presetID="10" presetClass="entr" presetSubtype="0" fill="hold" nodeType="withEffect">
                                  <p:stCondLst>
                                    <p:cond delay="0"/>
                                  </p:stCondLst>
                                  <p:childTnLst>
                                    <p:set>
                                      <p:cBhvr>
                                        <p:cTn id="62" dur="1" fill="hold">
                                          <p:stCondLst>
                                            <p:cond delay="0"/>
                                          </p:stCondLst>
                                        </p:cTn>
                                        <p:tgtEl>
                                          <p:spTgt spid="2056"/>
                                        </p:tgtEl>
                                        <p:attrNameLst>
                                          <p:attrName>style.visibility</p:attrName>
                                        </p:attrNameLst>
                                      </p:cBhvr>
                                      <p:to>
                                        <p:strVal val="visible"/>
                                      </p:to>
                                    </p:set>
                                    <p:animEffect transition="in" filter="fade">
                                      <p:cBhvr>
                                        <p:cTn id="63" dur="500"/>
                                        <p:tgtEl>
                                          <p:spTgt spid="2056"/>
                                        </p:tgtEl>
                                      </p:cBhvr>
                                    </p:animEffect>
                                  </p:childTnLst>
                                </p:cTn>
                              </p:par>
                              <p:par>
                                <p:cTn id="64" presetID="10" presetClass="entr" presetSubtype="0" fill="hold" nodeType="withEffect">
                                  <p:stCondLst>
                                    <p:cond delay="0"/>
                                  </p:stCondLst>
                                  <p:childTnLst>
                                    <p:set>
                                      <p:cBhvr>
                                        <p:cTn id="65" dur="1" fill="hold">
                                          <p:stCondLst>
                                            <p:cond delay="0"/>
                                          </p:stCondLst>
                                        </p:cTn>
                                        <p:tgtEl>
                                          <p:spTgt spid="2054"/>
                                        </p:tgtEl>
                                        <p:attrNameLst>
                                          <p:attrName>style.visibility</p:attrName>
                                        </p:attrNameLst>
                                      </p:cBhvr>
                                      <p:to>
                                        <p:strVal val="visible"/>
                                      </p:to>
                                    </p:set>
                                    <p:animEffect transition="in" filter="fade">
                                      <p:cBhvr>
                                        <p:cTn id="66" dur="500"/>
                                        <p:tgtEl>
                                          <p:spTgt spid="2054"/>
                                        </p:tgtEl>
                                      </p:cBhvr>
                                    </p:animEffect>
                                  </p:childTnLst>
                                </p:cTn>
                              </p:par>
                              <p:par>
                                <p:cTn id="67" presetID="10" presetClass="entr" presetSubtype="0" fill="hold" nodeType="withEffect">
                                  <p:stCondLst>
                                    <p:cond delay="0"/>
                                  </p:stCondLst>
                                  <p:childTnLst>
                                    <p:set>
                                      <p:cBhvr>
                                        <p:cTn id="68" dur="1" fill="hold">
                                          <p:stCondLst>
                                            <p:cond delay="0"/>
                                          </p:stCondLst>
                                        </p:cTn>
                                        <p:tgtEl>
                                          <p:spTgt spid="2058"/>
                                        </p:tgtEl>
                                        <p:attrNameLst>
                                          <p:attrName>style.visibility</p:attrName>
                                        </p:attrNameLst>
                                      </p:cBhvr>
                                      <p:to>
                                        <p:strVal val="visible"/>
                                      </p:to>
                                    </p:set>
                                    <p:animEffect transition="in" filter="fade">
                                      <p:cBhvr>
                                        <p:cTn id="69" dur="500"/>
                                        <p:tgtEl>
                                          <p:spTgt spid="2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p:bldP spid="28" grpId="0"/>
      <p:bldP spid="3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CA2D459-55AD-4F25-B2C3-A3E5CE226CC5}"/>
              </a:ext>
            </a:extLst>
          </p:cNvPr>
          <p:cNvSpPr>
            <a:spLocks noGrp="1"/>
          </p:cNvSpPr>
          <p:nvPr>
            <p:ph type="title"/>
          </p:nvPr>
        </p:nvSpPr>
        <p:spPr>
          <a:xfrm>
            <a:off x="1295402" y="713684"/>
            <a:ext cx="9601196" cy="1303867"/>
          </a:xfrm>
        </p:spPr>
        <p:txBody>
          <a:bodyPr/>
          <a:lstStyle/>
          <a:p>
            <a:r>
              <a:rPr lang="zh-TW" altLang="en-US" sz="4400" b="1" dirty="0"/>
              <a:t>選填試探及輔導階段</a:t>
            </a:r>
            <a:endParaRPr lang="zh-TW" altLang="en-US" b="1" dirty="0"/>
          </a:p>
        </p:txBody>
      </p:sp>
      <p:sp>
        <p:nvSpPr>
          <p:cNvPr id="3" name="內容版面配置區 2">
            <a:extLst>
              <a:ext uri="{FF2B5EF4-FFF2-40B4-BE49-F238E27FC236}">
                <a16:creationId xmlns:a16="http://schemas.microsoft.com/office/drawing/2014/main" id="{59AE6BCA-4077-4993-910A-0F2ACF37009B}"/>
              </a:ext>
            </a:extLst>
          </p:cNvPr>
          <p:cNvSpPr>
            <a:spLocks noGrp="1"/>
          </p:cNvSpPr>
          <p:nvPr>
            <p:ph sz="quarter" idx="13"/>
          </p:nvPr>
        </p:nvSpPr>
        <p:spPr>
          <a:xfrm>
            <a:off x="1083733" y="1690688"/>
            <a:ext cx="9958674" cy="4976812"/>
          </a:xfrm>
        </p:spPr>
        <p:txBody>
          <a:bodyPr>
            <a:normAutofit/>
          </a:bodyPr>
          <a:lstStyle/>
          <a:p>
            <a:pPr marL="0" indent="0">
              <a:buNone/>
            </a:pPr>
            <a:r>
              <a:rPr lang="zh-TW" altLang="en-US" sz="2800" b="1" dirty="0">
                <a:solidFill>
                  <a:srgbClr val="00B0F0"/>
                </a:solidFill>
                <a:latin typeface="+mj-ea"/>
                <a:ea typeface="+mj-ea"/>
              </a:rPr>
              <a:t>三、做決定階段</a:t>
            </a:r>
            <a:r>
              <a:rPr lang="en-US" altLang="zh-TW" sz="2800" b="1" dirty="0">
                <a:solidFill>
                  <a:srgbClr val="00B0F0"/>
                </a:solidFill>
                <a:latin typeface="+mj-ea"/>
                <a:ea typeface="+mj-ea"/>
              </a:rPr>
              <a:t>(</a:t>
            </a:r>
            <a:r>
              <a:rPr lang="zh-TW" altLang="en-US" sz="2800" b="1" dirty="0">
                <a:solidFill>
                  <a:srgbClr val="00B0F0"/>
                </a:solidFill>
                <a:latin typeface="+mj-ea"/>
                <a:ea typeface="+mj-ea"/>
              </a:rPr>
              <a:t>第 </a:t>
            </a:r>
            <a:r>
              <a:rPr lang="zh-TW" altLang="en-US" sz="2800" b="1" dirty="0">
                <a:solidFill>
                  <a:srgbClr val="FF0000"/>
                </a:solidFill>
                <a:latin typeface="+mj-ea"/>
                <a:ea typeface="+mj-ea"/>
              </a:rPr>
              <a:t>三</a:t>
            </a:r>
            <a:r>
              <a:rPr lang="en-US" altLang="zh-TW" sz="2800" b="1" dirty="0">
                <a:solidFill>
                  <a:srgbClr val="00B0F0"/>
                </a:solidFill>
                <a:latin typeface="+mj-ea"/>
                <a:ea typeface="+mj-ea"/>
              </a:rPr>
              <a:t> </a:t>
            </a:r>
            <a:r>
              <a:rPr lang="zh-TW" altLang="en-US" sz="2800" b="1" dirty="0">
                <a:solidFill>
                  <a:srgbClr val="00B0F0"/>
                </a:solidFill>
                <a:latin typeface="+mj-ea"/>
                <a:ea typeface="+mj-ea"/>
              </a:rPr>
              <a:t>次志願選填試探 </a:t>
            </a:r>
            <a:r>
              <a:rPr lang="en-US" altLang="zh-TW" sz="2800" b="1" dirty="0">
                <a:solidFill>
                  <a:srgbClr val="00B0F0"/>
                </a:solidFill>
                <a:latin typeface="+mj-ea"/>
                <a:ea typeface="+mj-ea"/>
              </a:rPr>
              <a:t>114/6/20-114/6/24</a:t>
            </a:r>
            <a:endParaRPr lang="en-US" altLang="zh-TW" sz="4000" b="1" dirty="0">
              <a:solidFill>
                <a:srgbClr val="00B0F0"/>
              </a:solidFill>
              <a:latin typeface="+mj-ea"/>
              <a:ea typeface="+mj-ea"/>
            </a:endParaRPr>
          </a:p>
          <a:p>
            <a:r>
              <a:rPr lang="zh-TW" altLang="en-US" sz="3200" dirty="0">
                <a:latin typeface="+mj-ea"/>
                <a:ea typeface="+mj-ea"/>
              </a:rPr>
              <a:t>注意個別序位成績與同分超額比序</a:t>
            </a:r>
            <a:endParaRPr lang="en-US" altLang="zh-TW" sz="3200" dirty="0">
              <a:solidFill>
                <a:srgbClr val="0070C0"/>
              </a:solidFill>
              <a:latin typeface="+mj-ea"/>
              <a:ea typeface="+mj-ea"/>
            </a:endParaRPr>
          </a:p>
          <a:p>
            <a:r>
              <a:rPr lang="zh-TW" altLang="en-US" sz="3200" dirty="0">
                <a:solidFill>
                  <a:srgbClr val="FF0000"/>
                </a:solidFill>
                <a:latin typeface="+mj-ea"/>
                <a:ea typeface="+mj-ea"/>
              </a:rPr>
              <a:t>教務處</a:t>
            </a:r>
            <a:r>
              <a:rPr lang="zh-TW" altLang="en-US" sz="3200" dirty="0">
                <a:latin typeface="+mj-ea"/>
                <a:ea typeface="+mj-ea"/>
              </a:rPr>
              <a:t>提供家長與畢業生返校進行</a:t>
            </a:r>
            <a:r>
              <a:rPr lang="zh-TW" altLang="en-US" sz="3200" dirty="0">
                <a:solidFill>
                  <a:srgbClr val="FF0000"/>
                </a:solidFill>
                <a:latin typeface="+mj-ea"/>
                <a:ea typeface="+mj-ea"/>
              </a:rPr>
              <a:t>線上</a:t>
            </a:r>
            <a:r>
              <a:rPr lang="zh-TW" altLang="en-US" sz="3200" dirty="0">
                <a:latin typeface="+mj-ea"/>
                <a:ea typeface="+mj-ea"/>
              </a:rPr>
              <a:t>志願選填諮詢。</a:t>
            </a:r>
            <a:endParaRPr lang="en-US" altLang="zh-TW" sz="3200" dirty="0">
              <a:latin typeface="+mj-ea"/>
              <a:ea typeface="+mj-ea"/>
            </a:endParaRPr>
          </a:p>
          <a:p>
            <a:r>
              <a:rPr lang="zh-TW" altLang="en-US" sz="3200" dirty="0">
                <a:solidFill>
                  <a:srgbClr val="FF0000"/>
                </a:solidFill>
                <a:latin typeface="+mj-ea"/>
                <a:ea typeface="+mj-ea"/>
              </a:rPr>
              <a:t>輔導室</a:t>
            </a:r>
            <a:r>
              <a:rPr lang="zh-TW" altLang="en-US" sz="3200" dirty="0">
                <a:latin typeface="+mj-ea"/>
                <a:ea typeface="+mj-ea"/>
              </a:rPr>
              <a:t>可參照過去的成績落點分析</a:t>
            </a:r>
            <a:r>
              <a:rPr lang="en-US" altLang="zh-TW" sz="3200" dirty="0">
                <a:latin typeface="+mj-ea"/>
                <a:ea typeface="+mj-ea"/>
              </a:rPr>
              <a:t>(</a:t>
            </a:r>
            <a:r>
              <a:rPr lang="zh-TW" altLang="en-US" sz="3200" dirty="0">
                <a:latin typeface="+mj-ea"/>
                <a:ea typeface="+mj-ea"/>
              </a:rPr>
              <a:t>可請</a:t>
            </a:r>
            <a:r>
              <a:rPr lang="zh-TW" altLang="en-US" sz="3200" dirty="0">
                <a:solidFill>
                  <a:srgbClr val="FF0000"/>
                </a:solidFill>
                <a:latin typeface="+mj-ea"/>
                <a:ea typeface="+mj-ea"/>
              </a:rPr>
              <a:t>教務處</a:t>
            </a:r>
            <a:r>
              <a:rPr lang="zh-TW" altLang="en-US" sz="3200" dirty="0">
                <a:latin typeface="+mj-ea"/>
                <a:ea typeface="+mj-ea"/>
              </a:rPr>
              <a:t>蒐集</a:t>
            </a:r>
            <a:r>
              <a:rPr lang="en-US" altLang="zh-TW" sz="3200" dirty="0">
                <a:latin typeface="+mj-ea"/>
                <a:ea typeface="+mj-ea"/>
              </a:rPr>
              <a:t>)</a:t>
            </a:r>
            <a:r>
              <a:rPr lang="zh-TW" altLang="en-US" sz="3200" dirty="0">
                <a:latin typeface="+mj-ea"/>
                <a:ea typeface="+mj-ea"/>
              </a:rPr>
              <a:t>、性向與興趣測驗之分析等，供家長與學生生涯抉擇。建議</a:t>
            </a:r>
            <a:r>
              <a:rPr lang="zh-TW" altLang="en-US" sz="3200" dirty="0">
                <a:solidFill>
                  <a:srgbClr val="FF0000"/>
                </a:solidFill>
                <a:latin typeface="+mj-ea"/>
                <a:ea typeface="+mj-ea"/>
              </a:rPr>
              <a:t>專輔</a:t>
            </a:r>
            <a:r>
              <a:rPr lang="zh-TW" altLang="en-US" sz="3200" dirty="0">
                <a:latin typeface="+mj-ea"/>
                <a:ea typeface="+mj-ea"/>
              </a:rPr>
              <a:t>可提供生涯諮詢服務。</a:t>
            </a:r>
            <a:endParaRPr lang="en-US" altLang="zh-TW" sz="3200" dirty="0">
              <a:latin typeface="+mj-ea"/>
              <a:ea typeface="+mj-ea"/>
            </a:endParaRPr>
          </a:p>
          <a:p>
            <a:endParaRPr lang="en-US" altLang="zh-TW" sz="3200" dirty="0">
              <a:latin typeface="+mj-ea"/>
              <a:ea typeface="+mj-ea"/>
            </a:endParaRPr>
          </a:p>
          <a:p>
            <a:endParaRPr lang="zh-TW" altLang="en-US" sz="3200" dirty="0">
              <a:latin typeface="+mj-ea"/>
              <a:ea typeface="+mj-ea"/>
            </a:endParaRPr>
          </a:p>
          <a:p>
            <a:endParaRPr lang="zh-TW" altLang="en-US" dirty="0"/>
          </a:p>
        </p:txBody>
      </p:sp>
    </p:spTree>
    <p:extLst>
      <p:ext uri="{BB962C8B-B14F-4D97-AF65-F5344CB8AC3E}">
        <p14:creationId xmlns:p14="http://schemas.microsoft.com/office/powerpoint/2010/main" val="2378977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內容版面配置區 2">
            <a:extLst>
              <a:ext uri="{FF2B5EF4-FFF2-40B4-BE49-F238E27FC236}">
                <a16:creationId xmlns:a16="http://schemas.microsoft.com/office/drawing/2014/main" id="{8778C432-CA41-4587-B276-BE300A0F0CE3}"/>
              </a:ext>
            </a:extLst>
          </p:cNvPr>
          <p:cNvSpPr txBox="1">
            <a:spLocks/>
          </p:cNvSpPr>
          <p:nvPr/>
        </p:nvSpPr>
        <p:spPr>
          <a:xfrm>
            <a:off x="1661296" y="2068285"/>
            <a:ext cx="9160778" cy="4109679"/>
          </a:xfrm>
          <a:prstGeom prst="rect">
            <a:avLst/>
          </a:prstGeom>
        </p:spPr>
        <p:txBody>
          <a:bodyPr vert="horz" lIns="91440" tIns="45720" rIns="91440" bIns="45720" rtlCol="0" anchor="t">
            <a:normAutofit fontScale="850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buFont typeface="Arial" pitchFamily="34" charset="0"/>
              <a:buChar char="•"/>
            </a:pPr>
            <a:r>
              <a:rPr lang="zh-TW" altLang="en-US" sz="3200" dirty="0">
                <a:latin typeface="+mj-ea"/>
                <a:ea typeface="+mj-ea"/>
              </a:rPr>
              <a:t>以學生為主體</a:t>
            </a:r>
            <a:endParaRPr lang="en-US" altLang="zh-TW" sz="3200" dirty="0">
              <a:latin typeface="+mj-ea"/>
              <a:ea typeface="+mj-ea"/>
            </a:endParaRPr>
          </a:p>
          <a:p>
            <a:pPr>
              <a:buFont typeface="Arial" pitchFamily="34" charset="0"/>
              <a:buChar char="•"/>
            </a:pPr>
            <a:r>
              <a:rPr lang="zh-TW" altLang="en-US" sz="3200" dirty="0">
                <a:latin typeface="+mj-ea"/>
                <a:ea typeface="+mj-ea"/>
              </a:rPr>
              <a:t>學校整體生涯發展教育跨處室規劃</a:t>
            </a:r>
            <a:endParaRPr lang="en-US" altLang="zh-TW" sz="3200" dirty="0">
              <a:latin typeface="+mj-ea"/>
              <a:ea typeface="+mj-ea"/>
            </a:endParaRPr>
          </a:p>
          <a:p>
            <a:pPr>
              <a:buFont typeface="Arial" pitchFamily="34" charset="0"/>
              <a:buChar char="•"/>
            </a:pPr>
            <a:r>
              <a:rPr lang="zh-TW" altLang="en-US" sz="3200" dirty="0">
                <a:latin typeface="+mj-ea"/>
                <a:ea typeface="+mj-ea"/>
              </a:rPr>
              <a:t>親、師從旁協助引導與探索</a:t>
            </a:r>
            <a:r>
              <a:rPr lang="en-US" altLang="zh-TW" sz="3200" dirty="0">
                <a:latin typeface="+mj-ea"/>
                <a:ea typeface="+mj-ea"/>
              </a:rPr>
              <a:t>(</a:t>
            </a:r>
            <a:r>
              <a:rPr lang="zh-TW" altLang="en-US" sz="3200" dirty="0">
                <a:latin typeface="+mj-ea"/>
                <a:ea typeface="+mj-ea"/>
              </a:rPr>
              <a:t>含畢業校友返校座談、畢業生資訊蒐集、技術型高中專業群科體驗參訪等</a:t>
            </a:r>
            <a:r>
              <a:rPr lang="en-US" altLang="zh-TW" sz="3200" dirty="0">
                <a:latin typeface="+mj-ea"/>
                <a:ea typeface="+mj-ea"/>
              </a:rPr>
              <a:t>)</a:t>
            </a:r>
            <a:endParaRPr lang="zh-TW" altLang="en-US" sz="3200" dirty="0">
              <a:latin typeface="+mj-ea"/>
              <a:ea typeface="+mj-ea"/>
            </a:endParaRPr>
          </a:p>
          <a:p>
            <a:pPr>
              <a:buFont typeface="Arial" pitchFamily="34" charset="0"/>
              <a:buChar char="•"/>
            </a:pPr>
            <a:r>
              <a:rPr lang="zh-TW" altLang="en-US" sz="3200" dirty="0">
                <a:latin typeface="+mj-ea"/>
                <a:ea typeface="+mj-ea"/>
                <a:sym typeface="新細明體" panose="02020500000000000000" pitchFamily="18" charset="-120"/>
              </a:rPr>
              <a:t>各司其職，非自掃門前雪，攜手合作讓學生優勢展現！</a:t>
            </a:r>
            <a:endParaRPr lang="en-US" altLang="zh-TW" sz="3200" dirty="0">
              <a:latin typeface="+mj-ea"/>
              <a:ea typeface="+mj-ea"/>
              <a:sym typeface="新細明體" panose="02020500000000000000" pitchFamily="18" charset="-120"/>
            </a:endParaRPr>
          </a:p>
          <a:p>
            <a:pPr>
              <a:buFont typeface="Arial" pitchFamily="34" charset="0"/>
              <a:buChar char="•"/>
            </a:pPr>
            <a:r>
              <a:rPr lang="zh-TW" altLang="en-US" sz="3200" dirty="0">
                <a:latin typeface="+mj-ea"/>
                <a:ea typeface="+mj-ea"/>
                <a:sym typeface="新細明體" panose="02020500000000000000" pitchFamily="18" charset="-120"/>
              </a:rPr>
              <a:t>協調：個案研討、資料分析、特殊考量等</a:t>
            </a:r>
            <a:endParaRPr lang="en-US" altLang="zh-TW" sz="3200" dirty="0">
              <a:latin typeface="+mj-ea"/>
              <a:ea typeface="+mj-ea"/>
              <a:sym typeface="新細明體" panose="02020500000000000000" pitchFamily="18" charset="-120"/>
            </a:endParaRPr>
          </a:p>
          <a:p>
            <a:pPr>
              <a:buFont typeface="Arial" pitchFamily="34" charset="0"/>
              <a:buChar char="•"/>
            </a:pPr>
            <a:r>
              <a:rPr lang="zh-TW" altLang="en-US" sz="3200" dirty="0">
                <a:latin typeface="+mj-ea"/>
                <a:ea typeface="+mj-ea"/>
                <a:sym typeface="新細明體" panose="02020500000000000000" pitchFamily="18" charset="-120"/>
              </a:rPr>
              <a:t>蒐集資料與可能的變數</a:t>
            </a:r>
            <a:r>
              <a:rPr lang="en-US" altLang="zh-TW" sz="3200" dirty="0">
                <a:latin typeface="+mj-ea"/>
                <a:ea typeface="+mj-ea"/>
                <a:sym typeface="新細明體" panose="02020500000000000000" pitchFamily="18" charset="-120"/>
              </a:rPr>
              <a:t>(</a:t>
            </a:r>
            <a:r>
              <a:rPr lang="zh-TW" altLang="en-US" sz="3200" dirty="0">
                <a:solidFill>
                  <a:srgbClr val="FF0000"/>
                </a:solidFill>
                <a:latin typeface="+mj-ea"/>
                <a:ea typeface="+mj-ea"/>
                <a:sym typeface="新細明體" panose="02020500000000000000" pitchFamily="18" charset="-120"/>
              </a:rPr>
              <a:t>非國立不讀、感情因素、家長堅持等</a:t>
            </a:r>
            <a:r>
              <a:rPr lang="en-US" altLang="zh-TW" sz="3200" dirty="0">
                <a:latin typeface="+mj-ea"/>
                <a:ea typeface="+mj-ea"/>
                <a:sym typeface="新細明體" panose="02020500000000000000" pitchFamily="18" charset="-120"/>
              </a:rPr>
              <a:t>)</a:t>
            </a:r>
          </a:p>
          <a:p>
            <a:endParaRPr lang="en-US" altLang="zh-TW" dirty="0">
              <a:latin typeface="+mj-ea"/>
            </a:endParaRPr>
          </a:p>
          <a:p>
            <a:pPr marL="0" indent="0">
              <a:buFont typeface="Arial"/>
              <a:buNone/>
            </a:pPr>
            <a:endParaRPr lang="zh-TW" altLang="en-US" dirty="0"/>
          </a:p>
        </p:txBody>
      </p:sp>
      <p:sp>
        <p:nvSpPr>
          <p:cNvPr id="8" name="標題 3">
            <a:extLst>
              <a:ext uri="{FF2B5EF4-FFF2-40B4-BE49-F238E27FC236}">
                <a16:creationId xmlns:a16="http://schemas.microsoft.com/office/drawing/2014/main" id="{4D81E1B8-9B2C-4837-B621-CF17977BE55E}"/>
              </a:ext>
            </a:extLst>
          </p:cNvPr>
          <p:cNvSpPr txBox="1">
            <a:spLocks/>
          </p:cNvSpPr>
          <p:nvPr/>
        </p:nvSpPr>
        <p:spPr>
          <a:xfrm>
            <a:off x="873437" y="707571"/>
            <a:ext cx="10885544" cy="2721429"/>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TW" altLang="zh-TW" sz="4000" dirty="0"/>
              <a:t>志願選填</a:t>
            </a:r>
            <a:r>
              <a:rPr lang="zh-TW" altLang="en-US" sz="4000" dirty="0"/>
              <a:t>試探與輔導作業</a:t>
            </a:r>
            <a:r>
              <a:rPr lang="zh-TW" altLang="en-US" sz="4000" dirty="0">
                <a:solidFill>
                  <a:srgbClr val="C00000"/>
                </a:solidFill>
              </a:rPr>
              <a:t>策略與協調</a:t>
            </a:r>
            <a:br>
              <a:rPr lang="en-US" altLang="zh-TW" dirty="0"/>
            </a:br>
            <a:endParaRPr lang="zh-TW" altLang="en-US" dirty="0">
              <a:latin typeface="新細明體" panose="02020500000000000000" pitchFamily="18" charset="-120"/>
              <a:ea typeface="微軟正黑體" panose="020B0604030504040204" pitchFamily="34" charset="-120"/>
              <a:sym typeface="新細明體" panose="02020500000000000000" pitchFamily="18" charset="-120"/>
            </a:endParaRPr>
          </a:p>
        </p:txBody>
      </p:sp>
    </p:spTree>
    <p:extLst>
      <p:ext uri="{BB962C8B-B14F-4D97-AF65-F5344CB8AC3E}">
        <p14:creationId xmlns:p14="http://schemas.microsoft.com/office/powerpoint/2010/main" val="18335783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custDataLst>
              <p:tags r:id="rId2"/>
            </p:custDataLst>
          </p:nvPr>
        </p:nvCxnSpPr>
        <p:spPr>
          <a:xfrm>
            <a:off x="1676400" y="0"/>
            <a:ext cx="0" cy="685800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custDataLst>
              <p:tags r:id="rId3"/>
            </p:custDataLst>
          </p:nvPr>
        </p:nvCxnSpPr>
        <p:spPr>
          <a:xfrm>
            <a:off x="0" y="3848100"/>
            <a:ext cx="12192000"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文本框 15"/>
          <p:cNvSpPr txBox="1"/>
          <p:nvPr/>
        </p:nvSpPr>
        <p:spPr>
          <a:xfrm>
            <a:off x="5404450" y="2902722"/>
            <a:ext cx="5109091"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TW" altLang="en-US" sz="4800" b="0" i="0" u="none" strike="noStrike" kern="1200" cap="none" spc="0" normalizeH="0" baseline="0" noProof="0" dirty="0">
                <a:ln>
                  <a:noFill/>
                </a:ln>
                <a:solidFill>
                  <a:srgbClr val="000000">
                    <a:lumMod val="75000"/>
                    <a:lumOff val="25000"/>
                  </a:srgbClr>
                </a:solidFill>
                <a:effectLst/>
                <a:uLnTx/>
                <a:uFillTx/>
                <a:latin typeface="Arial"/>
                <a:ea typeface="Microsoft YaHei"/>
                <a:cs typeface="+mn-ea"/>
                <a:sym typeface="+mn-lt"/>
              </a:rPr>
              <a:t>志願選填參考訊息</a:t>
            </a:r>
            <a:endParaRPr kumimoji="0" lang="zh-CN" altLang="en-US" sz="4800" b="0" i="0" u="none" strike="noStrike" kern="1200" cap="none" spc="0" normalizeH="0" baseline="0" noProof="0" dirty="0">
              <a:ln>
                <a:noFill/>
              </a:ln>
              <a:solidFill>
                <a:srgbClr val="000000">
                  <a:lumMod val="75000"/>
                  <a:lumOff val="25000"/>
                </a:srgbClr>
              </a:solidFill>
              <a:effectLst/>
              <a:uLnTx/>
              <a:uFillTx/>
              <a:latin typeface="Arial"/>
              <a:ea typeface="Microsoft YaHei"/>
              <a:cs typeface="+mn-ea"/>
              <a:sym typeface="+mn-lt"/>
            </a:endParaRPr>
          </a:p>
        </p:txBody>
      </p:sp>
      <p:pic>
        <p:nvPicPr>
          <p:cNvPr id="15" name="图片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56610" y="2027627"/>
            <a:ext cx="3875087" cy="2802746"/>
          </a:xfrm>
          <a:prstGeom prst="rect">
            <a:avLst/>
          </a:prstGeom>
        </p:spPr>
      </p:pic>
      <p:sp>
        <p:nvSpPr>
          <p:cNvPr id="16" name="文本框 3"/>
          <p:cNvSpPr txBox="1"/>
          <p:nvPr>
            <p:custDataLst>
              <p:tags r:id="rId4"/>
            </p:custDataLst>
          </p:nvPr>
        </p:nvSpPr>
        <p:spPr>
          <a:xfrm>
            <a:off x="2576181" y="3098501"/>
            <a:ext cx="1835944" cy="400050"/>
          </a:xfrm>
          <a:prstGeom prst="rect">
            <a:avLst/>
          </a:prstGeom>
          <a:noFill/>
        </p:spPr>
        <p:txBody>
          <a:bodyPr lIns="0" rIns="0"/>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rPr>
              <a:t>PART03</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endParaRPr>
          </a:p>
        </p:txBody>
      </p:sp>
    </p:spTree>
    <p:custDataLst>
      <p:tags r:id="rId1"/>
    </p:custDataLst>
    <p:extLst>
      <p:ext uri="{BB962C8B-B14F-4D97-AF65-F5344CB8AC3E}">
        <p14:creationId xmlns:p14="http://schemas.microsoft.com/office/powerpoint/2010/main" val="35047787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群組 2"/>
          <p:cNvGrpSpPr/>
          <p:nvPr/>
        </p:nvGrpSpPr>
        <p:grpSpPr>
          <a:xfrm>
            <a:off x="2127278" y="855416"/>
            <a:ext cx="8784976" cy="5010482"/>
            <a:chOff x="179512" y="1544638"/>
            <a:chExt cx="8784976" cy="5196730"/>
          </a:xfrm>
        </p:grpSpPr>
        <p:sp>
          <p:nvSpPr>
            <p:cNvPr id="17" name="圓角矩形 16"/>
            <p:cNvSpPr/>
            <p:nvPr/>
          </p:nvSpPr>
          <p:spPr>
            <a:xfrm flipV="1">
              <a:off x="179512" y="2287720"/>
              <a:ext cx="8784976" cy="4453648"/>
            </a:xfrm>
            <a:prstGeom prst="roundRect">
              <a:avLst>
                <a:gd name="adj" fmla="val 2191"/>
              </a:avLst>
            </a:prstGeom>
            <a:gradFill>
              <a:gsLst>
                <a:gs pos="0">
                  <a:srgbClr val="1A0001"/>
                </a:gs>
                <a:gs pos="50000">
                  <a:srgbClr val="992151"/>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矩形 18"/>
            <p:cNvSpPr/>
            <p:nvPr/>
          </p:nvSpPr>
          <p:spPr bwMode="auto">
            <a:xfrm>
              <a:off x="663575" y="1544638"/>
              <a:ext cx="3444875" cy="4506912"/>
            </a:xfrm>
            <a:prstGeom prst="rect">
              <a:avLst/>
            </a:prstGeom>
            <a:solidFill>
              <a:srgbClr val="7030A0"/>
            </a:solidFill>
            <a:ln w="9525" cap="flat" cmpd="sng" algn="ctr">
              <a:noFill/>
              <a:prstDash val="solid"/>
              <a:round/>
              <a:headEnd type="none" w="med" len="med"/>
              <a:tailEnd type="none" w="med" len="med"/>
            </a:ln>
            <a:effectLst>
              <a:prstShdw prst="shdw17" dist="17961" dir="2700000">
                <a:schemeClr val="tx1">
                  <a:gamma/>
                  <a:shade val="60000"/>
                  <a:invGamma/>
                </a:schemeClr>
              </a:prstShdw>
            </a:effectLst>
          </p:spPr>
          <p:txBody>
            <a:bodyPr/>
            <a:lstStyle/>
            <a:p>
              <a:pPr>
                <a:defRPr/>
              </a:pPr>
              <a:endParaRPr lang="zh-TW" altLang="en-US">
                <a:ea typeface="新細明體" pitchFamily="18" charset="-120"/>
              </a:endParaRPr>
            </a:p>
          </p:txBody>
        </p:sp>
        <p:sp>
          <p:nvSpPr>
            <p:cNvPr id="22" name="矩形 21"/>
            <p:cNvSpPr/>
            <p:nvPr/>
          </p:nvSpPr>
          <p:spPr bwMode="auto">
            <a:xfrm>
              <a:off x="4960044" y="1624012"/>
              <a:ext cx="3568700" cy="4427537"/>
            </a:xfrm>
            <a:prstGeom prst="rect">
              <a:avLst/>
            </a:prstGeom>
            <a:solidFill>
              <a:srgbClr val="7030A0"/>
            </a:solidFill>
            <a:ln w="9525" cap="flat" cmpd="sng" algn="ctr">
              <a:noFill/>
              <a:prstDash val="solid"/>
              <a:round/>
              <a:headEnd type="none" w="med" len="med"/>
              <a:tailEnd type="none" w="med" len="med"/>
            </a:ln>
            <a:effectLst>
              <a:prstShdw prst="shdw17" dist="17961" dir="2700000">
                <a:schemeClr val="tx1">
                  <a:gamma/>
                  <a:shade val="60000"/>
                  <a:invGamma/>
                </a:schemeClr>
              </a:prstShdw>
            </a:effectLst>
          </p:spPr>
          <p:txBody>
            <a:bodyPr/>
            <a:lstStyle/>
            <a:p>
              <a:pPr>
                <a:defRPr/>
              </a:pPr>
              <a:endParaRPr lang="zh-TW" altLang="en-US">
                <a:ea typeface="新細明體" pitchFamily="18" charset="-120"/>
              </a:endParaRPr>
            </a:p>
          </p:txBody>
        </p:sp>
        <p:sp>
          <p:nvSpPr>
            <p:cNvPr id="24" name="文字方塊 1"/>
            <p:cNvSpPr txBox="1">
              <a:spLocks noChangeArrowheads="1"/>
            </p:cNvSpPr>
            <p:nvPr/>
          </p:nvSpPr>
          <p:spPr bwMode="auto">
            <a:xfrm>
              <a:off x="4428555" y="5373216"/>
              <a:ext cx="4463925" cy="1215802"/>
            </a:xfrm>
            <a:prstGeom prst="rect">
              <a:avLst/>
            </a:prstGeom>
            <a:solidFill>
              <a:srgbClr val="FFCC99"/>
            </a:solidFill>
            <a:ln w="254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TW"/>
              </a:defPPr>
              <a:lvl1pPr>
                <a:defRPr sz="2400">
                  <a:latin typeface="標楷體" pitchFamily="65" charset="-120"/>
                  <a:ea typeface="標楷體" pitchFamily="65" charset="-120"/>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zh-TW" altLang="zh-TW" dirty="0">
                  <a:solidFill>
                    <a:schemeClr val="tx1"/>
                  </a:solidFill>
                </a:rPr>
                <a:t>協助學</a:t>
              </a:r>
              <a:r>
                <a:rPr lang="zh-TW" altLang="en-US" dirty="0">
                  <a:solidFill>
                    <a:schemeClr val="tx1"/>
                  </a:solidFill>
                </a:rPr>
                <a:t>生</a:t>
              </a:r>
              <a:r>
                <a:rPr lang="zh-TW" altLang="zh-TW" dirty="0">
                  <a:solidFill>
                    <a:schemeClr val="tx1"/>
                  </a:solidFill>
                </a:rPr>
                <a:t>記錄生涯規劃所需資料以利在九年級做升學進路選擇時有較完整、資訊可供參考。</a:t>
              </a:r>
              <a:endParaRPr lang="zh-TW" altLang="en-US" dirty="0">
                <a:solidFill>
                  <a:schemeClr val="tx1"/>
                </a:solidFill>
              </a:endParaRPr>
            </a:p>
          </p:txBody>
        </p:sp>
        <p:sp>
          <p:nvSpPr>
            <p:cNvPr id="25" name="文字方塊 1"/>
            <p:cNvSpPr txBox="1">
              <a:spLocks noChangeArrowheads="1"/>
            </p:cNvSpPr>
            <p:nvPr/>
          </p:nvSpPr>
          <p:spPr bwMode="auto">
            <a:xfrm>
              <a:off x="395288" y="5373216"/>
              <a:ext cx="3856037" cy="1196752"/>
            </a:xfrm>
            <a:prstGeom prst="rect">
              <a:avLst/>
            </a:prstGeom>
            <a:solidFill>
              <a:srgbClr val="CCFFFF"/>
            </a:soli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TW"/>
              </a:defPPr>
              <a:lvl1pPr>
                <a:defRPr sz="2800">
                  <a:latin typeface="標楷體" pitchFamily="65" charset="-120"/>
                  <a:ea typeface="標楷體" pitchFamily="65" charset="-120"/>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zh-TW" altLang="en-US" sz="2400" dirty="0">
                  <a:solidFill>
                    <a:schemeClr val="tx1"/>
                  </a:solidFill>
                </a:rPr>
                <a:t>協助學校規劃辦理生涯發展教育工作，做為學生適性輔導的基礎。</a:t>
              </a:r>
            </a:p>
          </p:txBody>
        </p:sp>
      </p:grpSp>
      <p:pic>
        <p:nvPicPr>
          <p:cNvPr id="11" name="Picture 2"/>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2613442" y="889180"/>
            <a:ext cx="3419856" cy="3657600"/>
          </a:xfrm>
          <a:prstGeom prst="rect">
            <a:avLst/>
          </a:prstGeom>
          <a:noFill/>
          <a:ln w="9525">
            <a:noFill/>
            <a:miter lim="800000"/>
            <a:headEnd/>
            <a:tailEnd/>
          </a:ln>
          <a:effectLst/>
        </p:spPr>
      </p:pic>
      <p:pic>
        <p:nvPicPr>
          <p:cNvPr id="10" name="圖片 9">
            <a:extLst>
              <a:ext uri="{FF2B5EF4-FFF2-40B4-BE49-F238E27FC236}">
                <a16:creationId xmlns:a16="http://schemas.microsoft.com/office/drawing/2014/main" id="{7911DEBE-B7AE-4756-A38A-3C5360B9B04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39128" y="976264"/>
            <a:ext cx="3474379" cy="3423626"/>
          </a:xfrm>
          <a:prstGeom prst="rect">
            <a:avLst/>
          </a:prstGeom>
        </p:spPr>
      </p:pic>
    </p:spTree>
    <p:extLst>
      <p:ext uri="{BB962C8B-B14F-4D97-AF65-F5344CB8AC3E}">
        <p14:creationId xmlns:p14="http://schemas.microsoft.com/office/powerpoint/2010/main" val="21096190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a:extLst>
              <a:ext uri="{FF2B5EF4-FFF2-40B4-BE49-F238E27FC236}">
                <a16:creationId xmlns:a16="http://schemas.microsoft.com/office/drawing/2014/main" id="{B71F5C18-A0D3-4ECA-8183-E61382128DA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20377" y="698840"/>
            <a:ext cx="5070331" cy="5282510"/>
          </a:xfrm>
          <a:prstGeom prst="rect">
            <a:avLst/>
          </a:prstGeom>
        </p:spPr>
      </p:pic>
      <p:sp>
        <p:nvSpPr>
          <p:cNvPr id="36" name="矩形 35"/>
          <p:cNvSpPr/>
          <p:nvPr/>
        </p:nvSpPr>
        <p:spPr>
          <a:xfrm>
            <a:off x="1524000" y="106058"/>
            <a:ext cx="9144000" cy="576064"/>
          </a:xfrm>
          <a:prstGeom prst="rect">
            <a:avLst/>
          </a:prstGeom>
          <a:solidFill>
            <a:srgbClr val="000066">
              <a:alpha val="6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9" name="文字方塊 38"/>
          <p:cNvSpPr txBox="1"/>
          <p:nvPr/>
        </p:nvSpPr>
        <p:spPr>
          <a:xfrm>
            <a:off x="2139553" y="122776"/>
            <a:ext cx="6160483" cy="523220"/>
          </a:xfrm>
          <a:prstGeom prst="rect">
            <a:avLst/>
          </a:prstGeom>
          <a:noFill/>
        </p:spPr>
        <p:txBody>
          <a:bodyPr wrap="square" rtlCol="0">
            <a:spAutoFit/>
          </a:bodyPr>
          <a:lstStyle/>
          <a:p>
            <a:r>
              <a:rPr lang="zh-TW" altLang="en-US" sz="2800" dirty="0">
                <a:solidFill>
                  <a:srgbClr val="FFFFCC"/>
                </a:solidFill>
                <a:latin typeface="Adobe 繁黑體 Std B" pitchFamily="34" charset="-120"/>
                <a:ea typeface="Adobe 繁黑體 Std B" pitchFamily="34" charset="-120"/>
                <a:sym typeface="Wingdings" pitchFamily="2" charset="2"/>
              </a:rPr>
              <a:t>國中學生生涯發展紀錄手冊</a:t>
            </a:r>
            <a:r>
              <a:rPr lang="en-US" altLang="zh-TW" sz="2800" dirty="0">
                <a:solidFill>
                  <a:srgbClr val="FFFFCC"/>
                </a:solidFill>
                <a:latin typeface="Adobe 繁黑體 Std B" pitchFamily="34" charset="-120"/>
                <a:ea typeface="Adobe 繁黑體 Std B" pitchFamily="34" charset="-120"/>
                <a:sym typeface="Wingdings" pitchFamily="2" charset="2"/>
              </a:rPr>
              <a:t>-</a:t>
            </a:r>
            <a:r>
              <a:rPr lang="zh-TW" altLang="en-US" sz="2800" dirty="0">
                <a:solidFill>
                  <a:srgbClr val="FFFFCC"/>
                </a:solidFill>
                <a:latin typeface="Adobe 繁黑體 Std B" pitchFamily="34" charset="-120"/>
                <a:ea typeface="Adobe 繁黑體 Std B" pitchFamily="34" charset="-120"/>
                <a:sym typeface="Wingdings" pitchFamily="2" charset="2"/>
              </a:rPr>
              <a:t>面面觀</a:t>
            </a:r>
            <a:r>
              <a:rPr lang="en-US" altLang="zh-TW" sz="2800" dirty="0">
                <a:solidFill>
                  <a:srgbClr val="FFFFCC"/>
                </a:solidFill>
                <a:latin typeface="Adobe 繁黑體 Std B" pitchFamily="34" charset="-120"/>
                <a:ea typeface="Adobe 繁黑體 Std B" pitchFamily="34" charset="-120"/>
                <a:sym typeface="Wingdings" pitchFamily="2" charset="2"/>
              </a:rPr>
              <a:t> </a:t>
            </a:r>
            <a:endParaRPr lang="zh-TW" altLang="zh-TW" sz="2800" dirty="0">
              <a:solidFill>
                <a:srgbClr val="FFFFCC"/>
              </a:solidFill>
              <a:latin typeface="Adobe 繁黑體 Std B" pitchFamily="34" charset="-120"/>
              <a:ea typeface="Adobe 繁黑體 Std B" pitchFamily="34" charset="-120"/>
            </a:endParaRPr>
          </a:p>
        </p:txBody>
      </p:sp>
      <p:sp>
        <p:nvSpPr>
          <p:cNvPr id="12" name="橢圓形圖說文字 11"/>
          <p:cNvSpPr/>
          <p:nvPr/>
        </p:nvSpPr>
        <p:spPr bwMode="auto">
          <a:xfrm>
            <a:off x="6420377" y="3806490"/>
            <a:ext cx="5006433" cy="2352670"/>
          </a:xfrm>
          <a:prstGeom prst="wedgeEllipseCallout">
            <a:avLst>
              <a:gd name="adj1" fmla="val -9101"/>
              <a:gd name="adj2" fmla="val -61746"/>
            </a:avLst>
          </a:prstGeom>
          <a:solidFill>
            <a:srgbClr val="FFFF99"/>
          </a:solidFill>
          <a:ln w="38100" cap="flat" cmpd="sng" algn="ctr">
            <a:solidFill>
              <a:srgbClr val="FF0000"/>
            </a:solidFill>
            <a:prstDash val="dash"/>
            <a:round/>
            <a:headEnd type="none" w="med" len="med"/>
            <a:tailEnd type="none" w="med" len="med"/>
          </a:ln>
          <a:effectLst>
            <a:prstShdw prst="shdw17" dist="17961" dir="2700000">
              <a:schemeClr val="tx1">
                <a:gamma/>
                <a:shade val="60000"/>
                <a:invGamma/>
              </a:schemeClr>
            </a:prstShdw>
          </a:effectLst>
        </p:spPr>
        <p:txBody>
          <a:bodyPr wrap="square" lIns="18000" tIns="18000" rIns="18000" bIns="18000" anchor="ctr">
            <a:spAutoFit/>
          </a:bodyPr>
          <a:lstStyle/>
          <a:p>
            <a:pPr algn="just">
              <a:lnSpc>
                <a:spcPts val="2600"/>
              </a:lnSpc>
              <a:defRPr/>
            </a:pPr>
            <a:r>
              <a:rPr lang="zh-TW" altLang="en-US" sz="1600" dirty="0">
                <a:latin typeface="Adobe 繁黑體 Std B" pitchFamily="34" charset="-120"/>
                <a:ea typeface="Adobe 繁黑體 Std B" pitchFamily="34" charset="-120"/>
              </a:rPr>
              <a:t>學生在九年級時，可以把「國中學生生涯發展紀錄手冊」內的自我認識、學習表現、心理測驗等資料進行彙整，與師長及父母深入討論，進行升學選校的初步規劃。</a:t>
            </a:r>
            <a:endParaRPr lang="en-US" altLang="zh-TW" sz="1600" dirty="0">
              <a:latin typeface="Adobe 繁黑體 Std B" pitchFamily="34" charset="-120"/>
              <a:ea typeface="Adobe 繁黑體 Std B" pitchFamily="34" charset="-120"/>
            </a:endParaRPr>
          </a:p>
        </p:txBody>
      </p:sp>
      <p:pic>
        <p:nvPicPr>
          <p:cNvPr id="4" name="圖片 3">
            <a:extLst>
              <a:ext uri="{FF2B5EF4-FFF2-40B4-BE49-F238E27FC236}">
                <a16:creationId xmlns:a16="http://schemas.microsoft.com/office/drawing/2014/main" id="{FD59DEC7-9F64-467C-8638-C5233AD2848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89934" y="843093"/>
            <a:ext cx="4681691" cy="5171813"/>
          </a:xfrm>
          <a:prstGeom prst="rect">
            <a:avLst/>
          </a:prstGeom>
        </p:spPr>
      </p:pic>
    </p:spTree>
    <p:extLst>
      <p:ext uri="{BB962C8B-B14F-4D97-AF65-F5344CB8AC3E}">
        <p14:creationId xmlns:p14="http://schemas.microsoft.com/office/powerpoint/2010/main" val="321499226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1646224" y="661836"/>
            <a:ext cx="9144000" cy="576263"/>
          </a:xfrm>
          <a:prstGeom prst="rect">
            <a:avLst/>
          </a:prstGeom>
          <a:solidFill>
            <a:srgbClr val="000066">
              <a:alpha val="6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202758" name="文字方塊 38"/>
          <p:cNvSpPr txBox="1">
            <a:spLocks noChangeArrowheads="1"/>
          </p:cNvSpPr>
          <p:nvPr/>
        </p:nvSpPr>
        <p:spPr bwMode="auto">
          <a:xfrm>
            <a:off x="2632111" y="699772"/>
            <a:ext cx="7385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r>
              <a:rPr lang="zh-TW" altLang="en-US" sz="2800" dirty="0">
                <a:solidFill>
                  <a:srgbClr val="FFFFCC"/>
                </a:solidFill>
                <a:latin typeface="Adobe 繁黑體 Std B" pitchFamily="34" charset="-120"/>
                <a:ea typeface="Adobe 繁黑體 Std B" pitchFamily="34" charset="-120"/>
                <a:sym typeface="Wingdings" pitchFamily="2" charset="2"/>
              </a:rPr>
              <a:t>國中學生生涯發展紀錄手冊</a:t>
            </a:r>
            <a:r>
              <a:rPr lang="en-US" altLang="zh-TW" sz="2800" dirty="0">
                <a:solidFill>
                  <a:srgbClr val="FFFFCC"/>
                </a:solidFill>
                <a:latin typeface="Adobe 繁黑體 Std B" pitchFamily="34" charset="-120"/>
                <a:ea typeface="Adobe 繁黑體 Std B" pitchFamily="34" charset="-120"/>
                <a:sym typeface="Wingdings" pitchFamily="2" charset="2"/>
              </a:rPr>
              <a:t>-</a:t>
            </a:r>
            <a:r>
              <a:rPr lang="zh-TW" altLang="en-US" sz="2800" dirty="0">
                <a:solidFill>
                  <a:srgbClr val="FFFFCC"/>
                </a:solidFill>
                <a:latin typeface="Adobe 繁黑體 Std B" pitchFamily="34" charset="-120"/>
                <a:ea typeface="Adobe 繁黑體 Std B" pitchFamily="34" charset="-120"/>
                <a:sym typeface="Wingdings" pitchFamily="2" charset="2"/>
              </a:rPr>
              <a:t>生涯發展規劃書</a:t>
            </a:r>
            <a:endParaRPr lang="zh-TW" altLang="zh-TW" sz="2800" dirty="0">
              <a:solidFill>
                <a:srgbClr val="FFFFCC"/>
              </a:solidFill>
              <a:latin typeface="Adobe 繁黑體 Std B" pitchFamily="34" charset="-120"/>
              <a:ea typeface="Adobe 繁黑體 Std B" pitchFamily="34" charset="-120"/>
            </a:endParaRPr>
          </a:p>
        </p:txBody>
      </p:sp>
      <p:grpSp>
        <p:nvGrpSpPr>
          <p:cNvPr id="202759" name="群組 2"/>
          <p:cNvGrpSpPr>
            <a:grpSpLocks/>
          </p:cNvGrpSpPr>
          <p:nvPr/>
        </p:nvGrpSpPr>
        <p:grpSpPr bwMode="auto">
          <a:xfrm>
            <a:off x="1631951" y="1412876"/>
            <a:ext cx="8856663" cy="4752975"/>
            <a:chOff x="107504" y="1412776"/>
            <a:chExt cx="8856984" cy="5359115"/>
          </a:xfrm>
        </p:grpSpPr>
        <p:sp>
          <p:nvSpPr>
            <p:cNvPr id="20" name="圓角矩形 19"/>
            <p:cNvSpPr/>
            <p:nvPr/>
          </p:nvSpPr>
          <p:spPr>
            <a:xfrm flipV="1">
              <a:off x="179512" y="2287720"/>
              <a:ext cx="8784976" cy="4453648"/>
            </a:xfrm>
            <a:prstGeom prst="roundRect">
              <a:avLst>
                <a:gd name="adj" fmla="val 2191"/>
              </a:avLst>
            </a:prstGeom>
            <a:gradFill>
              <a:gsLst>
                <a:gs pos="0">
                  <a:srgbClr val="1A0001"/>
                </a:gs>
                <a:gs pos="50000">
                  <a:srgbClr val="992151"/>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pic>
          <p:nvPicPr>
            <p:cNvPr id="21"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11560" y="1412776"/>
              <a:ext cx="3816424" cy="5359115"/>
            </a:xfrm>
            <a:prstGeom prst="rect">
              <a:avLst/>
            </a:prstGeom>
            <a:noFill/>
            <a:ln>
              <a:noFill/>
            </a:ln>
            <a:effectLst>
              <a:glow rad="63500">
                <a:schemeClr val="accent4">
                  <a:satMod val="175000"/>
                  <a:alpha val="40000"/>
                </a:schemeClr>
              </a:glow>
              <a:outerShdw blurRad="50800" dist="38100" dir="2700000" algn="tl" rotWithShape="0">
                <a:prstClr val="black">
                  <a:alpha val="40000"/>
                </a:prstClr>
              </a:outerShdw>
            </a:effectLst>
          </p:spPr>
        </p:pic>
        <p:pic>
          <p:nvPicPr>
            <p:cNvPr id="22"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696353" y="1412776"/>
              <a:ext cx="3796665" cy="5348745"/>
            </a:xfrm>
            <a:prstGeom prst="rect">
              <a:avLst/>
            </a:prstGeom>
            <a:noFill/>
            <a:ln>
              <a:noFill/>
            </a:ln>
            <a:effectLst>
              <a:glow rad="63500">
                <a:schemeClr val="accent4">
                  <a:satMod val="175000"/>
                  <a:alpha val="40000"/>
                </a:schemeClr>
              </a:glow>
              <a:outerShdw blurRad="50800" dist="38100" dir="2700000" algn="tl" rotWithShape="0">
                <a:prstClr val="black">
                  <a:alpha val="40000"/>
                </a:prstClr>
              </a:outerShdw>
            </a:effectLst>
          </p:spPr>
        </p:pic>
        <p:pic>
          <p:nvPicPr>
            <p:cNvPr id="202766" name="圖片 1"/>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107504" y="4725144"/>
              <a:ext cx="1512168" cy="194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橢圓形圖說文字 23"/>
            <p:cNvSpPr/>
            <p:nvPr/>
          </p:nvSpPr>
          <p:spPr bwMode="auto">
            <a:xfrm>
              <a:off x="1331511" y="1684849"/>
              <a:ext cx="3600580" cy="3977272"/>
            </a:xfrm>
            <a:prstGeom prst="wedgeEllipseCallout">
              <a:avLst>
                <a:gd name="adj1" fmla="val -41520"/>
                <a:gd name="adj2" fmla="val 50019"/>
              </a:avLst>
            </a:prstGeom>
            <a:solidFill>
              <a:srgbClr val="CCECFF"/>
            </a:solidFill>
            <a:ln w="38100" cap="flat" cmpd="sng" algn="ctr">
              <a:solidFill>
                <a:srgbClr val="00B0F0"/>
              </a:solidFill>
              <a:prstDash val="dash"/>
              <a:round/>
              <a:headEnd type="none" w="med" len="med"/>
              <a:tailEnd type="none" w="med" len="med"/>
            </a:ln>
            <a:effectLst>
              <a:prstShdw prst="shdw17" dist="17961" dir="2700000">
                <a:schemeClr val="tx1">
                  <a:gamma/>
                  <a:shade val="60000"/>
                  <a:invGamma/>
                </a:schemeClr>
              </a:prstShdw>
            </a:effectLst>
          </p:spPr>
          <p:txBody>
            <a:bodyPr lIns="18000" tIns="18000" rIns="18000" bIns="18000" anchor="ctr">
              <a:spAutoFit/>
            </a:bodyPr>
            <a:lstStyle/>
            <a:p>
              <a:pPr>
                <a:lnSpc>
                  <a:spcPts val="2400"/>
                </a:lnSpc>
                <a:defRPr/>
              </a:pPr>
              <a:r>
                <a:rPr lang="zh-TW" altLang="en-US" sz="2400" dirty="0">
                  <a:solidFill>
                    <a:prstClr val="black"/>
                  </a:solidFill>
                  <a:latin typeface="Adobe 繁黑體 Std B" pitchFamily="34" charset="-120"/>
                  <a:ea typeface="Adobe 繁黑體 Std B" pitchFamily="34" charset="-120"/>
                </a:rPr>
                <a:t>學生參考生涯發展手冊資料，親師生一起討論，</a:t>
              </a:r>
              <a:r>
                <a:rPr lang="zh-TW" altLang="en-US" sz="2400" b="1" dirty="0">
                  <a:solidFill>
                    <a:prstClr val="black"/>
                  </a:solidFill>
                  <a:latin typeface="Adobe 繁黑體 Std B" pitchFamily="34" charset="-120"/>
                  <a:ea typeface="Adobe 繁黑體 Std B" pitchFamily="34" charset="-120"/>
                </a:rPr>
                <a:t>依據</a:t>
              </a:r>
              <a:r>
                <a:rPr lang="zh-TW" altLang="en-US" sz="2400" b="1" dirty="0">
                  <a:solidFill>
                    <a:srgbClr val="FF0000"/>
                  </a:solidFill>
                  <a:latin typeface="Adobe 繁黑體 Std B" pitchFamily="34" charset="-120"/>
                  <a:ea typeface="Adobe 繁黑體 Std B" pitchFamily="34" charset="-120"/>
                </a:rPr>
                <a:t>學生學習表現、專長、興趣</a:t>
              </a:r>
              <a:r>
                <a:rPr lang="zh-TW" altLang="en-US" sz="2400" b="1" dirty="0">
                  <a:solidFill>
                    <a:prstClr val="black"/>
                  </a:solidFill>
                  <a:latin typeface="Adobe 繁黑體 Std B" pitchFamily="34" charset="-120"/>
                  <a:ea typeface="Adobe 繁黑體 Std B" pitchFamily="34" charset="-120"/>
                </a:rPr>
                <a:t>等，並且考量想</a:t>
              </a:r>
              <a:r>
                <a:rPr lang="zh-TW" altLang="en-US" sz="2400" b="1" dirty="0">
                  <a:solidFill>
                    <a:srgbClr val="FF0000"/>
                  </a:solidFill>
                  <a:latin typeface="Adobe 繁黑體 Std B" pitchFamily="34" charset="-120"/>
                  <a:ea typeface="Adobe 繁黑體 Std B" pitchFamily="34" charset="-120"/>
                </a:rPr>
                <a:t>升讀學校的入學條件</a:t>
              </a:r>
              <a:r>
                <a:rPr lang="zh-TW" altLang="en-US" sz="2400" dirty="0">
                  <a:solidFill>
                    <a:prstClr val="black"/>
                  </a:solidFill>
                  <a:latin typeface="Adobe 繁黑體 Std B" pitchFamily="34" charset="-120"/>
                  <a:ea typeface="Adobe 繁黑體 Std B" pitchFamily="34" charset="-120"/>
                </a:rPr>
                <a:t>，初步完成個人升學規劃</a:t>
              </a:r>
            </a:p>
          </p:txBody>
        </p:sp>
        <p:grpSp>
          <p:nvGrpSpPr>
            <p:cNvPr id="25" name="群組 24"/>
            <p:cNvGrpSpPr/>
            <p:nvPr/>
          </p:nvGrpSpPr>
          <p:grpSpPr>
            <a:xfrm>
              <a:off x="4860032" y="3356992"/>
              <a:ext cx="936104" cy="2520280"/>
              <a:chOff x="5868144" y="1700808"/>
              <a:chExt cx="1773789" cy="4756286"/>
            </a:xfrm>
            <a:effectLst>
              <a:outerShdw blurRad="368300" sx="115000" sy="115000" algn="ctr" rotWithShape="0">
                <a:srgbClr val="000000">
                  <a:alpha val="31000"/>
                </a:srgbClr>
              </a:outerShdw>
            </a:effectLst>
          </p:grpSpPr>
          <p:pic>
            <p:nvPicPr>
              <p:cNvPr id="26" name="圖片 25" descr="圖片1.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868144" y="1700808"/>
                <a:ext cx="1773789" cy="4756286"/>
              </a:xfrm>
              <a:prstGeom prst="rect">
                <a:avLst/>
              </a:prstGeom>
              <a:effectLst>
                <a:outerShdw blurRad="190500" dist="241300" dir="2700000" sx="98000" sy="98000" algn="tl" rotWithShape="0">
                  <a:prstClr val="black">
                    <a:alpha val="67000"/>
                  </a:prstClr>
                </a:outerShdw>
              </a:effectLst>
            </p:spPr>
          </p:pic>
          <p:sp>
            <p:nvSpPr>
              <p:cNvPr id="32" name="矩形 31"/>
              <p:cNvSpPr/>
              <p:nvPr/>
            </p:nvSpPr>
            <p:spPr bwMode="auto">
              <a:xfrm>
                <a:off x="6156176" y="2276872"/>
                <a:ext cx="1008112" cy="3816424"/>
              </a:xfrm>
              <a:prstGeom prst="rect">
                <a:avLst/>
              </a:prstGeom>
              <a:noFill/>
              <a:ln w="38100" cap="flat" cmpd="sng" algn="ctr">
                <a:solidFill>
                  <a:srgbClr val="FF0000"/>
                </a:solidFill>
                <a:prstDash val="solid"/>
                <a:round/>
                <a:headEnd type="none" w="med" len="med"/>
                <a:tailEnd type="none" w="med" len="med"/>
              </a:ln>
              <a:effectLst/>
            </p:spPr>
            <p:txBody>
              <a:bodyPr/>
              <a:lstStyle/>
              <a:p>
                <a:pPr>
                  <a:defRPr/>
                </a:pPr>
                <a:endParaRPr lang="zh-TW" altLang="en-US" sz="3200" dirty="0">
                  <a:solidFill>
                    <a:prstClr val="black"/>
                  </a:solidFill>
                  <a:ea typeface="新細明體" pitchFamily="18" charset="-120"/>
                </a:endParaRPr>
              </a:p>
            </p:txBody>
          </p:sp>
        </p:grpSp>
      </p:grpSp>
    </p:spTree>
    <p:extLst>
      <p:ext uri="{BB962C8B-B14F-4D97-AF65-F5344CB8AC3E}">
        <p14:creationId xmlns:p14="http://schemas.microsoft.com/office/powerpoint/2010/main" val="4092751330"/>
      </p:ext>
    </p:extLst>
  </p:cSld>
  <p:clrMapOvr>
    <a:masterClrMapping/>
  </p:clrMapOvr>
  <p:transition spd="slow">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D4E12AF-7FD1-40F3-BCB4-13EF979F31BF}"/>
              </a:ext>
            </a:extLst>
          </p:cNvPr>
          <p:cNvSpPr>
            <a:spLocks noGrp="1"/>
          </p:cNvSpPr>
          <p:nvPr>
            <p:ph type="title"/>
          </p:nvPr>
        </p:nvSpPr>
        <p:spPr/>
        <p:txBody>
          <a:bodyPr/>
          <a:lstStyle/>
          <a:p>
            <a:r>
              <a:rPr lang="zh-TW" altLang="en-US" dirty="0"/>
              <a:t>模擬考成績訊息分析</a:t>
            </a:r>
          </a:p>
        </p:txBody>
      </p:sp>
      <p:sp>
        <p:nvSpPr>
          <p:cNvPr id="3" name="內容版面配置區 2">
            <a:extLst>
              <a:ext uri="{FF2B5EF4-FFF2-40B4-BE49-F238E27FC236}">
                <a16:creationId xmlns:a16="http://schemas.microsoft.com/office/drawing/2014/main" id="{DB5B49B3-70A8-4904-A742-2CBAA37728DA}"/>
              </a:ext>
            </a:extLst>
          </p:cNvPr>
          <p:cNvSpPr>
            <a:spLocks noGrp="1"/>
          </p:cNvSpPr>
          <p:nvPr>
            <p:ph idx="1"/>
          </p:nvPr>
        </p:nvSpPr>
        <p:spPr>
          <a:xfrm>
            <a:off x="1547070" y="2556932"/>
            <a:ext cx="2728597" cy="3318936"/>
          </a:xfrm>
        </p:spPr>
        <p:txBody>
          <a:bodyPr>
            <a:normAutofit fontScale="92500" lnSpcReduction="10000"/>
          </a:bodyPr>
          <a:lstStyle/>
          <a:p>
            <a:r>
              <a:rPr lang="zh-TW" altLang="en-US" dirty="0">
                <a:latin typeface="+mj-ea"/>
                <a:ea typeface="+mj-ea"/>
              </a:rPr>
              <a:t>瞭解招生名額與可能排名狀況</a:t>
            </a:r>
            <a:endParaRPr lang="en-US" altLang="zh-TW" dirty="0">
              <a:latin typeface="+mj-ea"/>
              <a:ea typeface="+mj-ea"/>
            </a:endParaRPr>
          </a:p>
          <a:p>
            <a:r>
              <a:rPr lang="zh-TW" altLang="en-US" dirty="0">
                <a:latin typeface="+mj-ea"/>
                <a:ea typeface="+mj-ea"/>
              </a:rPr>
              <a:t>瞭解會考之後各科成績組距之分布</a:t>
            </a:r>
            <a:endParaRPr lang="en-US" altLang="zh-TW" dirty="0">
              <a:latin typeface="+mj-ea"/>
              <a:ea typeface="+mj-ea"/>
            </a:endParaRPr>
          </a:p>
          <a:p>
            <a:r>
              <a:rPr lang="zh-TW" altLang="en-US" dirty="0">
                <a:solidFill>
                  <a:srgbClr val="FF0000"/>
                </a:solidFill>
                <a:latin typeface="+mj-ea"/>
                <a:ea typeface="+mj-ea"/>
              </a:rPr>
              <a:t>參考過去的經驗與數據，但資料可能有誤！請謹慎參酌。</a:t>
            </a:r>
            <a:r>
              <a:rPr lang="en-US" altLang="zh-TW" dirty="0">
                <a:solidFill>
                  <a:srgbClr val="FF0000"/>
                </a:solidFill>
                <a:latin typeface="+mj-ea"/>
                <a:ea typeface="+mj-ea"/>
              </a:rPr>
              <a:t>(113 </a:t>
            </a:r>
            <a:r>
              <a:rPr lang="zh-TW" altLang="en-US" dirty="0">
                <a:solidFill>
                  <a:srgbClr val="FF0000"/>
                </a:solidFill>
                <a:latin typeface="+mj-ea"/>
                <a:ea typeface="+mj-ea"/>
              </a:rPr>
              <a:t>基北區 最低錄取分數</a:t>
            </a:r>
            <a:r>
              <a:rPr lang="en-US" altLang="zh-TW" dirty="0">
                <a:solidFill>
                  <a:srgbClr val="FF0000"/>
                </a:solidFill>
                <a:latin typeface="+mj-ea"/>
                <a:ea typeface="+mj-ea"/>
              </a:rPr>
              <a:t>)</a:t>
            </a:r>
            <a:endParaRPr lang="zh-TW" altLang="en-US" dirty="0">
              <a:solidFill>
                <a:srgbClr val="FF0000"/>
              </a:solidFill>
              <a:latin typeface="+mj-ea"/>
              <a:ea typeface="+mj-ea"/>
            </a:endParaRPr>
          </a:p>
        </p:txBody>
      </p:sp>
      <p:pic>
        <p:nvPicPr>
          <p:cNvPr id="4" name="圖片 3">
            <a:extLst>
              <a:ext uri="{FF2B5EF4-FFF2-40B4-BE49-F238E27FC236}">
                <a16:creationId xmlns:a16="http://schemas.microsoft.com/office/drawing/2014/main" id="{2233D722-C85E-4B5D-BD3D-C5C54AD6067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98633" y="2175030"/>
            <a:ext cx="6516210" cy="3982490"/>
          </a:xfrm>
          <a:prstGeom prst="rect">
            <a:avLst/>
          </a:prstGeom>
        </p:spPr>
      </p:pic>
    </p:spTree>
    <p:extLst>
      <p:ext uri="{BB962C8B-B14F-4D97-AF65-F5344CB8AC3E}">
        <p14:creationId xmlns:p14="http://schemas.microsoft.com/office/powerpoint/2010/main" val="25792624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04F7D79-515A-424C-8FBF-18E8D6A6E207}"/>
              </a:ext>
            </a:extLst>
          </p:cNvPr>
          <p:cNvSpPr>
            <a:spLocks noGrp="1"/>
          </p:cNvSpPr>
          <p:nvPr>
            <p:ph type="title"/>
          </p:nvPr>
        </p:nvSpPr>
        <p:spPr/>
        <p:txBody>
          <a:bodyPr>
            <a:noAutofit/>
          </a:bodyPr>
          <a:lstStyle/>
          <a:p>
            <a:r>
              <a:rPr lang="zh-TW" altLang="zh-TW" sz="3200" b="1" dirty="0"/>
              <a:t>○○國中三年級志願選填適性入學輔導記錄</a:t>
            </a:r>
            <a:br>
              <a:rPr lang="zh-TW" altLang="zh-TW" sz="3200" b="1" dirty="0"/>
            </a:br>
            <a:r>
              <a:rPr lang="en-US" altLang="zh-TW" sz="3200" b="1" dirty="0"/>
              <a:t>(</a:t>
            </a:r>
            <a:r>
              <a:rPr lang="zh-TW" altLang="en-US" sz="3200" b="1" dirty="0">
                <a:solidFill>
                  <a:srgbClr val="FF0000"/>
                </a:solidFill>
              </a:rPr>
              <a:t>輔導夥伴如專輔教師</a:t>
            </a:r>
            <a:r>
              <a:rPr lang="zh-TW" altLang="en-US" sz="3200" b="1" dirty="0"/>
              <a:t>於第二次模擬志願選填、</a:t>
            </a:r>
            <a:r>
              <a:rPr lang="zh-TW" altLang="zh-TW" sz="3200" b="1" dirty="0"/>
              <a:t>會考成績公告後</a:t>
            </a:r>
            <a:r>
              <a:rPr lang="zh-TW" altLang="en-US" sz="3200" b="1" dirty="0"/>
              <a:t>可協助教務處進行適性輔導建議</a:t>
            </a:r>
            <a:r>
              <a:rPr lang="en-US" altLang="zh-TW" sz="3200" b="1" dirty="0"/>
              <a:t>)</a:t>
            </a:r>
            <a:endParaRPr lang="zh-TW" altLang="en-US" sz="3200" b="1" dirty="0"/>
          </a:p>
        </p:txBody>
      </p:sp>
      <p:graphicFrame>
        <p:nvGraphicFramePr>
          <p:cNvPr id="5" name="內容版面配置區 4">
            <a:extLst>
              <a:ext uri="{FF2B5EF4-FFF2-40B4-BE49-F238E27FC236}">
                <a16:creationId xmlns:a16="http://schemas.microsoft.com/office/drawing/2014/main" id="{5637B3CC-AB90-4781-B89D-5740B40DDF5B}"/>
              </a:ext>
            </a:extLst>
          </p:cNvPr>
          <p:cNvGraphicFramePr>
            <a:graphicFrameLocks noGrp="1"/>
          </p:cNvGraphicFramePr>
          <p:nvPr>
            <p:ph idx="1"/>
            <p:extLst>
              <p:ext uri="{D42A27DB-BD31-4B8C-83A1-F6EECF244321}">
                <p14:modId xmlns:p14="http://schemas.microsoft.com/office/powerpoint/2010/main" val="1672580659"/>
              </p:ext>
            </p:extLst>
          </p:nvPr>
        </p:nvGraphicFramePr>
        <p:xfrm>
          <a:off x="1396069" y="2600587"/>
          <a:ext cx="5989739" cy="3373511"/>
        </p:xfrm>
        <a:graphic>
          <a:graphicData uri="http://schemas.openxmlformats.org/drawingml/2006/table">
            <a:tbl>
              <a:tblPr firstRow="1" firstCol="1" lastRow="1" lastCol="1" bandRow="1" bandCol="1">
                <a:tableStyleId>{5C22544A-7EE6-4342-B048-85BDC9FD1C3A}</a:tableStyleId>
              </a:tblPr>
              <a:tblGrid>
                <a:gridCol w="593159">
                  <a:extLst>
                    <a:ext uri="{9D8B030D-6E8A-4147-A177-3AD203B41FA5}">
                      <a16:colId xmlns:a16="http://schemas.microsoft.com/office/drawing/2014/main" val="1289094287"/>
                    </a:ext>
                  </a:extLst>
                </a:gridCol>
                <a:gridCol w="833766">
                  <a:extLst>
                    <a:ext uri="{9D8B030D-6E8A-4147-A177-3AD203B41FA5}">
                      <a16:colId xmlns:a16="http://schemas.microsoft.com/office/drawing/2014/main" val="2531508883"/>
                    </a:ext>
                  </a:extLst>
                </a:gridCol>
                <a:gridCol w="763255">
                  <a:extLst>
                    <a:ext uri="{9D8B030D-6E8A-4147-A177-3AD203B41FA5}">
                      <a16:colId xmlns:a16="http://schemas.microsoft.com/office/drawing/2014/main" val="2785221360"/>
                    </a:ext>
                  </a:extLst>
                </a:gridCol>
                <a:gridCol w="2827680">
                  <a:extLst>
                    <a:ext uri="{9D8B030D-6E8A-4147-A177-3AD203B41FA5}">
                      <a16:colId xmlns:a16="http://schemas.microsoft.com/office/drawing/2014/main" val="1179760995"/>
                    </a:ext>
                  </a:extLst>
                </a:gridCol>
                <a:gridCol w="971879">
                  <a:extLst>
                    <a:ext uri="{9D8B030D-6E8A-4147-A177-3AD203B41FA5}">
                      <a16:colId xmlns:a16="http://schemas.microsoft.com/office/drawing/2014/main" val="2667029265"/>
                    </a:ext>
                  </a:extLst>
                </a:gridCol>
              </a:tblGrid>
              <a:tr h="498377">
                <a:tc>
                  <a:txBody>
                    <a:bodyPr/>
                    <a:lstStyle/>
                    <a:p>
                      <a:pPr algn="ctr">
                        <a:lnSpc>
                          <a:spcPts val="1600"/>
                        </a:lnSpc>
                        <a:spcAft>
                          <a:spcPts val="0"/>
                        </a:spcAft>
                        <a:tabLst>
                          <a:tab pos="666750" algn="l"/>
                        </a:tabLst>
                      </a:pPr>
                      <a:r>
                        <a:rPr lang="zh-TW" sz="1400" kern="100">
                          <a:effectLst/>
                        </a:rPr>
                        <a:t>編號</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400" kern="100">
                          <a:effectLst/>
                        </a:rPr>
                        <a:t>班級</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400" kern="100">
                          <a:effectLst/>
                        </a:rPr>
                        <a:t>姓名</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400" kern="100">
                          <a:effectLst/>
                        </a:rPr>
                        <a:t>志願選填適性輔導建議</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400" kern="100" dirty="0">
                          <a:effectLst/>
                        </a:rPr>
                        <a:t>輔導人員</a:t>
                      </a:r>
                      <a:endParaRPr lang="zh-TW" sz="1200" kern="100" dirty="0">
                        <a:effectLst/>
                        <a:latin typeface="Times New Roman" panose="02020603050405020304" pitchFamily="18" charset="0"/>
                        <a:ea typeface="新細明體" panose="02020500000000000000" pitchFamily="18" charset="-120"/>
                      </a:endParaRPr>
                    </a:p>
                  </a:txBody>
                  <a:tcPr marL="68394" marR="68394" marT="0" marB="0" anchor="ctr"/>
                </a:tc>
                <a:extLst>
                  <a:ext uri="{0D108BD9-81ED-4DB2-BD59-A6C34878D82A}">
                    <a16:rowId xmlns:a16="http://schemas.microsoft.com/office/drawing/2014/main" val="2147203866"/>
                  </a:ext>
                </a:extLst>
              </a:tr>
              <a:tr h="631020">
                <a:tc>
                  <a:txBody>
                    <a:bodyPr/>
                    <a:lstStyle/>
                    <a:p>
                      <a:pPr algn="ctr">
                        <a:lnSpc>
                          <a:spcPts val="1600"/>
                        </a:lnSpc>
                        <a:spcAft>
                          <a:spcPts val="0"/>
                        </a:spcAft>
                        <a:tabLst>
                          <a:tab pos="666750" algn="l"/>
                        </a:tabLst>
                      </a:pPr>
                      <a:r>
                        <a:rPr lang="en-US" sz="1200" kern="100">
                          <a:effectLst/>
                        </a:rPr>
                        <a:t>1</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200" kern="100">
                          <a:effectLst/>
                        </a:rPr>
                        <a:t>三年○班</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200" kern="100">
                          <a:effectLst/>
                        </a:rPr>
                        <a:t>陳○○</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marL="342900" lvl="0" indent="-342900" algn="just">
                        <a:lnSpc>
                          <a:spcPts val="1600"/>
                        </a:lnSpc>
                        <a:spcAft>
                          <a:spcPts val="0"/>
                        </a:spcAft>
                        <a:buFont typeface="+mj-lt"/>
                        <a:buAutoNum type="arabicPeriod"/>
                        <a:tabLst>
                          <a:tab pos="228600" algn="l"/>
                          <a:tab pos="666750" algn="l"/>
                        </a:tabLst>
                      </a:pPr>
                      <a:r>
                        <a:rPr lang="zh-TW" sz="1200" kern="100" dirty="0">
                          <a:effectLst/>
                        </a:rPr>
                        <a:t>陳生個別序位</a:t>
                      </a:r>
                      <a:r>
                        <a:rPr lang="en-US" altLang="zh-TW" sz="1200" kern="100" dirty="0">
                          <a:effectLst/>
                        </a:rPr>
                        <a:t>    </a:t>
                      </a:r>
                      <a:r>
                        <a:rPr lang="en-US" sz="1200" kern="100" dirty="0">
                          <a:effectLst/>
                        </a:rPr>
                        <a:t>%</a:t>
                      </a:r>
                      <a:r>
                        <a:rPr lang="zh-TW" sz="1200" kern="100" dirty="0">
                          <a:effectLst/>
                        </a:rPr>
                        <a:t>。</a:t>
                      </a:r>
                    </a:p>
                    <a:p>
                      <a:pPr marL="342900" lvl="0" indent="-342900" algn="just">
                        <a:lnSpc>
                          <a:spcPts val="1600"/>
                        </a:lnSpc>
                        <a:spcAft>
                          <a:spcPts val="0"/>
                        </a:spcAft>
                        <a:buFont typeface="+mj-lt"/>
                        <a:buAutoNum type="arabicPeriod"/>
                        <a:tabLst>
                          <a:tab pos="228600" algn="l"/>
                          <a:tab pos="666750" algn="l"/>
                        </a:tabLst>
                      </a:pPr>
                      <a:r>
                        <a:rPr lang="zh-TW" sz="1200" kern="100" dirty="0">
                          <a:effectLst/>
                        </a:rPr>
                        <a:t>陳生對外貿與語言科別有興趣，協助修正填寫之志願序。</a:t>
                      </a:r>
                      <a:endParaRPr lang="zh-TW" sz="1200" kern="100" dirty="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200" kern="100">
                          <a:effectLst/>
                        </a:rPr>
                        <a:t>鍾國璽</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extLst>
                  <a:ext uri="{0D108BD9-81ED-4DB2-BD59-A6C34878D82A}">
                    <a16:rowId xmlns:a16="http://schemas.microsoft.com/office/drawing/2014/main" val="1794887521"/>
                  </a:ext>
                </a:extLst>
              </a:tr>
              <a:tr h="1427651">
                <a:tc>
                  <a:txBody>
                    <a:bodyPr/>
                    <a:lstStyle/>
                    <a:p>
                      <a:pPr algn="ctr">
                        <a:lnSpc>
                          <a:spcPts val="1600"/>
                        </a:lnSpc>
                        <a:spcAft>
                          <a:spcPts val="0"/>
                        </a:spcAft>
                        <a:tabLst>
                          <a:tab pos="666750" algn="l"/>
                        </a:tabLst>
                      </a:pPr>
                      <a:r>
                        <a:rPr lang="en-US" sz="1200" kern="100">
                          <a:effectLst/>
                        </a:rPr>
                        <a:t>2</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200" kern="100">
                          <a:effectLst/>
                        </a:rPr>
                        <a:t>三年○班</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nSpc>
                          <a:spcPts val="1600"/>
                        </a:lnSpc>
                        <a:spcAft>
                          <a:spcPts val="0"/>
                        </a:spcAft>
                      </a:pPr>
                      <a:r>
                        <a:rPr lang="zh-TW" sz="1200" kern="100">
                          <a:effectLst/>
                        </a:rPr>
                        <a:t>彭○○</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marL="342900" lvl="0" indent="-342900" algn="just">
                        <a:lnSpc>
                          <a:spcPts val="1600"/>
                        </a:lnSpc>
                        <a:spcAft>
                          <a:spcPts val="0"/>
                        </a:spcAft>
                        <a:buFont typeface="+mj-lt"/>
                        <a:buAutoNum type="arabicPeriod"/>
                        <a:tabLst>
                          <a:tab pos="228600" algn="l"/>
                          <a:tab pos="666750" algn="l"/>
                        </a:tabLst>
                      </a:pPr>
                      <a:r>
                        <a:rPr lang="zh-TW" sz="1200" kern="100" dirty="0">
                          <a:effectLst/>
                        </a:rPr>
                        <a:t>彭生與家長到校討論志願序的選填方式。</a:t>
                      </a:r>
                    </a:p>
                    <a:p>
                      <a:pPr marL="342900" lvl="0" indent="-342900" algn="just">
                        <a:lnSpc>
                          <a:spcPts val="1600"/>
                        </a:lnSpc>
                        <a:spcAft>
                          <a:spcPts val="0"/>
                        </a:spcAft>
                        <a:buFont typeface="+mj-lt"/>
                        <a:buAutoNum type="arabicPeriod"/>
                        <a:tabLst>
                          <a:tab pos="228600" algn="l"/>
                          <a:tab pos="666750" algn="l"/>
                        </a:tabLst>
                      </a:pPr>
                      <a:r>
                        <a:rPr lang="zh-TW" sz="1200" kern="100" dirty="0">
                          <a:effectLst/>
                        </a:rPr>
                        <a:t>彭生個別序位</a:t>
                      </a:r>
                      <a:r>
                        <a:rPr lang="en-US" altLang="zh-TW" sz="1200" kern="100" dirty="0">
                          <a:effectLst/>
                        </a:rPr>
                        <a:t>   </a:t>
                      </a:r>
                      <a:r>
                        <a:rPr lang="en-US" sz="1200" kern="100" dirty="0">
                          <a:effectLst/>
                        </a:rPr>
                        <a:t>%</a:t>
                      </a:r>
                      <a:r>
                        <a:rPr lang="zh-TW" sz="1200" kern="100" dirty="0">
                          <a:effectLst/>
                        </a:rPr>
                        <a:t>，鼓勵填寫國立高職，也可填寫私立高職適性職群的科別</a:t>
                      </a:r>
                      <a:r>
                        <a:rPr lang="en-US" sz="1200" kern="100" dirty="0">
                          <a:effectLst/>
                        </a:rPr>
                        <a:t>(</a:t>
                      </a:r>
                      <a:r>
                        <a:rPr lang="zh-TW" sz="1200" kern="100" dirty="0">
                          <a:effectLst/>
                        </a:rPr>
                        <a:t>參照國中學生生涯發展紀錄手冊之心理測驗</a:t>
                      </a:r>
                      <a:r>
                        <a:rPr lang="en-US" sz="1200" kern="100" dirty="0">
                          <a:effectLst/>
                        </a:rPr>
                        <a:t>)</a:t>
                      </a:r>
                      <a:endParaRPr lang="zh-TW" sz="1200" kern="100" dirty="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200" kern="100">
                          <a:effectLst/>
                        </a:rPr>
                        <a:t>鍾國璽</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extLst>
                  <a:ext uri="{0D108BD9-81ED-4DB2-BD59-A6C34878D82A}">
                    <a16:rowId xmlns:a16="http://schemas.microsoft.com/office/drawing/2014/main" val="271777080"/>
                  </a:ext>
                </a:extLst>
              </a:tr>
              <a:tr h="816463">
                <a:tc>
                  <a:txBody>
                    <a:bodyPr/>
                    <a:lstStyle/>
                    <a:p>
                      <a:pPr algn="ctr">
                        <a:lnSpc>
                          <a:spcPts val="1600"/>
                        </a:lnSpc>
                        <a:spcAft>
                          <a:spcPts val="0"/>
                        </a:spcAft>
                        <a:tabLst>
                          <a:tab pos="666750" algn="l"/>
                        </a:tabLst>
                      </a:pPr>
                      <a:r>
                        <a:rPr lang="en-US" sz="1200" kern="100">
                          <a:effectLst/>
                        </a:rPr>
                        <a:t>3</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200" kern="100">
                          <a:effectLst/>
                        </a:rPr>
                        <a:t>三年○班</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200" kern="100">
                          <a:effectLst/>
                        </a:rPr>
                        <a:t>林○○</a:t>
                      </a:r>
                      <a:endParaRPr lang="zh-TW" sz="1200" kern="10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just">
                        <a:lnSpc>
                          <a:spcPts val="1600"/>
                        </a:lnSpc>
                        <a:spcAft>
                          <a:spcPts val="0"/>
                        </a:spcAft>
                        <a:tabLst>
                          <a:tab pos="666750" algn="l"/>
                        </a:tabLst>
                      </a:pPr>
                      <a:r>
                        <a:rPr lang="zh-TW" sz="1200" kern="100" dirty="0">
                          <a:effectLst/>
                        </a:rPr>
                        <a:t>林生家長指示只能填國立學校</a:t>
                      </a:r>
                    </a:p>
                    <a:p>
                      <a:pPr algn="just">
                        <a:lnSpc>
                          <a:spcPts val="1600"/>
                        </a:lnSpc>
                        <a:spcAft>
                          <a:spcPts val="0"/>
                        </a:spcAft>
                        <a:tabLst>
                          <a:tab pos="666750" algn="l"/>
                        </a:tabLst>
                      </a:pPr>
                      <a:r>
                        <a:rPr lang="zh-TW" sz="1200" kern="100" dirty="0">
                          <a:effectLst/>
                        </a:rPr>
                        <a:t>林生個別序位</a:t>
                      </a:r>
                      <a:r>
                        <a:rPr lang="en-US" altLang="zh-TW" sz="1200" kern="100" dirty="0">
                          <a:effectLst/>
                        </a:rPr>
                        <a:t>3</a:t>
                      </a:r>
                      <a:r>
                        <a:rPr lang="en-US" sz="1200" kern="100" dirty="0">
                          <a:effectLst/>
                        </a:rPr>
                        <a:t>0%</a:t>
                      </a:r>
                      <a:r>
                        <a:rPr lang="zh-TW" sz="1200" kern="100" dirty="0">
                          <a:effectLst/>
                        </a:rPr>
                        <a:t>，建議填列私校，不被採納說即使上後壁高中亦可。</a:t>
                      </a:r>
                      <a:endParaRPr lang="zh-TW" sz="1200" kern="100" dirty="0">
                        <a:effectLst/>
                        <a:latin typeface="Times New Roman" panose="02020603050405020304" pitchFamily="18" charset="0"/>
                        <a:ea typeface="新細明體" panose="02020500000000000000" pitchFamily="18" charset="-120"/>
                      </a:endParaRPr>
                    </a:p>
                  </a:txBody>
                  <a:tcPr marL="68394" marR="68394" marT="0" marB="0" anchor="ctr"/>
                </a:tc>
                <a:tc>
                  <a:txBody>
                    <a:bodyPr/>
                    <a:lstStyle/>
                    <a:p>
                      <a:pPr algn="ctr">
                        <a:lnSpc>
                          <a:spcPts val="1600"/>
                        </a:lnSpc>
                        <a:spcAft>
                          <a:spcPts val="0"/>
                        </a:spcAft>
                        <a:tabLst>
                          <a:tab pos="666750" algn="l"/>
                        </a:tabLst>
                      </a:pPr>
                      <a:r>
                        <a:rPr lang="zh-TW" sz="1200" kern="100" dirty="0">
                          <a:effectLst/>
                        </a:rPr>
                        <a:t>鍾國璽</a:t>
                      </a:r>
                      <a:endParaRPr lang="zh-TW" sz="1200" kern="100" dirty="0">
                        <a:effectLst/>
                        <a:latin typeface="Times New Roman" panose="02020603050405020304" pitchFamily="18" charset="0"/>
                        <a:ea typeface="新細明體" panose="02020500000000000000" pitchFamily="18" charset="-120"/>
                      </a:endParaRPr>
                    </a:p>
                  </a:txBody>
                  <a:tcPr marL="68394" marR="68394" marT="0" marB="0" anchor="ctr"/>
                </a:tc>
                <a:extLst>
                  <a:ext uri="{0D108BD9-81ED-4DB2-BD59-A6C34878D82A}">
                    <a16:rowId xmlns:a16="http://schemas.microsoft.com/office/drawing/2014/main" val="4237878048"/>
                  </a:ext>
                </a:extLst>
              </a:tr>
            </a:tbl>
          </a:graphicData>
        </a:graphic>
      </p:graphicFrame>
      <p:pic>
        <p:nvPicPr>
          <p:cNvPr id="1026" name="Picture 2" descr="IMG_0805">
            <a:extLst>
              <a:ext uri="{FF2B5EF4-FFF2-40B4-BE49-F238E27FC236}">
                <a16:creationId xmlns:a16="http://schemas.microsoft.com/office/drawing/2014/main" id="{A16DB176-432B-4C9F-A3C6-CDD72F5F04B0}"/>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71235" y="2600587"/>
            <a:ext cx="2378075" cy="1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IMG_0793">
            <a:extLst>
              <a:ext uri="{FF2B5EF4-FFF2-40B4-BE49-F238E27FC236}">
                <a16:creationId xmlns:a16="http://schemas.microsoft.com/office/drawing/2014/main" id="{253D3D83-5AC2-4A12-B598-4840F717E19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71235" y="4376957"/>
            <a:ext cx="2378075" cy="1588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a:extLst>
              <a:ext uri="{FF2B5EF4-FFF2-40B4-BE49-F238E27FC236}">
                <a16:creationId xmlns:a16="http://schemas.microsoft.com/office/drawing/2014/main" id="{95C9CC79-7077-4EE1-B628-11B03B2FCB8B}"/>
              </a:ext>
            </a:extLst>
          </p:cNvPr>
          <p:cNvSpPr/>
          <p:nvPr/>
        </p:nvSpPr>
        <p:spPr>
          <a:xfrm>
            <a:off x="10002472" y="4376957"/>
            <a:ext cx="1373000" cy="1477328"/>
          </a:xfrm>
          <a:prstGeom prst="rect">
            <a:avLst/>
          </a:prstGeom>
        </p:spPr>
        <p:txBody>
          <a:bodyPr wrap="square">
            <a:spAutoFit/>
          </a:bodyPr>
          <a:lstStyle/>
          <a:p>
            <a:r>
              <a:rPr lang="zh-TW" altLang="zh-TW" b="1" kern="100" dirty="0">
                <a:solidFill>
                  <a:srgbClr val="000000"/>
                </a:solidFill>
                <a:ea typeface="標楷體" panose="03000509000000000000" pitchFamily="65" charset="-120"/>
                <a:cs typeface="Times New Roman" panose="02020603050405020304" pitchFamily="18" charset="0"/>
              </a:rPr>
              <a:t>經過探索興趣與專長，選填適合自己的升學進路。</a:t>
            </a:r>
            <a:endParaRPr lang="zh-TW" altLang="en-US" dirty="0"/>
          </a:p>
        </p:txBody>
      </p:sp>
      <p:sp>
        <p:nvSpPr>
          <p:cNvPr id="7" name="矩形 6">
            <a:extLst>
              <a:ext uri="{FF2B5EF4-FFF2-40B4-BE49-F238E27FC236}">
                <a16:creationId xmlns:a16="http://schemas.microsoft.com/office/drawing/2014/main" id="{405217D1-06BE-4CF7-8D3B-118137207977}"/>
              </a:ext>
            </a:extLst>
          </p:cNvPr>
          <p:cNvSpPr/>
          <p:nvPr/>
        </p:nvSpPr>
        <p:spPr>
          <a:xfrm>
            <a:off x="10049310" y="2489389"/>
            <a:ext cx="1373001" cy="1477328"/>
          </a:xfrm>
          <a:prstGeom prst="rect">
            <a:avLst/>
          </a:prstGeom>
        </p:spPr>
        <p:txBody>
          <a:bodyPr wrap="square">
            <a:spAutoFit/>
          </a:bodyPr>
          <a:lstStyle/>
          <a:p>
            <a:r>
              <a:rPr lang="zh-TW" altLang="en-US" b="1" kern="100" dirty="0">
                <a:solidFill>
                  <a:srgbClr val="000000"/>
                </a:solidFill>
                <a:ea typeface="標楷體" panose="03000509000000000000" pitchFamily="65" charset="-120"/>
                <a:cs typeface="Times New Roman" panose="02020603050405020304" pitchFamily="18" charset="0"/>
              </a:rPr>
              <a:t>由家長與學生的互動中找到自己的優點與專長，並接納自己。</a:t>
            </a:r>
          </a:p>
        </p:txBody>
      </p:sp>
    </p:spTree>
    <p:extLst>
      <p:ext uri="{BB962C8B-B14F-4D97-AF65-F5344CB8AC3E}">
        <p14:creationId xmlns:p14="http://schemas.microsoft.com/office/powerpoint/2010/main" val="3934162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字版面配置區 2"/>
          <p:cNvSpPr txBox="1">
            <a:spLocks/>
          </p:cNvSpPr>
          <p:nvPr/>
        </p:nvSpPr>
        <p:spPr>
          <a:xfrm>
            <a:off x="3147597" y="1204178"/>
            <a:ext cx="7923923" cy="5682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TW" sz="3792" b="1" dirty="0">
                <a:solidFill>
                  <a:srgbClr val="004999"/>
                </a:solidFill>
                <a:latin typeface="微軟正黑體" panose="020B0604030504040204" pitchFamily="34" charset="-120"/>
                <a:ea typeface="微軟正黑體" panose="020B0604030504040204" pitchFamily="34" charset="-120"/>
              </a:rPr>
              <a:t>105-113</a:t>
            </a:r>
            <a:r>
              <a:rPr lang="zh-TW" altLang="en-US" sz="3792" b="1" dirty="0">
                <a:solidFill>
                  <a:srgbClr val="004999"/>
                </a:solidFill>
                <a:latin typeface="微軟正黑體" panose="020B0604030504040204" pitchFamily="34" charset="-120"/>
                <a:ea typeface="微軟正黑體" panose="020B0604030504040204" pitchFamily="34" charset="-120"/>
              </a:rPr>
              <a:t>學年度學測與統測考生人數</a:t>
            </a:r>
          </a:p>
        </p:txBody>
      </p:sp>
      <p:pic>
        <p:nvPicPr>
          <p:cNvPr id="8" name="圖片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8575" y="2427042"/>
            <a:ext cx="11629747" cy="3969319"/>
          </a:xfrm>
          <a:prstGeom prst="rect">
            <a:avLst/>
          </a:prstGeom>
        </p:spPr>
      </p:pic>
      <p:pic>
        <p:nvPicPr>
          <p:cNvPr id="9" name="圖片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85174" y="6293793"/>
            <a:ext cx="2221653" cy="433493"/>
          </a:xfrm>
          <a:prstGeom prst="rect">
            <a:avLst/>
          </a:prstGeom>
        </p:spPr>
      </p:pic>
      <p:pic>
        <p:nvPicPr>
          <p:cNvPr id="11" name="圖片 10">
            <a:extLst>
              <a:ext uri="{FF2B5EF4-FFF2-40B4-BE49-F238E27FC236}">
                <a16:creationId xmlns:a16="http://schemas.microsoft.com/office/drawing/2014/main" id="{AADD29BA-C8E0-4DD5-B950-70DCA252CB0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4580" y="0"/>
            <a:ext cx="1940247" cy="2096117"/>
          </a:xfrm>
          <a:prstGeom prst="rect">
            <a:avLst/>
          </a:prstGeom>
        </p:spPr>
      </p:pic>
    </p:spTree>
    <p:extLst>
      <p:ext uri="{BB962C8B-B14F-4D97-AF65-F5344CB8AC3E}">
        <p14:creationId xmlns:p14="http://schemas.microsoft.com/office/powerpoint/2010/main" val="231009526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custDataLst>
              <p:tags r:id="rId2"/>
            </p:custDataLst>
          </p:nvPr>
        </p:nvCxnSpPr>
        <p:spPr>
          <a:xfrm>
            <a:off x="1676400" y="0"/>
            <a:ext cx="0" cy="685800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custDataLst>
              <p:tags r:id="rId3"/>
            </p:custDataLst>
          </p:nvPr>
        </p:nvCxnSpPr>
        <p:spPr>
          <a:xfrm>
            <a:off x="0" y="3848100"/>
            <a:ext cx="12192000"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文本框 15"/>
          <p:cNvSpPr txBox="1"/>
          <p:nvPr/>
        </p:nvSpPr>
        <p:spPr>
          <a:xfrm>
            <a:off x="5161169" y="2927889"/>
            <a:ext cx="5724644" cy="1569660"/>
          </a:xfrm>
          <a:prstGeom prst="rect">
            <a:avLst/>
          </a:prstGeom>
          <a:noFill/>
        </p:spPr>
        <p:txBody>
          <a:bodyPr wrap="none" rtlCol="0">
            <a:spAutoFit/>
          </a:bodyPr>
          <a:lstStyle/>
          <a:p>
            <a:pPr lvl="0" defTabSz="914400">
              <a:defRPr/>
            </a:pPr>
            <a:r>
              <a:rPr lang="zh-TW" altLang="en-US" sz="4800" dirty="0">
                <a:solidFill>
                  <a:srgbClr val="000000">
                    <a:lumMod val="75000"/>
                    <a:lumOff val="25000"/>
                  </a:srgbClr>
                </a:solidFill>
                <a:latin typeface="Arial"/>
                <a:ea typeface="Microsoft YaHei"/>
                <a:cs typeface="+mn-ea"/>
                <a:sym typeface="+mn-lt"/>
              </a:rPr>
              <a:t>跨處室生涯觀點解析</a:t>
            </a:r>
            <a:endParaRPr lang="en-US" altLang="zh-TW" sz="4800" dirty="0">
              <a:solidFill>
                <a:srgbClr val="000000">
                  <a:lumMod val="75000"/>
                  <a:lumOff val="25000"/>
                </a:srgbClr>
              </a:solidFill>
              <a:latin typeface="Arial"/>
              <a:ea typeface="Microsoft YaHei"/>
              <a:cs typeface="+mn-ea"/>
              <a:sym typeface="+mn-lt"/>
            </a:endParaRPr>
          </a:p>
          <a:p>
            <a:pPr lvl="0" defTabSz="914400">
              <a:defRPr/>
            </a:pPr>
            <a:r>
              <a:rPr lang="zh-TW" altLang="en-US" sz="4800" dirty="0">
                <a:solidFill>
                  <a:srgbClr val="000000">
                    <a:lumMod val="75000"/>
                    <a:lumOff val="25000"/>
                  </a:srgbClr>
                </a:solidFill>
                <a:latin typeface="Arial"/>
                <a:ea typeface="Microsoft YaHei"/>
                <a:cs typeface="+mn-ea"/>
                <a:sym typeface="+mn-lt"/>
              </a:rPr>
              <a:t>志願選填之工作規劃</a:t>
            </a:r>
            <a:endParaRPr kumimoji="0" lang="zh-CN" altLang="en-US" sz="4800" b="0" i="0" u="none" strike="noStrike" kern="1200" cap="none" spc="0" normalizeH="0" baseline="0" noProof="0" dirty="0">
              <a:ln>
                <a:noFill/>
              </a:ln>
              <a:solidFill>
                <a:srgbClr val="000000">
                  <a:lumMod val="75000"/>
                  <a:lumOff val="25000"/>
                </a:srgbClr>
              </a:solidFill>
              <a:effectLst/>
              <a:uLnTx/>
              <a:uFillTx/>
              <a:latin typeface="Arial"/>
              <a:ea typeface="Microsoft YaHei"/>
              <a:cs typeface="+mn-ea"/>
              <a:sym typeface="+mn-lt"/>
            </a:endParaRPr>
          </a:p>
        </p:txBody>
      </p:sp>
      <p:pic>
        <p:nvPicPr>
          <p:cNvPr id="15" name="图片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352565" y="1897153"/>
            <a:ext cx="3875087" cy="2802746"/>
          </a:xfrm>
          <a:prstGeom prst="rect">
            <a:avLst/>
          </a:prstGeom>
        </p:spPr>
      </p:pic>
      <p:sp>
        <p:nvSpPr>
          <p:cNvPr id="16" name="文本框 3"/>
          <p:cNvSpPr txBox="1"/>
          <p:nvPr>
            <p:custDataLst>
              <p:tags r:id="rId4"/>
            </p:custDataLst>
          </p:nvPr>
        </p:nvSpPr>
        <p:spPr>
          <a:xfrm>
            <a:off x="2576181" y="3098501"/>
            <a:ext cx="1835944" cy="400050"/>
          </a:xfrm>
          <a:prstGeom prst="rect">
            <a:avLst/>
          </a:prstGeom>
          <a:noFill/>
        </p:spPr>
        <p:txBody>
          <a:bodyPr lIns="0" rIns="0"/>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rPr>
              <a:t>PART04</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endParaRPr>
          </a:p>
        </p:txBody>
      </p:sp>
    </p:spTree>
    <p:custDataLst>
      <p:tags r:id="rId1"/>
    </p:custDataLst>
    <p:extLst>
      <p:ext uri="{BB962C8B-B14F-4D97-AF65-F5344CB8AC3E}">
        <p14:creationId xmlns:p14="http://schemas.microsoft.com/office/powerpoint/2010/main" val="4855922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bwMode="auto">
          <a:xfrm>
            <a:off x="2423938" y="1664078"/>
            <a:ext cx="2252941" cy="3396827"/>
          </a:xfrm>
          <a:prstGeom prst="roundRect">
            <a:avLst>
              <a:gd name="adj" fmla="val 5680"/>
            </a:avLst>
          </a:prstGeom>
          <a:solidFill>
            <a:schemeClr val="accent2"/>
          </a:solidFill>
          <a:ln w="19050"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lvl="2">
              <a:lnSpc>
                <a:spcPts val="2200"/>
              </a:lnSpc>
            </a:pPr>
            <a:endParaRPr lang="zh-CN" altLang="en-US" sz="3200">
              <a:solidFill>
                <a:schemeClr val="accent2">
                  <a:lumMod val="75000"/>
                </a:schemeClr>
              </a:solidFill>
              <a:latin typeface="標楷體" panose="03000509000000000000" pitchFamily="65" charset="-120"/>
              <a:ea typeface="標楷體" panose="03000509000000000000" pitchFamily="65" charset="-120"/>
            </a:endParaRPr>
          </a:p>
        </p:txBody>
      </p:sp>
      <p:sp>
        <p:nvSpPr>
          <p:cNvPr id="22" name="圆角矩形 21"/>
          <p:cNvSpPr/>
          <p:nvPr/>
        </p:nvSpPr>
        <p:spPr bwMode="auto">
          <a:xfrm>
            <a:off x="7443890" y="1624954"/>
            <a:ext cx="2321223" cy="3435951"/>
          </a:xfrm>
          <a:prstGeom prst="roundRect">
            <a:avLst>
              <a:gd name="adj" fmla="val 5070"/>
            </a:avLst>
          </a:prstGeom>
          <a:solidFill>
            <a:schemeClr val="accent2"/>
          </a:solidFill>
          <a:ln w="19050"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lvl="2">
              <a:lnSpc>
                <a:spcPts val="2200"/>
              </a:lnSpc>
            </a:pPr>
            <a:endParaRPr lang="zh-CN" altLang="en-US" sz="3200">
              <a:solidFill>
                <a:schemeClr val="accent2">
                  <a:lumMod val="75000"/>
                </a:schemeClr>
              </a:solidFill>
              <a:latin typeface="標楷體" panose="03000509000000000000" pitchFamily="65" charset="-120"/>
              <a:ea typeface="標楷體" panose="03000509000000000000" pitchFamily="65" charset="-120"/>
            </a:endParaRPr>
          </a:p>
        </p:txBody>
      </p:sp>
      <p:sp>
        <p:nvSpPr>
          <p:cNvPr id="23" name="矩形 26"/>
          <p:cNvSpPr>
            <a:spLocks noChangeArrowheads="1"/>
          </p:cNvSpPr>
          <p:nvPr/>
        </p:nvSpPr>
        <p:spPr bwMode="auto">
          <a:xfrm>
            <a:off x="7443127" y="1678405"/>
            <a:ext cx="2287693" cy="4033430"/>
          </a:xfrm>
          <a:prstGeom prst="rect">
            <a:avLst/>
          </a:prstGeom>
          <a:noFill/>
          <a:ln w="9525">
            <a:noFill/>
            <a:miter lim="800000"/>
            <a:headEnd/>
            <a:tailEnd/>
          </a:ln>
        </p:spPr>
        <p:txBody>
          <a:bodyPr wrap="square" lIns="82824" tIns="41411" rIns="82824" bIns="41411">
            <a:spAutoFit/>
          </a:bodyPr>
          <a:lstStyle/>
          <a:p>
            <a:pPr marL="228594" indent="-228594">
              <a:lnSpc>
                <a:spcPts val="2200"/>
              </a:lnSpc>
              <a:buFont typeface="Wingdings" panose="05000000000000000000" pitchFamily="2" charset="2"/>
              <a:buChar char="Ø"/>
            </a:pPr>
            <a:r>
              <a:rPr lang="zh-TW" altLang="en-US" sz="2000" dirty="0">
                <a:solidFill>
                  <a:schemeClr val="bg1"/>
                </a:solidFill>
                <a:latin typeface="標楷體" panose="03000509000000000000" pitchFamily="65" charset="-120"/>
                <a:ea typeface="標楷體" panose="03000509000000000000" pitchFamily="65" charset="-120"/>
              </a:rPr>
              <a:t>七年級</a:t>
            </a:r>
            <a:r>
              <a:rPr lang="en-US" altLang="zh-TW" sz="2000" dirty="0">
                <a:solidFill>
                  <a:schemeClr val="bg1"/>
                </a:solidFill>
                <a:latin typeface="標楷體" panose="03000509000000000000" pitchFamily="65" charset="-120"/>
                <a:ea typeface="標楷體" panose="03000509000000000000" pitchFamily="65" charset="-120"/>
              </a:rPr>
              <a:t>:</a:t>
            </a:r>
            <a:r>
              <a:rPr lang="zh-TW" altLang="en-US" sz="2000" dirty="0">
                <a:solidFill>
                  <a:schemeClr val="bg1"/>
                </a:solidFill>
                <a:latin typeface="標楷體" panose="03000509000000000000" pitchFamily="65" charset="-120"/>
                <a:ea typeface="標楷體" panose="03000509000000000000" pitchFamily="65" charset="-120"/>
              </a:rPr>
              <a:t>認識探索</a:t>
            </a:r>
            <a:r>
              <a:rPr lang="en-US" altLang="zh-TW" sz="2000" dirty="0">
                <a:solidFill>
                  <a:schemeClr val="bg1"/>
                </a:solidFill>
                <a:latin typeface="標楷體" panose="03000509000000000000" pitchFamily="65" charset="-120"/>
                <a:ea typeface="標楷體" panose="03000509000000000000" pitchFamily="65" charset="-120"/>
              </a:rPr>
              <a:t>-</a:t>
            </a:r>
            <a:r>
              <a:rPr lang="zh-TW" altLang="en-US" sz="2000" dirty="0">
                <a:solidFill>
                  <a:schemeClr val="bg1"/>
                </a:solidFill>
                <a:latin typeface="標楷體" panose="03000509000000000000" pitchFamily="65" charset="-120"/>
                <a:ea typeface="標楷體" panose="03000509000000000000" pitchFamily="65" charset="-120"/>
              </a:rPr>
              <a:t>在地產業參訪、認識各職群</a:t>
            </a:r>
            <a:endParaRPr lang="en-US" altLang="zh-TW" sz="2000" dirty="0">
              <a:solidFill>
                <a:schemeClr val="bg1"/>
              </a:solidFill>
              <a:latin typeface="標楷體" panose="03000509000000000000" pitchFamily="65" charset="-120"/>
              <a:ea typeface="標楷體" panose="03000509000000000000" pitchFamily="65" charset="-120"/>
            </a:endParaRPr>
          </a:p>
          <a:p>
            <a:pPr marL="228594" indent="-228594">
              <a:lnSpc>
                <a:spcPts val="2200"/>
              </a:lnSpc>
              <a:buFont typeface="Wingdings" panose="05000000000000000000" pitchFamily="2" charset="2"/>
              <a:buChar char="Ø"/>
            </a:pPr>
            <a:r>
              <a:rPr lang="zh-TW" altLang="en-US" sz="2000" dirty="0">
                <a:solidFill>
                  <a:schemeClr val="bg1"/>
                </a:solidFill>
                <a:latin typeface="標楷體" panose="03000509000000000000" pitchFamily="65" charset="-120"/>
                <a:ea typeface="標楷體" panose="03000509000000000000" pitchFamily="65" charset="-120"/>
              </a:rPr>
              <a:t>八年級</a:t>
            </a:r>
            <a:r>
              <a:rPr lang="en-US" altLang="zh-TW" sz="2000" dirty="0">
                <a:solidFill>
                  <a:schemeClr val="bg1"/>
                </a:solidFill>
                <a:latin typeface="標楷體" panose="03000509000000000000" pitchFamily="65" charset="-120"/>
                <a:ea typeface="標楷體" panose="03000509000000000000" pitchFamily="65" charset="-120"/>
              </a:rPr>
              <a:t>:</a:t>
            </a:r>
            <a:r>
              <a:rPr lang="zh-TW" altLang="en-US" sz="2000" dirty="0">
                <a:solidFill>
                  <a:schemeClr val="bg1"/>
                </a:solidFill>
                <a:latin typeface="標楷體" panose="03000509000000000000" pitchFamily="65" charset="-120"/>
                <a:ea typeface="標楷體" panose="03000509000000000000" pitchFamily="65" charset="-120"/>
              </a:rPr>
              <a:t>體驗學習</a:t>
            </a:r>
            <a:r>
              <a:rPr lang="en-US" altLang="zh-TW" sz="2000" dirty="0">
                <a:solidFill>
                  <a:schemeClr val="bg1"/>
                </a:solidFill>
                <a:latin typeface="標楷體" panose="03000509000000000000" pitchFamily="65" charset="-120"/>
                <a:ea typeface="標楷體" panose="03000509000000000000" pitchFamily="65" charset="-120"/>
              </a:rPr>
              <a:t>-</a:t>
            </a:r>
            <a:r>
              <a:rPr lang="zh-TW" altLang="en-US" sz="2000" dirty="0">
                <a:solidFill>
                  <a:schemeClr val="bg1"/>
                </a:solidFill>
                <a:latin typeface="標楷體" panose="03000509000000000000" pitchFamily="65" charset="-120"/>
                <a:ea typeface="標楷體" panose="03000509000000000000" pitchFamily="65" charset="-120"/>
              </a:rPr>
              <a:t>技職體驗活動</a:t>
            </a:r>
            <a:endParaRPr lang="en-US" altLang="zh-TW" sz="2000" dirty="0">
              <a:solidFill>
                <a:schemeClr val="bg1"/>
              </a:solidFill>
              <a:latin typeface="標楷體" panose="03000509000000000000" pitchFamily="65" charset="-120"/>
              <a:ea typeface="標楷體" panose="03000509000000000000" pitchFamily="65" charset="-120"/>
            </a:endParaRPr>
          </a:p>
          <a:p>
            <a:pPr marL="228594" indent="-228594">
              <a:lnSpc>
                <a:spcPts val="2200"/>
              </a:lnSpc>
              <a:buFont typeface="Wingdings" panose="05000000000000000000" pitchFamily="2" charset="2"/>
              <a:buChar char="Ø"/>
            </a:pPr>
            <a:r>
              <a:rPr lang="zh-TW" altLang="en-US" sz="2000" dirty="0">
                <a:solidFill>
                  <a:schemeClr val="bg1"/>
                </a:solidFill>
                <a:latin typeface="標楷體" panose="03000509000000000000" pitchFamily="65" charset="-120"/>
                <a:ea typeface="標楷體" panose="03000509000000000000" pitchFamily="65" charset="-120"/>
              </a:rPr>
              <a:t>九年級</a:t>
            </a:r>
            <a:r>
              <a:rPr lang="en-US" altLang="zh-TW" sz="2000" dirty="0">
                <a:solidFill>
                  <a:schemeClr val="bg1"/>
                </a:solidFill>
                <a:latin typeface="標楷體" panose="03000509000000000000" pitchFamily="65" charset="-120"/>
                <a:ea typeface="標楷體" panose="03000509000000000000" pitchFamily="65" charset="-120"/>
              </a:rPr>
              <a:t>:</a:t>
            </a:r>
            <a:r>
              <a:rPr lang="zh-TW" altLang="en-US" sz="2000" dirty="0">
                <a:solidFill>
                  <a:schemeClr val="bg1"/>
                </a:solidFill>
                <a:latin typeface="標楷體" panose="03000509000000000000" pitchFamily="65" charset="-120"/>
                <a:ea typeface="標楷體" panose="03000509000000000000" pitchFamily="65" charset="-120"/>
              </a:rPr>
              <a:t>適性選擇</a:t>
            </a:r>
            <a:r>
              <a:rPr lang="en-US" altLang="zh-TW" sz="2000" dirty="0">
                <a:solidFill>
                  <a:schemeClr val="bg1"/>
                </a:solidFill>
                <a:latin typeface="標楷體" panose="03000509000000000000" pitchFamily="65" charset="-120"/>
                <a:ea typeface="標楷體" panose="03000509000000000000" pitchFamily="65" charset="-120"/>
              </a:rPr>
              <a:t>-</a:t>
            </a:r>
            <a:r>
              <a:rPr lang="zh-TW" altLang="en-US" sz="2000" dirty="0">
                <a:solidFill>
                  <a:schemeClr val="bg1"/>
                </a:solidFill>
                <a:latin typeface="標楷體" panose="03000509000000000000" pitchFamily="65" charset="-120"/>
                <a:ea typeface="標楷體" panose="03000509000000000000" pitchFamily="65" charset="-120"/>
              </a:rPr>
              <a:t>技藝課程、志願選填及升學輔導、升學博覽會</a:t>
            </a:r>
          </a:p>
          <a:p>
            <a:pPr marL="228594" indent="-228594">
              <a:lnSpc>
                <a:spcPts val="2200"/>
              </a:lnSpc>
              <a:buFont typeface="Wingdings" panose="05000000000000000000" pitchFamily="2" charset="2"/>
              <a:buChar char="Ø"/>
            </a:pPr>
            <a:endParaRPr lang="zh-TW" altLang="en-US" sz="2000" dirty="0">
              <a:solidFill>
                <a:schemeClr val="bg1"/>
              </a:solidFill>
              <a:latin typeface="標楷體" panose="03000509000000000000" pitchFamily="65" charset="-120"/>
              <a:ea typeface="標楷體" panose="03000509000000000000" pitchFamily="65" charset="-120"/>
            </a:endParaRPr>
          </a:p>
          <a:p>
            <a:pPr marL="228594" indent="-228594">
              <a:lnSpc>
                <a:spcPts val="2200"/>
              </a:lnSpc>
              <a:buFont typeface="Wingdings" panose="05000000000000000000" pitchFamily="2" charset="2"/>
              <a:buChar char="Ø"/>
            </a:pPr>
            <a:endParaRPr lang="zh-TW" altLang="en-US" sz="2000" dirty="0">
              <a:solidFill>
                <a:schemeClr val="bg1"/>
              </a:solidFill>
              <a:latin typeface="標楷體" panose="03000509000000000000" pitchFamily="65" charset="-120"/>
              <a:ea typeface="標楷體" panose="03000509000000000000" pitchFamily="65" charset="-120"/>
            </a:endParaRPr>
          </a:p>
          <a:p>
            <a:pPr marL="228594" indent="-228594">
              <a:lnSpc>
                <a:spcPts val="2200"/>
              </a:lnSpc>
              <a:buFont typeface="Wingdings" panose="05000000000000000000" pitchFamily="2" charset="2"/>
              <a:buChar char="Ø"/>
            </a:pPr>
            <a:endParaRPr lang="zh-CN" altLang="en-US" sz="2000" dirty="0">
              <a:solidFill>
                <a:schemeClr val="bg1"/>
              </a:solidFill>
              <a:latin typeface="標楷體" panose="03000509000000000000" pitchFamily="65" charset="-120"/>
              <a:ea typeface="標楷體" panose="03000509000000000000" pitchFamily="65" charset="-120"/>
            </a:endParaRPr>
          </a:p>
        </p:txBody>
      </p:sp>
      <p:sp>
        <p:nvSpPr>
          <p:cNvPr id="24" name="圆角矩形 23"/>
          <p:cNvSpPr/>
          <p:nvPr/>
        </p:nvSpPr>
        <p:spPr bwMode="auto">
          <a:xfrm>
            <a:off x="4966008" y="1664077"/>
            <a:ext cx="2252941" cy="3437500"/>
          </a:xfrm>
          <a:prstGeom prst="roundRect">
            <a:avLst>
              <a:gd name="adj" fmla="val 5070"/>
            </a:avLst>
          </a:prstGeom>
          <a:solidFill>
            <a:schemeClr val="accent1"/>
          </a:solidFill>
          <a:ln w="19050"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lvl="2">
              <a:lnSpc>
                <a:spcPts val="2200"/>
              </a:lnSpc>
            </a:pPr>
            <a:endParaRPr lang="zh-CN" altLang="en-US" sz="3200">
              <a:solidFill>
                <a:schemeClr val="accent2">
                  <a:lumMod val="75000"/>
                </a:schemeClr>
              </a:solidFill>
              <a:latin typeface="標楷體" panose="03000509000000000000" pitchFamily="65" charset="-120"/>
              <a:ea typeface="標楷體" panose="03000509000000000000" pitchFamily="65" charset="-120"/>
            </a:endParaRPr>
          </a:p>
        </p:txBody>
      </p:sp>
      <p:sp>
        <p:nvSpPr>
          <p:cNvPr id="25" name="矩形 24"/>
          <p:cNvSpPr>
            <a:spLocks noChangeArrowheads="1"/>
          </p:cNvSpPr>
          <p:nvPr/>
        </p:nvSpPr>
        <p:spPr bwMode="auto">
          <a:xfrm>
            <a:off x="5020515" y="1695958"/>
            <a:ext cx="2086845" cy="3161396"/>
          </a:xfrm>
          <a:prstGeom prst="rect">
            <a:avLst/>
          </a:prstGeom>
          <a:noFill/>
          <a:ln w="9525">
            <a:noFill/>
            <a:miter lim="800000"/>
            <a:headEnd/>
            <a:tailEnd/>
          </a:ln>
        </p:spPr>
        <p:txBody>
          <a:bodyPr wrap="square" lIns="82824" tIns="41411" rIns="82824" bIns="41411">
            <a:spAutoFit/>
          </a:bodyPr>
          <a:lstStyle/>
          <a:p>
            <a:pPr marL="228594" indent="-228594">
              <a:lnSpc>
                <a:spcPts val="2400"/>
              </a:lnSpc>
              <a:buFont typeface="Wingdings" panose="05000000000000000000" pitchFamily="2" charset="2"/>
              <a:buChar char="Ø"/>
            </a:pPr>
            <a:r>
              <a:rPr lang="zh-TW" altLang="en-US" sz="2400" dirty="0">
                <a:latin typeface="標楷體" panose="03000509000000000000" pitchFamily="65" charset="-120"/>
                <a:ea typeface="標楷體" panose="03000509000000000000" pitchFamily="65" charset="-120"/>
              </a:rPr>
              <a:t>多元學習表現送審</a:t>
            </a:r>
            <a:endParaRPr lang="en-US" altLang="zh-TW" sz="2400" dirty="0">
              <a:latin typeface="標楷體" panose="03000509000000000000" pitchFamily="65" charset="-120"/>
              <a:ea typeface="標楷體" panose="03000509000000000000" pitchFamily="65" charset="-120"/>
            </a:endParaRPr>
          </a:p>
          <a:p>
            <a:pPr marL="228594" indent="-228594">
              <a:lnSpc>
                <a:spcPts val="2400"/>
              </a:lnSpc>
              <a:buFont typeface="Wingdings" panose="05000000000000000000" pitchFamily="2" charset="2"/>
              <a:buChar char="Ø"/>
            </a:pPr>
            <a:r>
              <a:rPr lang="zh-TW" altLang="en-US" sz="2400" dirty="0">
                <a:latin typeface="標楷體" panose="03000509000000000000" pitchFamily="65" charset="-120"/>
                <a:ea typeface="標楷體" panose="03000509000000000000" pitchFamily="65" charset="-120"/>
              </a:rPr>
              <a:t>開設多元社團活動</a:t>
            </a:r>
            <a:endParaRPr lang="en-US" altLang="zh-TW" sz="2400" dirty="0">
              <a:latin typeface="標楷體" panose="03000509000000000000" pitchFamily="65" charset="-120"/>
              <a:ea typeface="標楷體" panose="03000509000000000000" pitchFamily="65" charset="-120"/>
            </a:endParaRPr>
          </a:p>
          <a:p>
            <a:pPr marL="228594" indent="-228594">
              <a:lnSpc>
                <a:spcPts val="2400"/>
              </a:lnSpc>
              <a:buFont typeface="Wingdings" panose="05000000000000000000" pitchFamily="2" charset="2"/>
              <a:buChar char="Ø"/>
            </a:pPr>
            <a:r>
              <a:rPr lang="zh-TW" altLang="en-US" sz="2400" dirty="0">
                <a:latin typeface="標楷體" panose="03000509000000000000" pitchFamily="65" charset="-120"/>
                <a:ea typeface="標楷體" panose="03000509000000000000" pitchFamily="65" charset="-120"/>
              </a:rPr>
              <a:t>辦理體適能檢測</a:t>
            </a:r>
            <a:endParaRPr lang="en-US" altLang="zh-TW" sz="2400" dirty="0">
              <a:latin typeface="標楷體" panose="03000509000000000000" pitchFamily="65" charset="-120"/>
              <a:ea typeface="標楷體" panose="03000509000000000000" pitchFamily="65" charset="-120"/>
            </a:endParaRPr>
          </a:p>
          <a:p>
            <a:pPr marL="228594" indent="-228594">
              <a:lnSpc>
                <a:spcPts val="2400"/>
              </a:lnSpc>
              <a:buFont typeface="Wingdings" panose="05000000000000000000" pitchFamily="2" charset="2"/>
              <a:buChar char="Ø"/>
            </a:pPr>
            <a:r>
              <a:rPr lang="zh-TW" altLang="en-US" sz="2400" dirty="0">
                <a:latin typeface="標楷體" panose="03000509000000000000" pitchFamily="65" charset="-120"/>
                <a:ea typeface="標楷體" panose="03000509000000000000" pitchFamily="65" charset="-120"/>
              </a:rPr>
              <a:t>協助核定志工服務時數</a:t>
            </a:r>
            <a:endParaRPr lang="en-US" altLang="zh-TW" sz="2400" dirty="0">
              <a:latin typeface="標楷體" panose="03000509000000000000" pitchFamily="65" charset="-120"/>
              <a:ea typeface="標楷體" panose="03000509000000000000" pitchFamily="65" charset="-120"/>
            </a:endParaRPr>
          </a:p>
          <a:p>
            <a:pPr marL="228594" indent="-228594">
              <a:lnSpc>
                <a:spcPts val="2400"/>
              </a:lnSpc>
              <a:buFont typeface="Wingdings" panose="05000000000000000000" pitchFamily="2" charset="2"/>
              <a:buChar char="Ø"/>
            </a:pPr>
            <a:r>
              <a:rPr lang="zh-TW" altLang="en-US" sz="2400" dirty="0">
                <a:latin typeface="標楷體" panose="03000509000000000000" pitchFamily="65" charset="-120"/>
                <a:ea typeface="標楷體" panose="03000509000000000000" pitchFamily="65" charset="-120"/>
              </a:rPr>
              <a:t>班級和學校幹部</a:t>
            </a:r>
            <a:endParaRPr lang="zh-CN" altLang="en-US" sz="2400" dirty="0">
              <a:latin typeface="標楷體" panose="03000509000000000000" pitchFamily="65" charset="-120"/>
              <a:ea typeface="標楷體" panose="03000509000000000000" pitchFamily="65" charset="-120"/>
            </a:endParaRPr>
          </a:p>
        </p:txBody>
      </p:sp>
      <p:sp>
        <p:nvSpPr>
          <p:cNvPr id="26" name="TextBox 32"/>
          <p:cNvSpPr txBox="1">
            <a:spLocks noChangeArrowheads="1"/>
          </p:cNvSpPr>
          <p:nvPr/>
        </p:nvSpPr>
        <p:spPr bwMode="auto">
          <a:xfrm>
            <a:off x="2367636" y="1712103"/>
            <a:ext cx="2238849" cy="2907930"/>
          </a:xfrm>
          <a:prstGeom prst="rect">
            <a:avLst/>
          </a:prstGeom>
          <a:noFill/>
          <a:ln w="9525">
            <a:noFill/>
            <a:miter lim="800000"/>
            <a:headEnd/>
            <a:tailEnd/>
          </a:ln>
        </p:spPr>
        <p:txBody>
          <a:bodyPr wrap="square" lIns="82824" tIns="41411" rIns="82824" bIns="41411">
            <a:spAutoFit/>
          </a:bodyPr>
          <a:lstStyle/>
          <a:p>
            <a:pPr marL="228594" indent="-228594">
              <a:lnSpc>
                <a:spcPts val="2200"/>
              </a:lnSpc>
              <a:buFont typeface="Wingdings" panose="05000000000000000000" pitchFamily="2" charset="2"/>
              <a:buChar char="Ø"/>
            </a:pPr>
            <a:r>
              <a:rPr lang="zh-TW" altLang="en-US" sz="2400" dirty="0">
                <a:solidFill>
                  <a:schemeClr val="bg1"/>
                </a:solidFill>
                <a:latin typeface="標楷體" panose="03000509000000000000" pitchFamily="65" charset="-120"/>
                <a:ea typeface="標楷體" panose="03000509000000000000" pitchFamily="65" charset="-120"/>
              </a:rPr>
              <a:t>規劃融入生涯發展議題之領域課程</a:t>
            </a:r>
            <a:endParaRPr lang="en-US" altLang="zh-TW" sz="2400" dirty="0">
              <a:solidFill>
                <a:schemeClr val="bg1"/>
              </a:solidFill>
              <a:latin typeface="標楷體" panose="03000509000000000000" pitchFamily="65" charset="-120"/>
              <a:ea typeface="標楷體" panose="03000509000000000000" pitchFamily="65" charset="-120"/>
            </a:endParaRPr>
          </a:p>
          <a:p>
            <a:pPr marL="228594" indent="-228594">
              <a:lnSpc>
                <a:spcPts val="2200"/>
              </a:lnSpc>
              <a:buFont typeface="Wingdings" panose="05000000000000000000" pitchFamily="2" charset="2"/>
              <a:buChar char="Ø"/>
            </a:pPr>
            <a:r>
              <a:rPr lang="zh-TW" altLang="en-US" sz="2400" dirty="0">
                <a:solidFill>
                  <a:schemeClr val="bg1"/>
                </a:solidFill>
                <a:latin typeface="標楷體" panose="03000509000000000000" pitchFamily="65" charset="-120"/>
                <a:ea typeface="標楷體" panose="03000509000000000000" pitchFamily="65" charset="-120"/>
              </a:rPr>
              <a:t>辦理各項競賽提供生涯試探機會</a:t>
            </a:r>
            <a:endParaRPr lang="en-US" altLang="zh-TW" sz="2400" dirty="0">
              <a:solidFill>
                <a:schemeClr val="bg1"/>
              </a:solidFill>
              <a:latin typeface="標楷體" panose="03000509000000000000" pitchFamily="65" charset="-120"/>
              <a:ea typeface="標楷體" panose="03000509000000000000" pitchFamily="65" charset="-120"/>
            </a:endParaRPr>
          </a:p>
          <a:p>
            <a:pPr marL="228594" indent="-228594">
              <a:lnSpc>
                <a:spcPts val="2200"/>
              </a:lnSpc>
              <a:buFont typeface="Wingdings" panose="05000000000000000000" pitchFamily="2" charset="2"/>
              <a:buChar char="Ø"/>
            </a:pPr>
            <a:r>
              <a:rPr lang="zh-TW" altLang="en-US" sz="2400" dirty="0">
                <a:solidFill>
                  <a:schemeClr val="bg1"/>
                </a:solidFill>
                <a:latin typeface="標楷體" panose="03000509000000000000" pitchFamily="65" charset="-120"/>
                <a:ea typeface="標楷體" panose="03000509000000000000" pitchFamily="65" charset="-120"/>
              </a:rPr>
              <a:t>辦理各項升學輔導措施</a:t>
            </a:r>
            <a:endParaRPr lang="en-US" altLang="zh-TW" sz="2400" dirty="0">
              <a:solidFill>
                <a:schemeClr val="bg1"/>
              </a:solidFill>
              <a:latin typeface="標楷體" panose="03000509000000000000" pitchFamily="65" charset="-120"/>
              <a:ea typeface="標楷體" panose="03000509000000000000" pitchFamily="65" charset="-120"/>
            </a:endParaRPr>
          </a:p>
          <a:p>
            <a:pPr marL="228594" indent="-228594">
              <a:lnSpc>
                <a:spcPts val="2200"/>
              </a:lnSpc>
              <a:buFont typeface="Wingdings" panose="05000000000000000000" pitchFamily="2" charset="2"/>
              <a:buChar char="Ø"/>
            </a:pPr>
            <a:r>
              <a:rPr lang="zh-TW" altLang="en-US" sz="2400" dirty="0">
                <a:solidFill>
                  <a:schemeClr val="bg1"/>
                </a:solidFill>
                <a:latin typeface="標楷體" panose="03000509000000000000" pitchFamily="65" charset="-120"/>
                <a:ea typeface="標楷體" panose="03000509000000000000" pitchFamily="65" charset="-120"/>
              </a:rPr>
              <a:t>協助各項升學志願選填</a:t>
            </a:r>
            <a:endParaRPr lang="zh-CN" altLang="en-US" sz="2400" dirty="0">
              <a:solidFill>
                <a:schemeClr val="bg1"/>
              </a:solidFill>
              <a:latin typeface="標楷體" panose="03000509000000000000" pitchFamily="65" charset="-120"/>
              <a:ea typeface="標楷體" panose="03000509000000000000" pitchFamily="65" charset="-120"/>
            </a:endParaRPr>
          </a:p>
        </p:txBody>
      </p:sp>
      <p:sp>
        <p:nvSpPr>
          <p:cNvPr id="27" name="Rectangle 20"/>
          <p:cNvSpPr>
            <a:spLocks noChangeArrowheads="1"/>
          </p:cNvSpPr>
          <p:nvPr/>
        </p:nvSpPr>
        <p:spPr bwMode="auto">
          <a:xfrm>
            <a:off x="2571144" y="5426480"/>
            <a:ext cx="7105169" cy="594808"/>
          </a:xfrm>
          <a:prstGeom prst="roundRect">
            <a:avLst/>
          </a:prstGeom>
          <a:noFill/>
          <a:ln w="9525"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a:lnSpc>
                <a:spcPts val="2200"/>
              </a:lnSpc>
            </a:pPr>
            <a:endParaRPr lang="zh-CN" altLang="en-US" sz="3200">
              <a:solidFill>
                <a:schemeClr val="accent2">
                  <a:lumMod val="75000"/>
                </a:schemeClr>
              </a:solidFill>
              <a:latin typeface="標楷體" panose="03000509000000000000" pitchFamily="65" charset="-120"/>
              <a:ea typeface="標楷體" panose="03000509000000000000" pitchFamily="65" charset="-120"/>
            </a:endParaRPr>
          </a:p>
        </p:txBody>
      </p:sp>
      <p:sp>
        <p:nvSpPr>
          <p:cNvPr id="28" name="矩形 27"/>
          <p:cNvSpPr/>
          <p:nvPr/>
        </p:nvSpPr>
        <p:spPr bwMode="auto">
          <a:xfrm>
            <a:off x="0" y="5647405"/>
            <a:ext cx="12191999" cy="591462"/>
          </a:xfrm>
          <a:prstGeom prst="rect">
            <a:avLst/>
          </a:prstGeom>
          <a:solidFill>
            <a:schemeClr val="accent1"/>
          </a:solidFill>
          <a:ln w="28575">
            <a:noFill/>
          </a:ln>
          <a:scene3d>
            <a:camera prst="orthographicFront"/>
            <a:lightRig rig="threePt" dir="t"/>
          </a:scene3d>
          <a:sp3d/>
        </p:spPr>
        <p:txBody>
          <a:bodyPr wrap="square" lIns="82824" tIns="41411" rIns="82824" bIns="41411">
            <a:spAutoFit/>
          </a:bodyPr>
          <a:lstStyle/>
          <a:p>
            <a:pPr algn="ctr">
              <a:tabLst>
                <a:tab pos="7718294" algn="r"/>
              </a:tabLst>
              <a:defRPr/>
            </a:pPr>
            <a:r>
              <a:rPr lang="zh-TW" altLang="en-US" sz="3300" b="1" dirty="0">
                <a:solidFill>
                  <a:schemeClr val="bg1"/>
                </a:solidFill>
                <a:latin typeface="標楷體" panose="03000509000000000000" pitchFamily="65" charset="-120"/>
                <a:ea typeface="標楷體" panose="03000509000000000000" pitchFamily="65" charset="-120"/>
              </a:rPr>
              <a:t>導師是帶動的重要渠道 </a:t>
            </a:r>
            <a:endParaRPr lang="zh-CN" altLang="en-US" sz="3300" b="1" dirty="0">
              <a:solidFill>
                <a:schemeClr val="bg1"/>
              </a:solidFill>
              <a:latin typeface="標楷體" panose="03000509000000000000" pitchFamily="65" charset="-120"/>
              <a:ea typeface="標楷體" panose="03000509000000000000" pitchFamily="65" charset="-120"/>
            </a:endParaRPr>
          </a:p>
        </p:txBody>
      </p:sp>
      <p:sp>
        <p:nvSpPr>
          <p:cNvPr id="29" name="燕尾形 28"/>
          <p:cNvSpPr/>
          <p:nvPr/>
        </p:nvSpPr>
        <p:spPr>
          <a:xfrm rot="16200000" flipH="1" flipV="1">
            <a:off x="8425659" y="5091344"/>
            <a:ext cx="357683" cy="598540"/>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a:lnSpc>
                <a:spcPts val="2200"/>
              </a:lnSpc>
            </a:pPr>
            <a:endParaRPr lang="zh-CN" altLang="en-US" sz="3200">
              <a:solidFill>
                <a:schemeClr val="accent2">
                  <a:lumMod val="75000"/>
                </a:schemeClr>
              </a:solidFill>
              <a:latin typeface="標楷體" panose="03000509000000000000" pitchFamily="65" charset="-120"/>
              <a:ea typeface="標楷體" panose="03000509000000000000" pitchFamily="65" charset="-120"/>
            </a:endParaRPr>
          </a:p>
        </p:txBody>
      </p:sp>
      <p:sp>
        <p:nvSpPr>
          <p:cNvPr id="30" name="圆角矩形 29"/>
          <p:cNvSpPr/>
          <p:nvPr/>
        </p:nvSpPr>
        <p:spPr>
          <a:xfrm>
            <a:off x="5020515" y="807258"/>
            <a:ext cx="2182143" cy="705657"/>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a:lnSpc>
                <a:spcPts val="2200"/>
              </a:lnSpc>
            </a:pPr>
            <a:endParaRPr lang="zh-CN" altLang="en-US" sz="3200">
              <a:solidFill>
                <a:schemeClr val="accent2">
                  <a:lumMod val="75000"/>
                </a:schemeClr>
              </a:solidFill>
              <a:latin typeface="標楷體" panose="03000509000000000000" pitchFamily="65" charset="-120"/>
              <a:ea typeface="標楷體" panose="03000509000000000000" pitchFamily="65" charset="-120"/>
            </a:endParaRPr>
          </a:p>
        </p:txBody>
      </p:sp>
      <p:sp>
        <p:nvSpPr>
          <p:cNvPr id="31" name="圆角矩形 30"/>
          <p:cNvSpPr/>
          <p:nvPr/>
        </p:nvSpPr>
        <p:spPr>
          <a:xfrm>
            <a:off x="7506201" y="839114"/>
            <a:ext cx="2258911" cy="690105"/>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a:lnSpc>
                <a:spcPts val="2200"/>
              </a:lnSpc>
            </a:pPr>
            <a:endParaRPr lang="zh-CN" altLang="en-US" sz="3200">
              <a:solidFill>
                <a:schemeClr val="accent2">
                  <a:lumMod val="75000"/>
                </a:schemeClr>
              </a:solidFill>
              <a:latin typeface="標楷體" panose="03000509000000000000" pitchFamily="65" charset="-120"/>
              <a:ea typeface="標楷體" panose="03000509000000000000" pitchFamily="65" charset="-120"/>
            </a:endParaRPr>
          </a:p>
        </p:txBody>
      </p:sp>
      <p:sp>
        <p:nvSpPr>
          <p:cNvPr id="32" name="圆角矩形 31"/>
          <p:cNvSpPr/>
          <p:nvPr/>
        </p:nvSpPr>
        <p:spPr>
          <a:xfrm>
            <a:off x="2479927" y="833153"/>
            <a:ext cx="2098555" cy="717598"/>
          </a:xfrm>
          <a:prstGeom prst="roundRect">
            <a:avLst/>
          </a:prstGeom>
          <a:solidFill>
            <a:schemeClr val="accent2"/>
          </a:solidFill>
          <a:ln w="38100"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a:lnSpc>
                <a:spcPts val="2200"/>
              </a:lnSpc>
            </a:pPr>
            <a:endParaRPr lang="zh-CN" altLang="en-US" sz="3200" dirty="0">
              <a:solidFill>
                <a:schemeClr val="accent2">
                  <a:lumMod val="75000"/>
                </a:schemeClr>
              </a:solidFill>
              <a:latin typeface="標楷體" panose="03000509000000000000" pitchFamily="65" charset="-120"/>
              <a:ea typeface="標楷體" panose="03000509000000000000" pitchFamily="65" charset="-120"/>
            </a:endParaRPr>
          </a:p>
        </p:txBody>
      </p:sp>
      <p:sp>
        <p:nvSpPr>
          <p:cNvPr id="33" name="矩形 32"/>
          <p:cNvSpPr>
            <a:spLocks noChangeArrowheads="1"/>
          </p:cNvSpPr>
          <p:nvPr/>
        </p:nvSpPr>
        <p:spPr bwMode="auto">
          <a:xfrm>
            <a:off x="2490624" y="1017913"/>
            <a:ext cx="2023229" cy="365759"/>
          </a:xfrm>
          <a:prstGeom prst="rect">
            <a:avLst/>
          </a:prstGeom>
          <a:noFill/>
          <a:ln>
            <a:noFill/>
          </a:ln>
          <a:scene3d>
            <a:camera prst="orthographicFront"/>
            <a:lightRig rig="threePt" dir="t"/>
          </a:scene3d>
          <a:sp3d/>
        </p:spPr>
        <p:txBody>
          <a:bodyPr wrap="square" lIns="82824" tIns="41411" rIns="82824" bIns="41411">
            <a:spAutoFit/>
          </a:bodyPr>
          <a:lstStyle/>
          <a:p>
            <a:pPr algn="ctr">
              <a:lnSpc>
                <a:spcPts val="2200"/>
              </a:lnSpc>
              <a:defRPr/>
            </a:pPr>
            <a:r>
              <a:rPr lang="zh-TW" altLang="en-US" sz="3200" b="1" dirty="0">
                <a:solidFill>
                  <a:schemeClr val="bg1"/>
                </a:solidFill>
                <a:latin typeface="標楷體" panose="03000509000000000000" pitchFamily="65" charset="-120"/>
                <a:ea typeface="標楷體" panose="03000509000000000000" pitchFamily="65" charset="-120"/>
              </a:rPr>
              <a:t>教務處</a:t>
            </a:r>
            <a:endParaRPr lang="zh-CN" altLang="en-US" sz="3200" b="1" dirty="0">
              <a:solidFill>
                <a:schemeClr val="bg1"/>
              </a:solidFill>
              <a:latin typeface="標楷體" panose="03000509000000000000" pitchFamily="65" charset="-120"/>
              <a:ea typeface="標楷體" panose="03000509000000000000" pitchFamily="65" charset="-120"/>
            </a:endParaRPr>
          </a:p>
        </p:txBody>
      </p:sp>
      <p:sp>
        <p:nvSpPr>
          <p:cNvPr id="34" name="矩形 33"/>
          <p:cNvSpPr>
            <a:spLocks noChangeArrowheads="1"/>
          </p:cNvSpPr>
          <p:nvPr/>
        </p:nvSpPr>
        <p:spPr bwMode="auto">
          <a:xfrm>
            <a:off x="7575358" y="1020057"/>
            <a:ext cx="2023229" cy="365759"/>
          </a:xfrm>
          <a:prstGeom prst="rect">
            <a:avLst/>
          </a:prstGeom>
          <a:noFill/>
          <a:ln>
            <a:noFill/>
          </a:ln>
          <a:scene3d>
            <a:camera prst="orthographicFront"/>
            <a:lightRig rig="threePt" dir="t"/>
          </a:scene3d>
          <a:sp3d/>
        </p:spPr>
        <p:txBody>
          <a:bodyPr wrap="square" lIns="82824" tIns="41411" rIns="82824" bIns="41411">
            <a:spAutoFit/>
          </a:bodyPr>
          <a:lstStyle/>
          <a:p>
            <a:pPr algn="ctr">
              <a:lnSpc>
                <a:spcPts val="2200"/>
              </a:lnSpc>
              <a:defRPr/>
            </a:pPr>
            <a:r>
              <a:rPr lang="zh-TW" altLang="en-US" sz="3200" b="1" dirty="0">
                <a:solidFill>
                  <a:schemeClr val="bg1"/>
                </a:solidFill>
                <a:latin typeface="標楷體" panose="03000509000000000000" pitchFamily="65" charset="-120"/>
                <a:ea typeface="標楷體" panose="03000509000000000000" pitchFamily="65" charset="-120"/>
              </a:rPr>
              <a:t>輔導室</a:t>
            </a:r>
            <a:endParaRPr lang="zh-CN" altLang="en-US" sz="3200" b="1" dirty="0">
              <a:solidFill>
                <a:schemeClr val="bg1"/>
              </a:solidFill>
              <a:latin typeface="標楷體" panose="03000509000000000000" pitchFamily="65" charset="-120"/>
              <a:ea typeface="標楷體" panose="03000509000000000000" pitchFamily="65" charset="-120"/>
            </a:endParaRPr>
          </a:p>
        </p:txBody>
      </p:sp>
      <p:sp>
        <p:nvSpPr>
          <p:cNvPr id="35" name="矩形 34"/>
          <p:cNvSpPr>
            <a:spLocks noChangeArrowheads="1"/>
          </p:cNvSpPr>
          <p:nvPr/>
        </p:nvSpPr>
        <p:spPr bwMode="auto">
          <a:xfrm>
            <a:off x="5127592" y="1034199"/>
            <a:ext cx="1861645" cy="365759"/>
          </a:xfrm>
          <a:prstGeom prst="rect">
            <a:avLst/>
          </a:prstGeom>
          <a:noFill/>
          <a:ln>
            <a:noFill/>
          </a:ln>
          <a:scene3d>
            <a:camera prst="orthographicFront"/>
            <a:lightRig rig="threePt" dir="t"/>
          </a:scene3d>
          <a:sp3d/>
        </p:spPr>
        <p:txBody>
          <a:bodyPr wrap="square" lIns="82824" tIns="41411" rIns="82824" bIns="41411">
            <a:spAutoFit/>
          </a:bodyPr>
          <a:lstStyle/>
          <a:p>
            <a:pPr algn="ctr">
              <a:lnSpc>
                <a:spcPts val="2200"/>
              </a:lnSpc>
              <a:defRPr/>
            </a:pPr>
            <a:r>
              <a:rPr lang="zh-TW" altLang="en-US" sz="3200" b="1" dirty="0">
                <a:solidFill>
                  <a:srgbClr val="000066"/>
                </a:solidFill>
                <a:latin typeface="標楷體" panose="03000509000000000000" pitchFamily="65" charset="-120"/>
                <a:ea typeface="標楷體" panose="03000509000000000000" pitchFamily="65" charset="-120"/>
              </a:rPr>
              <a:t>學務處</a:t>
            </a:r>
            <a:endParaRPr lang="zh-CN" altLang="en-US" sz="3200" b="1" dirty="0">
              <a:solidFill>
                <a:srgbClr val="000066"/>
              </a:solidFill>
              <a:latin typeface="標楷體" panose="03000509000000000000" pitchFamily="65" charset="-120"/>
              <a:ea typeface="標楷體" panose="03000509000000000000" pitchFamily="65" charset="-120"/>
            </a:endParaRPr>
          </a:p>
        </p:txBody>
      </p:sp>
      <p:sp>
        <p:nvSpPr>
          <p:cNvPr id="36" name="燕尾形 35"/>
          <p:cNvSpPr/>
          <p:nvPr/>
        </p:nvSpPr>
        <p:spPr>
          <a:xfrm rot="16200000" flipH="1" flipV="1">
            <a:off x="5975305" y="5075221"/>
            <a:ext cx="357683" cy="598540"/>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a:lnSpc>
                <a:spcPts val="2200"/>
              </a:lnSpc>
            </a:pPr>
            <a:endParaRPr lang="zh-CN" altLang="en-US" sz="3200">
              <a:solidFill>
                <a:schemeClr val="accent2">
                  <a:lumMod val="75000"/>
                </a:schemeClr>
              </a:solidFill>
              <a:latin typeface="標楷體" panose="03000509000000000000" pitchFamily="65" charset="-120"/>
              <a:ea typeface="標楷體" panose="03000509000000000000" pitchFamily="65" charset="-120"/>
            </a:endParaRPr>
          </a:p>
        </p:txBody>
      </p:sp>
      <p:sp>
        <p:nvSpPr>
          <p:cNvPr id="37" name="燕尾形 36"/>
          <p:cNvSpPr/>
          <p:nvPr/>
        </p:nvSpPr>
        <p:spPr>
          <a:xfrm rot="16200000" flipH="1" flipV="1">
            <a:off x="3323396" y="5130648"/>
            <a:ext cx="357683" cy="598540"/>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a:lnSpc>
                <a:spcPts val="2200"/>
              </a:lnSpc>
            </a:pPr>
            <a:endParaRPr lang="zh-CN" altLang="en-US" sz="3200">
              <a:solidFill>
                <a:schemeClr val="accent2">
                  <a:lumMod val="75000"/>
                </a:schemeClr>
              </a:solidFill>
              <a:latin typeface="標楷體" panose="03000509000000000000" pitchFamily="65" charset="-120"/>
              <a:ea typeface="標楷體" panose="03000509000000000000" pitchFamily="65" charset="-120"/>
            </a:endParaRPr>
          </a:p>
        </p:txBody>
      </p:sp>
      <p:sp>
        <p:nvSpPr>
          <p:cNvPr id="19" name="圆角矩形 23"/>
          <p:cNvSpPr/>
          <p:nvPr/>
        </p:nvSpPr>
        <p:spPr bwMode="auto">
          <a:xfrm>
            <a:off x="334379" y="1607720"/>
            <a:ext cx="2035212" cy="3493858"/>
          </a:xfrm>
          <a:prstGeom prst="roundRect">
            <a:avLst>
              <a:gd name="adj" fmla="val 5070"/>
            </a:avLst>
          </a:prstGeom>
          <a:solidFill>
            <a:schemeClr val="accent1"/>
          </a:solidFill>
          <a:ln w="19050"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lvl="2">
              <a:lnSpc>
                <a:spcPts val="2200"/>
              </a:lnSpc>
            </a:pPr>
            <a:endParaRPr lang="zh-CN" altLang="en-US" sz="3200" dirty="0">
              <a:solidFill>
                <a:schemeClr val="accent2">
                  <a:lumMod val="75000"/>
                </a:schemeClr>
              </a:solidFill>
              <a:latin typeface="標楷體" panose="03000509000000000000" pitchFamily="65" charset="-120"/>
              <a:ea typeface="標楷體" panose="03000509000000000000" pitchFamily="65" charset="-120"/>
            </a:endParaRPr>
          </a:p>
        </p:txBody>
      </p:sp>
      <p:sp>
        <p:nvSpPr>
          <p:cNvPr id="20" name="圆角矩形 29"/>
          <p:cNvSpPr/>
          <p:nvPr/>
        </p:nvSpPr>
        <p:spPr>
          <a:xfrm>
            <a:off x="414978" y="829894"/>
            <a:ext cx="1854629" cy="71759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algn="ctr">
              <a:lnSpc>
                <a:spcPts val="2200"/>
              </a:lnSpc>
            </a:pPr>
            <a:endParaRPr lang="en-US" altLang="zh-TW" sz="3200" b="1" dirty="0">
              <a:solidFill>
                <a:schemeClr val="accent2">
                  <a:lumMod val="75000"/>
                </a:schemeClr>
              </a:solidFill>
              <a:latin typeface="標楷體" panose="03000509000000000000" pitchFamily="65" charset="-120"/>
              <a:ea typeface="標楷體" panose="03000509000000000000" pitchFamily="65" charset="-120"/>
            </a:endParaRPr>
          </a:p>
          <a:p>
            <a:pPr algn="ctr">
              <a:lnSpc>
                <a:spcPts val="2200"/>
              </a:lnSpc>
            </a:pPr>
            <a:r>
              <a:rPr lang="zh-TW" altLang="en-US" sz="3200" b="1" dirty="0">
                <a:solidFill>
                  <a:schemeClr val="accent2">
                    <a:lumMod val="75000"/>
                  </a:schemeClr>
                </a:solidFill>
                <a:latin typeface="標楷體" panose="03000509000000000000" pitchFamily="65" charset="-120"/>
                <a:ea typeface="標楷體" panose="03000509000000000000" pitchFamily="65" charset="-120"/>
              </a:rPr>
              <a:t>校長</a:t>
            </a:r>
            <a:endParaRPr lang="zh-CN" altLang="en-US" sz="3200" b="1" dirty="0">
              <a:solidFill>
                <a:schemeClr val="accent2">
                  <a:lumMod val="75000"/>
                </a:schemeClr>
              </a:solidFill>
              <a:latin typeface="標楷體" panose="03000509000000000000" pitchFamily="65" charset="-120"/>
              <a:ea typeface="標楷體" panose="03000509000000000000" pitchFamily="65" charset="-120"/>
            </a:endParaRPr>
          </a:p>
        </p:txBody>
      </p:sp>
      <p:sp>
        <p:nvSpPr>
          <p:cNvPr id="38" name="燕尾形 35"/>
          <p:cNvSpPr/>
          <p:nvPr/>
        </p:nvSpPr>
        <p:spPr>
          <a:xfrm rot="16200000" flipH="1" flipV="1">
            <a:off x="1066348" y="5130648"/>
            <a:ext cx="357683" cy="598540"/>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a:lnSpc>
                <a:spcPts val="2200"/>
              </a:lnSpc>
            </a:pPr>
            <a:endParaRPr lang="zh-CN" altLang="en-US" sz="3200">
              <a:solidFill>
                <a:schemeClr val="accent2">
                  <a:lumMod val="75000"/>
                </a:schemeClr>
              </a:solidFill>
              <a:latin typeface="標楷體" panose="03000509000000000000" pitchFamily="65" charset="-120"/>
              <a:ea typeface="標楷體" panose="03000509000000000000" pitchFamily="65" charset="-120"/>
            </a:endParaRPr>
          </a:p>
        </p:txBody>
      </p:sp>
      <p:sp>
        <p:nvSpPr>
          <p:cNvPr id="39" name="圆角矩形 23"/>
          <p:cNvSpPr/>
          <p:nvPr/>
        </p:nvSpPr>
        <p:spPr bwMode="auto">
          <a:xfrm>
            <a:off x="9992191" y="1682370"/>
            <a:ext cx="1791076" cy="3419207"/>
          </a:xfrm>
          <a:prstGeom prst="roundRect">
            <a:avLst>
              <a:gd name="adj" fmla="val 5070"/>
            </a:avLst>
          </a:prstGeom>
          <a:solidFill>
            <a:schemeClr val="accent1"/>
          </a:solidFill>
          <a:ln w="19050"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lvl="2"/>
            <a:endParaRPr lang="zh-CN" altLang="en-US" sz="2400" dirty="0">
              <a:solidFill>
                <a:schemeClr val="accent2">
                  <a:lumMod val="75000"/>
                </a:schemeClr>
              </a:solidFill>
            </a:endParaRPr>
          </a:p>
        </p:txBody>
      </p:sp>
      <p:sp>
        <p:nvSpPr>
          <p:cNvPr id="40" name="圆角矩形 29"/>
          <p:cNvSpPr/>
          <p:nvPr/>
        </p:nvSpPr>
        <p:spPr>
          <a:xfrm>
            <a:off x="9992191" y="808937"/>
            <a:ext cx="1737463" cy="698212"/>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algn="ctr"/>
            <a:r>
              <a:rPr lang="zh-TW" altLang="en-US" sz="2800" b="1" dirty="0">
                <a:solidFill>
                  <a:schemeClr val="accent2">
                    <a:lumMod val="75000"/>
                  </a:schemeClr>
                </a:solidFill>
                <a:latin typeface="標楷體" panose="03000509000000000000" pitchFamily="65" charset="-120"/>
                <a:ea typeface="標楷體" panose="03000509000000000000" pitchFamily="65" charset="-120"/>
              </a:rPr>
              <a:t>總務處</a:t>
            </a:r>
            <a:endParaRPr lang="zh-CN" altLang="en-US" sz="2800" b="1" dirty="0">
              <a:solidFill>
                <a:schemeClr val="accent2">
                  <a:lumMod val="75000"/>
                </a:schemeClr>
              </a:solidFill>
              <a:latin typeface="標楷體" panose="03000509000000000000" pitchFamily="65" charset="-120"/>
              <a:ea typeface="標楷體" panose="03000509000000000000" pitchFamily="65" charset="-120"/>
            </a:endParaRPr>
          </a:p>
        </p:txBody>
      </p:sp>
      <p:sp>
        <p:nvSpPr>
          <p:cNvPr id="41" name="燕尾形 35"/>
          <p:cNvSpPr/>
          <p:nvPr/>
        </p:nvSpPr>
        <p:spPr>
          <a:xfrm rot="16200000" flipH="1" flipV="1">
            <a:off x="10733588" y="5100054"/>
            <a:ext cx="357683" cy="598540"/>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82824" tIns="41411" rIns="82824" bIns="41411" numCol="1" rtlCol="0" anchor="t" anchorCtr="0" compatLnSpc="1">
            <a:prstTxWarp prst="textNoShape">
              <a:avLst/>
            </a:prstTxWarp>
          </a:bodyPr>
          <a:lstStyle/>
          <a:p>
            <a:pPr>
              <a:lnSpc>
                <a:spcPts val="2200"/>
              </a:lnSpc>
            </a:pPr>
            <a:endParaRPr lang="zh-CN" altLang="en-US" sz="3200">
              <a:solidFill>
                <a:schemeClr val="accent2">
                  <a:lumMod val="75000"/>
                </a:schemeClr>
              </a:solidFill>
              <a:latin typeface="標楷體" panose="03000509000000000000" pitchFamily="65" charset="-120"/>
              <a:ea typeface="標楷體" panose="03000509000000000000" pitchFamily="65" charset="-120"/>
            </a:endParaRPr>
          </a:p>
        </p:txBody>
      </p:sp>
      <p:sp>
        <p:nvSpPr>
          <p:cNvPr id="3" name="文字方塊 2"/>
          <p:cNvSpPr txBox="1"/>
          <p:nvPr/>
        </p:nvSpPr>
        <p:spPr>
          <a:xfrm>
            <a:off x="334379" y="1702379"/>
            <a:ext cx="1977969" cy="3275192"/>
          </a:xfrm>
          <a:prstGeom prst="rect">
            <a:avLst/>
          </a:prstGeom>
          <a:noFill/>
        </p:spPr>
        <p:txBody>
          <a:bodyPr wrap="square" rtlCol="0">
            <a:spAutoFit/>
          </a:bodyPr>
          <a:lstStyle/>
          <a:p>
            <a:pPr marL="380990" indent="-380990">
              <a:lnSpc>
                <a:spcPts val="2500"/>
              </a:lnSpc>
              <a:buFont typeface="Wingdings" panose="05000000000000000000" pitchFamily="2" charset="2"/>
              <a:buChar char="Ø"/>
            </a:pPr>
            <a:r>
              <a:rPr lang="zh-TW" altLang="en-US" sz="2400" dirty="0">
                <a:latin typeface="標楷體" panose="03000509000000000000" pitchFamily="65" charset="-120"/>
                <a:ea typeface="標楷體" panose="03000509000000000000" pitchFamily="65" charset="-120"/>
              </a:rPr>
              <a:t>全校適性輔導總規劃</a:t>
            </a:r>
            <a:endParaRPr lang="en-US" altLang="zh-TW" sz="2400" dirty="0">
              <a:latin typeface="標楷體" panose="03000509000000000000" pitchFamily="65" charset="-120"/>
              <a:ea typeface="標楷體" panose="03000509000000000000" pitchFamily="65" charset="-120"/>
            </a:endParaRPr>
          </a:p>
          <a:p>
            <a:pPr marL="380990" indent="-380990">
              <a:lnSpc>
                <a:spcPts val="2500"/>
              </a:lnSpc>
              <a:buFont typeface="Wingdings" panose="05000000000000000000" pitchFamily="2" charset="2"/>
              <a:buChar char="Ø"/>
            </a:pPr>
            <a:r>
              <a:rPr lang="zh-TW" altLang="en-US" sz="2400" dirty="0">
                <a:latin typeface="標楷體" panose="03000509000000000000" pitchFamily="65" charset="-120"/>
                <a:ea typeface="標楷體" panose="03000509000000000000" pitchFamily="65" charset="-120"/>
              </a:rPr>
              <a:t>擔任適性輔導講座宣講人</a:t>
            </a:r>
            <a:endParaRPr lang="en-US" altLang="zh-TW" sz="2400" dirty="0">
              <a:latin typeface="標楷體" panose="03000509000000000000" pitchFamily="65" charset="-120"/>
              <a:ea typeface="標楷體" panose="03000509000000000000" pitchFamily="65" charset="-120"/>
            </a:endParaRPr>
          </a:p>
          <a:p>
            <a:pPr marL="380990" indent="-380990">
              <a:lnSpc>
                <a:spcPts val="2500"/>
              </a:lnSpc>
              <a:buFont typeface="Wingdings" panose="05000000000000000000" pitchFamily="2" charset="2"/>
              <a:buChar char="Ø"/>
            </a:pPr>
            <a:r>
              <a:rPr lang="zh-TW" altLang="en-US" sz="2400" dirty="0">
                <a:latin typeface="標楷體" panose="03000509000000000000" pitchFamily="65" charset="-120"/>
                <a:ea typeface="標楷體" panose="03000509000000000000" pitchFamily="65" charset="-120"/>
              </a:rPr>
              <a:t>督導生涯發展教育相關活動</a:t>
            </a:r>
            <a:endParaRPr lang="en-US" altLang="zh-TW" sz="2400" dirty="0">
              <a:latin typeface="標楷體" panose="03000509000000000000" pitchFamily="65" charset="-120"/>
              <a:ea typeface="標楷體" panose="03000509000000000000" pitchFamily="65" charset="-120"/>
            </a:endParaRPr>
          </a:p>
          <a:p>
            <a:pPr marL="380990" indent="-380990">
              <a:lnSpc>
                <a:spcPts val="2200"/>
              </a:lnSpc>
              <a:buFont typeface="Wingdings" panose="05000000000000000000" pitchFamily="2" charset="2"/>
              <a:buChar char="Ø"/>
            </a:pPr>
            <a:endParaRPr lang="zh-TW" altLang="en-US" sz="2800" dirty="0">
              <a:latin typeface="標楷體" panose="03000509000000000000" pitchFamily="65" charset="-120"/>
              <a:ea typeface="標楷體" panose="03000509000000000000" pitchFamily="65" charset="-120"/>
            </a:endParaRPr>
          </a:p>
        </p:txBody>
      </p:sp>
      <p:sp>
        <p:nvSpPr>
          <p:cNvPr id="44" name="文字方塊 43"/>
          <p:cNvSpPr txBox="1"/>
          <p:nvPr/>
        </p:nvSpPr>
        <p:spPr>
          <a:xfrm>
            <a:off x="9936608" y="1712103"/>
            <a:ext cx="1791076" cy="3139321"/>
          </a:xfrm>
          <a:prstGeom prst="rect">
            <a:avLst/>
          </a:prstGeom>
          <a:noFill/>
        </p:spPr>
        <p:txBody>
          <a:bodyPr wrap="square" rtlCol="0">
            <a:spAutoFit/>
          </a:bodyPr>
          <a:lstStyle/>
          <a:p>
            <a:pPr marL="380990" indent="-380990">
              <a:buFont typeface="Wingdings" panose="05000000000000000000" pitchFamily="2" charset="2"/>
              <a:buChar char="Ø"/>
            </a:pPr>
            <a:r>
              <a:rPr lang="zh-TW" altLang="en-US" sz="2200" dirty="0">
                <a:latin typeface="標楷體" panose="03000509000000000000" pitchFamily="65" charset="-120"/>
                <a:ea typeface="標楷體" panose="03000509000000000000" pitchFamily="65" charset="-120"/>
              </a:rPr>
              <a:t>建置支持安全與學習的環境。</a:t>
            </a:r>
            <a:endParaRPr lang="en-US" altLang="zh-TW" sz="2200" dirty="0">
              <a:latin typeface="標楷體" panose="03000509000000000000" pitchFamily="65" charset="-120"/>
              <a:ea typeface="標楷體" panose="03000509000000000000" pitchFamily="65" charset="-120"/>
            </a:endParaRPr>
          </a:p>
          <a:p>
            <a:pPr marL="380990" indent="-380990">
              <a:buFont typeface="Wingdings" panose="05000000000000000000" pitchFamily="2" charset="2"/>
              <a:buChar char="Ø"/>
            </a:pPr>
            <a:r>
              <a:rPr lang="zh-TW" altLang="en-US" sz="2200" dirty="0">
                <a:latin typeface="標楷體" panose="03000509000000000000" pitchFamily="65" charset="-120"/>
                <a:ea typeface="標楷體" panose="03000509000000000000" pitchFamily="65" charset="-120"/>
              </a:rPr>
              <a:t>支援教學相關設備</a:t>
            </a:r>
            <a:endParaRPr lang="en-US" altLang="zh-TW" sz="2200" dirty="0">
              <a:latin typeface="標楷體" panose="03000509000000000000" pitchFamily="65" charset="-120"/>
              <a:ea typeface="標楷體" panose="03000509000000000000" pitchFamily="65" charset="-120"/>
            </a:endParaRPr>
          </a:p>
          <a:p>
            <a:pPr marL="380990" indent="-380990">
              <a:buFont typeface="Wingdings" panose="05000000000000000000" pitchFamily="2" charset="2"/>
              <a:buChar char="Ø"/>
            </a:pPr>
            <a:r>
              <a:rPr lang="zh-TW" altLang="en-US" sz="2200" dirty="0">
                <a:latin typeface="標楷體" panose="03000509000000000000" pitchFamily="65" charset="-120"/>
                <a:ea typeface="標楷體" panose="03000509000000000000" pitchFamily="65" charset="-120"/>
              </a:rPr>
              <a:t>整合與引進資源</a:t>
            </a:r>
            <a:endParaRPr lang="en-US" altLang="zh-TW" sz="2200" dirty="0">
              <a:latin typeface="標楷體" panose="03000509000000000000" pitchFamily="65" charset="-120"/>
              <a:ea typeface="標楷體" panose="03000509000000000000" pitchFamily="65" charset="-120"/>
            </a:endParaRPr>
          </a:p>
          <a:p>
            <a:pPr marL="380990" indent="-380990">
              <a:buFont typeface="Wingdings" panose="05000000000000000000" pitchFamily="2" charset="2"/>
              <a:buChar char="Ø"/>
            </a:pPr>
            <a:r>
              <a:rPr lang="zh-TW" altLang="en-US" sz="2200" dirty="0">
                <a:latin typeface="標楷體" panose="03000509000000000000" pitchFamily="65" charset="-120"/>
                <a:ea typeface="標楷體" panose="03000509000000000000" pitchFamily="65" charset="-120"/>
              </a:rPr>
              <a:t>營造有溫度校園</a:t>
            </a:r>
          </a:p>
        </p:txBody>
      </p:sp>
      <p:sp>
        <p:nvSpPr>
          <p:cNvPr id="2" name="矩形 1"/>
          <p:cNvSpPr/>
          <p:nvPr/>
        </p:nvSpPr>
        <p:spPr>
          <a:xfrm>
            <a:off x="1" y="-9459"/>
            <a:ext cx="2961926" cy="842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n>
                <a:solidFill>
                  <a:schemeClr val="bg1"/>
                </a:solidFill>
              </a:ln>
              <a:noFill/>
            </a:endParaRPr>
          </a:p>
        </p:txBody>
      </p:sp>
      <p:sp>
        <p:nvSpPr>
          <p:cNvPr id="4" name="矩形 3">
            <a:extLst>
              <a:ext uri="{FF2B5EF4-FFF2-40B4-BE49-F238E27FC236}">
                <a16:creationId xmlns:a16="http://schemas.microsoft.com/office/drawing/2014/main" id="{ED3B92E0-BA39-63D7-CA43-8280085927EF}"/>
              </a:ext>
            </a:extLst>
          </p:cNvPr>
          <p:cNvSpPr/>
          <p:nvPr/>
        </p:nvSpPr>
        <p:spPr bwMode="auto">
          <a:xfrm>
            <a:off x="-17632" y="226128"/>
            <a:ext cx="12209631" cy="591462"/>
          </a:xfrm>
          <a:prstGeom prst="rect">
            <a:avLst/>
          </a:prstGeom>
          <a:solidFill>
            <a:schemeClr val="accent1"/>
          </a:solidFill>
          <a:ln w="28575">
            <a:noFill/>
          </a:ln>
          <a:scene3d>
            <a:camera prst="orthographicFront"/>
            <a:lightRig rig="threePt" dir="t"/>
          </a:scene3d>
          <a:sp3d/>
        </p:spPr>
        <p:txBody>
          <a:bodyPr wrap="square" lIns="82824" tIns="41411" rIns="82824" bIns="41411">
            <a:spAutoFit/>
          </a:bodyPr>
          <a:lstStyle/>
          <a:p>
            <a:pPr algn="ctr">
              <a:tabLst>
                <a:tab pos="7718294" algn="r"/>
              </a:tabLst>
              <a:defRPr/>
            </a:pPr>
            <a:r>
              <a:rPr lang="zh-TW" altLang="en-US" sz="3300" b="1" dirty="0">
                <a:solidFill>
                  <a:schemeClr val="bg1"/>
                </a:solidFill>
                <a:latin typeface="標楷體" panose="03000509000000000000" pitchFamily="65" charset="-120"/>
                <a:ea typeface="標楷體" panose="03000509000000000000" pitchFamily="65" charset="-120"/>
              </a:rPr>
              <a:t>處 室 分 工 與 合 作 </a:t>
            </a:r>
            <a:endParaRPr lang="zh-CN" altLang="en-US" sz="3300" b="1" dirty="0">
              <a:solidFill>
                <a:schemeClr val="bg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20151774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線單箭頭接點 18"/>
          <p:cNvCxnSpPr/>
          <p:nvPr/>
        </p:nvCxnSpPr>
        <p:spPr>
          <a:xfrm>
            <a:off x="3679905" y="5194277"/>
            <a:ext cx="575452" cy="0"/>
          </a:xfrm>
          <a:prstGeom prst="straightConnector1">
            <a:avLst/>
          </a:prstGeom>
          <a:ln>
            <a:solidFill>
              <a:schemeClr val="tx1">
                <a:lumMod val="50000"/>
                <a:lumOff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4" name="直線單箭頭接點 3"/>
          <p:cNvCxnSpPr/>
          <p:nvPr/>
        </p:nvCxnSpPr>
        <p:spPr>
          <a:xfrm>
            <a:off x="3693973" y="2770948"/>
            <a:ext cx="575452" cy="0"/>
          </a:xfrm>
          <a:prstGeom prst="straightConnector1">
            <a:avLst/>
          </a:prstGeom>
          <a:ln>
            <a:solidFill>
              <a:schemeClr val="tx1">
                <a:lumMod val="50000"/>
                <a:lumOff val="50000"/>
              </a:schemeClr>
            </a:solidFill>
            <a:tailEnd type="triangle"/>
          </a:ln>
        </p:spPr>
        <p:style>
          <a:lnRef idx="3">
            <a:schemeClr val="dk1"/>
          </a:lnRef>
          <a:fillRef idx="0">
            <a:schemeClr val="dk1"/>
          </a:fillRef>
          <a:effectRef idx="2">
            <a:schemeClr val="dk1"/>
          </a:effectRef>
          <a:fontRef idx="minor">
            <a:schemeClr val="tx1"/>
          </a:fontRef>
        </p:style>
      </p:cxnSp>
      <p:sp>
        <p:nvSpPr>
          <p:cNvPr id="151" name="矩形: 圆角 2">
            <a:extLst>
              <a:ext uri="{FF2B5EF4-FFF2-40B4-BE49-F238E27FC236}">
                <a16:creationId xmlns:a16="http://schemas.microsoft.com/office/drawing/2014/main" id="{0F983439-4111-4D97-AA12-4AA2DBA3714F}"/>
              </a:ext>
            </a:extLst>
          </p:cNvPr>
          <p:cNvSpPr/>
          <p:nvPr/>
        </p:nvSpPr>
        <p:spPr>
          <a:xfrm>
            <a:off x="760351" y="2715006"/>
            <a:ext cx="2306647" cy="1798647"/>
          </a:xfrm>
          <a:prstGeom prst="roundRect">
            <a:avLst/>
          </a:prstGeom>
          <a:solidFill>
            <a:schemeClr val="accent1"/>
          </a:solidFill>
          <a:ln w="50800">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4800" dirty="0">
                <a:solidFill>
                  <a:srgbClr val="393C4E"/>
                </a:solidFill>
                <a:latin typeface="華康儷粗圓" panose="020F0709000000000000" pitchFamily="49" charset="-120"/>
                <a:ea typeface="華康儷粗圓" panose="020F0709000000000000" pitchFamily="49" charset="-120"/>
              </a:rPr>
              <a:t>輔導室</a:t>
            </a:r>
            <a:endParaRPr lang="en-US" altLang="ko-KR" sz="4800" dirty="0">
              <a:solidFill>
                <a:srgbClr val="393C4E"/>
              </a:solidFill>
              <a:latin typeface="華康儷粗圓" panose="020F0709000000000000" pitchFamily="49" charset="-120"/>
              <a:ea typeface="華康儷粗圓" panose="020F0709000000000000" pitchFamily="49" charset="-120"/>
            </a:endParaRPr>
          </a:p>
        </p:txBody>
      </p:sp>
      <p:grpSp>
        <p:nvGrpSpPr>
          <p:cNvPr id="152" name="组合 3">
            <a:extLst>
              <a:ext uri="{FF2B5EF4-FFF2-40B4-BE49-F238E27FC236}">
                <a16:creationId xmlns:a16="http://schemas.microsoft.com/office/drawing/2014/main" id="{D4150152-1C08-4153-AAED-F01189A66794}"/>
              </a:ext>
            </a:extLst>
          </p:cNvPr>
          <p:cNvGrpSpPr/>
          <p:nvPr/>
        </p:nvGrpSpPr>
        <p:grpSpPr>
          <a:xfrm>
            <a:off x="3070037" y="1097707"/>
            <a:ext cx="1188839" cy="5506053"/>
            <a:chOff x="4706082" y="1460560"/>
            <a:chExt cx="675382" cy="2573866"/>
          </a:xfrm>
        </p:grpSpPr>
        <p:sp>
          <p:nvSpPr>
            <p:cNvPr id="153" name="任意多边形: 形状 4">
              <a:extLst>
                <a:ext uri="{FF2B5EF4-FFF2-40B4-BE49-F238E27FC236}">
                  <a16:creationId xmlns:a16="http://schemas.microsoft.com/office/drawing/2014/main" id="{3F97032F-2269-4F4E-ABD1-E51145A3650F}"/>
                </a:ext>
              </a:extLst>
            </p:cNvPr>
            <p:cNvSpPr/>
            <p:nvPr/>
          </p:nvSpPr>
          <p:spPr>
            <a:xfrm>
              <a:off x="4706082" y="2747493"/>
              <a:ext cx="675382" cy="1286933"/>
            </a:xfrm>
            <a:custGeom>
              <a:avLst/>
              <a:gdLst>
                <a:gd name="connsiteX0" fmla="*/ 0 w 675382"/>
                <a:gd name="connsiteY0" fmla="*/ 0 h 1286933"/>
                <a:gd name="connsiteX1" fmla="*/ 337691 w 675382"/>
                <a:gd name="connsiteY1" fmla="*/ 0 h 1286933"/>
                <a:gd name="connsiteX2" fmla="*/ 337691 w 675382"/>
                <a:gd name="connsiteY2" fmla="*/ 1286933 h 1286933"/>
                <a:gd name="connsiteX3" fmla="*/ 675382 w 675382"/>
                <a:gd name="connsiteY3" fmla="*/ 1286933 h 1286933"/>
              </a:gdLst>
              <a:ahLst/>
              <a:cxnLst>
                <a:cxn ang="0">
                  <a:pos x="connsiteX0" y="connsiteY0"/>
                </a:cxn>
                <a:cxn ang="0">
                  <a:pos x="connsiteX1" y="connsiteY1"/>
                </a:cxn>
                <a:cxn ang="0">
                  <a:pos x="connsiteX2" y="connsiteY2"/>
                </a:cxn>
                <a:cxn ang="0">
                  <a:pos x="connsiteX3" y="connsiteY3"/>
                </a:cxn>
              </a:cxnLst>
              <a:rect l="l" t="t" r="r" b="b"/>
              <a:pathLst>
                <a:path w="675382" h="1286933">
                  <a:moveTo>
                    <a:pt x="0" y="0"/>
                  </a:moveTo>
                  <a:lnTo>
                    <a:pt x="337691" y="0"/>
                  </a:lnTo>
                  <a:lnTo>
                    <a:pt x="337691" y="1286933"/>
                  </a:lnTo>
                  <a:lnTo>
                    <a:pt x="675382" y="1286933"/>
                  </a:lnTo>
                </a:path>
              </a:pathLst>
            </a:custGeom>
            <a:noFill/>
            <a:ln>
              <a:solidFill>
                <a:schemeClr val="tx1">
                  <a:lumMod val="50000"/>
                  <a:lumOff val="50000"/>
                </a:schemeClr>
              </a:solidFill>
              <a:tailEnd type="triangle" w="med" len="lg"/>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3821" tIns="606676" rIns="313820" bIns="606676" numCol="1" spcCol="1270" anchor="ctr" anchorCtr="0">
              <a:noAutofit/>
            </a:bodyPr>
            <a:lstStyle/>
            <a:p>
              <a:pPr defTabSz="222069">
                <a:lnSpc>
                  <a:spcPct val="90000"/>
                </a:lnSpc>
                <a:spcAft>
                  <a:spcPct val="35000"/>
                </a:spcAft>
              </a:pPr>
              <a:endParaRPr lang="zh-CN" altLang="en-US" sz="500" dirty="0">
                <a:ea typeface="字魂35号-经典雅黑" panose="02000000000000000000" pitchFamily="2" charset="-122"/>
              </a:endParaRPr>
            </a:p>
          </p:txBody>
        </p:sp>
        <p:sp>
          <p:nvSpPr>
            <p:cNvPr id="154" name="任意多边形: 形状 5">
              <a:extLst>
                <a:ext uri="{FF2B5EF4-FFF2-40B4-BE49-F238E27FC236}">
                  <a16:creationId xmlns:a16="http://schemas.microsoft.com/office/drawing/2014/main" id="{ED827E05-E1C2-46FE-BABB-76022E434F34}"/>
                </a:ext>
              </a:extLst>
            </p:cNvPr>
            <p:cNvSpPr/>
            <p:nvPr/>
          </p:nvSpPr>
          <p:spPr>
            <a:xfrm>
              <a:off x="4706082" y="2701773"/>
              <a:ext cx="675382" cy="91440"/>
            </a:xfrm>
            <a:custGeom>
              <a:avLst/>
              <a:gdLst>
                <a:gd name="connsiteX0" fmla="*/ 0 w 675382"/>
                <a:gd name="connsiteY0" fmla="*/ 45720 h 91440"/>
                <a:gd name="connsiteX1" fmla="*/ 675382 w 675382"/>
                <a:gd name="connsiteY1" fmla="*/ 45720 h 91440"/>
              </a:gdLst>
              <a:ahLst/>
              <a:cxnLst>
                <a:cxn ang="0">
                  <a:pos x="connsiteX0" y="connsiteY0"/>
                </a:cxn>
                <a:cxn ang="0">
                  <a:pos x="connsiteX1" y="connsiteY1"/>
                </a:cxn>
              </a:cxnLst>
              <a:rect l="l" t="t" r="r" b="b"/>
              <a:pathLst>
                <a:path w="675382" h="91440">
                  <a:moveTo>
                    <a:pt x="0" y="45720"/>
                  </a:moveTo>
                  <a:lnTo>
                    <a:pt x="675382" y="45720"/>
                  </a:lnTo>
                </a:path>
              </a:pathLst>
            </a:custGeom>
            <a:noFill/>
            <a:ln>
              <a:solidFill>
                <a:schemeClr val="tx1">
                  <a:lumMod val="50000"/>
                  <a:lumOff val="50000"/>
                </a:schemeClr>
              </a:solidFill>
              <a:tailEnd type="triangle" w="med" len="lg"/>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33257" tIns="28813" rIns="333255" bIns="28815" numCol="1" spcCol="1270" anchor="ctr" anchorCtr="0">
              <a:noAutofit/>
            </a:bodyPr>
            <a:lstStyle/>
            <a:p>
              <a:pPr defTabSz="222069">
                <a:lnSpc>
                  <a:spcPct val="90000"/>
                </a:lnSpc>
                <a:spcAft>
                  <a:spcPct val="35000"/>
                </a:spcAft>
              </a:pPr>
              <a:endParaRPr lang="zh-CN" altLang="en-US" sz="500" dirty="0">
                <a:ea typeface="字魂35号-经典雅黑" panose="02000000000000000000" pitchFamily="2" charset="-122"/>
              </a:endParaRPr>
            </a:p>
          </p:txBody>
        </p:sp>
        <p:sp>
          <p:nvSpPr>
            <p:cNvPr id="155" name="任意多边形: 形状 6">
              <a:extLst>
                <a:ext uri="{FF2B5EF4-FFF2-40B4-BE49-F238E27FC236}">
                  <a16:creationId xmlns:a16="http://schemas.microsoft.com/office/drawing/2014/main" id="{0E4B9C3A-1CF7-40D9-84AA-8C265936067E}"/>
                </a:ext>
              </a:extLst>
            </p:cNvPr>
            <p:cNvSpPr/>
            <p:nvPr/>
          </p:nvSpPr>
          <p:spPr>
            <a:xfrm>
              <a:off x="4706082" y="1460560"/>
              <a:ext cx="675382" cy="1286933"/>
            </a:xfrm>
            <a:custGeom>
              <a:avLst/>
              <a:gdLst>
                <a:gd name="connsiteX0" fmla="*/ 0 w 675382"/>
                <a:gd name="connsiteY0" fmla="*/ 1286933 h 1286933"/>
                <a:gd name="connsiteX1" fmla="*/ 337691 w 675382"/>
                <a:gd name="connsiteY1" fmla="*/ 1286933 h 1286933"/>
                <a:gd name="connsiteX2" fmla="*/ 337691 w 675382"/>
                <a:gd name="connsiteY2" fmla="*/ 0 h 1286933"/>
                <a:gd name="connsiteX3" fmla="*/ 675382 w 675382"/>
                <a:gd name="connsiteY3" fmla="*/ 0 h 1286933"/>
              </a:gdLst>
              <a:ahLst/>
              <a:cxnLst>
                <a:cxn ang="0">
                  <a:pos x="connsiteX0" y="connsiteY0"/>
                </a:cxn>
                <a:cxn ang="0">
                  <a:pos x="connsiteX1" y="connsiteY1"/>
                </a:cxn>
                <a:cxn ang="0">
                  <a:pos x="connsiteX2" y="connsiteY2"/>
                </a:cxn>
                <a:cxn ang="0">
                  <a:pos x="connsiteX3" y="connsiteY3"/>
                </a:cxn>
              </a:cxnLst>
              <a:rect l="l" t="t" r="r" b="b"/>
              <a:pathLst>
                <a:path w="675382" h="1286933">
                  <a:moveTo>
                    <a:pt x="0" y="1286933"/>
                  </a:moveTo>
                  <a:lnTo>
                    <a:pt x="337691" y="1286933"/>
                  </a:lnTo>
                  <a:lnTo>
                    <a:pt x="337691" y="0"/>
                  </a:lnTo>
                  <a:lnTo>
                    <a:pt x="675382" y="0"/>
                  </a:lnTo>
                </a:path>
              </a:pathLst>
            </a:custGeom>
            <a:noFill/>
            <a:ln>
              <a:solidFill>
                <a:schemeClr val="tx1">
                  <a:lumMod val="50000"/>
                  <a:lumOff val="50000"/>
                </a:schemeClr>
              </a:solidFill>
              <a:tailEnd type="triangle" w="med" len="lg"/>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3821" tIns="606676" rIns="313820" bIns="606676" numCol="1" spcCol="1270" anchor="ctr" anchorCtr="0">
              <a:noAutofit/>
            </a:bodyPr>
            <a:lstStyle/>
            <a:p>
              <a:pPr defTabSz="222069">
                <a:lnSpc>
                  <a:spcPct val="90000"/>
                </a:lnSpc>
                <a:spcAft>
                  <a:spcPct val="35000"/>
                </a:spcAft>
              </a:pPr>
              <a:endParaRPr lang="zh-CN" altLang="en-US" sz="500" dirty="0">
                <a:ea typeface="字魂35号-经典雅黑" panose="02000000000000000000" pitchFamily="2" charset="-122"/>
              </a:endParaRPr>
            </a:p>
          </p:txBody>
        </p:sp>
      </p:grpSp>
      <p:sp>
        <p:nvSpPr>
          <p:cNvPr id="156" name="矩形: 圆角 7">
            <a:extLst>
              <a:ext uri="{FF2B5EF4-FFF2-40B4-BE49-F238E27FC236}">
                <a16:creationId xmlns:a16="http://schemas.microsoft.com/office/drawing/2014/main" id="{C8C09C65-9561-4F64-B7CA-A95ABF699F30}"/>
              </a:ext>
            </a:extLst>
          </p:cNvPr>
          <p:cNvSpPr/>
          <p:nvPr/>
        </p:nvSpPr>
        <p:spPr>
          <a:xfrm>
            <a:off x="3882683" y="496975"/>
            <a:ext cx="1559957" cy="968024"/>
          </a:xfrm>
          <a:prstGeom prst="roundRect">
            <a:avLst/>
          </a:prstGeom>
          <a:solidFill>
            <a:schemeClr val="accent2"/>
          </a:solidFill>
          <a:ln w="50800">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3200" b="1" dirty="0">
                <a:solidFill>
                  <a:schemeClr val="bg1"/>
                </a:solidFill>
                <a:latin typeface="字魂35号-经典雅黑" panose="02000000000000000000" pitchFamily="2" charset="-122"/>
                <a:ea typeface="字魂35号-经典雅黑" panose="02000000000000000000" pitchFamily="2" charset="-122"/>
              </a:rPr>
              <a:t>舉辦參訪活動</a:t>
            </a:r>
          </a:p>
        </p:txBody>
      </p:sp>
      <p:sp>
        <p:nvSpPr>
          <p:cNvPr id="157" name="矩形: 圆角 8">
            <a:extLst>
              <a:ext uri="{FF2B5EF4-FFF2-40B4-BE49-F238E27FC236}">
                <a16:creationId xmlns:a16="http://schemas.microsoft.com/office/drawing/2014/main" id="{151F28A9-D2C7-4658-9483-F4E0638353B0}"/>
              </a:ext>
            </a:extLst>
          </p:cNvPr>
          <p:cNvSpPr/>
          <p:nvPr/>
        </p:nvSpPr>
        <p:spPr>
          <a:xfrm>
            <a:off x="3899615" y="2257088"/>
            <a:ext cx="2010117" cy="899323"/>
          </a:xfrm>
          <a:prstGeom prst="roundRect">
            <a:avLst/>
          </a:prstGeom>
          <a:solidFill>
            <a:schemeClr val="accent2"/>
          </a:solidFill>
          <a:ln w="50800">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400" b="1" dirty="0">
                <a:solidFill>
                  <a:schemeClr val="bg1"/>
                </a:solidFill>
                <a:latin typeface="字魂35号-经典雅黑" panose="02000000000000000000" pitchFamily="2" charset="-122"/>
                <a:ea typeface="字魂35号-经典雅黑" panose="02000000000000000000" pitchFamily="2" charset="-122"/>
              </a:rPr>
              <a:t>升學博覽會、群科展覽</a:t>
            </a:r>
            <a:endParaRPr lang="zh-CN" altLang="en-US" sz="2400" b="1" dirty="0">
              <a:solidFill>
                <a:schemeClr val="bg1"/>
              </a:solidFill>
              <a:latin typeface="字魂35号-经典雅黑" panose="02000000000000000000" pitchFamily="2" charset="-122"/>
              <a:ea typeface="字魂35号-经典雅黑" panose="02000000000000000000" pitchFamily="2" charset="-122"/>
            </a:endParaRPr>
          </a:p>
        </p:txBody>
      </p:sp>
      <p:sp>
        <p:nvSpPr>
          <p:cNvPr id="158" name="矩形: 圆角 9">
            <a:extLst>
              <a:ext uri="{FF2B5EF4-FFF2-40B4-BE49-F238E27FC236}">
                <a16:creationId xmlns:a16="http://schemas.microsoft.com/office/drawing/2014/main" id="{A0304524-6646-4C10-B2FE-C3A40733CB87}"/>
              </a:ext>
            </a:extLst>
          </p:cNvPr>
          <p:cNvSpPr/>
          <p:nvPr/>
        </p:nvSpPr>
        <p:spPr>
          <a:xfrm>
            <a:off x="3981157" y="5875850"/>
            <a:ext cx="1190935" cy="800556"/>
          </a:xfrm>
          <a:prstGeom prst="roundRect">
            <a:avLst/>
          </a:prstGeom>
          <a:solidFill>
            <a:schemeClr val="accent2"/>
          </a:solidFill>
          <a:ln w="50800">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chemeClr val="bg1"/>
                </a:solidFill>
                <a:latin typeface="字魂35号-经典雅黑" panose="02000000000000000000" pitchFamily="2" charset="-122"/>
                <a:ea typeface="字魂35号-经典雅黑" panose="02000000000000000000" pitchFamily="2" charset="-122"/>
              </a:rPr>
              <a:t>測驗</a:t>
            </a:r>
          </a:p>
        </p:txBody>
      </p:sp>
      <p:sp>
        <p:nvSpPr>
          <p:cNvPr id="159" name="矩形 158">
            <a:extLst>
              <a:ext uri="{FF2B5EF4-FFF2-40B4-BE49-F238E27FC236}">
                <a16:creationId xmlns:a16="http://schemas.microsoft.com/office/drawing/2014/main" id="{B75C2E40-F567-4A7E-8A18-B676692BCF17}"/>
              </a:ext>
            </a:extLst>
          </p:cNvPr>
          <p:cNvSpPr/>
          <p:nvPr/>
        </p:nvSpPr>
        <p:spPr>
          <a:xfrm>
            <a:off x="5442640" y="239206"/>
            <a:ext cx="6528966" cy="1938992"/>
          </a:xfrm>
          <a:prstGeom prst="rect">
            <a:avLst/>
          </a:prstGeom>
        </p:spPr>
        <p:txBody>
          <a:bodyPr wrap="square">
            <a:spAutoFit/>
          </a:bodyPr>
          <a:lstStyle/>
          <a:p>
            <a:pPr marL="380990" indent="-380990">
              <a:buFont typeface="Wingdings" panose="05000000000000000000" pitchFamily="2" charset="2"/>
              <a:buChar char="u"/>
            </a:pPr>
            <a:r>
              <a:rPr lang="zh-TW" altLang="en-US" sz="2400" dirty="0">
                <a:latin typeface="+mn-ea"/>
              </a:rPr>
              <a:t>一年級：一學期一次（生涯探索體驗活動）</a:t>
            </a:r>
            <a:endParaRPr lang="en-US" altLang="zh-TW" sz="2400" dirty="0">
              <a:latin typeface="+mn-ea"/>
            </a:endParaRPr>
          </a:p>
          <a:p>
            <a:pPr marL="380990" indent="-380990">
              <a:buFont typeface="Wingdings" panose="05000000000000000000" pitchFamily="2" charset="2"/>
              <a:buChar char="u"/>
            </a:pPr>
            <a:r>
              <a:rPr lang="zh-TW" altLang="en-US" sz="2400" dirty="0">
                <a:latin typeface="+mn-ea"/>
              </a:rPr>
              <a:t>二年級：至少全體一次（社區高中職專業群科六類十五群實作與參訪體驗）</a:t>
            </a:r>
            <a:endParaRPr lang="en-US" altLang="zh-TW" sz="2400" dirty="0">
              <a:latin typeface="+mn-ea"/>
            </a:endParaRPr>
          </a:p>
          <a:p>
            <a:pPr marL="380990" indent="-380990">
              <a:buFont typeface="Wingdings" panose="05000000000000000000" pitchFamily="2" charset="2"/>
              <a:buChar char="u"/>
            </a:pPr>
            <a:r>
              <a:rPr lang="zh-TW" altLang="en-US" sz="2400" dirty="0">
                <a:latin typeface="+mn-ea"/>
              </a:rPr>
              <a:t>三年級：抽離式技藝課程或專班（盡量開設不同職群，加廣學生對該職群的概念）</a:t>
            </a:r>
          </a:p>
        </p:txBody>
      </p:sp>
      <p:sp>
        <p:nvSpPr>
          <p:cNvPr id="160" name="矩形 159">
            <a:extLst>
              <a:ext uri="{FF2B5EF4-FFF2-40B4-BE49-F238E27FC236}">
                <a16:creationId xmlns:a16="http://schemas.microsoft.com/office/drawing/2014/main" id="{89A88BCE-4B63-4EDE-BD01-E5605665ED27}"/>
              </a:ext>
            </a:extLst>
          </p:cNvPr>
          <p:cNvSpPr/>
          <p:nvPr/>
        </p:nvSpPr>
        <p:spPr>
          <a:xfrm>
            <a:off x="5909732" y="2332991"/>
            <a:ext cx="5825066" cy="954107"/>
          </a:xfrm>
          <a:prstGeom prst="rect">
            <a:avLst/>
          </a:prstGeom>
        </p:spPr>
        <p:txBody>
          <a:bodyPr wrap="square">
            <a:spAutoFit/>
          </a:bodyPr>
          <a:lstStyle/>
          <a:p>
            <a:r>
              <a:rPr lang="zh-TW" altLang="en-US" sz="2800" dirty="0">
                <a:solidFill>
                  <a:schemeClr val="tx2">
                    <a:lumMod val="75000"/>
                    <a:lumOff val="25000"/>
                  </a:schemeClr>
                </a:solidFill>
                <a:latin typeface="+mn-ea"/>
              </a:rPr>
              <a:t>請不同學校、</a:t>
            </a:r>
            <a:r>
              <a:rPr lang="zh-TW" altLang="en-US" sz="2800" dirty="0">
                <a:solidFill>
                  <a:schemeClr val="tx2">
                    <a:lumMod val="75000"/>
                    <a:lumOff val="25000"/>
                  </a:schemeClr>
                </a:solidFill>
                <a:highlight>
                  <a:srgbClr val="00FFFF"/>
                </a:highlight>
                <a:latin typeface="+mn-ea"/>
              </a:rPr>
              <a:t>職群到校設攤</a:t>
            </a:r>
            <a:r>
              <a:rPr lang="zh-TW" altLang="en-US" sz="2800" dirty="0">
                <a:solidFill>
                  <a:schemeClr val="tx2">
                    <a:lumMod val="75000"/>
                    <a:lumOff val="25000"/>
                  </a:schemeClr>
                </a:solidFill>
                <a:latin typeface="+mn-ea"/>
              </a:rPr>
              <a:t>，讓學生了解不同學校職群的特色</a:t>
            </a:r>
          </a:p>
        </p:txBody>
      </p:sp>
      <p:sp>
        <p:nvSpPr>
          <p:cNvPr id="161" name="矩形 160">
            <a:extLst>
              <a:ext uri="{FF2B5EF4-FFF2-40B4-BE49-F238E27FC236}">
                <a16:creationId xmlns:a16="http://schemas.microsoft.com/office/drawing/2014/main" id="{36E3A16F-0CD3-418A-A139-7FA268C4877C}"/>
              </a:ext>
            </a:extLst>
          </p:cNvPr>
          <p:cNvSpPr/>
          <p:nvPr/>
        </p:nvSpPr>
        <p:spPr>
          <a:xfrm>
            <a:off x="5169995" y="5510654"/>
            <a:ext cx="6047733" cy="1384995"/>
          </a:xfrm>
          <a:prstGeom prst="rect">
            <a:avLst/>
          </a:prstGeom>
        </p:spPr>
        <p:txBody>
          <a:bodyPr wrap="square">
            <a:spAutoFit/>
          </a:bodyPr>
          <a:lstStyle/>
          <a:p>
            <a:r>
              <a:rPr lang="zh-TW" altLang="en-US" sz="2800" dirty="0">
                <a:solidFill>
                  <a:schemeClr val="accent4"/>
                </a:solidFill>
                <a:latin typeface="+mn-ea"/>
              </a:rPr>
              <a:t>一年級：智力測驗</a:t>
            </a:r>
            <a:endParaRPr lang="en-US" altLang="zh-TW" sz="2800" dirty="0">
              <a:solidFill>
                <a:schemeClr val="accent4"/>
              </a:solidFill>
              <a:latin typeface="+mn-ea"/>
            </a:endParaRPr>
          </a:p>
          <a:p>
            <a:r>
              <a:rPr lang="zh-TW" altLang="en-US" sz="2800" dirty="0">
                <a:solidFill>
                  <a:schemeClr val="accent4"/>
                </a:solidFill>
                <a:latin typeface="+mn-ea"/>
              </a:rPr>
              <a:t>二年級：性向與興趣測驗</a:t>
            </a:r>
            <a:endParaRPr lang="en-US" altLang="zh-TW" sz="2800" dirty="0">
              <a:solidFill>
                <a:schemeClr val="accent4"/>
              </a:solidFill>
              <a:latin typeface="+mn-ea"/>
            </a:endParaRPr>
          </a:p>
          <a:p>
            <a:r>
              <a:rPr lang="zh-TW" altLang="en-US" sz="2800" dirty="0">
                <a:solidFill>
                  <a:schemeClr val="accent4"/>
                </a:solidFill>
                <a:latin typeface="+mn-ea"/>
              </a:rPr>
              <a:t>三年級：我喜歡做的事興趣量表</a:t>
            </a:r>
          </a:p>
        </p:txBody>
      </p:sp>
      <p:sp>
        <p:nvSpPr>
          <p:cNvPr id="17" name="矩形: 圆角 9">
            <a:extLst>
              <a:ext uri="{FF2B5EF4-FFF2-40B4-BE49-F238E27FC236}">
                <a16:creationId xmlns:a16="http://schemas.microsoft.com/office/drawing/2014/main" id="{A0304524-6646-4C10-B2FE-C3A40733CB87}"/>
              </a:ext>
            </a:extLst>
          </p:cNvPr>
          <p:cNvSpPr/>
          <p:nvPr/>
        </p:nvSpPr>
        <p:spPr>
          <a:xfrm>
            <a:off x="3882683" y="4689011"/>
            <a:ext cx="3305907" cy="899323"/>
          </a:xfrm>
          <a:prstGeom prst="roundRect">
            <a:avLst/>
          </a:prstGeom>
          <a:solidFill>
            <a:schemeClr val="accent2"/>
          </a:solidFill>
          <a:ln w="50800">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800" b="1" dirty="0">
                <a:solidFill>
                  <a:schemeClr val="bg1"/>
                </a:solidFill>
                <a:latin typeface="字魂35号-经典雅黑" panose="02000000000000000000" pitchFamily="2" charset="-122"/>
                <a:ea typeface="字魂35号-经典雅黑" panose="02000000000000000000" pitchFamily="2" charset="-122"/>
              </a:rPr>
              <a:t>生涯發展紀錄手冊、生涯檔案</a:t>
            </a:r>
          </a:p>
        </p:txBody>
      </p:sp>
      <p:sp>
        <p:nvSpPr>
          <p:cNvPr id="5" name="矩形 4"/>
          <p:cNvSpPr/>
          <p:nvPr/>
        </p:nvSpPr>
        <p:spPr>
          <a:xfrm>
            <a:off x="0" y="0"/>
            <a:ext cx="2540000" cy="88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400"/>
          </a:p>
        </p:txBody>
      </p:sp>
      <p:sp>
        <p:nvSpPr>
          <p:cNvPr id="20" name="矩形: 圆角 8">
            <a:extLst>
              <a:ext uri="{FF2B5EF4-FFF2-40B4-BE49-F238E27FC236}">
                <a16:creationId xmlns:a16="http://schemas.microsoft.com/office/drawing/2014/main" id="{151F28A9-D2C7-4658-9483-F4E0638353B0}"/>
              </a:ext>
            </a:extLst>
          </p:cNvPr>
          <p:cNvSpPr/>
          <p:nvPr/>
        </p:nvSpPr>
        <p:spPr>
          <a:xfrm>
            <a:off x="3933481" y="3423890"/>
            <a:ext cx="1976251" cy="962744"/>
          </a:xfrm>
          <a:prstGeom prst="roundRect">
            <a:avLst/>
          </a:prstGeom>
          <a:solidFill>
            <a:schemeClr val="accent2"/>
          </a:solidFill>
          <a:ln w="50800">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800" b="1" dirty="0">
                <a:solidFill>
                  <a:schemeClr val="bg1"/>
                </a:solidFill>
                <a:latin typeface="字魂35号-经典雅黑" panose="02000000000000000000" pitchFamily="2" charset="-122"/>
                <a:ea typeface="字魂35号-经典雅黑" panose="02000000000000000000" pitchFamily="2" charset="-122"/>
              </a:rPr>
              <a:t>技職升學協助</a:t>
            </a:r>
            <a:endParaRPr lang="zh-CN" altLang="en-US" sz="2800" b="1" dirty="0">
              <a:solidFill>
                <a:schemeClr val="bg1"/>
              </a:solidFill>
              <a:latin typeface="字魂35号-经典雅黑" panose="02000000000000000000" pitchFamily="2" charset="-122"/>
              <a:ea typeface="字魂35号-经典雅黑" panose="02000000000000000000" pitchFamily="2" charset="-122"/>
            </a:endParaRPr>
          </a:p>
        </p:txBody>
      </p:sp>
      <p:sp>
        <p:nvSpPr>
          <p:cNvPr id="21" name="矩形 20">
            <a:extLst>
              <a:ext uri="{FF2B5EF4-FFF2-40B4-BE49-F238E27FC236}">
                <a16:creationId xmlns:a16="http://schemas.microsoft.com/office/drawing/2014/main" id="{89A88BCE-4B63-4EDE-BD01-E5605665ED27}"/>
              </a:ext>
            </a:extLst>
          </p:cNvPr>
          <p:cNvSpPr/>
          <p:nvPr/>
        </p:nvSpPr>
        <p:spPr>
          <a:xfrm>
            <a:off x="5952761" y="3425317"/>
            <a:ext cx="5508724" cy="954107"/>
          </a:xfrm>
          <a:prstGeom prst="rect">
            <a:avLst/>
          </a:prstGeom>
        </p:spPr>
        <p:txBody>
          <a:bodyPr wrap="square">
            <a:spAutoFit/>
          </a:bodyPr>
          <a:lstStyle/>
          <a:p>
            <a:r>
              <a:rPr lang="zh-TW" altLang="en-US" sz="2800" dirty="0">
                <a:solidFill>
                  <a:schemeClr val="accent5">
                    <a:lumMod val="50000"/>
                  </a:schemeClr>
                </a:solidFill>
                <a:latin typeface="+mn-ea"/>
              </a:rPr>
              <a:t>協助技職取向學生報名技優甄審或實用技能班輔導分發</a:t>
            </a:r>
          </a:p>
        </p:txBody>
      </p:sp>
    </p:spTree>
    <p:extLst>
      <p:ext uri="{BB962C8B-B14F-4D97-AF65-F5344CB8AC3E}">
        <p14:creationId xmlns:p14="http://schemas.microsoft.com/office/powerpoint/2010/main" val="373530457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12" name="Shape 352">
            <a:extLst>
              <a:ext uri="{FF2B5EF4-FFF2-40B4-BE49-F238E27FC236}">
                <a16:creationId xmlns:a16="http://schemas.microsoft.com/office/drawing/2014/main" id="{B5DEDCC9-E128-4C00-B7D0-3A9ACC07E6C4}"/>
              </a:ext>
            </a:extLst>
          </p:cNvPr>
          <p:cNvSpPr/>
          <p:nvPr/>
        </p:nvSpPr>
        <p:spPr>
          <a:xfrm>
            <a:off x="1524001" y="250978"/>
            <a:ext cx="7250723" cy="712061"/>
          </a:xfrm>
          <a:prstGeom prst="rect">
            <a:avLst/>
          </a:prstGeom>
          <a:solidFill>
            <a:srgbClr val="F8CBAD"/>
          </a:solidFill>
          <a:ln>
            <a:noFill/>
          </a:ln>
        </p:spPr>
        <p:txBody>
          <a:bodyPr lIns="91425" tIns="91425" rIns="91425" bIns="91425" anchor="ctr" anchorCtr="0">
            <a:noAutofit/>
          </a:bodyPr>
          <a:lstStyle/>
          <a:p>
            <a:pPr algn="ctr" defTabSz="914400">
              <a:defRPr/>
            </a:pPr>
            <a:endParaRPr lang="en" sz="1200" kern="0" dirty="0">
              <a:solidFill>
                <a:srgbClr val="FFFFFF"/>
              </a:solidFill>
              <a:latin typeface="Muli"/>
              <a:ea typeface="Muli"/>
              <a:cs typeface="Muli"/>
              <a:sym typeface="Muli"/>
            </a:endParaRPr>
          </a:p>
        </p:txBody>
      </p:sp>
      <p:sp>
        <p:nvSpPr>
          <p:cNvPr id="8" name="文本框 8">
            <a:extLst>
              <a:ext uri="{FF2B5EF4-FFF2-40B4-BE49-F238E27FC236}">
                <a16:creationId xmlns:a16="http://schemas.microsoft.com/office/drawing/2014/main" id="{88E1921B-021D-4675-8F2A-FDA4BB3F2AD9}"/>
              </a:ext>
            </a:extLst>
          </p:cNvPr>
          <p:cNvSpPr txBox="1"/>
          <p:nvPr/>
        </p:nvSpPr>
        <p:spPr>
          <a:xfrm>
            <a:off x="1720908" y="83126"/>
            <a:ext cx="1024700" cy="1569660"/>
          </a:xfrm>
          <a:prstGeom prst="rect">
            <a:avLst/>
          </a:prstGeom>
          <a:noFill/>
        </p:spPr>
        <p:txBody>
          <a:bodyPr wrap="square" rtlCol="0">
            <a:spAutoFit/>
          </a:bodyPr>
          <a:lstStyle/>
          <a:p>
            <a:pPr defTabSz="914400">
              <a:defRPr/>
            </a:pPr>
            <a:r>
              <a:rPr lang="zh-CN" altLang="en-US" sz="9600" b="1" kern="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rPr>
              <a:t>“</a:t>
            </a:r>
            <a:endParaRPr lang="zh-CN" altLang="en-US" sz="9600" b="1" kern="0" spc="-30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endParaRPr>
          </a:p>
        </p:txBody>
      </p:sp>
      <p:sp>
        <p:nvSpPr>
          <p:cNvPr id="9" name="Shape 203">
            <a:extLst>
              <a:ext uri="{FF2B5EF4-FFF2-40B4-BE49-F238E27FC236}">
                <a16:creationId xmlns:a16="http://schemas.microsoft.com/office/drawing/2014/main" id="{8A13DD77-59DE-4033-B2F1-96008847AA34}"/>
              </a:ext>
            </a:extLst>
          </p:cNvPr>
          <p:cNvSpPr txBox="1">
            <a:spLocks/>
          </p:cNvSpPr>
          <p:nvPr/>
        </p:nvSpPr>
        <p:spPr>
          <a:xfrm>
            <a:off x="2460997" y="250977"/>
            <a:ext cx="6313727" cy="712061"/>
          </a:xfrm>
          <a:prstGeom prst="rect">
            <a:avLst/>
          </a:prstGeom>
          <a:noFill/>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defTabSz="914400">
              <a:defRPr/>
            </a:pPr>
            <a:r>
              <a:rPr lang="zh-TW" altLang="en-US" sz="30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生涯發展教育核心內涵與實施主題</a:t>
            </a:r>
            <a:r>
              <a:rPr lang="en-US" altLang="zh-TW"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-1</a:t>
            </a:r>
            <a:endParaRPr lang="en"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graphicFrame>
        <p:nvGraphicFramePr>
          <p:cNvPr id="14" name="表格 13">
            <a:extLst>
              <a:ext uri="{FF2B5EF4-FFF2-40B4-BE49-F238E27FC236}">
                <a16:creationId xmlns:a16="http://schemas.microsoft.com/office/drawing/2014/main" id="{9C85E649-4EE1-46A7-AB20-AF305456344E}"/>
              </a:ext>
            </a:extLst>
          </p:cNvPr>
          <p:cNvGraphicFramePr>
            <a:graphicFrameLocks noGrp="1"/>
          </p:cNvGraphicFramePr>
          <p:nvPr/>
        </p:nvGraphicFramePr>
        <p:xfrm>
          <a:off x="1857078" y="1223853"/>
          <a:ext cx="8459804" cy="4691173"/>
        </p:xfrm>
        <a:graphic>
          <a:graphicData uri="http://schemas.openxmlformats.org/drawingml/2006/table">
            <a:tbl>
              <a:tblPr/>
              <a:tblGrid>
                <a:gridCol w="692871">
                  <a:extLst>
                    <a:ext uri="{9D8B030D-6E8A-4147-A177-3AD203B41FA5}">
                      <a16:colId xmlns:a16="http://schemas.microsoft.com/office/drawing/2014/main" val="20000"/>
                    </a:ext>
                  </a:extLst>
                </a:gridCol>
                <a:gridCol w="1584086">
                  <a:extLst>
                    <a:ext uri="{9D8B030D-6E8A-4147-A177-3AD203B41FA5}">
                      <a16:colId xmlns:a16="http://schemas.microsoft.com/office/drawing/2014/main" val="20001"/>
                    </a:ext>
                  </a:extLst>
                </a:gridCol>
                <a:gridCol w="6182847">
                  <a:extLst>
                    <a:ext uri="{9D8B030D-6E8A-4147-A177-3AD203B41FA5}">
                      <a16:colId xmlns:a16="http://schemas.microsoft.com/office/drawing/2014/main" val="20002"/>
                    </a:ext>
                  </a:extLst>
                </a:gridCol>
              </a:tblGrid>
              <a:tr h="60999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年級</a:t>
                      </a:r>
                      <a:endPar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txBody>
                  <a:tcPr marL="68579" marR="68579"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a:ln>
                            <a:noFill/>
                          </a:ln>
                          <a:solidFill>
                            <a:schemeClr val="tx1"/>
                          </a:solidFill>
                          <a:effectLst/>
                          <a:latin typeface="Microsoft YaHei" panose="020B0503020204020204" pitchFamily="34" charset="-122"/>
                          <a:ea typeface="Microsoft YaHei" panose="020B0503020204020204" pitchFamily="34" charset="-122"/>
                          <a:cs typeface="Times New Roman" pitchFamily="18" charset="0"/>
                        </a:rPr>
                        <a:t>核心內涵</a:t>
                      </a:r>
                      <a:endParaRPr kumimoji="0" lang="zh-TW" altLang="en-US" sz="1600" b="0" i="0" u="none" strike="noStrike" cap="none" normalizeH="0" baseline="0" dirty="0">
                        <a:ln>
                          <a:noFill/>
                        </a:ln>
                        <a:solidFill>
                          <a:schemeClr val="tx1"/>
                        </a:solidFill>
                        <a:effectLst/>
                        <a:latin typeface="Microsoft YaHei" panose="020B0503020204020204" pitchFamily="34" charset="-122"/>
                        <a:ea typeface="Microsoft YaHei" panose="020B0503020204020204" pitchFamily="34" charset="-122"/>
                        <a:cs typeface="Times New Roman" pitchFamily="18" charset="0"/>
                      </a:endParaRPr>
                    </a:p>
                  </a:txBody>
                  <a:tcPr marL="68579" marR="6857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教學主題與活動</a:t>
                      </a:r>
                      <a:endPar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txBody>
                  <a:tcPr marL="68579" marR="68579"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0"/>
                  </a:ext>
                </a:extLst>
              </a:tr>
              <a:tr h="408117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一年級（七年級）</a:t>
                      </a:r>
                    </a:p>
                  </a:txBody>
                  <a:tcPr marL="68579" marR="68579" marT="0" marB="0" vert="eaVert"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AF0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生涯規劃教育</a:t>
                      </a: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之基本概念</a:t>
                      </a: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生涯教育</a:t>
                      </a: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與自我探索</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TW" sz="1600" b="1" i="0" u="sng" strike="noStrike" cap="none" normalizeH="0" baseline="0" dirty="0">
                        <a:ln>
                          <a:noFill/>
                        </a:ln>
                        <a:solidFill>
                          <a:schemeClr val="tx1"/>
                        </a:solidFill>
                        <a:effectLst/>
                        <a:latin typeface="Microsoft YaHei" panose="020B0503020204020204" pitchFamily="34" charset="-122"/>
                        <a:ea typeface="Microsoft YaHei" panose="020B0503020204020204" pitchFamily="34"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生涯規劃與工作</a:t>
                      </a: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altLang="zh-TW" sz="1600" b="1" u="sng" kern="1200" dirty="0">
                          <a:solidFill>
                            <a:schemeClr val="tx1"/>
                          </a:solidFill>
                          <a:latin typeface="Microsoft YaHei" panose="020B0503020204020204" pitchFamily="34" charset="-122"/>
                          <a:ea typeface="Microsoft YaHei" panose="020B0503020204020204" pitchFamily="34" charset="-122"/>
                          <a:cs typeface="+mn-cs"/>
                        </a:rPr>
                        <a:t>/</a:t>
                      </a: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教育環境探索</a:t>
                      </a:r>
                    </a:p>
                  </a:txBody>
                  <a:tcPr marL="68579" marR="6857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AF0D9"/>
                    </a:solidFill>
                  </a:tcPr>
                </a:tc>
                <a:tc>
                  <a:txBody>
                    <a:bodyPr/>
                    <a:lstStyle/>
                    <a:p>
                      <a:pPr marL="0" marR="0" lvl="0" indent="0" algn="just" defTabSz="914400" rtl="0" eaLnBrk="1" fontAlgn="base" latinLnBrk="0" hangingPunct="1">
                        <a:lnSpc>
                          <a:spcPts val="2200"/>
                        </a:lnSpc>
                        <a:spcBef>
                          <a:spcPct val="0"/>
                        </a:spcBef>
                        <a:spcAft>
                          <a:spcPct val="0"/>
                        </a:spcAft>
                        <a:buClrTx/>
                        <a:buSzTx/>
                        <a:buFontTx/>
                        <a:buNone/>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活動建議：</a:t>
                      </a: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班級輔導</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學生生涯</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檔案建置及主題活動（建議配合「國中學生生涯</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發展</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紀錄手冊」之填寫進行規劃）</a:t>
                      </a:r>
                      <a:endPar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心理測驗</a:t>
                      </a:r>
                      <a:r>
                        <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智力測驗（學業性向測驗）</a:t>
                      </a:r>
                      <a:endPar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小團體輔導</a:t>
                      </a:r>
                      <a:endPar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參訪活動</a:t>
                      </a:r>
                      <a:r>
                        <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產業參訪</a:t>
                      </a:r>
                      <a:endPar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分站活動</a:t>
                      </a:r>
                      <a:r>
                        <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生涯闖關活動</a:t>
                      </a:r>
                      <a:endPar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親師合作</a:t>
                      </a:r>
                      <a:r>
                        <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家長職業分享</a:t>
                      </a:r>
                      <a:endPar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專題演講及座談</a:t>
                      </a:r>
                    </a:p>
                    <a:p>
                      <a:pPr marL="0" marR="0" lvl="0" indent="266700" algn="just" defTabSz="914400" rtl="0" eaLnBrk="1" fontAlgn="base" latinLnBrk="0" hangingPunct="1">
                        <a:lnSpc>
                          <a:spcPts val="2200"/>
                        </a:lnSpc>
                        <a:spcBef>
                          <a:spcPct val="0"/>
                        </a:spcBef>
                        <a:spcAft>
                          <a:spcPct val="0"/>
                        </a:spcAft>
                        <a:buClrTx/>
                        <a:buSzTx/>
                        <a:buFontTx/>
                        <a:buNone/>
                        <a:tabLst/>
                      </a:pPr>
                      <a:r>
                        <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(1)</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學生：工作世界宣導座談會、職業達人開講等</a:t>
                      </a:r>
                      <a:endPar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0" marR="0" lvl="0" indent="266700" algn="just" defTabSz="914400" rtl="0" eaLnBrk="1" fontAlgn="base" latinLnBrk="0" hangingPunct="1">
                        <a:lnSpc>
                          <a:spcPts val="2200"/>
                        </a:lnSpc>
                        <a:spcBef>
                          <a:spcPct val="0"/>
                        </a:spcBef>
                        <a:spcAft>
                          <a:spcPct val="0"/>
                        </a:spcAft>
                        <a:buClrTx/>
                        <a:buSzTx/>
                        <a:buFontTx/>
                        <a:buNone/>
                        <a:tabLst/>
                      </a:pPr>
                      <a:r>
                        <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(2)</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教師及家長：生涯發展教育專題演講及研習活動</a:t>
                      </a:r>
                      <a:endPar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0" marR="0" lvl="0" indent="0" algn="just" defTabSz="914400" rtl="0" eaLnBrk="1" fontAlgn="base" latinLnBrk="0" hangingPunct="1">
                        <a:lnSpc>
                          <a:spcPts val="2200"/>
                        </a:lnSpc>
                        <a:spcBef>
                          <a:spcPct val="0"/>
                        </a:spcBef>
                        <a:spcAft>
                          <a:spcPct val="0"/>
                        </a:spcAft>
                        <a:buClrTx/>
                        <a:buSzTx/>
                        <a:buFont typeface="+mj-lt"/>
                        <a:buNone/>
                        <a:tabLst/>
                      </a:pPr>
                      <a:r>
                        <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9.</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其他</a:t>
                      </a:r>
                      <a:endPar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txBody>
                  <a:tcPr marL="68579" marR="68579"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AF0D9"/>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377038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12" name="Shape 352">
            <a:extLst>
              <a:ext uri="{FF2B5EF4-FFF2-40B4-BE49-F238E27FC236}">
                <a16:creationId xmlns:a16="http://schemas.microsoft.com/office/drawing/2014/main" id="{B5DEDCC9-E128-4C00-B7D0-3A9ACC07E6C4}"/>
              </a:ext>
            </a:extLst>
          </p:cNvPr>
          <p:cNvSpPr/>
          <p:nvPr/>
        </p:nvSpPr>
        <p:spPr>
          <a:xfrm>
            <a:off x="1524001" y="250978"/>
            <a:ext cx="7250723" cy="712061"/>
          </a:xfrm>
          <a:prstGeom prst="rect">
            <a:avLst/>
          </a:prstGeom>
          <a:solidFill>
            <a:srgbClr val="F8CBAD"/>
          </a:solidFill>
          <a:ln>
            <a:noFill/>
          </a:ln>
        </p:spPr>
        <p:txBody>
          <a:bodyPr lIns="91425" tIns="91425" rIns="91425" bIns="91425" anchor="ctr" anchorCtr="0">
            <a:noAutofit/>
          </a:bodyPr>
          <a:lstStyle/>
          <a:p>
            <a:pPr algn="ctr" defTabSz="914400">
              <a:defRPr/>
            </a:pPr>
            <a:endParaRPr lang="en" sz="1200" kern="0" dirty="0">
              <a:solidFill>
                <a:srgbClr val="FFFFFF"/>
              </a:solidFill>
              <a:latin typeface="Muli"/>
              <a:ea typeface="Muli"/>
              <a:cs typeface="Muli"/>
              <a:sym typeface="Muli"/>
            </a:endParaRPr>
          </a:p>
        </p:txBody>
      </p:sp>
      <p:sp>
        <p:nvSpPr>
          <p:cNvPr id="8" name="文本框 8">
            <a:extLst>
              <a:ext uri="{FF2B5EF4-FFF2-40B4-BE49-F238E27FC236}">
                <a16:creationId xmlns:a16="http://schemas.microsoft.com/office/drawing/2014/main" id="{88E1921B-021D-4675-8F2A-FDA4BB3F2AD9}"/>
              </a:ext>
            </a:extLst>
          </p:cNvPr>
          <p:cNvSpPr txBox="1"/>
          <p:nvPr/>
        </p:nvSpPr>
        <p:spPr>
          <a:xfrm>
            <a:off x="1720908" y="83126"/>
            <a:ext cx="1024700" cy="1569660"/>
          </a:xfrm>
          <a:prstGeom prst="rect">
            <a:avLst/>
          </a:prstGeom>
          <a:noFill/>
        </p:spPr>
        <p:txBody>
          <a:bodyPr wrap="square" rtlCol="0">
            <a:spAutoFit/>
          </a:bodyPr>
          <a:lstStyle/>
          <a:p>
            <a:pPr defTabSz="914400">
              <a:defRPr/>
            </a:pPr>
            <a:r>
              <a:rPr lang="zh-CN" altLang="en-US" sz="9600" b="1" kern="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rPr>
              <a:t>“</a:t>
            </a:r>
            <a:endParaRPr lang="zh-CN" altLang="en-US" sz="9600" b="1" kern="0" spc="-30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endParaRPr>
          </a:p>
        </p:txBody>
      </p:sp>
      <p:sp>
        <p:nvSpPr>
          <p:cNvPr id="9" name="Shape 203">
            <a:extLst>
              <a:ext uri="{FF2B5EF4-FFF2-40B4-BE49-F238E27FC236}">
                <a16:creationId xmlns:a16="http://schemas.microsoft.com/office/drawing/2014/main" id="{8A13DD77-59DE-4033-B2F1-96008847AA34}"/>
              </a:ext>
            </a:extLst>
          </p:cNvPr>
          <p:cNvSpPr txBox="1">
            <a:spLocks/>
          </p:cNvSpPr>
          <p:nvPr/>
        </p:nvSpPr>
        <p:spPr>
          <a:xfrm>
            <a:off x="2460997" y="250977"/>
            <a:ext cx="6313727" cy="712061"/>
          </a:xfrm>
          <a:prstGeom prst="rect">
            <a:avLst/>
          </a:prstGeom>
          <a:noFill/>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defTabSz="914400">
              <a:defRPr/>
            </a:pPr>
            <a:r>
              <a:rPr lang="zh-TW" altLang="en-US" sz="30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生涯發展教育核心內涵與實施主題</a:t>
            </a:r>
            <a:r>
              <a:rPr lang="en-US" altLang="zh-TW"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-2</a:t>
            </a:r>
            <a:endParaRPr lang="en"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graphicFrame>
        <p:nvGraphicFramePr>
          <p:cNvPr id="14" name="表格 13">
            <a:extLst>
              <a:ext uri="{FF2B5EF4-FFF2-40B4-BE49-F238E27FC236}">
                <a16:creationId xmlns:a16="http://schemas.microsoft.com/office/drawing/2014/main" id="{9C85E649-4EE1-46A7-AB20-AF305456344E}"/>
              </a:ext>
            </a:extLst>
          </p:cNvPr>
          <p:cNvGraphicFramePr>
            <a:graphicFrameLocks noGrp="1"/>
          </p:cNvGraphicFramePr>
          <p:nvPr>
            <p:extLst>
              <p:ext uri="{D42A27DB-BD31-4B8C-83A1-F6EECF244321}">
                <p14:modId xmlns:p14="http://schemas.microsoft.com/office/powerpoint/2010/main" val="1445172201"/>
              </p:ext>
            </p:extLst>
          </p:nvPr>
        </p:nvGraphicFramePr>
        <p:xfrm>
          <a:off x="1847553" y="1261953"/>
          <a:ext cx="8459804" cy="4672123"/>
        </p:xfrm>
        <a:graphic>
          <a:graphicData uri="http://schemas.openxmlformats.org/drawingml/2006/table">
            <a:tbl>
              <a:tblPr/>
              <a:tblGrid>
                <a:gridCol w="692871">
                  <a:extLst>
                    <a:ext uri="{9D8B030D-6E8A-4147-A177-3AD203B41FA5}">
                      <a16:colId xmlns:a16="http://schemas.microsoft.com/office/drawing/2014/main" val="20000"/>
                    </a:ext>
                  </a:extLst>
                </a:gridCol>
                <a:gridCol w="1584086">
                  <a:extLst>
                    <a:ext uri="{9D8B030D-6E8A-4147-A177-3AD203B41FA5}">
                      <a16:colId xmlns:a16="http://schemas.microsoft.com/office/drawing/2014/main" val="20001"/>
                    </a:ext>
                  </a:extLst>
                </a:gridCol>
                <a:gridCol w="6182847">
                  <a:extLst>
                    <a:ext uri="{9D8B030D-6E8A-4147-A177-3AD203B41FA5}">
                      <a16:colId xmlns:a16="http://schemas.microsoft.com/office/drawing/2014/main" val="20002"/>
                    </a:ext>
                  </a:extLst>
                </a:gridCol>
              </a:tblGrid>
              <a:tr h="60751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年級</a:t>
                      </a:r>
                      <a:endPar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txBody>
                  <a:tcPr marL="68579" marR="68579"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a:ln>
                            <a:noFill/>
                          </a:ln>
                          <a:solidFill>
                            <a:schemeClr val="tx1"/>
                          </a:solidFill>
                          <a:effectLst/>
                          <a:latin typeface="Microsoft YaHei" panose="020B0503020204020204" pitchFamily="34" charset="-122"/>
                          <a:ea typeface="Microsoft YaHei" panose="020B0503020204020204" pitchFamily="34" charset="-122"/>
                          <a:cs typeface="Times New Roman" pitchFamily="18" charset="0"/>
                        </a:rPr>
                        <a:t>核心內涵</a:t>
                      </a:r>
                      <a:endParaRPr kumimoji="0" lang="zh-TW" altLang="en-US" sz="1600" b="0" i="0" u="none" strike="noStrike" cap="none" normalizeH="0" baseline="0" dirty="0">
                        <a:ln>
                          <a:noFill/>
                        </a:ln>
                        <a:solidFill>
                          <a:schemeClr val="tx1"/>
                        </a:solidFill>
                        <a:effectLst/>
                        <a:latin typeface="Microsoft YaHei" panose="020B0503020204020204" pitchFamily="34" charset="-122"/>
                        <a:ea typeface="Microsoft YaHei" panose="020B0503020204020204" pitchFamily="34" charset="-122"/>
                        <a:cs typeface="Times New Roman" pitchFamily="18" charset="0"/>
                      </a:endParaRPr>
                    </a:p>
                  </a:txBody>
                  <a:tcPr marL="68579" marR="6857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教學主題與活動</a:t>
                      </a:r>
                      <a:endPar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txBody>
                  <a:tcPr marL="68579" marR="68579"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0"/>
                  </a:ext>
                </a:extLst>
              </a:tr>
              <a:tr h="406460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en-US" sz="1600" b="1"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二 年 級（八年級）</a:t>
                      </a:r>
                      <a:endParaRPr kumimoji="0" lang="en-US" altLang="zh-TW" sz="1600" b="1"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txBody>
                  <a:tcPr marL="68579" marR="68579" marT="0" marB="0" vert="eaVert"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AF0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生涯教育</a:t>
                      </a: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與自我探索</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TW" sz="1600" b="1" i="0" u="sng" strike="noStrike" cap="none" normalizeH="0" baseline="0" dirty="0">
                        <a:ln>
                          <a:noFill/>
                        </a:ln>
                        <a:solidFill>
                          <a:schemeClr val="tx1"/>
                        </a:solidFill>
                        <a:effectLst/>
                        <a:latin typeface="Microsoft YaHei" panose="020B0503020204020204" pitchFamily="34" charset="-122"/>
                        <a:ea typeface="Microsoft YaHei" panose="020B0503020204020204" pitchFamily="34"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生涯規劃與工作</a:t>
                      </a: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altLang="zh-TW" sz="1600" b="1" u="sng" kern="1200" dirty="0">
                          <a:solidFill>
                            <a:schemeClr val="tx1"/>
                          </a:solidFill>
                          <a:latin typeface="Microsoft YaHei" panose="020B0503020204020204" pitchFamily="34" charset="-122"/>
                          <a:ea typeface="Microsoft YaHei" panose="020B0503020204020204" pitchFamily="34" charset="-122"/>
                          <a:cs typeface="+mn-cs"/>
                        </a:rPr>
                        <a:t>/</a:t>
                      </a: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教育環境探索</a:t>
                      </a: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txBody>
                  <a:tcPr marL="68579" marR="6857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AF0D9"/>
                    </a:solidFill>
                  </a:tcPr>
                </a:tc>
                <a:tc>
                  <a:txBody>
                    <a:bodyPr/>
                    <a:lstStyle/>
                    <a:p>
                      <a:pPr marL="0" marR="0" lvl="0" indent="0" algn="just" defTabSz="914400" rtl="0" eaLnBrk="1" fontAlgn="base" latinLnBrk="0" hangingPunct="1">
                        <a:lnSpc>
                          <a:spcPts val="2200"/>
                        </a:lnSpc>
                        <a:spcBef>
                          <a:spcPct val="0"/>
                        </a:spcBef>
                        <a:spcAft>
                          <a:spcPct val="0"/>
                        </a:spcAft>
                        <a:buClrTx/>
                        <a:buSzTx/>
                        <a:buFontTx/>
                        <a:buNone/>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活動建議：</a:t>
                      </a: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班級輔導</a:t>
                      </a:r>
                      <a:endPar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學生</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生涯檔案及主題活動（建議配合「國中學生生涯</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發展紀</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錄手冊」之填寫進行規劃）</a:t>
                      </a:r>
                      <a:endPar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心理測驗</a:t>
                      </a:r>
                      <a:r>
                        <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性向測驗（必要時可增加興趣測驗）</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小團體輔導</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參訪活動</a:t>
                      </a:r>
                      <a:r>
                        <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產業參訪</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1" i="0" u="none" strike="noStrike" kern="1200" cap="none" normalizeH="0" baseline="0" dirty="0">
                          <a:ln>
                            <a:noFill/>
                          </a:ln>
                          <a:solidFill>
                            <a:srgbClr val="FF0000"/>
                          </a:solidFill>
                          <a:effectLst/>
                          <a:latin typeface="Microsoft YaHei" panose="020B0503020204020204" pitchFamily="34" charset="-122"/>
                          <a:ea typeface="Microsoft YaHei" panose="020B0503020204020204" pitchFamily="34" charset="-122"/>
                          <a:cs typeface="Times New Roman" pitchFamily="18" charset="0"/>
                        </a:rPr>
                        <a:t>參訪活動</a:t>
                      </a:r>
                      <a:r>
                        <a:rPr kumimoji="0" lang="en-US" altLang="zh-TW" sz="1600" b="1" i="0" u="none" strike="noStrike" kern="1200" cap="none" normalizeH="0" baseline="0" dirty="0">
                          <a:ln>
                            <a:noFill/>
                          </a:ln>
                          <a:solidFill>
                            <a:srgbClr val="FF0000"/>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en-US" sz="1600" b="1" i="0" u="none" strike="noStrike" kern="1200" cap="none" normalizeH="0" baseline="0" dirty="0">
                          <a:ln>
                            <a:noFill/>
                          </a:ln>
                          <a:solidFill>
                            <a:srgbClr val="FF0000"/>
                          </a:solidFill>
                          <a:effectLst/>
                          <a:latin typeface="Microsoft YaHei" panose="020B0503020204020204" pitchFamily="34" charset="-122"/>
                          <a:ea typeface="Microsoft YaHei" panose="020B0503020204020204" pitchFamily="34" charset="-122"/>
                          <a:cs typeface="Times New Roman" pitchFamily="18" charset="0"/>
                        </a:rPr>
                        <a:t>社區高級中等學校專業群科參訪</a:t>
                      </a:r>
                      <a:endParaRPr kumimoji="0" lang="en-US" altLang="zh-TW" sz="1600" b="1" i="0" u="none" strike="noStrike" kern="1200" cap="none" normalizeH="0" baseline="0" dirty="0">
                        <a:ln>
                          <a:noFill/>
                        </a:ln>
                        <a:solidFill>
                          <a:srgbClr val="FF0000"/>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職群試探活動（可搭配分站活動進行）</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生涯探索營</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親師合作</a:t>
                      </a:r>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職業訪談</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專題演講及座談（含學生、教師及家長相關專題講座及研習</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marR="0" lvl="0" indent="-265113" algn="just" defTabSz="914400" rtl="0" eaLnBrk="1" fontAlgn="base" latinLnBrk="0" hangingPunct="1">
                        <a:lnSpc>
                          <a:spcPts val="2200"/>
                        </a:lnSpc>
                        <a:spcBef>
                          <a:spcPct val="0"/>
                        </a:spcBef>
                        <a:spcAft>
                          <a:spcPct val="0"/>
                        </a:spcAft>
                        <a:buClrTx/>
                        <a:buSzTx/>
                        <a:buFont typeface="+mj-lt"/>
                        <a:buAutoNum type="arabicPeriod"/>
                        <a:tabLst/>
                      </a:pP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其他</a:t>
                      </a:r>
                    </a:p>
                  </a:txBody>
                  <a:tcPr marL="68579" marR="68579"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AF0D9"/>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1567734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12" name="Shape 352">
            <a:extLst>
              <a:ext uri="{FF2B5EF4-FFF2-40B4-BE49-F238E27FC236}">
                <a16:creationId xmlns:a16="http://schemas.microsoft.com/office/drawing/2014/main" id="{B5DEDCC9-E128-4C00-B7D0-3A9ACC07E6C4}"/>
              </a:ext>
            </a:extLst>
          </p:cNvPr>
          <p:cNvSpPr/>
          <p:nvPr/>
        </p:nvSpPr>
        <p:spPr>
          <a:xfrm>
            <a:off x="1524001" y="250978"/>
            <a:ext cx="7250723" cy="712061"/>
          </a:xfrm>
          <a:prstGeom prst="rect">
            <a:avLst/>
          </a:prstGeom>
          <a:solidFill>
            <a:srgbClr val="F8CBAD"/>
          </a:solidFill>
          <a:ln>
            <a:noFill/>
          </a:ln>
        </p:spPr>
        <p:txBody>
          <a:bodyPr lIns="91425" tIns="91425" rIns="91425" bIns="91425" anchor="ctr" anchorCtr="0">
            <a:noAutofit/>
          </a:bodyPr>
          <a:lstStyle/>
          <a:p>
            <a:pPr algn="ctr" defTabSz="914400">
              <a:defRPr/>
            </a:pPr>
            <a:endParaRPr lang="en" sz="1200" kern="0" dirty="0">
              <a:solidFill>
                <a:srgbClr val="FFFFFF"/>
              </a:solidFill>
              <a:latin typeface="Muli"/>
              <a:ea typeface="Muli"/>
              <a:cs typeface="Muli"/>
              <a:sym typeface="Muli"/>
            </a:endParaRPr>
          </a:p>
        </p:txBody>
      </p:sp>
      <p:sp>
        <p:nvSpPr>
          <p:cNvPr id="8" name="文本框 8">
            <a:extLst>
              <a:ext uri="{FF2B5EF4-FFF2-40B4-BE49-F238E27FC236}">
                <a16:creationId xmlns:a16="http://schemas.microsoft.com/office/drawing/2014/main" id="{88E1921B-021D-4675-8F2A-FDA4BB3F2AD9}"/>
              </a:ext>
            </a:extLst>
          </p:cNvPr>
          <p:cNvSpPr txBox="1"/>
          <p:nvPr/>
        </p:nvSpPr>
        <p:spPr>
          <a:xfrm>
            <a:off x="1720908" y="83126"/>
            <a:ext cx="1024700" cy="1569660"/>
          </a:xfrm>
          <a:prstGeom prst="rect">
            <a:avLst/>
          </a:prstGeom>
          <a:noFill/>
        </p:spPr>
        <p:txBody>
          <a:bodyPr wrap="square" rtlCol="0">
            <a:spAutoFit/>
          </a:bodyPr>
          <a:lstStyle/>
          <a:p>
            <a:pPr defTabSz="914400">
              <a:defRPr/>
            </a:pPr>
            <a:r>
              <a:rPr lang="zh-CN" altLang="en-US" sz="9600" b="1" kern="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rPr>
              <a:t>“</a:t>
            </a:r>
            <a:endParaRPr lang="zh-CN" altLang="en-US" sz="9600" b="1" kern="0" spc="-30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endParaRPr>
          </a:p>
        </p:txBody>
      </p:sp>
      <p:sp>
        <p:nvSpPr>
          <p:cNvPr id="9" name="Shape 203">
            <a:extLst>
              <a:ext uri="{FF2B5EF4-FFF2-40B4-BE49-F238E27FC236}">
                <a16:creationId xmlns:a16="http://schemas.microsoft.com/office/drawing/2014/main" id="{8A13DD77-59DE-4033-B2F1-96008847AA34}"/>
              </a:ext>
            </a:extLst>
          </p:cNvPr>
          <p:cNvSpPr txBox="1">
            <a:spLocks/>
          </p:cNvSpPr>
          <p:nvPr/>
        </p:nvSpPr>
        <p:spPr>
          <a:xfrm>
            <a:off x="2460997" y="250977"/>
            <a:ext cx="6313727" cy="712061"/>
          </a:xfrm>
          <a:prstGeom prst="rect">
            <a:avLst/>
          </a:prstGeom>
          <a:noFill/>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defTabSz="914400">
              <a:defRPr/>
            </a:pPr>
            <a:r>
              <a:rPr lang="zh-TW" altLang="en-US" sz="30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生涯發展教育核心內涵與實施主題</a:t>
            </a:r>
            <a:r>
              <a:rPr lang="en-US" altLang="zh-TW"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-3</a:t>
            </a:r>
            <a:endParaRPr lang="en"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graphicFrame>
        <p:nvGraphicFramePr>
          <p:cNvPr id="14" name="表格 13">
            <a:extLst>
              <a:ext uri="{FF2B5EF4-FFF2-40B4-BE49-F238E27FC236}">
                <a16:creationId xmlns:a16="http://schemas.microsoft.com/office/drawing/2014/main" id="{9C85E649-4EE1-46A7-AB20-AF305456344E}"/>
              </a:ext>
            </a:extLst>
          </p:cNvPr>
          <p:cNvGraphicFramePr>
            <a:graphicFrameLocks noGrp="1"/>
          </p:cNvGraphicFramePr>
          <p:nvPr/>
        </p:nvGraphicFramePr>
        <p:xfrm>
          <a:off x="1847553" y="1252428"/>
          <a:ext cx="8459804" cy="4653073"/>
        </p:xfrm>
        <a:graphic>
          <a:graphicData uri="http://schemas.openxmlformats.org/drawingml/2006/table">
            <a:tbl>
              <a:tblPr/>
              <a:tblGrid>
                <a:gridCol w="692871">
                  <a:extLst>
                    <a:ext uri="{9D8B030D-6E8A-4147-A177-3AD203B41FA5}">
                      <a16:colId xmlns:a16="http://schemas.microsoft.com/office/drawing/2014/main" val="20000"/>
                    </a:ext>
                  </a:extLst>
                </a:gridCol>
                <a:gridCol w="1584086">
                  <a:extLst>
                    <a:ext uri="{9D8B030D-6E8A-4147-A177-3AD203B41FA5}">
                      <a16:colId xmlns:a16="http://schemas.microsoft.com/office/drawing/2014/main" val="20001"/>
                    </a:ext>
                  </a:extLst>
                </a:gridCol>
                <a:gridCol w="6182847">
                  <a:extLst>
                    <a:ext uri="{9D8B030D-6E8A-4147-A177-3AD203B41FA5}">
                      <a16:colId xmlns:a16="http://schemas.microsoft.com/office/drawing/2014/main" val="20002"/>
                    </a:ext>
                  </a:extLst>
                </a:gridCol>
              </a:tblGrid>
              <a:tr h="60504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年級</a:t>
                      </a:r>
                      <a:endPar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txBody>
                  <a:tcPr marL="68579" marR="68579"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a:ln>
                            <a:noFill/>
                          </a:ln>
                          <a:solidFill>
                            <a:schemeClr val="tx1"/>
                          </a:solidFill>
                          <a:effectLst/>
                          <a:latin typeface="Microsoft YaHei" panose="020B0503020204020204" pitchFamily="34" charset="-122"/>
                          <a:ea typeface="Microsoft YaHei" panose="020B0503020204020204" pitchFamily="34" charset="-122"/>
                          <a:cs typeface="Times New Roman" pitchFamily="18" charset="0"/>
                        </a:rPr>
                        <a:t>核心內涵</a:t>
                      </a:r>
                      <a:endParaRPr kumimoji="0" lang="zh-TW" altLang="en-US" sz="1600" b="0" i="0" u="none" strike="noStrike" cap="none" normalizeH="0" baseline="0" dirty="0">
                        <a:ln>
                          <a:noFill/>
                        </a:ln>
                        <a:solidFill>
                          <a:schemeClr val="tx1"/>
                        </a:solidFill>
                        <a:effectLst/>
                        <a:latin typeface="Microsoft YaHei" panose="020B0503020204020204" pitchFamily="34" charset="-122"/>
                        <a:ea typeface="Microsoft YaHei" panose="020B0503020204020204" pitchFamily="34" charset="-122"/>
                        <a:cs typeface="Times New Roman" pitchFamily="18" charset="0"/>
                      </a:endParaRPr>
                    </a:p>
                  </a:txBody>
                  <a:tcPr marL="68579" marR="6857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教學主題與活動</a:t>
                      </a:r>
                      <a:endPar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txBody>
                  <a:tcPr marL="68579" marR="68579"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0"/>
                  </a:ext>
                </a:extLst>
              </a:tr>
              <a:tr h="4048033">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TW" altLang="en-US" sz="1600" b="1"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en-US" sz="1600" b="1"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三 年 級（</a:t>
                      </a:r>
                      <a:r>
                        <a:rPr kumimoji="0" lang="zh-TW" altLang="en-US" sz="1600" b="1"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九年級）</a:t>
                      </a:r>
                    </a:p>
                  </a:txBody>
                  <a:tcPr marL="68579" marR="68579" marT="0" marB="0" vert="eaVert"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AF0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生涯教育</a:t>
                      </a: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與自我探索</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TW" sz="1600" b="1" i="0" u="sng" strike="noStrike" cap="none" normalizeH="0" baseline="0" dirty="0">
                        <a:ln>
                          <a:noFill/>
                        </a:ln>
                        <a:solidFill>
                          <a:schemeClr val="tx1"/>
                        </a:solidFill>
                        <a:effectLst/>
                        <a:latin typeface="Microsoft YaHei" panose="020B0503020204020204" pitchFamily="34" charset="-122"/>
                        <a:ea typeface="Microsoft YaHei" panose="020B0503020204020204" pitchFamily="34"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生涯規劃與工作</a:t>
                      </a: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altLang="zh-TW" sz="1600" b="1" u="sng" kern="1200" dirty="0">
                          <a:solidFill>
                            <a:schemeClr val="tx1"/>
                          </a:solidFill>
                          <a:latin typeface="Microsoft YaHei" panose="020B0503020204020204" pitchFamily="34" charset="-122"/>
                          <a:ea typeface="Microsoft YaHei" panose="020B0503020204020204" pitchFamily="34" charset="-122"/>
                          <a:cs typeface="+mn-cs"/>
                        </a:rPr>
                        <a:t>/</a:t>
                      </a: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教育環境探索</a:t>
                      </a: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生涯決定</a:t>
                      </a:r>
                      <a:endParaRPr lang="en-US" altLang="zh-TW" sz="1600" b="1" u="sng" kern="1200" dirty="0">
                        <a:solidFill>
                          <a:schemeClr val="tx1"/>
                        </a:solidFill>
                        <a:latin typeface="Microsoft YaHei" panose="020B0503020204020204" pitchFamily="34" charset="-122"/>
                        <a:ea typeface="Microsoft YaHei"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lang="zh-TW" altLang="en-US" sz="1600" b="1" u="sng" kern="1200" dirty="0">
                          <a:solidFill>
                            <a:schemeClr val="tx1"/>
                          </a:solidFill>
                          <a:latin typeface="Microsoft YaHei" panose="020B0503020204020204" pitchFamily="34" charset="-122"/>
                          <a:ea typeface="Microsoft YaHei" panose="020B0503020204020204" pitchFamily="34" charset="-122"/>
                          <a:cs typeface="+mn-cs"/>
                        </a:rPr>
                        <a:t>與行動計畫</a:t>
                      </a:r>
                    </a:p>
                  </a:txBody>
                  <a:tcPr marL="68582" marR="6858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AF0D9"/>
                    </a:solidFill>
                  </a:tcPr>
                </a:tc>
                <a:tc>
                  <a:txBody>
                    <a:bodyPr/>
                    <a:lstStyle/>
                    <a:p>
                      <a:pPr marL="0" marR="0" lvl="0" indent="0" algn="just" defTabSz="914400" rtl="0" eaLnBrk="1" fontAlgn="base" latinLnBrk="0" hangingPunct="1">
                        <a:lnSpc>
                          <a:spcPts val="2200"/>
                        </a:lnSpc>
                        <a:spcBef>
                          <a:spcPct val="0"/>
                        </a:spcBef>
                        <a:spcAft>
                          <a:spcPct val="0"/>
                        </a:spcAft>
                        <a:buClrTx/>
                        <a:buSzTx/>
                        <a:buFontTx/>
                        <a:buNone/>
                        <a:tabLst/>
                      </a:pPr>
                      <a:r>
                        <a:rPr kumimoji="0" lang="zh-TW"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活動建議：</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indent="-265113">
                        <a:buFont typeface="+mj-lt"/>
                        <a:buAutoNum type="arabicPeriod"/>
                      </a:pP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班級輔導</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265113" indent="-265113">
                        <a:buFont typeface="+mj-lt"/>
                        <a:buAutoNum type="arabicPeriod"/>
                      </a:pP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學生</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生涯檔案及主題活動（建議配合「國中學生生涯</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發展</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紀錄</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手冊」之填寫進行規劃）</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3.</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心理測驗</a:t>
                      </a:r>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興趣測驗</a:t>
                      </a:r>
                    </a:p>
                    <a:p>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4.</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小團體輔導</a:t>
                      </a:r>
                      <a:endPar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5.</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參訪活動</a:t>
                      </a:r>
                      <a:r>
                        <a:rPr kumimoji="0" lang="en-US"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en-US"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產業參訪</a:t>
                      </a:r>
                      <a:endPar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p>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6.</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升學進路宣導（含學生、教師及家長相關專題講座）</a:t>
                      </a:r>
                    </a:p>
                    <a:p>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7.</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生涯博覽會、資料展</a:t>
                      </a:r>
                    </a:p>
                    <a:p>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8.</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參訪活動</a:t>
                      </a:r>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高中職參訪活動</a:t>
                      </a:r>
                    </a:p>
                    <a:p>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9.</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專題演講及座談（含學生、教師及家長相關專題講座及研習）</a:t>
                      </a:r>
                    </a:p>
                    <a:p>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10.</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加深職業試探</a:t>
                      </a:r>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技藝教育課程</a:t>
                      </a:r>
                    </a:p>
                    <a:p>
                      <a:r>
                        <a:rPr kumimoji="0" lang="en-US"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11.</a:t>
                      </a:r>
                      <a:r>
                        <a:rPr kumimoji="0" lang="zh-TW" altLang="en-US"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  </a:t>
                      </a:r>
                      <a:r>
                        <a:rPr kumimoji="0" lang="zh-TW" altLang="zh-TW" sz="1600" b="0" i="0" u="none" strike="noStrike" kern="1200"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rPr>
                        <a:t>技藝教育課程成</a:t>
                      </a:r>
                      <a:r>
                        <a:rPr kumimoji="0" lang="zh-TW" altLang="zh-TW" sz="1600" kern="1200" dirty="0">
                          <a:solidFill>
                            <a:schemeClr val="tx1"/>
                          </a:solidFill>
                          <a:latin typeface="Microsoft YaHei" panose="020B0503020204020204" pitchFamily="34" charset="-122"/>
                          <a:ea typeface="Microsoft YaHei" panose="020B0503020204020204" pitchFamily="34" charset="-122"/>
                          <a:cs typeface="+mn-cs"/>
                        </a:rPr>
                        <a:t>果展</a:t>
                      </a:r>
                    </a:p>
                    <a:p>
                      <a:r>
                        <a:rPr kumimoji="0" lang="en-US" altLang="zh-TW" sz="1600" kern="1200" dirty="0">
                          <a:solidFill>
                            <a:schemeClr val="tx1"/>
                          </a:solidFill>
                          <a:latin typeface="Microsoft YaHei" panose="020B0503020204020204" pitchFamily="34" charset="-122"/>
                          <a:ea typeface="Microsoft YaHei" panose="020B0503020204020204" pitchFamily="34" charset="-122"/>
                          <a:cs typeface="+mn-cs"/>
                        </a:rPr>
                        <a:t>12.</a:t>
                      </a:r>
                      <a:r>
                        <a:rPr kumimoji="0" lang="zh-TW" altLang="en-US" sz="1600" kern="1200" dirty="0">
                          <a:solidFill>
                            <a:schemeClr val="tx1"/>
                          </a:solidFill>
                          <a:latin typeface="Microsoft YaHei" panose="020B0503020204020204" pitchFamily="34" charset="-122"/>
                          <a:ea typeface="Microsoft YaHei" panose="020B0503020204020204" pitchFamily="34" charset="-122"/>
                          <a:cs typeface="+mn-cs"/>
                        </a:rPr>
                        <a:t>  </a:t>
                      </a:r>
                      <a:r>
                        <a:rPr kumimoji="0" lang="zh-TW" altLang="zh-TW" sz="1600" kern="1200" dirty="0">
                          <a:solidFill>
                            <a:schemeClr val="tx1"/>
                          </a:solidFill>
                          <a:latin typeface="Microsoft YaHei" panose="020B0503020204020204" pitchFamily="34" charset="-122"/>
                          <a:ea typeface="Microsoft YaHei" panose="020B0503020204020204" pitchFamily="34" charset="-122"/>
                          <a:cs typeface="+mn-cs"/>
                        </a:rPr>
                        <a:t>其他</a:t>
                      </a:r>
                      <a:endParaRPr kumimoji="0" lang="zh-TW" altLang="zh-TW" sz="1600" b="0" i="0" u="none" strike="noStrike" cap="none" normalizeH="0" baseline="0" dirty="0">
                        <a:ln>
                          <a:noFill/>
                        </a:ln>
                        <a:solidFill>
                          <a:srgbClr val="080808"/>
                        </a:solidFill>
                        <a:effectLst/>
                        <a:latin typeface="Microsoft YaHei" panose="020B0503020204020204" pitchFamily="34" charset="-122"/>
                        <a:ea typeface="Microsoft YaHei" panose="020B0503020204020204" pitchFamily="34" charset="-122"/>
                        <a:cs typeface="Times New Roman" pitchFamily="18" charset="0"/>
                      </a:endParaRPr>
                    </a:p>
                  </a:txBody>
                  <a:tcPr marL="68582" marR="68582"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FAF0D9"/>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606970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右箭头 16"/>
          <p:cNvSpPr/>
          <p:nvPr/>
        </p:nvSpPr>
        <p:spPr>
          <a:xfrm>
            <a:off x="2" y="3433687"/>
            <a:ext cx="10323596" cy="393700"/>
          </a:xfrm>
          <a:prstGeom prst="rightArrow">
            <a:avLst/>
          </a:prstGeom>
          <a:solidFill>
            <a:srgbClr val="7030A0"/>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lumMod val="50000"/>
                </a:schemeClr>
              </a:solidFill>
              <a:latin typeface="+mj-ea"/>
              <a:ea typeface="+mj-ea"/>
            </a:endParaRPr>
          </a:p>
        </p:txBody>
      </p:sp>
      <p:sp>
        <p:nvSpPr>
          <p:cNvPr id="18" name="圆角右箭头 17"/>
          <p:cNvSpPr/>
          <p:nvPr/>
        </p:nvSpPr>
        <p:spPr>
          <a:xfrm rot="5400000" flipH="1">
            <a:off x="3858420" y="-1135933"/>
            <a:ext cx="711200" cy="8428037"/>
          </a:xfrm>
          <a:prstGeom prst="bentArrow">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lumMod val="50000"/>
                </a:schemeClr>
              </a:solidFill>
              <a:latin typeface="+mj-ea"/>
              <a:ea typeface="+mj-ea"/>
            </a:endParaRPr>
          </a:p>
        </p:txBody>
      </p:sp>
      <p:sp>
        <p:nvSpPr>
          <p:cNvPr id="19" name="圆角右箭头 18"/>
          <p:cNvSpPr/>
          <p:nvPr/>
        </p:nvSpPr>
        <p:spPr>
          <a:xfrm rot="16200000" flipH="1" flipV="1">
            <a:off x="3380585" y="446806"/>
            <a:ext cx="709612" cy="7470775"/>
          </a:xfrm>
          <a:prstGeom prst="bentArrow">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lumMod val="50000"/>
                </a:schemeClr>
              </a:solidFill>
              <a:latin typeface="+mj-ea"/>
              <a:ea typeface="+mj-ea"/>
            </a:endParaRPr>
          </a:p>
        </p:txBody>
      </p:sp>
      <p:sp>
        <p:nvSpPr>
          <p:cNvPr id="20" name="圆角右箭头 19"/>
          <p:cNvSpPr/>
          <p:nvPr/>
        </p:nvSpPr>
        <p:spPr>
          <a:xfrm rot="5400000" flipH="1">
            <a:off x="2523332" y="197567"/>
            <a:ext cx="711200" cy="5761039"/>
          </a:xfrm>
          <a:prstGeom prst="bentArrow">
            <a:avLst/>
          </a:pr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lumMod val="50000"/>
                </a:schemeClr>
              </a:solidFill>
              <a:latin typeface="+mj-ea"/>
              <a:ea typeface="+mj-ea"/>
            </a:endParaRPr>
          </a:p>
        </p:txBody>
      </p:sp>
      <p:sp>
        <p:nvSpPr>
          <p:cNvPr id="23" name="圆角右箭头 22"/>
          <p:cNvSpPr/>
          <p:nvPr/>
        </p:nvSpPr>
        <p:spPr>
          <a:xfrm rot="5400000" flipH="1">
            <a:off x="1127127" y="1574724"/>
            <a:ext cx="711200" cy="3006725"/>
          </a:xfrm>
          <a:prstGeom prst="bentArrow">
            <a:avLst/>
          </a:prstGeom>
          <a:solidFill>
            <a:schemeClr val="accent4"/>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lumMod val="50000"/>
                </a:schemeClr>
              </a:solidFill>
              <a:latin typeface="+mj-ea"/>
              <a:ea typeface="+mj-ea"/>
            </a:endParaRPr>
          </a:p>
        </p:txBody>
      </p:sp>
      <p:sp>
        <p:nvSpPr>
          <p:cNvPr id="36" name="圆角右箭头 35"/>
          <p:cNvSpPr/>
          <p:nvPr/>
        </p:nvSpPr>
        <p:spPr>
          <a:xfrm rot="16200000" flipH="1" flipV="1">
            <a:off x="2055815" y="1769984"/>
            <a:ext cx="709612" cy="4824413"/>
          </a:xfrm>
          <a:prstGeom prst="bentArrow">
            <a:avLst/>
          </a:pr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lumMod val="50000"/>
                </a:schemeClr>
              </a:solidFill>
              <a:latin typeface="+mj-ea"/>
              <a:ea typeface="+mj-ea"/>
            </a:endParaRPr>
          </a:p>
        </p:txBody>
      </p:sp>
      <p:sp>
        <p:nvSpPr>
          <p:cNvPr id="40" name="矩形 39"/>
          <p:cNvSpPr/>
          <p:nvPr/>
        </p:nvSpPr>
        <p:spPr>
          <a:xfrm>
            <a:off x="10363200" y="3360729"/>
            <a:ext cx="1727200" cy="1200329"/>
          </a:xfrm>
          <a:prstGeom prst="rect">
            <a:avLst/>
          </a:prstGeom>
        </p:spPr>
        <p:txBody>
          <a:bodyPr wrap="square">
            <a:spAutoFit/>
          </a:bodyPr>
          <a:lstStyle/>
          <a:p>
            <a:pPr lvl="0"/>
            <a:r>
              <a:rPr lang="zh-TW" altLang="en-US" sz="2400" dirty="0">
                <a:latin typeface="華康儷粗圓" panose="020F0709000000000000" pitchFamily="49" charset="-120"/>
                <a:ea typeface="華康儷粗圓" panose="020F0709000000000000" pitchFamily="49" charset="-120"/>
              </a:rPr>
              <a:t>晤談</a:t>
            </a:r>
            <a:endParaRPr lang="en-US" altLang="zh-TW" sz="2400" dirty="0">
              <a:latin typeface="華康儷粗圓" panose="020F0709000000000000" pitchFamily="49" charset="-120"/>
              <a:ea typeface="華康儷粗圓" panose="020F0709000000000000" pitchFamily="49" charset="-120"/>
            </a:endParaRPr>
          </a:p>
          <a:p>
            <a:pPr lvl="0"/>
            <a:r>
              <a:rPr lang="en-US" altLang="zh-TW" sz="2400" dirty="0">
                <a:latin typeface="華康儷粗圓" panose="020F0709000000000000" pitchFamily="49" charset="-120"/>
                <a:ea typeface="華康儷粗圓" panose="020F0709000000000000" pitchFamily="49" charset="-120"/>
              </a:rPr>
              <a:t>(</a:t>
            </a:r>
            <a:r>
              <a:rPr lang="zh-TW" altLang="en-US" sz="2400" dirty="0">
                <a:latin typeface="華康儷粗圓" panose="020F0709000000000000" pitchFamily="49" charset="-120"/>
                <a:ea typeface="華康儷粗圓" panose="020F0709000000000000" pitchFamily="49" charset="-120"/>
              </a:rPr>
              <a:t>依據教育會考成績</a:t>
            </a:r>
            <a:r>
              <a:rPr lang="en-US" altLang="zh-TW" sz="2400" dirty="0">
                <a:latin typeface="華康儷粗圓" panose="020F0709000000000000" pitchFamily="49" charset="-120"/>
                <a:ea typeface="華康儷粗圓" panose="020F0709000000000000" pitchFamily="49" charset="-120"/>
              </a:rPr>
              <a:t>)</a:t>
            </a:r>
            <a:endParaRPr lang="zh-TW" altLang="en-US" sz="2400" dirty="0">
              <a:latin typeface="華康儷粗圓" panose="020F0709000000000000" pitchFamily="49" charset="-120"/>
              <a:ea typeface="華康儷粗圓" panose="020F0709000000000000" pitchFamily="49" charset="-120"/>
            </a:endParaRPr>
          </a:p>
        </p:txBody>
      </p:sp>
      <p:sp>
        <p:nvSpPr>
          <p:cNvPr id="41" name="矩形 40"/>
          <p:cNvSpPr/>
          <p:nvPr/>
        </p:nvSpPr>
        <p:spPr>
          <a:xfrm>
            <a:off x="1516155" y="4536997"/>
            <a:ext cx="1302851" cy="502766"/>
          </a:xfrm>
          <a:prstGeom prst="rect">
            <a:avLst/>
          </a:prstGeom>
        </p:spPr>
        <p:txBody>
          <a:bodyPr wrap="square">
            <a:spAutoFit/>
          </a:bodyPr>
          <a:lstStyle/>
          <a:p>
            <a:pPr lvl="0"/>
            <a:r>
              <a:rPr lang="en-US" altLang="zh-TW" sz="2667" b="1" dirty="0">
                <a:solidFill>
                  <a:srgbClr val="FF0000"/>
                </a:solidFill>
                <a:latin typeface="+mj-ea"/>
              </a:rPr>
              <a:t>11</a:t>
            </a:r>
            <a:r>
              <a:rPr lang="zh-TW" altLang="en-US" sz="2667" b="1" dirty="0">
                <a:solidFill>
                  <a:srgbClr val="FF0000"/>
                </a:solidFill>
                <a:latin typeface="+mj-ea"/>
              </a:rPr>
              <a:t>月</a:t>
            </a:r>
            <a:endParaRPr lang="zh-CN" altLang="en-US" sz="2667" b="1" dirty="0">
              <a:solidFill>
                <a:srgbClr val="FF0000"/>
              </a:solidFill>
              <a:latin typeface="+mj-ea"/>
            </a:endParaRPr>
          </a:p>
        </p:txBody>
      </p:sp>
      <p:sp>
        <p:nvSpPr>
          <p:cNvPr id="42" name="矩形 41"/>
          <p:cNvSpPr/>
          <p:nvPr/>
        </p:nvSpPr>
        <p:spPr>
          <a:xfrm>
            <a:off x="753990" y="4912169"/>
            <a:ext cx="2917678" cy="954107"/>
          </a:xfrm>
          <a:prstGeom prst="rect">
            <a:avLst/>
          </a:prstGeom>
        </p:spPr>
        <p:txBody>
          <a:bodyPr wrap="square">
            <a:spAutoFit/>
          </a:bodyPr>
          <a:lstStyle/>
          <a:p>
            <a:pPr lvl="0" algn="ctr"/>
            <a:r>
              <a:rPr lang="zh-TW" altLang="en-US" sz="2800" dirty="0">
                <a:latin typeface="華康儷粗圓" panose="020F0709000000000000" pitchFamily="49" charset="-120"/>
                <a:ea typeface="華康儷粗圓" panose="020F0709000000000000" pitchFamily="49" charset="-120"/>
              </a:rPr>
              <a:t>志願選填說明</a:t>
            </a:r>
            <a:endParaRPr lang="en-US" altLang="zh-TW" sz="2800" dirty="0">
              <a:latin typeface="華康儷粗圓" panose="020F0709000000000000" pitchFamily="49" charset="-120"/>
              <a:ea typeface="華康儷粗圓" panose="020F0709000000000000" pitchFamily="49" charset="-120"/>
            </a:endParaRPr>
          </a:p>
          <a:p>
            <a:pPr lvl="0" algn="ctr"/>
            <a:r>
              <a:rPr lang="en-US" altLang="zh-TW" sz="2800" dirty="0">
                <a:latin typeface="華康儷粗圓" panose="020F0709000000000000" pitchFamily="49" charset="-120"/>
                <a:ea typeface="華康儷粗圓" panose="020F0709000000000000" pitchFamily="49" charset="-120"/>
              </a:rPr>
              <a:t>(</a:t>
            </a:r>
            <a:r>
              <a:rPr lang="zh-TW" altLang="en-US" sz="2800" dirty="0">
                <a:latin typeface="華康儷粗圓" panose="020F0709000000000000" pitchFamily="49" charset="-120"/>
                <a:ea typeface="華康儷粗圓" panose="020F0709000000000000" pitchFamily="49" charset="-120"/>
              </a:rPr>
              <a:t>教務處、輔導室</a:t>
            </a:r>
            <a:r>
              <a:rPr lang="en-US" altLang="zh-TW" sz="2800" dirty="0">
                <a:latin typeface="華康儷粗圓" panose="020F0709000000000000" pitchFamily="49" charset="-120"/>
                <a:ea typeface="華康儷粗圓" panose="020F0709000000000000" pitchFamily="49" charset="-120"/>
              </a:rPr>
              <a:t>)</a:t>
            </a:r>
            <a:endParaRPr lang="zh-TW" altLang="en-US" sz="2800" dirty="0">
              <a:latin typeface="華康儷粗圓" panose="020F0709000000000000" pitchFamily="49" charset="-120"/>
              <a:ea typeface="華康儷粗圓" panose="020F0709000000000000" pitchFamily="49" charset="-120"/>
            </a:endParaRPr>
          </a:p>
        </p:txBody>
      </p:sp>
      <p:sp>
        <p:nvSpPr>
          <p:cNvPr id="43" name="矩形 42"/>
          <p:cNvSpPr/>
          <p:nvPr/>
        </p:nvSpPr>
        <p:spPr>
          <a:xfrm>
            <a:off x="1454572" y="1794582"/>
            <a:ext cx="2561016" cy="954107"/>
          </a:xfrm>
          <a:prstGeom prst="rect">
            <a:avLst/>
          </a:prstGeom>
        </p:spPr>
        <p:txBody>
          <a:bodyPr wrap="square">
            <a:spAutoFit/>
          </a:bodyPr>
          <a:lstStyle/>
          <a:p>
            <a:pPr lvl="0" algn="ctr"/>
            <a:r>
              <a:rPr lang="zh-TW" altLang="en-US" sz="2800" dirty="0">
                <a:latin typeface="華康宗楷體W7" panose="03000709000000000000" pitchFamily="65" charset="-120"/>
                <a:ea typeface="華康宗楷體W7" panose="03000709000000000000" pitchFamily="65" charset="-120"/>
              </a:rPr>
              <a:t>發下紙本志願選填單</a:t>
            </a:r>
          </a:p>
        </p:txBody>
      </p:sp>
      <p:sp>
        <p:nvSpPr>
          <p:cNvPr id="45" name="矩形 44"/>
          <p:cNvSpPr/>
          <p:nvPr/>
        </p:nvSpPr>
        <p:spPr>
          <a:xfrm>
            <a:off x="3836531" y="4522319"/>
            <a:ext cx="2080083" cy="954107"/>
          </a:xfrm>
          <a:prstGeom prst="rect">
            <a:avLst/>
          </a:prstGeom>
        </p:spPr>
        <p:txBody>
          <a:bodyPr wrap="square">
            <a:spAutoFit/>
          </a:bodyPr>
          <a:lstStyle/>
          <a:p>
            <a:pPr lvl="0"/>
            <a:r>
              <a:rPr lang="zh-TW" altLang="en-US" sz="2800" dirty="0">
                <a:latin typeface="華康儷粗圓" panose="020F0709000000000000" pitchFamily="49" charset="-120"/>
                <a:ea typeface="華康儷粗圓" panose="020F0709000000000000" pitchFamily="49" charset="-120"/>
              </a:rPr>
              <a:t>學生、家長討論及簽名</a:t>
            </a:r>
          </a:p>
        </p:txBody>
      </p:sp>
      <p:sp>
        <p:nvSpPr>
          <p:cNvPr id="47" name="矩形 46"/>
          <p:cNvSpPr/>
          <p:nvPr/>
        </p:nvSpPr>
        <p:spPr>
          <a:xfrm>
            <a:off x="4049589" y="1078796"/>
            <a:ext cx="2873783" cy="1343894"/>
          </a:xfrm>
          <a:prstGeom prst="rect">
            <a:avLst/>
          </a:prstGeom>
        </p:spPr>
        <p:txBody>
          <a:bodyPr wrap="square">
            <a:spAutoFit/>
          </a:bodyPr>
          <a:lstStyle/>
          <a:p>
            <a:pPr algn="ctr"/>
            <a:r>
              <a:rPr lang="zh-TW" altLang="en-US" sz="3200" dirty="0">
                <a:solidFill>
                  <a:srgbClr val="FF0000"/>
                </a:solidFill>
                <a:latin typeface="華康宗楷體W7" panose="03000709000000000000" pitchFamily="65" charset="-120"/>
                <a:ea typeface="華康宗楷體W7" panose="03000709000000000000" pitchFamily="65" charset="-120"/>
                <a:hlinkClick r:id="rId3" action="ppaction://hlinkfile"/>
              </a:rPr>
              <a:t>第一次晤談</a:t>
            </a:r>
            <a:endParaRPr lang="en-US" altLang="zh-TW" sz="3200" dirty="0">
              <a:solidFill>
                <a:srgbClr val="FF0000"/>
              </a:solidFill>
              <a:latin typeface="華康宗楷體W7" panose="03000709000000000000" pitchFamily="65" charset="-120"/>
              <a:ea typeface="華康宗楷體W7" panose="03000709000000000000" pitchFamily="65" charset="-120"/>
            </a:endParaRPr>
          </a:p>
          <a:p>
            <a:r>
              <a:rPr lang="en-US" altLang="zh-TW" sz="2800" dirty="0">
                <a:solidFill>
                  <a:srgbClr val="FF0000"/>
                </a:solidFill>
                <a:latin typeface="華康宗楷體W7" panose="03000709000000000000" pitchFamily="65" charset="-120"/>
                <a:ea typeface="華康宗楷體W7" panose="03000709000000000000" pitchFamily="65" charset="-120"/>
              </a:rPr>
              <a:t>11</a:t>
            </a:r>
            <a:r>
              <a:rPr lang="zh-TW" altLang="en-US" sz="2800" dirty="0">
                <a:solidFill>
                  <a:srgbClr val="FF0000"/>
                </a:solidFill>
                <a:latin typeface="華康宗楷體W7" panose="03000709000000000000" pitchFamily="65" charset="-120"/>
                <a:ea typeface="華康宗楷體W7" panose="03000709000000000000" pitchFamily="65" charset="-120"/>
              </a:rPr>
              <a:t>月中</a:t>
            </a:r>
            <a:r>
              <a:rPr lang="en-US" altLang="zh-TW" sz="2800" dirty="0">
                <a:solidFill>
                  <a:srgbClr val="FF0000"/>
                </a:solidFill>
                <a:latin typeface="華康宗楷體W7" panose="03000709000000000000" pitchFamily="65" charset="-120"/>
                <a:ea typeface="華康宗楷體W7" panose="03000709000000000000" pitchFamily="65" charset="-120"/>
              </a:rPr>
              <a:t>-12</a:t>
            </a:r>
            <a:r>
              <a:rPr lang="zh-TW" altLang="en-US" sz="2800" dirty="0">
                <a:solidFill>
                  <a:srgbClr val="FF0000"/>
                </a:solidFill>
                <a:latin typeface="華康宗楷體W7" panose="03000709000000000000" pitchFamily="65" charset="-120"/>
                <a:ea typeface="華康宗楷體W7" panose="03000709000000000000" pitchFamily="65" charset="-120"/>
              </a:rPr>
              <a:t>月底</a:t>
            </a:r>
          </a:p>
          <a:p>
            <a:endParaRPr lang="zh-TW" altLang="en-US" sz="2133" dirty="0">
              <a:solidFill>
                <a:srgbClr val="FF0000"/>
              </a:solidFill>
              <a:latin typeface="華康宗楷體W7" panose="03000709000000000000" pitchFamily="65" charset="-120"/>
              <a:ea typeface="華康宗楷體W7" panose="03000709000000000000" pitchFamily="65" charset="-120"/>
            </a:endParaRPr>
          </a:p>
        </p:txBody>
      </p:sp>
      <p:sp>
        <p:nvSpPr>
          <p:cNvPr id="48" name="矩形 47"/>
          <p:cNvSpPr/>
          <p:nvPr/>
        </p:nvSpPr>
        <p:spPr>
          <a:xfrm>
            <a:off x="3981587" y="1949267"/>
            <a:ext cx="3437485" cy="830997"/>
          </a:xfrm>
          <a:prstGeom prst="rect">
            <a:avLst/>
          </a:prstGeom>
        </p:spPr>
        <p:txBody>
          <a:bodyPr wrap="square">
            <a:spAutoFit/>
          </a:bodyPr>
          <a:lstStyle/>
          <a:p>
            <a:pPr lvl="0"/>
            <a:r>
              <a:rPr lang="zh-TW" altLang="en-US" sz="2400" dirty="0">
                <a:latin typeface="華康宗楷體W7" panose="03000709000000000000" pitchFamily="65" charset="-120"/>
                <a:ea typeface="華康宗楷體W7" panose="03000709000000000000" pitchFamily="65" charset="-120"/>
              </a:rPr>
              <a:t>導師輔導室晤談釐清</a:t>
            </a:r>
            <a:endParaRPr lang="en-US" altLang="zh-TW" sz="2400" dirty="0">
              <a:latin typeface="華康宗楷體W7" panose="03000709000000000000" pitchFamily="65" charset="-120"/>
              <a:ea typeface="華康宗楷體W7" panose="03000709000000000000" pitchFamily="65" charset="-120"/>
            </a:endParaRPr>
          </a:p>
          <a:p>
            <a:pPr lvl="0"/>
            <a:r>
              <a:rPr lang="en-US" altLang="zh-TW" sz="2400" dirty="0">
                <a:latin typeface="華康宗楷體W7" panose="03000709000000000000" pitchFamily="65" charset="-120"/>
                <a:ea typeface="華康宗楷體W7" panose="03000709000000000000" pitchFamily="65" charset="-120"/>
              </a:rPr>
              <a:t>(</a:t>
            </a:r>
            <a:r>
              <a:rPr lang="zh-TW" altLang="en-US" sz="2400" dirty="0">
                <a:latin typeface="華康宗楷體W7" panose="03000709000000000000" pitchFamily="65" charset="-120"/>
                <a:ea typeface="華康宗楷體W7" panose="03000709000000000000" pitchFamily="65" charset="-120"/>
              </a:rPr>
              <a:t>依據測驗及學業成績</a:t>
            </a:r>
            <a:r>
              <a:rPr lang="en-US" altLang="zh-TW" sz="1867" dirty="0">
                <a:latin typeface="華康宗楷體W7" panose="03000709000000000000" pitchFamily="65" charset="-120"/>
                <a:ea typeface="華康宗楷體W7" panose="03000709000000000000" pitchFamily="65" charset="-120"/>
              </a:rPr>
              <a:t>)</a:t>
            </a:r>
            <a:endParaRPr lang="zh-TW" altLang="en-US" sz="1867" dirty="0">
              <a:latin typeface="華康宗楷體W7" panose="03000709000000000000" pitchFamily="65" charset="-120"/>
              <a:ea typeface="華康宗楷體W7" panose="03000709000000000000" pitchFamily="65" charset="-120"/>
            </a:endParaRPr>
          </a:p>
        </p:txBody>
      </p:sp>
      <p:sp>
        <p:nvSpPr>
          <p:cNvPr id="49" name="矩形 48"/>
          <p:cNvSpPr/>
          <p:nvPr/>
        </p:nvSpPr>
        <p:spPr>
          <a:xfrm>
            <a:off x="6227723" y="4619072"/>
            <a:ext cx="1787179" cy="523220"/>
          </a:xfrm>
          <a:prstGeom prst="rect">
            <a:avLst/>
          </a:prstGeom>
        </p:spPr>
        <p:txBody>
          <a:bodyPr wrap="square">
            <a:spAutoFit/>
          </a:bodyPr>
          <a:lstStyle/>
          <a:p>
            <a:pPr lvl="0" algn="ctr"/>
            <a:r>
              <a:rPr lang="zh-TW" altLang="en-US" sz="2800" dirty="0">
                <a:latin typeface="華康儷粗圓" panose="020F0709000000000000" pitchFamily="49" charset="-120"/>
                <a:ea typeface="華康儷粗圓" panose="020F0709000000000000" pitchFamily="49" charset="-120"/>
              </a:rPr>
              <a:t>修改志願</a:t>
            </a:r>
          </a:p>
        </p:txBody>
      </p:sp>
      <p:sp>
        <p:nvSpPr>
          <p:cNvPr id="52" name="矩形 51"/>
          <p:cNvSpPr/>
          <p:nvPr/>
        </p:nvSpPr>
        <p:spPr>
          <a:xfrm>
            <a:off x="7410826" y="2057192"/>
            <a:ext cx="2736101" cy="707886"/>
          </a:xfrm>
          <a:prstGeom prst="rect">
            <a:avLst/>
          </a:prstGeom>
        </p:spPr>
        <p:txBody>
          <a:bodyPr wrap="square">
            <a:spAutoFit/>
          </a:bodyPr>
          <a:lstStyle/>
          <a:p>
            <a:pPr lvl="0"/>
            <a:r>
              <a:rPr lang="zh-TW" altLang="en-US" sz="2000" dirty="0">
                <a:latin typeface="華康宗楷體W7" panose="03000709000000000000" pitchFamily="65" charset="-120"/>
                <a:ea typeface="華康宗楷體W7" panose="03000709000000000000" pitchFamily="65" charset="-120"/>
              </a:rPr>
              <a:t>晤談</a:t>
            </a:r>
            <a:r>
              <a:rPr lang="en-US" altLang="zh-TW" sz="2000" dirty="0">
                <a:latin typeface="華康宗楷體W7" panose="03000709000000000000" pitchFamily="65" charset="-120"/>
                <a:ea typeface="華康宗楷體W7" panose="03000709000000000000" pitchFamily="65" charset="-120"/>
              </a:rPr>
              <a:t>(</a:t>
            </a:r>
            <a:r>
              <a:rPr lang="zh-TW" altLang="en-US" sz="2000" dirty="0">
                <a:latin typeface="華康宗楷體W7" panose="03000709000000000000" pitchFamily="65" charset="-120"/>
                <a:ea typeface="華康宗楷體W7" panose="03000709000000000000" pitchFamily="65" charset="-120"/>
              </a:rPr>
              <a:t>依據第一、二次志願選填結果進行</a:t>
            </a:r>
            <a:r>
              <a:rPr lang="en-US" altLang="zh-TW" sz="2000" dirty="0">
                <a:latin typeface="華康宗楷體W7" panose="03000709000000000000" pitchFamily="65" charset="-120"/>
                <a:ea typeface="華康宗楷體W7" panose="03000709000000000000" pitchFamily="65" charset="-120"/>
              </a:rPr>
              <a:t>)</a:t>
            </a:r>
            <a:endParaRPr lang="zh-TW" altLang="en-US" sz="2000" dirty="0">
              <a:latin typeface="華康宗楷體W7" panose="03000709000000000000" pitchFamily="65" charset="-120"/>
              <a:ea typeface="華康宗楷體W7" panose="03000709000000000000" pitchFamily="65" charset="-120"/>
            </a:endParaRPr>
          </a:p>
        </p:txBody>
      </p:sp>
      <p:sp>
        <p:nvSpPr>
          <p:cNvPr id="53" name="圆角右箭头 52"/>
          <p:cNvSpPr/>
          <p:nvPr/>
        </p:nvSpPr>
        <p:spPr>
          <a:xfrm rot="16200000" flipH="1" flipV="1">
            <a:off x="724697" y="3158255"/>
            <a:ext cx="709612" cy="2162175"/>
          </a:xfrm>
          <a:prstGeom prst="bentArrow">
            <a:avLst/>
          </a:prstGeom>
          <a:solidFill>
            <a:schemeClr val="accent4"/>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lumMod val="50000"/>
                </a:schemeClr>
              </a:solidFill>
              <a:latin typeface="+mj-ea"/>
              <a:ea typeface="+mj-ea"/>
            </a:endParaRPr>
          </a:p>
        </p:txBody>
      </p:sp>
      <p:sp>
        <p:nvSpPr>
          <p:cNvPr id="24" name="矩形 23"/>
          <p:cNvSpPr/>
          <p:nvPr/>
        </p:nvSpPr>
        <p:spPr>
          <a:xfrm>
            <a:off x="7307822" y="1215152"/>
            <a:ext cx="2857703" cy="1384995"/>
          </a:xfrm>
          <a:prstGeom prst="rect">
            <a:avLst/>
          </a:prstGeom>
        </p:spPr>
        <p:txBody>
          <a:bodyPr wrap="square">
            <a:spAutoFit/>
          </a:bodyPr>
          <a:lstStyle/>
          <a:p>
            <a:pPr algn="ctr"/>
            <a:r>
              <a:rPr lang="zh-TW" altLang="en-US" sz="2800" dirty="0">
                <a:solidFill>
                  <a:srgbClr val="FF0000"/>
                </a:solidFill>
                <a:latin typeface="華康宗楷體W7" panose="03000709000000000000" pitchFamily="65" charset="-120"/>
                <a:ea typeface="華康宗楷體W7" panose="03000709000000000000" pitchFamily="65" charset="-120"/>
                <a:hlinkClick r:id="rId3" action="ppaction://hlinkfile"/>
              </a:rPr>
              <a:t>第二次晤談</a:t>
            </a:r>
            <a:endParaRPr lang="en-US" altLang="zh-TW" sz="2800" dirty="0">
              <a:solidFill>
                <a:srgbClr val="FF0000"/>
              </a:solidFill>
              <a:latin typeface="華康宗楷體W7" panose="03000709000000000000" pitchFamily="65" charset="-120"/>
              <a:ea typeface="華康宗楷體W7" panose="03000709000000000000" pitchFamily="65" charset="-120"/>
            </a:endParaRPr>
          </a:p>
          <a:p>
            <a:pPr algn="ctr"/>
            <a:r>
              <a:rPr lang="en-US" altLang="zh-TW" sz="2800" dirty="0">
                <a:solidFill>
                  <a:srgbClr val="FF0000"/>
                </a:solidFill>
                <a:latin typeface="華康宗楷體W7" panose="03000709000000000000" pitchFamily="65" charset="-120"/>
                <a:ea typeface="華康宗楷體W7" panose="03000709000000000000" pitchFamily="65" charset="-120"/>
              </a:rPr>
              <a:t>1</a:t>
            </a:r>
            <a:r>
              <a:rPr lang="zh-TW" altLang="en-US" sz="2800" dirty="0">
                <a:solidFill>
                  <a:srgbClr val="FF0000"/>
                </a:solidFill>
                <a:latin typeface="華康宗楷體W7" panose="03000709000000000000" pitchFamily="65" charset="-120"/>
                <a:ea typeface="華康宗楷體W7" panose="03000709000000000000" pitchFamily="65" charset="-120"/>
              </a:rPr>
              <a:t>月初</a:t>
            </a:r>
            <a:r>
              <a:rPr lang="en-US" altLang="zh-TW" sz="2800" dirty="0">
                <a:solidFill>
                  <a:srgbClr val="FF0000"/>
                </a:solidFill>
                <a:latin typeface="華康宗楷體W7" panose="03000709000000000000" pitchFamily="65" charset="-120"/>
                <a:ea typeface="華康宗楷體W7" panose="03000709000000000000" pitchFamily="65" charset="-120"/>
              </a:rPr>
              <a:t>-4</a:t>
            </a:r>
            <a:r>
              <a:rPr lang="zh-TW" altLang="en-US" sz="2800" dirty="0">
                <a:solidFill>
                  <a:srgbClr val="FF0000"/>
                </a:solidFill>
                <a:latin typeface="華康宗楷體W7" panose="03000709000000000000" pitchFamily="65" charset="-120"/>
                <a:ea typeface="華康宗楷體W7" panose="03000709000000000000" pitchFamily="65" charset="-120"/>
              </a:rPr>
              <a:t>月底</a:t>
            </a:r>
          </a:p>
          <a:p>
            <a:endParaRPr lang="zh-TW" altLang="en-US" sz="2800" dirty="0">
              <a:solidFill>
                <a:srgbClr val="FF0000"/>
              </a:solidFill>
              <a:latin typeface="華康宗楷體W7" panose="03000709000000000000" pitchFamily="65" charset="-120"/>
              <a:ea typeface="華康宗楷體W7" panose="03000709000000000000" pitchFamily="65" charset="-120"/>
            </a:endParaRPr>
          </a:p>
        </p:txBody>
      </p:sp>
      <p:sp>
        <p:nvSpPr>
          <p:cNvPr id="25" name="矩形 24"/>
          <p:cNvSpPr/>
          <p:nvPr/>
        </p:nvSpPr>
        <p:spPr>
          <a:xfrm>
            <a:off x="9611921" y="2537488"/>
            <a:ext cx="2686266" cy="954107"/>
          </a:xfrm>
          <a:prstGeom prst="rect">
            <a:avLst/>
          </a:prstGeom>
        </p:spPr>
        <p:txBody>
          <a:bodyPr wrap="square">
            <a:spAutoFit/>
          </a:bodyPr>
          <a:lstStyle/>
          <a:p>
            <a:r>
              <a:rPr lang="zh-TW" altLang="en-US" sz="2800" dirty="0">
                <a:solidFill>
                  <a:srgbClr val="FF0000"/>
                </a:solidFill>
                <a:latin typeface="華康宗楷體W7" panose="03000709000000000000" pitchFamily="65" charset="-120"/>
                <a:ea typeface="華康宗楷體W7" panose="03000709000000000000" pitchFamily="65" charset="-120"/>
                <a:hlinkClick r:id="rId3" action="ppaction://hlinkfile"/>
              </a:rPr>
              <a:t>第三次晤談</a:t>
            </a:r>
            <a:endParaRPr lang="en-US" altLang="zh-TW" sz="2800" dirty="0">
              <a:solidFill>
                <a:srgbClr val="FF0000"/>
              </a:solidFill>
              <a:latin typeface="華康宗楷體W7" panose="03000709000000000000" pitchFamily="65" charset="-120"/>
              <a:ea typeface="華康宗楷體W7" panose="03000709000000000000" pitchFamily="65" charset="-120"/>
            </a:endParaRPr>
          </a:p>
          <a:p>
            <a:r>
              <a:rPr lang="zh-TW" altLang="en-US" sz="2800" dirty="0">
                <a:solidFill>
                  <a:srgbClr val="FF0000"/>
                </a:solidFill>
                <a:latin typeface="華康宗楷體W7" panose="03000709000000000000" pitchFamily="65" charset="-120"/>
                <a:ea typeface="華康宗楷體W7" panose="03000709000000000000" pitchFamily="65" charset="-120"/>
              </a:rPr>
              <a:t>六月初</a:t>
            </a:r>
            <a:r>
              <a:rPr lang="en-US" altLang="zh-TW" sz="2800" dirty="0">
                <a:solidFill>
                  <a:srgbClr val="FF0000"/>
                </a:solidFill>
                <a:latin typeface="華康宗楷體W7" panose="03000709000000000000" pitchFamily="65" charset="-120"/>
                <a:ea typeface="華康宗楷體W7" panose="03000709000000000000" pitchFamily="65" charset="-120"/>
              </a:rPr>
              <a:t>-</a:t>
            </a:r>
            <a:r>
              <a:rPr lang="zh-TW" altLang="en-US" sz="2800" dirty="0">
                <a:solidFill>
                  <a:srgbClr val="FF0000"/>
                </a:solidFill>
                <a:latin typeface="華康宗楷體W7" panose="03000709000000000000" pitchFamily="65" charset="-120"/>
                <a:ea typeface="華康宗楷體W7" panose="03000709000000000000" pitchFamily="65" charset="-120"/>
              </a:rPr>
              <a:t>畢業</a:t>
            </a:r>
          </a:p>
        </p:txBody>
      </p:sp>
      <p:sp>
        <p:nvSpPr>
          <p:cNvPr id="26" name="圆角右箭头 35"/>
          <p:cNvSpPr/>
          <p:nvPr/>
        </p:nvSpPr>
        <p:spPr>
          <a:xfrm rot="16200000" flipH="1" flipV="1">
            <a:off x="7813017" y="3010091"/>
            <a:ext cx="709612" cy="2314844"/>
          </a:xfrm>
          <a:prstGeom prst="bentArrow">
            <a:avLst/>
          </a:pr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lumMod val="50000"/>
                </a:schemeClr>
              </a:solidFill>
              <a:latin typeface="+mj-ea"/>
              <a:ea typeface="+mj-ea"/>
            </a:endParaRPr>
          </a:p>
        </p:txBody>
      </p:sp>
      <p:sp>
        <p:nvSpPr>
          <p:cNvPr id="27" name="矩形 26"/>
          <p:cNvSpPr/>
          <p:nvPr/>
        </p:nvSpPr>
        <p:spPr>
          <a:xfrm>
            <a:off x="8359748" y="4670400"/>
            <a:ext cx="1787179" cy="523220"/>
          </a:xfrm>
          <a:prstGeom prst="rect">
            <a:avLst/>
          </a:prstGeom>
        </p:spPr>
        <p:txBody>
          <a:bodyPr wrap="square">
            <a:spAutoFit/>
          </a:bodyPr>
          <a:lstStyle/>
          <a:p>
            <a:pPr lvl="0" algn="ctr"/>
            <a:r>
              <a:rPr lang="zh-TW" altLang="en-US" sz="2800" dirty="0">
                <a:latin typeface="華康儷粗圓" panose="020F0709000000000000" pitchFamily="49" charset="-120"/>
                <a:ea typeface="華康儷粗圓" panose="020F0709000000000000" pitchFamily="49" charset="-120"/>
              </a:rPr>
              <a:t>修改志願</a:t>
            </a:r>
          </a:p>
        </p:txBody>
      </p:sp>
      <p:sp>
        <p:nvSpPr>
          <p:cNvPr id="2" name="文字方塊 1"/>
          <p:cNvSpPr txBox="1"/>
          <p:nvPr/>
        </p:nvSpPr>
        <p:spPr>
          <a:xfrm>
            <a:off x="459533" y="481591"/>
            <a:ext cx="10599838" cy="748988"/>
          </a:xfrm>
          <a:prstGeom prst="rect">
            <a:avLst/>
          </a:prstGeom>
          <a:solidFill>
            <a:srgbClr val="E5DFF9"/>
          </a:solidFill>
        </p:spPr>
        <p:txBody>
          <a:bodyPr wrap="square" rtlCol="0">
            <a:spAutoFit/>
          </a:bodyPr>
          <a:lstStyle/>
          <a:p>
            <a:pPr algn="ctr"/>
            <a:r>
              <a:rPr lang="zh-TW" altLang="en-US" sz="4267" dirty="0">
                <a:latin typeface="華康儷粗圓" panose="020F0709000000000000" pitchFamily="49" charset="-120"/>
                <a:ea typeface="華康儷粗圓" panose="020F0709000000000000" pitchFamily="49" charset="-120"/>
              </a:rPr>
              <a:t>輔導人員提供國三學生生涯諮詢至少三次</a:t>
            </a:r>
            <a:endParaRPr lang="en-US" altLang="zh-TW" sz="4267" dirty="0">
              <a:latin typeface="華康儷粗圓" panose="020F0709000000000000" pitchFamily="49" charset="-120"/>
              <a:ea typeface="華康儷粗圓" panose="020F0709000000000000" pitchFamily="49" charset="-120"/>
            </a:endParaRPr>
          </a:p>
        </p:txBody>
      </p:sp>
    </p:spTree>
    <p:extLst>
      <p:ext uri="{BB962C8B-B14F-4D97-AF65-F5344CB8AC3E}">
        <p14:creationId xmlns:p14="http://schemas.microsoft.com/office/powerpoint/2010/main" val="166607168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randombar(horizontal)">
                                      <p:cBhvr>
                                        <p:cTn id="12" dur="250"/>
                                        <p:tgtEl>
                                          <p:spTgt spid="40"/>
                                        </p:tgtEl>
                                      </p:cBhvr>
                                    </p:animEffect>
                                  </p:childTnLst>
                                </p:cTn>
                              </p:par>
                            </p:childTnLst>
                          </p:cTn>
                        </p:par>
                        <p:par>
                          <p:cTn id="13" fill="hold">
                            <p:stCondLst>
                              <p:cond delay="750"/>
                            </p:stCondLst>
                            <p:childTnLst>
                              <p:par>
                                <p:cTn id="14" presetID="2" presetClass="entr" presetSubtype="8"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 calcmode="lin" valueType="num">
                                      <p:cBhvr additive="base">
                                        <p:cTn id="16" dur="500" fill="hold"/>
                                        <p:tgtEl>
                                          <p:spTgt spid="53"/>
                                        </p:tgtEl>
                                        <p:attrNameLst>
                                          <p:attrName>ppt_x</p:attrName>
                                        </p:attrNameLst>
                                      </p:cBhvr>
                                      <p:tavLst>
                                        <p:tav tm="0">
                                          <p:val>
                                            <p:strVal val="0-#ppt_w/2"/>
                                          </p:val>
                                        </p:tav>
                                        <p:tav tm="100000">
                                          <p:val>
                                            <p:strVal val="#ppt_x"/>
                                          </p:val>
                                        </p:tav>
                                      </p:tavLst>
                                    </p:anim>
                                    <p:anim calcmode="lin" valueType="num">
                                      <p:cBhvr additive="base">
                                        <p:cTn id="17" dur="500" fill="hold"/>
                                        <p:tgtEl>
                                          <p:spTgt spid="53"/>
                                        </p:tgtEl>
                                        <p:attrNameLst>
                                          <p:attrName>ppt_y</p:attrName>
                                        </p:attrNameLst>
                                      </p:cBhvr>
                                      <p:tavLst>
                                        <p:tav tm="0">
                                          <p:val>
                                            <p:strVal val="#ppt_y"/>
                                          </p:val>
                                        </p:tav>
                                        <p:tav tm="100000">
                                          <p:val>
                                            <p:strVal val="#ppt_y"/>
                                          </p:val>
                                        </p:tav>
                                      </p:tavLst>
                                    </p:anim>
                                  </p:childTnLst>
                                </p:cTn>
                              </p:par>
                            </p:childTnLst>
                          </p:cTn>
                        </p:par>
                        <p:par>
                          <p:cTn id="18" fill="hold">
                            <p:stCondLst>
                              <p:cond delay="1250"/>
                            </p:stCondLst>
                            <p:childTnLst>
                              <p:par>
                                <p:cTn id="19" presetID="23" presetClass="entr" presetSubtype="16" fill="hold" grpId="0" nodeType="afterEffect">
                                  <p:stCondLst>
                                    <p:cond delay="0"/>
                                  </p:stCondLst>
                                  <p:iterate type="lt">
                                    <p:tmPct val="10000"/>
                                  </p:iterate>
                                  <p:childTnLst>
                                    <p:set>
                                      <p:cBhvr>
                                        <p:cTn id="20" dur="1" fill="hold">
                                          <p:stCondLst>
                                            <p:cond delay="0"/>
                                          </p:stCondLst>
                                        </p:cTn>
                                        <p:tgtEl>
                                          <p:spTgt spid="41"/>
                                        </p:tgtEl>
                                        <p:attrNameLst>
                                          <p:attrName>style.visibility</p:attrName>
                                        </p:attrNameLst>
                                      </p:cBhvr>
                                      <p:to>
                                        <p:strVal val="visible"/>
                                      </p:to>
                                    </p:set>
                                    <p:anim calcmode="lin" valueType="num">
                                      <p:cBhvr>
                                        <p:cTn id="21" dur="250" fill="hold"/>
                                        <p:tgtEl>
                                          <p:spTgt spid="41"/>
                                        </p:tgtEl>
                                        <p:attrNameLst>
                                          <p:attrName>ppt_w</p:attrName>
                                        </p:attrNameLst>
                                      </p:cBhvr>
                                      <p:tavLst>
                                        <p:tav tm="0">
                                          <p:val>
                                            <p:fltVal val="0"/>
                                          </p:val>
                                        </p:tav>
                                        <p:tav tm="100000">
                                          <p:val>
                                            <p:strVal val="#ppt_w"/>
                                          </p:val>
                                        </p:tav>
                                      </p:tavLst>
                                    </p:anim>
                                    <p:anim calcmode="lin" valueType="num">
                                      <p:cBhvr>
                                        <p:cTn id="22" dur="250" fill="hold"/>
                                        <p:tgtEl>
                                          <p:spTgt spid="41"/>
                                        </p:tgtEl>
                                        <p:attrNameLst>
                                          <p:attrName>ppt_h</p:attrName>
                                        </p:attrNameLst>
                                      </p:cBhvr>
                                      <p:tavLst>
                                        <p:tav tm="0">
                                          <p:val>
                                            <p:fltVal val="0"/>
                                          </p:val>
                                        </p:tav>
                                        <p:tav tm="100000">
                                          <p:val>
                                            <p:strVal val="#ppt_h"/>
                                          </p:val>
                                        </p:tav>
                                      </p:tavLst>
                                    </p:anim>
                                  </p:childTnLst>
                                </p:cTn>
                              </p:par>
                            </p:childTnLst>
                          </p:cTn>
                        </p:par>
                        <p:par>
                          <p:cTn id="23" fill="hold">
                            <p:stCondLst>
                              <p:cond delay="1550"/>
                            </p:stCondLst>
                            <p:childTnLst>
                              <p:par>
                                <p:cTn id="24" presetID="14" presetClass="entr" presetSubtype="10"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randombar(horizontal)">
                                      <p:cBhvr>
                                        <p:cTn id="26" dur="250"/>
                                        <p:tgtEl>
                                          <p:spTgt spid="42"/>
                                        </p:tgtEl>
                                      </p:cBhvr>
                                    </p:animEffect>
                                  </p:childTnLst>
                                </p:cTn>
                              </p:par>
                            </p:childTnLst>
                          </p:cTn>
                        </p:par>
                        <p:par>
                          <p:cTn id="27" fill="hold">
                            <p:stCondLst>
                              <p:cond delay="1800"/>
                            </p:stCondLst>
                            <p:childTnLst>
                              <p:par>
                                <p:cTn id="28" presetID="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0-#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childTnLst>
                          </p:cTn>
                        </p:par>
                        <p:par>
                          <p:cTn id="32" fill="hold">
                            <p:stCondLst>
                              <p:cond delay="230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43"/>
                                        </p:tgtEl>
                                        <p:attrNameLst>
                                          <p:attrName>style.visibility</p:attrName>
                                        </p:attrNameLst>
                                      </p:cBhvr>
                                      <p:to>
                                        <p:strVal val="visible"/>
                                      </p:to>
                                    </p:set>
                                    <p:anim calcmode="lin" valueType="num">
                                      <p:cBhvr>
                                        <p:cTn id="35" dur="250" fill="hold"/>
                                        <p:tgtEl>
                                          <p:spTgt spid="43"/>
                                        </p:tgtEl>
                                        <p:attrNameLst>
                                          <p:attrName>ppt_w</p:attrName>
                                        </p:attrNameLst>
                                      </p:cBhvr>
                                      <p:tavLst>
                                        <p:tav tm="0">
                                          <p:val>
                                            <p:fltVal val="0"/>
                                          </p:val>
                                        </p:tav>
                                        <p:tav tm="100000">
                                          <p:val>
                                            <p:strVal val="#ppt_w"/>
                                          </p:val>
                                        </p:tav>
                                      </p:tavLst>
                                    </p:anim>
                                    <p:anim calcmode="lin" valueType="num">
                                      <p:cBhvr>
                                        <p:cTn id="36" dur="250" fill="hold"/>
                                        <p:tgtEl>
                                          <p:spTgt spid="43"/>
                                        </p:tgtEl>
                                        <p:attrNameLst>
                                          <p:attrName>ppt_h</p:attrName>
                                        </p:attrNameLst>
                                      </p:cBhvr>
                                      <p:tavLst>
                                        <p:tav tm="0">
                                          <p:val>
                                            <p:fltVal val="0"/>
                                          </p:val>
                                        </p:tav>
                                        <p:tav tm="100000">
                                          <p:val>
                                            <p:strVal val="#ppt_h"/>
                                          </p:val>
                                        </p:tav>
                                      </p:tavLst>
                                    </p:anim>
                                  </p:childTnLst>
                                </p:cTn>
                              </p:par>
                            </p:childTnLst>
                          </p:cTn>
                        </p:par>
                        <p:par>
                          <p:cTn id="37" fill="hold">
                            <p:stCondLst>
                              <p:cond delay="2750"/>
                            </p:stCondLst>
                            <p:childTnLst>
                              <p:par>
                                <p:cTn id="38" presetID="2" presetClass="entr" presetSubtype="8"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childTnLst>
                          </p:cTn>
                        </p:par>
                        <p:par>
                          <p:cTn id="42" fill="hold">
                            <p:stCondLst>
                              <p:cond delay="3250"/>
                            </p:stCondLst>
                            <p:childTnLst>
                              <p:par>
                                <p:cTn id="43" presetID="23" presetClass="entr" presetSubtype="16" fill="hold" grpId="0" nodeType="afterEffect">
                                  <p:stCondLst>
                                    <p:cond delay="0"/>
                                  </p:stCondLst>
                                  <p:iterate type="lt">
                                    <p:tmPct val="10000"/>
                                  </p:iterate>
                                  <p:childTnLst>
                                    <p:set>
                                      <p:cBhvr>
                                        <p:cTn id="44" dur="1" fill="hold">
                                          <p:stCondLst>
                                            <p:cond delay="0"/>
                                          </p:stCondLst>
                                        </p:cTn>
                                        <p:tgtEl>
                                          <p:spTgt spid="45"/>
                                        </p:tgtEl>
                                        <p:attrNameLst>
                                          <p:attrName>style.visibility</p:attrName>
                                        </p:attrNameLst>
                                      </p:cBhvr>
                                      <p:to>
                                        <p:strVal val="visible"/>
                                      </p:to>
                                    </p:set>
                                    <p:anim calcmode="lin" valueType="num">
                                      <p:cBhvr>
                                        <p:cTn id="45" dur="250" fill="hold"/>
                                        <p:tgtEl>
                                          <p:spTgt spid="45"/>
                                        </p:tgtEl>
                                        <p:attrNameLst>
                                          <p:attrName>ppt_w</p:attrName>
                                        </p:attrNameLst>
                                      </p:cBhvr>
                                      <p:tavLst>
                                        <p:tav tm="0">
                                          <p:val>
                                            <p:fltVal val="0"/>
                                          </p:val>
                                        </p:tav>
                                        <p:tav tm="100000">
                                          <p:val>
                                            <p:strVal val="#ppt_w"/>
                                          </p:val>
                                        </p:tav>
                                      </p:tavLst>
                                    </p:anim>
                                    <p:anim calcmode="lin" valueType="num">
                                      <p:cBhvr>
                                        <p:cTn id="46" dur="250" fill="hold"/>
                                        <p:tgtEl>
                                          <p:spTgt spid="45"/>
                                        </p:tgtEl>
                                        <p:attrNameLst>
                                          <p:attrName>ppt_h</p:attrName>
                                        </p:attrNameLst>
                                      </p:cBhvr>
                                      <p:tavLst>
                                        <p:tav tm="0">
                                          <p:val>
                                            <p:fltVal val="0"/>
                                          </p:val>
                                        </p:tav>
                                        <p:tav tm="100000">
                                          <p:val>
                                            <p:strVal val="#ppt_h"/>
                                          </p:val>
                                        </p:tav>
                                      </p:tavLst>
                                    </p:anim>
                                  </p:childTnLst>
                                </p:cTn>
                              </p:par>
                            </p:childTnLst>
                          </p:cTn>
                        </p:par>
                        <p:par>
                          <p:cTn id="47" fill="hold">
                            <p:stCondLst>
                              <p:cond delay="3725"/>
                            </p:stCondLst>
                            <p:childTnLst>
                              <p:par>
                                <p:cTn id="48" presetID="2" presetClass="entr" presetSubtype="8"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0-#ppt_w/2"/>
                                          </p:val>
                                        </p:tav>
                                        <p:tav tm="100000">
                                          <p:val>
                                            <p:strVal val="#ppt_x"/>
                                          </p:val>
                                        </p:tav>
                                      </p:tavLst>
                                    </p:anim>
                                    <p:anim calcmode="lin" valueType="num">
                                      <p:cBhvr additive="base">
                                        <p:cTn id="51" dur="50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4225"/>
                            </p:stCondLst>
                            <p:childTnLst>
                              <p:par>
                                <p:cTn id="53" presetID="23" presetClass="entr" presetSubtype="16" fill="hold" grpId="0" nodeType="afterEffect">
                                  <p:stCondLst>
                                    <p:cond delay="0"/>
                                  </p:stCondLst>
                                  <p:iterate type="lt">
                                    <p:tmPct val="10000"/>
                                  </p:iterate>
                                  <p:childTnLst>
                                    <p:set>
                                      <p:cBhvr>
                                        <p:cTn id="54" dur="1" fill="hold">
                                          <p:stCondLst>
                                            <p:cond delay="0"/>
                                          </p:stCondLst>
                                        </p:cTn>
                                        <p:tgtEl>
                                          <p:spTgt spid="47"/>
                                        </p:tgtEl>
                                        <p:attrNameLst>
                                          <p:attrName>style.visibility</p:attrName>
                                        </p:attrNameLst>
                                      </p:cBhvr>
                                      <p:to>
                                        <p:strVal val="visible"/>
                                      </p:to>
                                    </p:set>
                                    <p:anim calcmode="lin" valueType="num">
                                      <p:cBhvr>
                                        <p:cTn id="55" dur="250" fill="hold"/>
                                        <p:tgtEl>
                                          <p:spTgt spid="47"/>
                                        </p:tgtEl>
                                        <p:attrNameLst>
                                          <p:attrName>ppt_w</p:attrName>
                                        </p:attrNameLst>
                                      </p:cBhvr>
                                      <p:tavLst>
                                        <p:tav tm="0">
                                          <p:val>
                                            <p:fltVal val="0"/>
                                          </p:val>
                                        </p:tav>
                                        <p:tav tm="100000">
                                          <p:val>
                                            <p:strVal val="#ppt_w"/>
                                          </p:val>
                                        </p:tav>
                                      </p:tavLst>
                                    </p:anim>
                                    <p:anim calcmode="lin" valueType="num">
                                      <p:cBhvr>
                                        <p:cTn id="56" dur="250" fill="hold"/>
                                        <p:tgtEl>
                                          <p:spTgt spid="47"/>
                                        </p:tgtEl>
                                        <p:attrNameLst>
                                          <p:attrName>ppt_h</p:attrName>
                                        </p:attrNameLst>
                                      </p:cBhvr>
                                      <p:tavLst>
                                        <p:tav tm="0">
                                          <p:val>
                                            <p:fltVal val="0"/>
                                          </p:val>
                                        </p:tav>
                                        <p:tav tm="100000">
                                          <p:val>
                                            <p:strVal val="#ppt_h"/>
                                          </p:val>
                                        </p:tav>
                                      </p:tavLst>
                                    </p:anim>
                                  </p:childTnLst>
                                </p:cTn>
                              </p:par>
                            </p:childTnLst>
                          </p:cTn>
                        </p:par>
                        <p:par>
                          <p:cTn id="57" fill="hold">
                            <p:stCondLst>
                              <p:cond delay="4800"/>
                            </p:stCondLst>
                            <p:childTnLst>
                              <p:par>
                                <p:cTn id="58" presetID="14" presetClass="entr" presetSubtype="10"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randombar(horizontal)">
                                      <p:cBhvr>
                                        <p:cTn id="60" dur="250"/>
                                        <p:tgtEl>
                                          <p:spTgt spid="48"/>
                                        </p:tgtEl>
                                      </p:cBhvr>
                                    </p:animEffect>
                                  </p:childTnLst>
                                </p:cTn>
                              </p:par>
                            </p:childTnLst>
                          </p:cTn>
                        </p:par>
                        <p:par>
                          <p:cTn id="61" fill="hold">
                            <p:stCondLst>
                              <p:cond delay="5050"/>
                            </p:stCondLst>
                            <p:childTnLst>
                              <p:par>
                                <p:cTn id="62" presetID="2" presetClass="entr" presetSubtype="8"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fill="hold"/>
                                        <p:tgtEl>
                                          <p:spTgt spid="19"/>
                                        </p:tgtEl>
                                        <p:attrNameLst>
                                          <p:attrName>ppt_x</p:attrName>
                                        </p:attrNameLst>
                                      </p:cBhvr>
                                      <p:tavLst>
                                        <p:tav tm="0">
                                          <p:val>
                                            <p:strVal val="0-#ppt_w/2"/>
                                          </p:val>
                                        </p:tav>
                                        <p:tav tm="100000">
                                          <p:val>
                                            <p:strVal val="#ppt_x"/>
                                          </p:val>
                                        </p:tav>
                                      </p:tavLst>
                                    </p:anim>
                                    <p:anim calcmode="lin" valueType="num">
                                      <p:cBhvr additive="base">
                                        <p:cTn id="65" dur="500" fill="hold"/>
                                        <p:tgtEl>
                                          <p:spTgt spid="19"/>
                                        </p:tgtEl>
                                        <p:attrNameLst>
                                          <p:attrName>ppt_y</p:attrName>
                                        </p:attrNameLst>
                                      </p:cBhvr>
                                      <p:tavLst>
                                        <p:tav tm="0">
                                          <p:val>
                                            <p:strVal val="#ppt_y"/>
                                          </p:val>
                                        </p:tav>
                                        <p:tav tm="100000">
                                          <p:val>
                                            <p:strVal val="#ppt_y"/>
                                          </p:val>
                                        </p:tav>
                                      </p:tavLst>
                                    </p:anim>
                                  </p:childTnLst>
                                </p:cTn>
                              </p:par>
                            </p:childTnLst>
                          </p:cTn>
                        </p:par>
                        <p:par>
                          <p:cTn id="66" fill="hold">
                            <p:stCondLst>
                              <p:cond delay="5550"/>
                            </p:stCondLst>
                            <p:childTnLst>
                              <p:par>
                                <p:cTn id="67" presetID="23" presetClass="entr" presetSubtype="16" fill="hold" grpId="0" nodeType="afterEffect">
                                  <p:stCondLst>
                                    <p:cond delay="0"/>
                                  </p:stCondLst>
                                  <p:iterate type="lt">
                                    <p:tmPct val="10000"/>
                                  </p:iterate>
                                  <p:childTnLst>
                                    <p:set>
                                      <p:cBhvr>
                                        <p:cTn id="68" dur="1" fill="hold">
                                          <p:stCondLst>
                                            <p:cond delay="0"/>
                                          </p:stCondLst>
                                        </p:cTn>
                                        <p:tgtEl>
                                          <p:spTgt spid="49"/>
                                        </p:tgtEl>
                                        <p:attrNameLst>
                                          <p:attrName>style.visibility</p:attrName>
                                        </p:attrNameLst>
                                      </p:cBhvr>
                                      <p:to>
                                        <p:strVal val="visible"/>
                                      </p:to>
                                    </p:set>
                                    <p:anim calcmode="lin" valueType="num">
                                      <p:cBhvr>
                                        <p:cTn id="69" dur="250" fill="hold"/>
                                        <p:tgtEl>
                                          <p:spTgt spid="49"/>
                                        </p:tgtEl>
                                        <p:attrNameLst>
                                          <p:attrName>ppt_w</p:attrName>
                                        </p:attrNameLst>
                                      </p:cBhvr>
                                      <p:tavLst>
                                        <p:tav tm="0">
                                          <p:val>
                                            <p:fltVal val="0"/>
                                          </p:val>
                                        </p:tav>
                                        <p:tav tm="100000">
                                          <p:val>
                                            <p:strVal val="#ppt_w"/>
                                          </p:val>
                                        </p:tav>
                                      </p:tavLst>
                                    </p:anim>
                                    <p:anim calcmode="lin" valueType="num">
                                      <p:cBhvr>
                                        <p:cTn id="70" dur="250" fill="hold"/>
                                        <p:tgtEl>
                                          <p:spTgt spid="49"/>
                                        </p:tgtEl>
                                        <p:attrNameLst>
                                          <p:attrName>ppt_h</p:attrName>
                                        </p:attrNameLst>
                                      </p:cBhvr>
                                      <p:tavLst>
                                        <p:tav tm="0">
                                          <p:val>
                                            <p:fltVal val="0"/>
                                          </p:val>
                                        </p:tav>
                                        <p:tav tm="100000">
                                          <p:val>
                                            <p:strVal val="#ppt_h"/>
                                          </p:val>
                                        </p:tav>
                                      </p:tavLst>
                                    </p:anim>
                                  </p:childTnLst>
                                </p:cTn>
                              </p:par>
                            </p:childTnLst>
                          </p:cTn>
                        </p:par>
                        <p:par>
                          <p:cTn id="71" fill="hold">
                            <p:stCondLst>
                              <p:cond delay="5875"/>
                            </p:stCondLst>
                            <p:childTnLst>
                              <p:par>
                                <p:cTn id="72" presetID="2" presetClass="entr" presetSubtype="8"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additive="base">
                                        <p:cTn id="74" dur="500" fill="hold"/>
                                        <p:tgtEl>
                                          <p:spTgt spid="18"/>
                                        </p:tgtEl>
                                        <p:attrNameLst>
                                          <p:attrName>ppt_x</p:attrName>
                                        </p:attrNameLst>
                                      </p:cBhvr>
                                      <p:tavLst>
                                        <p:tav tm="0">
                                          <p:val>
                                            <p:strVal val="0-#ppt_w/2"/>
                                          </p:val>
                                        </p:tav>
                                        <p:tav tm="100000">
                                          <p:val>
                                            <p:strVal val="#ppt_x"/>
                                          </p:val>
                                        </p:tav>
                                      </p:tavLst>
                                    </p:anim>
                                    <p:anim calcmode="lin" valueType="num">
                                      <p:cBhvr additive="base">
                                        <p:cTn id="75" dur="500" fill="hold"/>
                                        <p:tgtEl>
                                          <p:spTgt spid="18"/>
                                        </p:tgtEl>
                                        <p:attrNameLst>
                                          <p:attrName>ppt_y</p:attrName>
                                        </p:attrNameLst>
                                      </p:cBhvr>
                                      <p:tavLst>
                                        <p:tav tm="0">
                                          <p:val>
                                            <p:strVal val="#ppt_y"/>
                                          </p:val>
                                        </p:tav>
                                        <p:tav tm="100000">
                                          <p:val>
                                            <p:strVal val="#ppt_y"/>
                                          </p:val>
                                        </p:tav>
                                      </p:tavLst>
                                    </p:anim>
                                  </p:childTnLst>
                                </p:cTn>
                              </p:par>
                            </p:childTnLst>
                          </p:cTn>
                        </p:par>
                        <p:par>
                          <p:cTn id="76" fill="hold">
                            <p:stCondLst>
                              <p:cond delay="6375"/>
                            </p:stCondLst>
                            <p:childTnLst>
                              <p:par>
                                <p:cTn id="77" presetID="14" presetClass="entr" presetSubtype="10" fill="hold" grpId="0" nodeType="after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randombar(horizontal)">
                                      <p:cBhvr>
                                        <p:cTn id="79" dur="250"/>
                                        <p:tgtEl>
                                          <p:spTgt spid="52"/>
                                        </p:tgtEl>
                                      </p:cBhvr>
                                    </p:animEffect>
                                  </p:childTnLst>
                                </p:cTn>
                              </p:par>
                            </p:childTnLst>
                          </p:cTn>
                        </p:par>
                        <p:par>
                          <p:cTn id="80" fill="hold">
                            <p:stCondLst>
                              <p:cond delay="6625"/>
                            </p:stCondLst>
                            <p:childTnLst>
                              <p:par>
                                <p:cTn id="81" presetID="23" presetClass="entr" presetSubtype="16" fill="hold" grpId="0" nodeType="afterEffect">
                                  <p:stCondLst>
                                    <p:cond delay="0"/>
                                  </p:stCondLst>
                                  <p:iterate type="lt">
                                    <p:tmPct val="10000"/>
                                  </p:iterate>
                                  <p:childTnLst>
                                    <p:set>
                                      <p:cBhvr>
                                        <p:cTn id="82" dur="1" fill="hold">
                                          <p:stCondLst>
                                            <p:cond delay="0"/>
                                          </p:stCondLst>
                                        </p:cTn>
                                        <p:tgtEl>
                                          <p:spTgt spid="24"/>
                                        </p:tgtEl>
                                        <p:attrNameLst>
                                          <p:attrName>style.visibility</p:attrName>
                                        </p:attrNameLst>
                                      </p:cBhvr>
                                      <p:to>
                                        <p:strVal val="visible"/>
                                      </p:to>
                                    </p:set>
                                    <p:anim calcmode="lin" valueType="num">
                                      <p:cBhvr>
                                        <p:cTn id="83" dur="250" fill="hold"/>
                                        <p:tgtEl>
                                          <p:spTgt spid="24"/>
                                        </p:tgtEl>
                                        <p:attrNameLst>
                                          <p:attrName>ppt_w</p:attrName>
                                        </p:attrNameLst>
                                      </p:cBhvr>
                                      <p:tavLst>
                                        <p:tav tm="0">
                                          <p:val>
                                            <p:fltVal val="0"/>
                                          </p:val>
                                        </p:tav>
                                        <p:tav tm="100000">
                                          <p:val>
                                            <p:strVal val="#ppt_w"/>
                                          </p:val>
                                        </p:tav>
                                      </p:tavLst>
                                    </p:anim>
                                    <p:anim calcmode="lin" valueType="num">
                                      <p:cBhvr>
                                        <p:cTn id="84" dur="250" fill="hold"/>
                                        <p:tgtEl>
                                          <p:spTgt spid="24"/>
                                        </p:tgtEl>
                                        <p:attrNameLst>
                                          <p:attrName>ppt_h</p:attrName>
                                        </p:attrNameLst>
                                      </p:cBhvr>
                                      <p:tavLst>
                                        <p:tav tm="0">
                                          <p:val>
                                            <p:fltVal val="0"/>
                                          </p:val>
                                        </p:tav>
                                        <p:tav tm="100000">
                                          <p:val>
                                            <p:strVal val="#ppt_h"/>
                                          </p:val>
                                        </p:tav>
                                      </p:tavLst>
                                    </p:anim>
                                  </p:childTnLst>
                                </p:cTn>
                              </p:par>
                            </p:childTnLst>
                          </p:cTn>
                        </p:par>
                        <p:par>
                          <p:cTn id="85" fill="hold">
                            <p:stCondLst>
                              <p:cond delay="7150"/>
                            </p:stCondLst>
                            <p:childTnLst>
                              <p:par>
                                <p:cTn id="86" presetID="23" presetClass="entr" presetSubtype="16" fill="hold" grpId="0" nodeType="afterEffect">
                                  <p:stCondLst>
                                    <p:cond delay="0"/>
                                  </p:stCondLst>
                                  <p:iterate type="lt">
                                    <p:tmPct val="10000"/>
                                  </p:iterate>
                                  <p:childTnLst>
                                    <p:set>
                                      <p:cBhvr>
                                        <p:cTn id="87" dur="1" fill="hold">
                                          <p:stCondLst>
                                            <p:cond delay="0"/>
                                          </p:stCondLst>
                                        </p:cTn>
                                        <p:tgtEl>
                                          <p:spTgt spid="25"/>
                                        </p:tgtEl>
                                        <p:attrNameLst>
                                          <p:attrName>style.visibility</p:attrName>
                                        </p:attrNameLst>
                                      </p:cBhvr>
                                      <p:to>
                                        <p:strVal val="visible"/>
                                      </p:to>
                                    </p:set>
                                    <p:anim calcmode="lin" valueType="num">
                                      <p:cBhvr>
                                        <p:cTn id="88" dur="250" fill="hold"/>
                                        <p:tgtEl>
                                          <p:spTgt spid="25"/>
                                        </p:tgtEl>
                                        <p:attrNameLst>
                                          <p:attrName>ppt_w</p:attrName>
                                        </p:attrNameLst>
                                      </p:cBhvr>
                                      <p:tavLst>
                                        <p:tav tm="0">
                                          <p:val>
                                            <p:fltVal val="0"/>
                                          </p:val>
                                        </p:tav>
                                        <p:tav tm="100000">
                                          <p:val>
                                            <p:strVal val="#ppt_w"/>
                                          </p:val>
                                        </p:tav>
                                      </p:tavLst>
                                    </p:anim>
                                    <p:anim calcmode="lin" valueType="num">
                                      <p:cBhvr>
                                        <p:cTn id="89" dur="250" fill="hold"/>
                                        <p:tgtEl>
                                          <p:spTgt spid="25"/>
                                        </p:tgtEl>
                                        <p:attrNameLst>
                                          <p:attrName>ppt_h</p:attrName>
                                        </p:attrNameLst>
                                      </p:cBhvr>
                                      <p:tavLst>
                                        <p:tav tm="0">
                                          <p:val>
                                            <p:fltVal val="0"/>
                                          </p:val>
                                        </p:tav>
                                        <p:tav tm="100000">
                                          <p:val>
                                            <p:strVal val="#ppt_h"/>
                                          </p:val>
                                        </p:tav>
                                      </p:tavLst>
                                    </p:anim>
                                  </p:childTnLst>
                                </p:cTn>
                              </p:par>
                            </p:childTnLst>
                          </p:cTn>
                        </p:par>
                        <p:par>
                          <p:cTn id="90" fill="hold">
                            <p:stCondLst>
                              <p:cond delay="7650"/>
                            </p:stCondLst>
                            <p:childTnLst>
                              <p:par>
                                <p:cTn id="91" presetID="2" presetClass="entr" presetSubtype="8"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fill="hold"/>
                                        <p:tgtEl>
                                          <p:spTgt spid="26"/>
                                        </p:tgtEl>
                                        <p:attrNameLst>
                                          <p:attrName>ppt_x</p:attrName>
                                        </p:attrNameLst>
                                      </p:cBhvr>
                                      <p:tavLst>
                                        <p:tav tm="0">
                                          <p:val>
                                            <p:strVal val="0-#ppt_w/2"/>
                                          </p:val>
                                        </p:tav>
                                        <p:tav tm="100000">
                                          <p:val>
                                            <p:strVal val="#ppt_x"/>
                                          </p:val>
                                        </p:tav>
                                      </p:tavLst>
                                    </p:anim>
                                    <p:anim calcmode="lin" valueType="num">
                                      <p:cBhvr additive="base">
                                        <p:cTn id="94" dur="500" fill="hold"/>
                                        <p:tgtEl>
                                          <p:spTgt spid="26"/>
                                        </p:tgtEl>
                                        <p:attrNameLst>
                                          <p:attrName>ppt_y</p:attrName>
                                        </p:attrNameLst>
                                      </p:cBhvr>
                                      <p:tavLst>
                                        <p:tav tm="0">
                                          <p:val>
                                            <p:strVal val="#ppt_y"/>
                                          </p:val>
                                        </p:tav>
                                        <p:tav tm="100000">
                                          <p:val>
                                            <p:strVal val="#ppt_y"/>
                                          </p:val>
                                        </p:tav>
                                      </p:tavLst>
                                    </p:anim>
                                  </p:childTnLst>
                                </p:cTn>
                              </p:par>
                            </p:childTnLst>
                          </p:cTn>
                        </p:par>
                        <p:par>
                          <p:cTn id="95" fill="hold">
                            <p:stCondLst>
                              <p:cond delay="8150"/>
                            </p:stCondLst>
                            <p:childTnLst>
                              <p:par>
                                <p:cTn id="96" presetID="23" presetClass="entr" presetSubtype="16" fill="hold" grpId="0" nodeType="afterEffect">
                                  <p:stCondLst>
                                    <p:cond delay="0"/>
                                  </p:stCondLst>
                                  <p:iterate type="lt">
                                    <p:tmPct val="10000"/>
                                  </p:iterate>
                                  <p:childTnLst>
                                    <p:set>
                                      <p:cBhvr>
                                        <p:cTn id="97" dur="1" fill="hold">
                                          <p:stCondLst>
                                            <p:cond delay="0"/>
                                          </p:stCondLst>
                                        </p:cTn>
                                        <p:tgtEl>
                                          <p:spTgt spid="27"/>
                                        </p:tgtEl>
                                        <p:attrNameLst>
                                          <p:attrName>style.visibility</p:attrName>
                                        </p:attrNameLst>
                                      </p:cBhvr>
                                      <p:to>
                                        <p:strVal val="visible"/>
                                      </p:to>
                                    </p:set>
                                    <p:anim calcmode="lin" valueType="num">
                                      <p:cBhvr>
                                        <p:cTn id="98" dur="250" fill="hold"/>
                                        <p:tgtEl>
                                          <p:spTgt spid="27"/>
                                        </p:tgtEl>
                                        <p:attrNameLst>
                                          <p:attrName>ppt_w</p:attrName>
                                        </p:attrNameLst>
                                      </p:cBhvr>
                                      <p:tavLst>
                                        <p:tav tm="0">
                                          <p:val>
                                            <p:fltVal val="0"/>
                                          </p:val>
                                        </p:tav>
                                        <p:tav tm="100000">
                                          <p:val>
                                            <p:strVal val="#ppt_w"/>
                                          </p:val>
                                        </p:tav>
                                      </p:tavLst>
                                    </p:anim>
                                    <p:anim calcmode="lin" valueType="num">
                                      <p:cBhvr>
                                        <p:cTn id="99" dur="250" fill="hold"/>
                                        <p:tgtEl>
                                          <p:spTgt spid="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3" grpId="0" animBg="1"/>
      <p:bldP spid="36" grpId="0" animBg="1"/>
      <p:bldP spid="40" grpId="0"/>
      <p:bldP spid="41" grpId="0"/>
      <p:bldP spid="42" grpId="0"/>
      <p:bldP spid="43" grpId="0"/>
      <p:bldP spid="45" grpId="0"/>
      <p:bldP spid="47" grpId="0"/>
      <p:bldP spid="48" grpId="0"/>
      <p:bldP spid="49" grpId="0"/>
      <p:bldP spid="52" grpId="0"/>
      <p:bldP spid="53" grpId="0" animBg="1"/>
      <p:bldP spid="24" grpId="0"/>
      <p:bldP spid="25" grpId="0"/>
      <p:bldP spid="26" grpId="0" animBg="1"/>
      <p:bldP spid="2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D4E12AF-7FD1-40F3-BCB4-13EF979F31BF}"/>
              </a:ext>
            </a:extLst>
          </p:cNvPr>
          <p:cNvSpPr>
            <a:spLocks noGrp="1"/>
          </p:cNvSpPr>
          <p:nvPr>
            <p:ph type="title"/>
          </p:nvPr>
        </p:nvSpPr>
        <p:spPr/>
        <p:txBody>
          <a:bodyPr>
            <a:normAutofit/>
          </a:bodyPr>
          <a:lstStyle/>
          <a:p>
            <a:r>
              <a:rPr lang="zh-TW" altLang="en-US" dirty="0"/>
              <a:t>模擬志願選填輔導人員協助</a:t>
            </a:r>
          </a:p>
        </p:txBody>
      </p:sp>
      <p:sp>
        <p:nvSpPr>
          <p:cNvPr id="3" name="內容版面配置區 2">
            <a:extLst>
              <a:ext uri="{FF2B5EF4-FFF2-40B4-BE49-F238E27FC236}">
                <a16:creationId xmlns:a16="http://schemas.microsoft.com/office/drawing/2014/main" id="{DB5B49B3-70A8-4904-A742-2CBAA37728DA}"/>
              </a:ext>
            </a:extLst>
          </p:cNvPr>
          <p:cNvSpPr>
            <a:spLocks noGrp="1"/>
          </p:cNvSpPr>
          <p:nvPr>
            <p:ph idx="1"/>
          </p:nvPr>
        </p:nvSpPr>
        <p:spPr>
          <a:xfrm>
            <a:off x="1547070" y="2556932"/>
            <a:ext cx="2728597" cy="3318936"/>
          </a:xfrm>
        </p:spPr>
        <p:txBody>
          <a:bodyPr/>
          <a:lstStyle/>
          <a:p>
            <a:r>
              <a:rPr lang="zh-TW" altLang="en-US" dirty="0">
                <a:solidFill>
                  <a:srgbClr val="00B0F0"/>
                </a:solidFill>
                <a:latin typeface="+mj-ea"/>
                <a:ea typeface="+mj-ea"/>
              </a:rPr>
              <a:t>瞭解招生名額與可能排名狀況</a:t>
            </a:r>
            <a:endParaRPr lang="en-US" altLang="zh-TW" dirty="0">
              <a:solidFill>
                <a:srgbClr val="00B0F0"/>
              </a:solidFill>
              <a:latin typeface="+mj-ea"/>
              <a:ea typeface="+mj-ea"/>
            </a:endParaRPr>
          </a:p>
          <a:p>
            <a:r>
              <a:rPr lang="zh-TW" altLang="en-US" dirty="0">
                <a:solidFill>
                  <a:srgbClr val="00B0F0"/>
                </a:solidFill>
                <a:latin typeface="+mj-ea"/>
                <a:ea typeface="+mj-ea"/>
              </a:rPr>
              <a:t>瞭解會考之後各科成績組距之分布</a:t>
            </a:r>
            <a:endParaRPr lang="en-US" altLang="zh-TW" dirty="0">
              <a:solidFill>
                <a:srgbClr val="00B0F0"/>
              </a:solidFill>
              <a:latin typeface="+mj-ea"/>
              <a:ea typeface="+mj-ea"/>
            </a:endParaRPr>
          </a:p>
          <a:p>
            <a:r>
              <a:rPr lang="zh-TW" altLang="en-US" dirty="0">
                <a:solidFill>
                  <a:srgbClr val="00B0F0"/>
                </a:solidFill>
                <a:latin typeface="+mj-ea"/>
                <a:ea typeface="+mj-ea"/>
              </a:rPr>
              <a:t>參考過去的經驗與數據</a:t>
            </a:r>
          </a:p>
        </p:txBody>
      </p:sp>
      <p:pic>
        <p:nvPicPr>
          <p:cNvPr id="4" name="圖片 3">
            <a:extLst>
              <a:ext uri="{FF2B5EF4-FFF2-40B4-BE49-F238E27FC236}">
                <a16:creationId xmlns:a16="http://schemas.microsoft.com/office/drawing/2014/main" id="{0AF1AA14-05D5-414F-BD1B-9E68AB39974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634200" y="2556932"/>
            <a:ext cx="6152169" cy="2814058"/>
          </a:xfrm>
          <a:prstGeom prst="rect">
            <a:avLst/>
          </a:prstGeom>
        </p:spPr>
      </p:pic>
      <p:sp>
        <p:nvSpPr>
          <p:cNvPr id="5" name="文字方塊 4">
            <a:extLst>
              <a:ext uri="{FF2B5EF4-FFF2-40B4-BE49-F238E27FC236}">
                <a16:creationId xmlns:a16="http://schemas.microsoft.com/office/drawing/2014/main" id="{F573A68C-7D65-47BD-9180-E85367F690E2}"/>
              </a:ext>
            </a:extLst>
          </p:cNvPr>
          <p:cNvSpPr txBox="1"/>
          <p:nvPr/>
        </p:nvSpPr>
        <p:spPr>
          <a:xfrm>
            <a:off x="3674828" y="5641923"/>
            <a:ext cx="8070911" cy="738664"/>
          </a:xfrm>
          <a:prstGeom prst="rect">
            <a:avLst/>
          </a:prstGeom>
          <a:noFill/>
        </p:spPr>
        <p:txBody>
          <a:bodyPr wrap="square" rtlCol="0">
            <a:spAutoFit/>
          </a:bodyPr>
          <a:lstStyle/>
          <a:p>
            <a:pPr marL="684000" indent="-684000"/>
            <a:r>
              <a:rPr lang="zh-TW" altLang="en-US" sz="1200" dirty="0">
                <a:latin typeface="Times New Roman" panose="02020603050405020304" pitchFamily="18" charset="0"/>
                <a:ea typeface="標楷體" panose="03000509000000000000" pitchFamily="65" charset="-120"/>
                <a:cs typeface="Times New Roman" panose="02020603050405020304" pitchFamily="18" charset="0"/>
              </a:rPr>
              <a:t>以上資料引用自：國立臺南護專招生資訊網</a:t>
            </a:r>
            <a:endParaRPr lang="en-US" altLang="zh-TW" sz="1200" dirty="0">
              <a:latin typeface="Times New Roman" panose="02020603050405020304" pitchFamily="18" charset="0"/>
              <a:ea typeface="標楷體" panose="03000509000000000000" pitchFamily="65" charset="-120"/>
              <a:cs typeface="Times New Roman" panose="02020603050405020304" pitchFamily="18" charset="0"/>
            </a:endParaRPr>
          </a:p>
          <a:p>
            <a:pPr marL="684000" indent="-684000"/>
            <a:r>
              <a:rPr lang="en-US" altLang="zh-TW" sz="1200" dirty="0">
                <a:latin typeface="Times New Roman" panose="02020603050405020304" pitchFamily="18" charset="0"/>
                <a:ea typeface="標楷體" panose="03000509000000000000" pitchFamily="65" charset="-120"/>
                <a:cs typeface="Times New Roman" panose="02020603050405020304" pitchFamily="18" charset="0"/>
                <a:hlinkClick r:id="rId3"/>
              </a:rPr>
              <a:t>https://admission.ntin.edu.tw/Front/HowToBecome/HowToBecome5/HowToBecome5-4/Page.aspx?id=pD5i7o9wYx8</a:t>
            </a:r>
            <a:r>
              <a:rPr lang="en-US" altLang="zh-TW" sz="1200" dirty="0">
                <a:latin typeface="Times New Roman" panose="02020603050405020304" pitchFamily="18" charset="0"/>
                <a:ea typeface="標楷體" panose="03000509000000000000" pitchFamily="65" charset="-120"/>
                <a:cs typeface="Times New Roman" panose="02020603050405020304" pitchFamily="18" charset="0"/>
              </a:rPr>
              <a:t>=</a:t>
            </a:r>
          </a:p>
          <a:p>
            <a:pPr marL="684000" indent="-684000"/>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14996371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右箭头 7"/>
          <p:cNvSpPr/>
          <p:nvPr/>
        </p:nvSpPr>
        <p:spPr>
          <a:xfrm rot="5400000" flipH="1">
            <a:off x="5247463" y="1482565"/>
            <a:ext cx="1512083" cy="1221169"/>
          </a:xfrm>
          <a:prstGeom prst="rightArrow">
            <a:avLst>
              <a:gd name="adj1" fmla="val 69095"/>
              <a:gd name="adj2" fmla="val 44430"/>
            </a:avLst>
          </a:prstGeom>
          <a:solidFill>
            <a:schemeClr val="accent2"/>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vert="vert270" rtlCol="0" anchor="ctr"/>
          <a:lstStyle/>
          <a:p>
            <a:pPr algn="ctr">
              <a:lnSpc>
                <a:spcPct val="120000"/>
              </a:lnSpc>
              <a:defRPr/>
            </a:pPr>
            <a:r>
              <a:rPr lang="zh-TW" altLang="en-US" sz="2800" b="1" kern="0" dirty="0">
                <a:solidFill>
                  <a:prstClr val="white"/>
                </a:solidFill>
                <a:latin typeface="字魂35号-经典雅黑" panose="02000000000000000000" pitchFamily="2" charset="-122"/>
                <a:ea typeface="字魂35号-经典雅黑" panose="02000000000000000000" pitchFamily="2" charset="-122"/>
              </a:rPr>
              <a:t>課程</a:t>
            </a:r>
            <a:endParaRPr lang="en-US" altLang="zh-TW" sz="2800" b="1" kern="0" dirty="0">
              <a:solidFill>
                <a:prstClr val="white"/>
              </a:solidFill>
              <a:latin typeface="字魂35号-经典雅黑" panose="02000000000000000000" pitchFamily="2" charset="-122"/>
              <a:ea typeface="字魂35号-经典雅黑" panose="02000000000000000000" pitchFamily="2" charset="-122"/>
            </a:endParaRPr>
          </a:p>
          <a:p>
            <a:pPr algn="ctr">
              <a:lnSpc>
                <a:spcPct val="120000"/>
              </a:lnSpc>
              <a:defRPr/>
            </a:pPr>
            <a:r>
              <a:rPr lang="zh-TW" altLang="en-US" sz="2800" b="1" kern="0" dirty="0">
                <a:solidFill>
                  <a:prstClr val="white"/>
                </a:solidFill>
                <a:latin typeface="字魂35号-经典雅黑" panose="02000000000000000000" pitchFamily="2" charset="-122"/>
                <a:ea typeface="字魂35号-经典雅黑" panose="02000000000000000000" pitchFamily="2" charset="-122"/>
              </a:rPr>
              <a:t>安排</a:t>
            </a:r>
            <a:endParaRPr lang="zh-CN" altLang="en-US" sz="2800" b="1" kern="0" dirty="0">
              <a:solidFill>
                <a:prstClr val="white"/>
              </a:solidFill>
              <a:latin typeface="字魂35号-经典雅黑" panose="02000000000000000000" pitchFamily="2" charset="-122"/>
              <a:ea typeface="字魂35号-经典雅黑" panose="02000000000000000000" pitchFamily="2" charset="-122"/>
            </a:endParaRPr>
          </a:p>
        </p:txBody>
      </p:sp>
      <p:sp>
        <p:nvSpPr>
          <p:cNvPr id="9" name="右箭头 8"/>
          <p:cNvSpPr/>
          <p:nvPr/>
        </p:nvSpPr>
        <p:spPr>
          <a:xfrm rot="16200000" flipH="1" flipV="1">
            <a:off x="5185890" y="4036978"/>
            <a:ext cx="1512083" cy="1221169"/>
          </a:xfrm>
          <a:prstGeom prst="rightArrow">
            <a:avLst>
              <a:gd name="adj1" fmla="val 69095"/>
              <a:gd name="adj2" fmla="val 44430"/>
            </a:avLst>
          </a:prstGeom>
          <a:solidFill>
            <a:schemeClr val="accent2"/>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vert="vert270" rtlCol="0" anchor="ctr"/>
          <a:lstStyle/>
          <a:p>
            <a:pPr lvl="0" algn="ctr">
              <a:lnSpc>
                <a:spcPct val="120000"/>
              </a:lnSpc>
              <a:defRPr/>
            </a:pPr>
            <a:r>
              <a:rPr lang="zh-TW" altLang="en-US" sz="2800" b="1" kern="0" dirty="0">
                <a:solidFill>
                  <a:prstClr val="white"/>
                </a:solidFill>
                <a:latin typeface="字魂35号-经典雅黑" panose="02000000000000000000" pitchFamily="2" charset="-122"/>
                <a:ea typeface="字魂35号-经典雅黑" panose="02000000000000000000" pitchFamily="2" charset="-122"/>
              </a:rPr>
              <a:t>領域</a:t>
            </a:r>
            <a:endParaRPr lang="en-US" altLang="zh-TW" sz="2800" b="1" kern="0" dirty="0">
              <a:solidFill>
                <a:prstClr val="white"/>
              </a:solidFill>
              <a:latin typeface="字魂35号-经典雅黑" panose="02000000000000000000" pitchFamily="2" charset="-122"/>
              <a:ea typeface="字魂35号-经典雅黑" panose="02000000000000000000" pitchFamily="2" charset="-122"/>
            </a:endParaRPr>
          </a:p>
          <a:p>
            <a:pPr lvl="0" algn="ctr">
              <a:lnSpc>
                <a:spcPct val="120000"/>
              </a:lnSpc>
              <a:defRPr/>
            </a:pPr>
            <a:r>
              <a:rPr lang="zh-TW" altLang="en-US" sz="2800" b="1" kern="0" dirty="0">
                <a:solidFill>
                  <a:prstClr val="white"/>
                </a:solidFill>
                <a:latin typeface="字魂35号-经典雅黑" panose="02000000000000000000" pitchFamily="2" charset="-122"/>
                <a:ea typeface="字魂35号-经典雅黑" panose="02000000000000000000" pitchFamily="2" charset="-122"/>
              </a:rPr>
              <a:t>成績</a:t>
            </a:r>
            <a:endParaRPr lang="zh-CN" altLang="en-US" sz="2800" b="1" kern="0" dirty="0">
              <a:solidFill>
                <a:prstClr val="white"/>
              </a:solidFill>
              <a:latin typeface="字魂35号-经典雅黑" panose="02000000000000000000" pitchFamily="2" charset="-122"/>
              <a:ea typeface="字魂35号-经典雅黑" panose="02000000000000000000" pitchFamily="2" charset="-122"/>
            </a:endParaRPr>
          </a:p>
        </p:txBody>
      </p:sp>
      <p:sp>
        <p:nvSpPr>
          <p:cNvPr id="10" name="右箭头 9"/>
          <p:cNvSpPr/>
          <p:nvPr/>
        </p:nvSpPr>
        <p:spPr>
          <a:xfrm flipH="1">
            <a:off x="3472807" y="2704464"/>
            <a:ext cx="2055913" cy="1419866"/>
          </a:xfrm>
          <a:prstGeom prst="rightArrow">
            <a:avLst>
              <a:gd name="adj1" fmla="val 69095"/>
              <a:gd name="adj2" fmla="val 44430"/>
            </a:avLst>
          </a:prstGeom>
          <a:solidFill>
            <a:schemeClr val="accent3"/>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rtlCol="0" anchor="ctr"/>
          <a:lstStyle/>
          <a:p>
            <a:pPr lvl="0" algn="ctr">
              <a:lnSpc>
                <a:spcPts val="3000"/>
              </a:lnSpc>
              <a:defRPr/>
            </a:pPr>
            <a:r>
              <a:rPr lang="zh-TW" altLang="en-US" sz="2800" b="1" kern="0" dirty="0">
                <a:solidFill>
                  <a:prstClr val="white"/>
                </a:solidFill>
                <a:latin typeface="字魂35号-经典雅黑" panose="02000000000000000000" pitchFamily="2" charset="-122"/>
                <a:ea typeface="字魂35号-经典雅黑" panose="02000000000000000000" pitchFamily="2" charset="-122"/>
              </a:rPr>
              <a:t>志願</a:t>
            </a:r>
            <a:endParaRPr lang="en-US" altLang="zh-TW" sz="2800" b="1" kern="0" dirty="0">
              <a:solidFill>
                <a:prstClr val="white"/>
              </a:solidFill>
              <a:latin typeface="字魂35号-经典雅黑" panose="02000000000000000000" pitchFamily="2" charset="-122"/>
              <a:ea typeface="字魂35号-经典雅黑" panose="02000000000000000000" pitchFamily="2" charset="-122"/>
            </a:endParaRPr>
          </a:p>
          <a:p>
            <a:pPr lvl="0" algn="ctr">
              <a:lnSpc>
                <a:spcPts val="3000"/>
              </a:lnSpc>
              <a:defRPr/>
            </a:pPr>
            <a:r>
              <a:rPr lang="zh-TW" altLang="en-US" sz="2800" b="1" kern="0" dirty="0">
                <a:solidFill>
                  <a:prstClr val="white"/>
                </a:solidFill>
                <a:latin typeface="字魂35号-经典雅黑" panose="02000000000000000000" pitchFamily="2" charset="-122"/>
                <a:ea typeface="字魂35号-经典雅黑" panose="02000000000000000000" pitchFamily="2" charset="-122"/>
              </a:rPr>
              <a:t>選填</a:t>
            </a:r>
            <a:endParaRPr lang="zh-CN" altLang="en-US" sz="2800" b="1" kern="0" dirty="0">
              <a:solidFill>
                <a:prstClr val="white"/>
              </a:solidFill>
              <a:latin typeface="字魂35号-经典雅黑" panose="02000000000000000000" pitchFamily="2" charset="-122"/>
              <a:ea typeface="字魂35号-经典雅黑" panose="02000000000000000000" pitchFamily="2" charset="-122"/>
            </a:endParaRPr>
          </a:p>
        </p:txBody>
      </p:sp>
      <p:sp>
        <p:nvSpPr>
          <p:cNvPr id="11" name="右箭头 10"/>
          <p:cNvSpPr/>
          <p:nvPr/>
        </p:nvSpPr>
        <p:spPr>
          <a:xfrm>
            <a:off x="6355142" y="2809944"/>
            <a:ext cx="2187381" cy="1226303"/>
          </a:xfrm>
          <a:prstGeom prst="rightArrow">
            <a:avLst>
              <a:gd name="adj1" fmla="val 69095"/>
              <a:gd name="adj2" fmla="val 44430"/>
            </a:avLst>
          </a:prstGeom>
          <a:solidFill>
            <a:schemeClr val="accent1"/>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rtlCol="0" anchor="ctr"/>
          <a:lstStyle/>
          <a:p>
            <a:pPr lvl="0" algn="ctr">
              <a:lnSpc>
                <a:spcPct val="120000"/>
              </a:lnSpc>
              <a:defRPr/>
            </a:pPr>
            <a:r>
              <a:rPr lang="zh-TW" altLang="en-US" sz="3200" b="1" kern="0" dirty="0">
                <a:solidFill>
                  <a:prstClr val="white"/>
                </a:solidFill>
                <a:latin typeface="字魂35号-经典雅黑" panose="02000000000000000000" pitchFamily="2" charset="-122"/>
                <a:ea typeface="字魂35号-经典雅黑" panose="02000000000000000000" pitchFamily="2" charset="-122"/>
              </a:rPr>
              <a:t>升學說明</a:t>
            </a:r>
            <a:endParaRPr lang="zh-CN" altLang="en-US" sz="3200" b="1" kern="0" dirty="0">
              <a:solidFill>
                <a:prstClr val="white"/>
              </a:solidFill>
              <a:latin typeface="字魂35号-经典雅黑" panose="02000000000000000000" pitchFamily="2" charset="-122"/>
              <a:ea typeface="字魂35号-经典雅黑" panose="02000000000000000000" pitchFamily="2" charset="-122"/>
            </a:endParaRPr>
          </a:p>
        </p:txBody>
      </p:sp>
      <p:sp>
        <p:nvSpPr>
          <p:cNvPr id="12" name="TextBox 17"/>
          <p:cNvSpPr txBox="1"/>
          <p:nvPr/>
        </p:nvSpPr>
        <p:spPr>
          <a:xfrm>
            <a:off x="8446788" y="2977224"/>
            <a:ext cx="3070295" cy="1613010"/>
          </a:xfrm>
          <a:prstGeom prst="rect">
            <a:avLst/>
          </a:prstGeom>
          <a:noFill/>
        </p:spPr>
        <p:txBody>
          <a:bodyPr wrap="square" lIns="134369" tIns="67185" rIns="134369" bIns="67185" rtlCol="0">
            <a:spAutoFit/>
          </a:bodyPr>
          <a:lstStyle/>
          <a:p>
            <a:pPr marL="285744" indent="-285744">
              <a:buFont typeface="Wingdings" panose="05000000000000000000" pitchFamily="2" charset="2"/>
              <a:buChar char="u"/>
            </a:pPr>
            <a:r>
              <a:rPr lang="zh-TW" altLang="en-US" sz="2400" dirty="0">
                <a:latin typeface="華康儷粗圓" panose="020F0709000000000000" pitchFamily="49" charset="-120"/>
                <a:ea typeface="華康儷粗圓" panose="020F0709000000000000" pitchFamily="49" charset="-120"/>
              </a:rPr>
              <a:t>舉辦教育會考說明會</a:t>
            </a:r>
            <a:endParaRPr lang="en-US" altLang="zh-TW" sz="2400" dirty="0">
              <a:latin typeface="華康儷粗圓" panose="020F0709000000000000" pitchFamily="49" charset="-120"/>
              <a:ea typeface="華康儷粗圓" panose="020F0709000000000000" pitchFamily="49" charset="-120"/>
            </a:endParaRPr>
          </a:p>
          <a:p>
            <a:pPr marL="285744" indent="-285744">
              <a:buFont typeface="Wingdings" panose="05000000000000000000" pitchFamily="2" charset="2"/>
              <a:buChar char="u"/>
            </a:pPr>
            <a:r>
              <a:rPr lang="zh-TW" altLang="en-US" sz="2400" dirty="0">
                <a:latin typeface="華康儷粗圓" panose="020F0709000000000000" pitchFamily="49" charset="-120"/>
                <a:ea typeface="華康儷粗圓" panose="020F0709000000000000" pitchFamily="49" charset="-120"/>
              </a:rPr>
              <a:t>舉辦升學措施說明會</a:t>
            </a:r>
            <a:endParaRPr lang="en-US" altLang="zh-TW" sz="2400" dirty="0">
              <a:latin typeface="華康儷粗圓" panose="020F0709000000000000" pitchFamily="49" charset="-120"/>
              <a:ea typeface="華康儷粗圓" panose="020F0709000000000000" pitchFamily="49" charset="-120"/>
            </a:endParaRPr>
          </a:p>
        </p:txBody>
      </p:sp>
      <p:sp>
        <p:nvSpPr>
          <p:cNvPr id="13" name="TextBox 17"/>
          <p:cNvSpPr txBox="1"/>
          <p:nvPr/>
        </p:nvSpPr>
        <p:spPr>
          <a:xfrm>
            <a:off x="674917" y="2849191"/>
            <a:ext cx="2933689" cy="2105452"/>
          </a:xfrm>
          <a:prstGeom prst="rect">
            <a:avLst/>
          </a:prstGeom>
          <a:noFill/>
        </p:spPr>
        <p:txBody>
          <a:bodyPr wrap="square" lIns="134369" tIns="67185" rIns="134369" bIns="67185" rtlCol="0">
            <a:spAutoFit/>
          </a:bodyPr>
          <a:lstStyle/>
          <a:p>
            <a:pPr marL="285744" indent="-285744">
              <a:buFont typeface="Wingdings" panose="05000000000000000000" pitchFamily="2" charset="2"/>
              <a:buChar char="u"/>
            </a:pPr>
            <a:r>
              <a:rPr lang="zh-TW" altLang="en-US" sz="3200" dirty="0">
                <a:latin typeface="華康儷粗圓" panose="020F0709000000000000" pitchFamily="49" charset="-120"/>
                <a:ea typeface="華康儷粗圓" panose="020F0709000000000000" pitchFamily="49" charset="-120"/>
              </a:rPr>
              <a:t>志願選填系統操作說明及後續報名工作</a:t>
            </a:r>
            <a:endParaRPr lang="en-US" altLang="zh-TW" sz="3200" dirty="0">
              <a:latin typeface="華康儷粗圓" panose="020F0709000000000000" pitchFamily="49" charset="-120"/>
              <a:ea typeface="華康儷粗圓" panose="020F0709000000000000" pitchFamily="49" charset="-120"/>
            </a:endParaRPr>
          </a:p>
        </p:txBody>
      </p:sp>
      <p:sp>
        <p:nvSpPr>
          <p:cNvPr id="14" name="TextBox 17"/>
          <p:cNvSpPr txBox="1"/>
          <p:nvPr/>
        </p:nvSpPr>
        <p:spPr>
          <a:xfrm>
            <a:off x="3860800" y="276065"/>
            <a:ext cx="6310142" cy="997457"/>
          </a:xfrm>
          <a:prstGeom prst="rect">
            <a:avLst/>
          </a:prstGeom>
          <a:noFill/>
        </p:spPr>
        <p:txBody>
          <a:bodyPr wrap="square" lIns="134369" tIns="67185" rIns="134369" bIns="67185" rtlCol="0">
            <a:spAutoFit/>
          </a:bodyPr>
          <a:lstStyle/>
          <a:p>
            <a:pPr marL="285744" indent="-285744">
              <a:buFont typeface="Wingdings" panose="05000000000000000000" pitchFamily="2" charset="2"/>
              <a:buChar char="u"/>
            </a:pPr>
            <a:r>
              <a:rPr lang="zh-TW" altLang="en-US" sz="2800" dirty="0">
                <a:latin typeface="華康儷粗圓" panose="020F0709000000000000" pitchFamily="49" charset="-120"/>
                <a:ea typeface="華康儷粗圓" panose="020F0709000000000000" pitchFamily="49" charset="-120"/>
              </a:rPr>
              <a:t>召開課發會與教學研究會</a:t>
            </a:r>
            <a:endParaRPr lang="en-US" altLang="zh-TW" sz="2800" dirty="0">
              <a:latin typeface="華康儷粗圓" panose="020F0709000000000000" pitchFamily="49" charset="-120"/>
              <a:ea typeface="華康儷粗圓" panose="020F0709000000000000" pitchFamily="49" charset="-120"/>
            </a:endParaRPr>
          </a:p>
          <a:p>
            <a:pPr marL="285744" indent="-285744">
              <a:buFont typeface="Wingdings" panose="05000000000000000000" pitchFamily="2" charset="2"/>
              <a:buChar char="u"/>
            </a:pPr>
            <a:r>
              <a:rPr lang="zh-TW" altLang="en-US" sz="2800" dirty="0">
                <a:latin typeface="華康儷粗圓" panose="020F0709000000000000" pitchFamily="49" charset="-120"/>
                <a:ea typeface="華康儷粗圓" panose="020F0709000000000000" pitchFamily="49" charset="-120"/>
              </a:rPr>
              <a:t>擬定彈性課程與校訂課程</a:t>
            </a:r>
            <a:endParaRPr lang="en-US" altLang="zh-TW" sz="2800" dirty="0">
              <a:latin typeface="華康儷粗圓" panose="020F0709000000000000" pitchFamily="49" charset="-120"/>
              <a:ea typeface="華康儷粗圓" panose="020F0709000000000000" pitchFamily="49" charset="-120"/>
            </a:endParaRPr>
          </a:p>
        </p:txBody>
      </p:sp>
      <p:sp>
        <p:nvSpPr>
          <p:cNvPr id="15" name="TextBox 17"/>
          <p:cNvSpPr txBox="1"/>
          <p:nvPr/>
        </p:nvSpPr>
        <p:spPr>
          <a:xfrm>
            <a:off x="3258735" y="5240818"/>
            <a:ext cx="8380194" cy="1251372"/>
          </a:xfrm>
          <a:prstGeom prst="rect">
            <a:avLst/>
          </a:prstGeom>
          <a:noFill/>
        </p:spPr>
        <p:txBody>
          <a:bodyPr wrap="square" lIns="134369" tIns="67185" rIns="134369" bIns="67185" rtlCol="0">
            <a:spAutoFit/>
          </a:bodyPr>
          <a:lstStyle/>
          <a:p>
            <a:pPr marL="228594" indent="-228594" algn="just">
              <a:lnSpc>
                <a:spcPts val="2900"/>
              </a:lnSpc>
              <a:buFont typeface="Wingdings" panose="05000000000000000000" pitchFamily="2" charset="2"/>
              <a:buChar char="u"/>
            </a:pPr>
            <a:r>
              <a:rPr lang="zh-TW" altLang="en-US" sz="2800" dirty="0">
                <a:latin typeface="華康儷粗圓" panose="020F0709000000000000" pitchFamily="49" charset="-120"/>
                <a:ea typeface="華康儷粗圓" panose="020F0709000000000000" pitchFamily="49" charset="-120"/>
              </a:rPr>
              <a:t>成績提醒，與學力提升</a:t>
            </a:r>
            <a:endParaRPr lang="en-US" altLang="zh-TW" sz="2800" dirty="0">
              <a:latin typeface="華康儷粗圓" panose="020F0709000000000000" pitchFamily="49" charset="-120"/>
              <a:ea typeface="華康儷粗圓" panose="020F0709000000000000" pitchFamily="49" charset="-120"/>
            </a:endParaRPr>
          </a:p>
          <a:p>
            <a:pPr marL="228594" indent="-228594" algn="just">
              <a:lnSpc>
                <a:spcPts val="2900"/>
              </a:lnSpc>
              <a:buFont typeface="Wingdings" panose="05000000000000000000" pitchFamily="2" charset="2"/>
              <a:buChar char="u"/>
            </a:pPr>
            <a:r>
              <a:rPr lang="zh-TW" altLang="en-US" sz="2800" dirty="0">
                <a:latin typeface="華康儷粗圓" panose="020F0709000000000000" pitchFamily="49" charset="-120"/>
                <a:ea typeface="華康儷粗圓" panose="020F0709000000000000" pitchFamily="49" charset="-120"/>
              </a:rPr>
              <a:t>在校成績表現，針對落後者進行學習扶助課程</a:t>
            </a:r>
            <a:endParaRPr lang="en-US" altLang="zh-TW" sz="2800" dirty="0">
              <a:latin typeface="華康儷粗圓" panose="020F0709000000000000" pitchFamily="49" charset="-120"/>
              <a:ea typeface="華康儷粗圓" panose="020F0709000000000000" pitchFamily="49" charset="-120"/>
            </a:endParaRPr>
          </a:p>
          <a:p>
            <a:pPr marL="228594" indent="-228594" algn="just">
              <a:lnSpc>
                <a:spcPts val="2900"/>
              </a:lnSpc>
              <a:buFont typeface="Wingdings" panose="05000000000000000000" pitchFamily="2" charset="2"/>
              <a:buChar char="u"/>
            </a:pPr>
            <a:r>
              <a:rPr lang="zh-TW" altLang="en-US" sz="2800" dirty="0">
                <a:latin typeface="華康儷粗圓" panose="020F0709000000000000" pitchFamily="49" charset="-120"/>
                <a:ea typeface="華康儷粗圓" panose="020F0709000000000000" pitchFamily="49" charset="-120"/>
              </a:rPr>
              <a:t>成績不及格者，進行補考和其他協助</a:t>
            </a:r>
            <a:endParaRPr lang="en-US" altLang="zh-TW" sz="2800" dirty="0">
              <a:latin typeface="華康儷粗圓" panose="020F0709000000000000" pitchFamily="49" charset="-120"/>
              <a:ea typeface="華康儷粗圓" panose="020F0709000000000000" pitchFamily="49" charset="-120"/>
            </a:endParaRPr>
          </a:p>
        </p:txBody>
      </p:sp>
      <p:sp>
        <p:nvSpPr>
          <p:cNvPr id="2" name="文字方塊 1"/>
          <p:cNvSpPr txBox="1"/>
          <p:nvPr/>
        </p:nvSpPr>
        <p:spPr>
          <a:xfrm>
            <a:off x="304800" y="177801"/>
            <a:ext cx="2844800" cy="830997"/>
          </a:xfrm>
          <a:prstGeom prst="rect">
            <a:avLst/>
          </a:prstGeom>
          <a:solidFill>
            <a:srgbClr val="E5DFF9"/>
          </a:solidFill>
        </p:spPr>
        <p:txBody>
          <a:bodyPr wrap="square" rtlCol="0">
            <a:spAutoFit/>
          </a:bodyPr>
          <a:lstStyle/>
          <a:p>
            <a:pPr algn="ctr"/>
            <a:r>
              <a:rPr lang="zh-TW" altLang="en-US" sz="4800" dirty="0">
                <a:solidFill>
                  <a:srgbClr val="393C4E"/>
                </a:solidFill>
                <a:latin typeface="華康儷粗圓" panose="020F0709000000000000" pitchFamily="49" charset="-120"/>
                <a:ea typeface="華康儷粗圓" panose="020F0709000000000000" pitchFamily="49" charset="-120"/>
              </a:rPr>
              <a:t>教務處</a:t>
            </a:r>
            <a:endParaRPr lang="en-US" altLang="ko-KR" sz="4800" dirty="0">
              <a:solidFill>
                <a:srgbClr val="393C4E"/>
              </a:solidFill>
              <a:latin typeface="華康儷粗圓" panose="020F0709000000000000" pitchFamily="49" charset="-120"/>
              <a:ea typeface="華康儷粗圓" panose="020F0709000000000000" pitchFamily="49" charset="-120"/>
            </a:endParaRPr>
          </a:p>
        </p:txBody>
      </p:sp>
    </p:spTree>
    <p:extLst>
      <p:ext uri="{BB962C8B-B14F-4D97-AF65-F5344CB8AC3E}">
        <p14:creationId xmlns:p14="http://schemas.microsoft.com/office/powerpoint/2010/main" val="60308010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right)">
                                      <p:cBhvr>
                                        <p:cTn id="13" dur="500"/>
                                        <p:tgtEl>
                                          <p:spTgt spid="1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down)">
                                      <p:cBhvr>
                                        <p:cTn id="20" dur="500"/>
                                        <p:tgtEl>
                                          <p:spTgt spid="12"/>
                                        </p:tgtEl>
                                      </p:cBhvr>
                                    </p:animEffect>
                                  </p:childTnLst>
                                </p:cTn>
                              </p:par>
                            </p:childTnLst>
                          </p:cTn>
                        </p:par>
                        <p:par>
                          <p:cTn id="21" fill="hold">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up)">
                                      <p:cBhvr>
                                        <p:cTn id="24" dur="500"/>
                                        <p:tgtEl>
                                          <p:spTgt spid="13"/>
                                        </p:tgtEl>
                                      </p:cBhvr>
                                    </p:animEffect>
                                  </p:childTnLst>
                                </p:cTn>
                              </p:par>
                            </p:childTnLst>
                          </p:cTn>
                        </p:par>
                        <p:par>
                          <p:cTn id="25" fill="hold">
                            <p:stCondLst>
                              <p:cond delay="1500"/>
                            </p:stCondLst>
                            <p:childTnLst>
                              <p:par>
                                <p:cTn id="26" presetID="22" presetClass="entr" presetSubtype="2"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right)">
                                      <p:cBhvr>
                                        <p:cTn id="28" dur="500"/>
                                        <p:tgtEl>
                                          <p:spTgt spid="14"/>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P spid="13" grpId="0"/>
      <p:bldP spid="14" grpId="0"/>
      <p:bldP spid="1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12" name="Shape 352">
            <a:extLst>
              <a:ext uri="{FF2B5EF4-FFF2-40B4-BE49-F238E27FC236}">
                <a16:creationId xmlns:a16="http://schemas.microsoft.com/office/drawing/2014/main" id="{B5DEDCC9-E128-4C00-B7D0-3A9ACC07E6C4}"/>
              </a:ext>
            </a:extLst>
          </p:cNvPr>
          <p:cNvSpPr/>
          <p:nvPr/>
        </p:nvSpPr>
        <p:spPr>
          <a:xfrm>
            <a:off x="1524001" y="250978"/>
            <a:ext cx="7250723" cy="712061"/>
          </a:xfrm>
          <a:prstGeom prst="rect">
            <a:avLst/>
          </a:prstGeom>
          <a:solidFill>
            <a:srgbClr val="F8CBAD"/>
          </a:solidFill>
          <a:ln>
            <a:noFill/>
          </a:ln>
        </p:spPr>
        <p:txBody>
          <a:bodyPr lIns="91425" tIns="91425" rIns="91425" bIns="91425" anchor="ctr" anchorCtr="0">
            <a:noAutofit/>
          </a:bodyPr>
          <a:lstStyle/>
          <a:p>
            <a:pPr algn="ctr" defTabSz="914400">
              <a:defRPr/>
            </a:pPr>
            <a:endParaRPr lang="en" sz="1200" kern="0" dirty="0">
              <a:solidFill>
                <a:srgbClr val="FFFFFF"/>
              </a:solidFill>
              <a:latin typeface="Muli"/>
              <a:ea typeface="Muli"/>
              <a:cs typeface="Muli"/>
              <a:sym typeface="Muli"/>
            </a:endParaRPr>
          </a:p>
        </p:txBody>
      </p:sp>
      <p:sp>
        <p:nvSpPr>
          <p:cNvPr id="8" name="文本框 8">
            <a:extLst>
              <a:ext uri="{FF2B5EF4-FFF2-40B4-BE49-F238E27FC236}">
                <a16:creationId xmlns:a16="http://schemas.microsoft.com/office/drawing/2014/main" id="{88E1921B-021D-4675-8F2A-FDA4BB3F2AD9}"/>
              </a:ext>
            </a:extLst>
          </p:cNvPr>
          <p:cNvSpPr txBox="1"/>
          <p:nvPr/>
        </p:nvSpPr>
        <p:spPr>
          <a:xfrm>
            <a:off x="1720908" y="83126"/>
            <a:ext cx="1024700" cy="1569660"/>
          </a:xfrm>
          <a:prstGeom prst="rect">
            <a:avLst/>
          </a:prstGeom>
          <a:noFill/>
        </p:spPr>
        <p:txBody>
          <a:bodyPr wrap="square" rtlCol="0">
            <a:spAutoFit/>
          </a:bodyPr>
          <a:lstStyle/>
          <a:p>
            <a:pPr defTabSz="914400">
              <a:defRPr/>
            </a:pPr>
            <a:r>
              <a:rPr lang="zh-CN" altLang="en-US" sz="9600" b="1" kern="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rPr>
              <a:t>“</a:t>
            </a:r>
            <a:endParaRPr lang="zh-CN" altLang="en-US" sz="9600" b="1" kern="0" spc="-30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endParaRPr>
          </a:p>
        </p:txBody>
      </p:sp>
      <p:sp>
        <p:nvSpPr>
          <p:cNvPr id="9" name="Shape 203">
            <a:extLst>
              <a:ext uri="{FF2B5EF4-FFF2-40B4-BE49-F238E27FC236}">
                <a16:creationId xmlns:a16="http://schemas.microsoft.com/office/drawing/2014/main" id="{8A13DD77-59DE-4033-B2F1-96008847AA34}"/>
              </a:ext>
            </a:extLst>
          </p:cNvPr>
          <p:cNvSpPr txBox="1">
            <a:spLocks/>
          </p:cNvSpPr>
          <p:nvPr/>
        </p:nvSpPr>
        <p:spPr>
          <a:xfrm>
            <a:off x="2460997" y="250977"/>
            <a:ext cx="6313727" cy="712061"/>
          </a:xfrm>
          <a:prstGeom prst="rect">
            <a:avLst/>
          </a:prstGeom>
          <a:noFill/>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defTabSz="914400">
              <a:defRPr/>
            </a:pPr>
            <a:r>
              <a:rPr lang="zh-TW" altLang="en-US" sz="30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生涯發展教育內涵與推動</a:t>
            </a:r>
            <a:r>
              <a:rPr lang="en-US" altLang="zh-TW"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-1</a:t>
            </a:r>
            <a:endParaRPr lang="en"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sp>
        <p:nvSpPr>
          <p:cNvPr id="17" name="文字方塊 1">
            <a:extLst>
              <a:ext uri="{FF2B5EF4-FFF2-40B4-BE49-F238E27FC236}">
                <a16:creationId xmlns:a16="http://schemas.microsoft.com/office/drawing/2014/main" id="{18D79082-552F-4897-9217-416521E2C96E}"/>
              </a:ext>
            </a:extLst>
          </p:cNvPr>
          <p:cNvSpPr txBox="1">
            <a:spLocks noChangeArrowheads="1"/>
          </p:cNvSpPr>
          <p:nvPr/>
        </p:nvSpPr>
        <p:spPr bwMode="auto">
          <a:xfrm>
            <a:off x="1900466" y="1881508"/>
            <a:ext cx="8403551" cy="2862322"/>
          </a:xfrm>
          <a:prstGeom prst="rect">
            <a:avLst/>
          </a:prstGeom>
          <a:solidFill>
            <a:schemeClr val="bg1">
              <a:alpha val="95000"/>
            </a:schemeClr>
          </a:solidFill>
          <a:ln w="28575">
            <a:solidFill>
              <a:srgbClr val="435F86"/>
            </a:solidFill>
            <a:prstDash val="dash"/>
            <a:miter lim="800000"/>
            <a:headEnd/>
            <a:tailEnd/>
          </a:ln>
        </p:spPr>
        <p:txBody>
          <a:bodyPr wrap="square">
            <a:spAutoFit/>
          </a:bodyPr>
          <a:lstStyle>
            <a:defPPr>
              <a:defRPr lang="zh-CN"/>
            </a:defPPr>
            <a:lvl1pPr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5pPr>
            <a:lvl6pPr marL="22860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6pPr>
            <a:lvl7pPr marL="27432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7pPr>
            <a:lvl8pPr marL="32004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8pPr>
            <a:lvl9pPr marL="36576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9pPr>
          </a:lstStyle>
          <a:p>
            <a:pPr algn="just" defTabSz="914400">
              <a:defRPr/>
            </a:pPr>
            <a:r>
              <a:rPr lang="en-US" altLang="zh-TW" sz="2000" dirty="0">
                <a:solidFill>
                  <a:srgbClr val="000000"/>
                </a:solidFill>
                <a:latin typeface="Microsoft YaHei" panose="020B0503020204020204" pitchFamily="34" charset="-122"/>
                <a:ea typeface="Microsoft YaHei" panose="020B0503020204020204" pitchFamily="34" charset="-122"/>
                <a:sym typeface="Arial"/>
              </a:rPr>
              <a:t>	103</a:t>
            </a:r>
            <a:r>
              <a:rPr lang="zh-TW" altLang="en-US" sz="2000" dirty="0">
                <a:solidFill>
                  <a:srgbClr val="000000"/>
                </a:solidFill>
                <a:latin typeface="Microsoft YaHei" panose="020B0503020204020204" pitchFamily="34" charset="-122"/>
                <a:ea typeface="Microsoft YaHei" panose="020B0503020204020204" pitchFamily="34" charset="-122"/>
                <a:sym typeface="Arial"/>
              </a:rPr>
              <a:t>年</a:t>
            </a:r>
            <a:r>
              <a:rPr lang="en-US" altLang="zh-TW" sz="2000" dirty="0">
                <a:solidFill>
                  <a:srgbClr val="000000"/>
                </a:solidFill>
                <a:latin typeface="Microsoft YaHei" panose="020B0503020204020204" pitchFamily="34" charset="-122"/>
                <a:ea typeface="Microsoft YaHei" panose="020B0503020204020204" pitchFamily="34" charset="-122"/>
                <a:sym typeface="Arial"/>
              </a:rPr>
              <a:t>11</a:t>
            </a:r>
            <a:r>
              <a:rPr lang="zh-TW" altLang="en-US" sz="2000" dirty="0">
                <a:solidFill>
                  <a:srgbClr val="000000"/>
                </a:solidFill>
                <a:latin typeface="Microsoft YaHei" panose="020B0503020204020204" pitchFamily="34" charset="-122"/>
                <a:ea typeface="Microsoft YaHei" panose="020B0503020204020204" pitchFamily="34" charset="-122"/>
                <a:sym typeface="Arial"/>
              </a:rPr>
              <a:t>月</a:t>
            </a:r>
            <a:r>
              <a:rPr lang="en-US" altLang="zh-TW" sz="2000" dirty="0">
                <a:solidFill>
                  <a:srgbClr val="000000"/>
                </a:solidFill>
                <a:latin typeface="Microsoft YaHei" panose="020B0503020204020204" pitchFamily="34" charset="-122"/>
                <a:ea typeface="Microsoft YaHei" panose="020B0503020204020204" pitchFamily="34" charset="-122"/>
                <a:sym typeface="Arial"/>
              </a:rPr>
              <a:t>28</a:t>
            </a:r>
            <a:r>
              <a:rPr lang="zh-TW" altLang="en-US" sz="2000" dirty="0">
                <a:solidFill>
                  <a:srgbClr val="000000"/>
                </a:solidFill>
                <a:latin typeface="Microsoft YaHei" panose="020B0503020204020204" pitchFamily="34" charset="-122"/>
                <a:ea typeface="Microsoft YaHei" panose="020B0503020204020204" pitchFamily="34" charset="-122"/>
                <a:sym typeface="Arial"/>
              </a:rPr>
              <a:t>日發布之</a:t>
            </a:r>
            <a:r>
              <a:rPr lang="en-US" altLang="zh-TW" sz="2000" dirty="0">
                <a:solidFill>
                  <a:srgbClr val="000000"/>
                </a:solidFill>
                <a:latin typeface="Microsoft YaHei" panose="020B0503020204020204" pitchFamily="34" charset="-122"/>
                <a:ea typeface="Microsoft YaHei" panose="020B0503020204020204" pitchFamily="34" charset="-122"/>
                <a:sym typeface="Arial"/>
              </a:rPr>
              <a:t>《</a:t>
            </a:r>
            <a:r>
              <a:rPr lang="zh-TW" altLang="en-US" sz="2000" dirty="0">
                <a:solidFill>
                  <a:srgbClr val="000000"/>
                </a:solidFill>
                <a:latin typeface="Microsoft YaHei" panose="020B0503020204020204" pitchFamily="34" charset="-122"/>
                <a:ea typeface="Microsoft YaHei" panose="020B0503020204020204" pitchFamily="34" charset="-122"/>
                <a:sym typeface="Arial"/>
              </a:rPr>
              <a:t>十二年國民基本教育課程綱要總綱</a:t>
            </a:r>
            <a:r>
              <a:rPr lang="en-US" altLang="zh-TW" sz="2000" dirty="0">
                <a:solidFill>
                  <a:srgbClr val="000000"/>
                </a:solidFill>
                <a:latin typeface="Microsoft YaHei" panose="020B0503020204020204" pitchFamily="34" charset="-122"/>
                <a:ea typeface="Microsoft YaHei" panose="020B0503020204020204" pitchFamily="34" charset="-122"/>
                <a:sym typeface="Arial"/>
              </a:rPr>
              <a:t>》</a:t>
            </a:r>
            <a:r>
              <a:rPr lang="zh-TW" altLang="en-US" sz="2000" dirty="0">
                <a:solidFill>
                  <a:srgbClr val="000000"/>
                </a:solidFill>
                <a:latin typeface="Microsoft YaHei" panose="020B0503020204020204" pitchFamily="34" charset="-122"/>
                <a:ea typeface="Microsoft YaHei" panose="020B0503020204020204" pitchFamily="34" charset="-122"/>
                <a:sym typeface="Arial"/>
              </a:rPr>
              <a:t>，規定領域課程設計應適切融入性別平等、人權、環境、海洋、品德、生命、法治、科技、資訊、能源、安全、防災、家庭教育、</a:t>
            </a:r>
            <a:r>
              <a:rPr lang="zh-TW" altLang="en-US" sz="2000" b="1" dirty="0">
                <a:solidFill>
                  <a:srgbClr val="0070C0"/>
                </a:solidFill>
                <a:latin typeface="Microsoft YaHei" panose="020B0503020204020204" pitchFamily="34" charset="-122"/>
                <a:ea typeface="Microsoft YaHei" panose="020B0503020204020204" pitchFamily="34" charset="-122"/>
                <a:sym typeface="Arial"/>
              </a:rPr>
              <a:t>生涯規劃</a:t>
            </a:r>
            <a:r>
              <a:rPr lang="zh-TW" altLang="en-US" sz="2000" dirty="0">
                <a:solidFill>
                  <a:srgbClr val="000000"/>
                </a:solidFill>
                <a:latin typeface="Microsoft YaHei" panose="020B0503020204020204" pitchFamily="34" charset="-122"/>
                <a:ea typeface="Microsoft YaHei" panose="020B0503020204020204" pitchFamily="34" charset="-122"/>
                <a:sym typeface="Arial"/>
              </a:rPr>
              <a:t>、多元文化、閱讀素養、戶外教育、國際教育、原住民族教育等議題（十九項議題）。</a:t>
            </a:r>
            <a:endParaRPr lang="en-US" altLang="zh-TW" sz="2000" dirty="0">
              <a:solidFill>
                <a:srgbClr val="000000"/>
              </a:solidFill>
              <a:latin typeface="Microsoft YaHei" panose="020B0503020204020204" pitchFamily="34" charset="-122"/>
              <a:ea typeface="Microsoft YaHei" panose="020B0503020204020204" pitchFamily="34" charset="-122"/>
              <a:sym typeface="Arial"/>
            </a:endParaRPr>
          </a:p>
          <a:p>
            <a:pPr algn="just" defTabSz="914400">
              <a:defRPr/>
            </a:pPr>
            <a:endParaRPr lang="en-US" altLang="zh-TW" sz="2000" dirty="0">
              <a:solidFill>
                <a:srgbClr val="000000"/>
              </a:solidFill>
              <a:latin typeface="Microsoft YaHei" panose="020B0503020204020204" pitchFamily="34" charset="-122"/>
              <a:ea typeface="Microsoft YaHei" panose="020B0503020204020204" pitchFamily="34" charset="-122"/>
              <a:sym typeface="Arial"/>
            </a:endParaRPr>
          </a:p>
          <a:p>
            <a:pPr indent="542925" algn="just" defTabSz="914400">
              <a:defRPr/>
            </a:pPr>
            <a:r>
              <a:rPr lang="zh-TW" altLang="en-US" sz="2000" dirty="0">
                <a:solidFill>
                  <a:srgbClr val="000000"/>
                </a:solidFill>
                <a:latin typeface="Microsoft YaHei" panose="020B0503020204020204" pitchFamily="34" charset="-122"/>
                <a:ea typeface="Microsoft YaHei" panose="020B0503020204020204" pitchFamily="34" charset="-122"/>
                <a:sym typeface="Arial"/>
              </a:rPr>
              <a:t>各級各類學校之領域</a:t>
            </a:r>
            <a:r>
              <a:rPr lang="en-US" altLang="zh-TW" sz="2000" dirty="0">
                <a:solidFill>
                  <a:srgbClr val="000000"/>
                </a:solidFill>
                <a:latin typeface="Microsoft YaHei" panose="020B0503020204020204" pitchFamily="34" charset="-122"/>
                <a:ea typeface="Microsoft YaHei" panose="020B0503020204020204" pitchFamily="34" charset="-122"/>
                <a:sym typeface="Arial"/>
              </a:rPr>
              <a:t>/</a:t>
            </a:r>
            <a:r>
              <a:rPr lang="zh-TW" altLang="en-US" sz="2000" dirty="0">
                <a:solidFill>
                  <a:srgbClr val="000000"/>
                </a:solidFill>
                <a:latin typeface="Microsoft YaHei" panose="020B0503020204020204" pitchFamily="34" charset="-122"/>
                <a:ea typeface="Microsoft YaHei" panose="020B0503020204020204" pitchFamily="34" charset="-122"/>
                <a:sym typeface="Arial"/>
              </a:rPr>
              <a:t>群科</a:t>
            </a:r>
            <a:r>
              <a:rPr lang="en-US" altLang="zh-TW" sz="2000" dirty="0">
                <a:solidFill>
                  <a:srgbClr val="000000"/>
                </a:solidFill>
                <a:latin typeface="Microsoft YaHei" panose="020B0503020204020204" pitchFamily="34" charset="-122"/>
                <a:ea typeface="Microsoft YaHei" panose="020B0503020204020204" pitchFamily="34" charset="-122"/>
                <a:sym typeface="Arial"/>
              </a:rPr>
              <a:t>/</a:t>
            </a:r>
            <a:r>
              <a:rPr lang="zh-TW" altLang="en-US" sz="2000" dirty="0">
                <a:solidFill>
                  <a:srgbClr val="000000"/>
                </a:solidFill>
                <a:latin typeface="Microsoft YaHei" panose="020B0503020204020204" pitchFamily="34" charset="-122"/>
                <a:ea typeface="Microsoft YaHei" panose="020B0503020204020204" pitchFamily="34" charset="-122"/>
                <a:sym typeface="Arial"/>
              </a:rPr>
              <a:t>學程</a:t>
            </a:r>
            <a:r>
              <a:rPr lang="en-US" altLang="zh-TW" sz="2000" dirty="0">
                <a:solidFill>
                  <a:srgbClr val="000000"/>
                </a:solidFill>
                <a:latin typeface="Microsoft YaHei" panose="020B0503020204020204" pitchFamily="34" charset="-122"/>
                <a:ea typeface="Microsoft YaHei" panose="020B0503020204020204" pitchFamily="34" charset="-122"/>
                <a:sym typeface="Arial"/>
              </a:rPr>
              <a:t>/</a:t>
            </a:r>
            <a:r>
              <a:rPr lang="zh-TW" altLang="en-US" sz="2000" dirty="0">
                <a:solidFill>
                  <a:srgbClr val="000000"/>
                </a:solidFill>
                <a:latin typeface="Microsoft YaHei" panose="020B0503020204020204" pitchFamily="34" charset="-122"/>
                <a:ea typeface="Microsoft YaHei" panose="020B0503020204020204" pitchFamily="34" charset="-122"/>
                <a:sym typeface="Arial"/>
              </a:rPr>
              <a:t>科目課程，應配合各學習階段的重點，規劃連貫且統整的課程內容，並以「啟發生命潛能」、「陶養生活知能」、「</a:t>
            </a:r>
            <a:r>
              <a:rPr lang="zh-TW" altLang="en-US" sz="2000" b="1" dirty="0">
                <a:solidFill>
                  <a:srgbClr val="0070C0"/>
                </a:solidFill>
                <a:latin typeface="Microsoft YaHei" panose="020B0503020204020204" pitchFamily="34" charset="-122"/>
                <a:ea typeface="Microsoft YaHei" panose="020B0503020204020204" pitchFamily="34" charset="-122"/>
                <a:sym typeface="Arial"/>
              </a:rPr>
              <a:t>促進生涯發展</a:t>
            </a:r>
            <a:r>
              <a:rPr lang="zh-TW" altLang="en-US" sz="2000" dirty="0">
                <a:solidFill>
                  <a:srgbClr val="000000"/>
                </a:solidFill>
                <a:latin typeface="Microsoft YaHei" panose="020B0503020204020204" pitchFamily="34" charset="-122"/>
                <a:ea typeface="Microsoft YaHei" panose="020B0503020204020204" pitchFamily="34" charset="-122"/>
                <a:sym typeface="Arial"/>
              </a:rPr>
              <a:t>」及「涵育公民責任」的總體目標為課程規劃的依歸。</a:t>
            </a:r>
            <a:endParaRPr lang="en-US" altLang="zh-TW" sz="2000" dirty="0">
              <a:solidFill>
                <a:srgbClr val="000000"/>
              </a:solidFill>
              <a:latin typeface="Microsoft YaHei" panose="020B0503020204020204" pitchFamily="34" charset="-122"/>
              <a:ea typeface="Microsoft YaHei" panose="020B0503020204020204" pitchFamily="34" charset="-122"/>
              <a:sym typeface="Arial"/>
            </a:endParaRPr>
          </a:p>
        </p:txBody>
      </p:sp>
      <p:sp>
        <p:nvSpPr>
          <p:cNvPr id="18" name="文字方塊 12">
            <a:extLst>
              <a:ext uri="{FF2B5EF4-FFF2-40B4-BE49-F238E27FC236}">
                <a16:creationId xmlns:a16="http://schemas.microsoft.com/office/drawing/2014/main" id="{22CB5D19-D7AC-4DB3-A3E0-44D88E83ED71}"/>
              </a:ext>
            </a:extLst>
          </p:cNvPr>
          <p:cNvSpPr txBox="1"/>
          <p:nvPr/>
        </p:nvSpPr>
        <p:spPr>
          <a:xfrm>
            <a:off x="6919465" y="6329211"/>
            <a:ext cx="3384550" cy="277813"/>
          </a:xfrm>
          <a:prstGeom prst="rect">
            <a:avLst/>
          </a:prstGeom>
          <a:solidFill>
            <a:schemeClr val="bg1"/>
          </a:solidFill>
          <a:ln>
            <a:solidFill>
              <a:schemeClr val="bg1">
                <a:lumMod val="65000"/>
              </a:schemeClr>
            </a:solidFill>
            <a:prstDash val="dash"/>
          </a:ln>
        </p:spPr>
        <p:txBody>
          <a:bodyPr>
            <a:spAutoFit/>
          </a:bodyPr>
          <a:lstStyle>
            <a:defPPr>
              <a:defRPr lang="zh-CN"/>
            </a:defPPr>
            <a:lvl1pPr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5pPr>
            <a:lvl6pPr marL="22860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6pPr>
            <a:lvl7pPr marL="27432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7pPr>
            <a:lvl8pPr marL="32004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8pPr>
            <a:lvl9pPr marL="36576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9pPr>
          </a:lstStyle>
          <a:p>
            <a:pPr defTabSz="914400">
              <a:defRPr/>
            </a:pPr>
            <a:r>
              <a:rPr lang="zh-TW" altLang="en-US" sz="1200" dirty="0">
                <a:solidFill>
                  <a:srgbClr val="000000"/>
                </a:solidFill>
                <a:latin typeface="Microsoft YaHei" panose="020B0503020204020204" pitchFamily="34" charset="-122"/>
                <a:ea typeface="Microsoft YaHei" panose="020B0503020204020204" pitchFamily="34" charset="-122"/>
                <a:sym typeface="Arial"/>
              </a:rPr>
              <a:t>資料來源：十二年國民基本教育課程綱要─總綱</a:t>
            </a:r>
          </a:p>
        </p:txBody>
      </p:sp>
      <p:sp>
        <p:nvSpPr>
          <p:cNvPr id="21" name="矩形 20">
            <a:extLst>
              <a:ext uri="{FF2B5EF4-FFF2-40B4-BE49-F238E27FC236}">
                <a16:creationId xmlns:a16="http://schemas.microsoft.com/office/drawing/2014/main" id="{AE627704-FAA3-4CCF-80F3-B297961B8263}"/>
              </a:ext>
            </a:extLst>
          </p:cNvPr>
          <p:cNvSpPr/>
          <p:nvPr/>
        </p:nvSpPr>
        <p:spPr>
          <a:xfrm>
            <a:off x="1770508" y="1195136"/>
            <a:ext cx="4852611" cy="523220"/>
          </a:xfrm>
          <a:prstGeom prst="rect">
            <a:avLst/>
          </a:prstGeom>
        </p:spPr>
        <p:txBody>
          <a:bodyPr wrap="none">
            <a:spAutoFit/>
          </a:bodyPr>
          <a:lstStyle/>
          <a:p>
            <a:pPr algn="ctr" defTabSz="914400">
              <a:defRPr/>
            </a:pPr>
            <a:r>
              <a:rPr lang="zh-TW" altLang="en-US" sz="2800" b="1" kern="0" dirty="0">
                <a:solidFill>
                  <a:srgbClr val="7030A0"/>
                </a:solidFill>
                <a:latin typeface="微软雅黑" panose="020B0503020204020204" pitchFamily="34" charset="-122"/>
                <a:ea typeface="微软雅黑" panose="020B0503020204020204" pitchFamily="34" charset="-122"/>
                <a:cs typeface="Arial"/>
                <a:sym typeface="Arial"/>
              </a:rPr>
              <a:t>十二年國民基本教育課程綱要</a:t>
            </a:r>
            <a:endParaRPr lang="zh-CN" altLang="en-US" sz="2800" b="1" kern="0" dirty="0">
              <a:solidFill>
                <a:srgbClr val="7030A0"/>
              </a:solidFill>
              <a:latin typeface="微软雅黑" panose="020B0503020204020204" pitchFamily="34" charset="-122"/>
              <a:ea typeface="微软雅黑" panose="020B0503020204020204" pitchFamily="34" charset="-122"/>
              <a:cs typeface="Arial"/>
              <a:sym typeface="Arial"/>
            </a:endParaRPr>
          </a:p>
        </p:txBody>
      </p:sp>
      <p:sp>
        <p:nvSpPr>
          <p:cNvPr id="22" name="文字方塊 1">
            <a:extLst>
              <a:ext uri="{FF2B5EF4-FFF2-40B4-BE49-F238E27FC236}">
                <a16:creationId xmlns:a16="http://schemas.microsoft.com/office/drawing/2014/main" id="{B8FC8951-9E13-4EC4-94A1-BA3415BEB6E7}"/>
              </a:ext>
            </a:extLst>
          </p:cNvPr>
          <p:cNvSpPr txBox="1">
            <a:spLocks noChangeArrowheads="1"/>
          </p:cNvSpPr>
          <p:nvPr/>
        </p:nvSpPr>
        <p:spPr bwMode="auto">
          <a:xfrm>
            <a:off x="1900465" y="5043909"/>
            <a:ext cx="8403550" cy="1154162"/>
          </a:xfrm>
          <a:prstGeom prst="rect">
            <a:avLst/>
          </a:prstGeom>
          <a:solidFill>
            <a:schemeClr val="bg1">
              <a:alpha val="95000"/>
            </a:schemeClr>
          </a:solidFill>
          <a:ln w="28575">
            <a:solidFill>
              <a:srgbClr val="435F86"/>
            </a:solidFill>
            <a:prstDash val="dash"/>
            <a:miter lim="800000"/>
            <a:headEnd/>
            <a:tailEnd/>
          </a:ln>
        </p:spPr>
        <p:txBody>
          <a:bodyPr wrap="square">
            <a:spAutoFit/>
          </a:bodyPr>
          <a:lstStyle>
            <a:defPPr>
              <a:defRPr lang="zh-CN"/>
            </a:defPPr>
            <a:lvl1pPr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5pPr>
            <a:lvl6pPr marL="22860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6pPr>
            <a:lvl7pPr marL="27432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7pPr>
            <a:lvl8pPr marL="32004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8pPr>
            <a:lvl9pPr marL="36576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9pPr>
          </a:lstStyle>
          <a:p>
            <a:pPr algn="just" defTabSz="914400">
              <a:defRPr/>
            </a:pPr>
            <a:r>
              <a:rPr lang="zh-TW" altLang="en-US" sz="1600" b="1" dirty="0">
                <a:solidFill>
                  <a:srgbClr val="963334">
                    <a:lumMod val="75000"/>
                  </a:srgbClr>
                </a:solidFill>
                <a:latin typeface="Microsoft YaHei" panose="020B0503020204020204" pitchFamily="34" charset="-122"/>
                <a:ea typeface="Microsoft YaHei" panose="020B0503020204020204" pitchFamily="34" charset="-122"/>
                <a:sym typeface="Arial"/>
              </a:rPr>
              <a:t> 國民中小學九年一貫課程綱要                                   十二年國民基本教育課程綱要</a:t>
            </a:r>
            <a:endParaRPr lang="en-US" altLang="zh-TW" sz="1600" b="1" dirty="0">
              <a:solidFill>
                <a:srgbClr val="963334">
                  <a:lumMod val="75000"/>
                </a:srgbClr>
              </a:solidFill>
              <a:latin typeface="Microsoft YaHei" panose="020B0503020204020204" pitchFamily="34" charset="-122"/>
              <a:ea typeface="Microsoft YaHei" panose="020B0503020204020204" pitchFamily="34" charset="-122"/>
              <a:sym typeface="Arial"/>
            </a:endParaRPr>
          </a:p>
          <a:p>
            <a:pPr algn="just" defTabSz="914400">
              <a:defRPr/>
            </a:pPr>
            <a:endParaRPr lang="en-US" altLang="zh-TW" sz="1600" b="1" dirty="0">
              <a:solidFill>
                <a:srgbClr val="963334">
                  <a:lumMod val="75000"/>
                </a:srgbClr>
              </a:solidFill>
              <a:latin typeface="Microsoft YaHei" panose="020B0503020204020204" pitchFamily="34" charset="-122"/>
              <a:ea typeface="Microsoft YaHei" panose="020B0503020204020204" pitchFamily="34" charset="-122"/>
              <a:sym typeface="Arial"/>
            </a:endParaRPr>
          </a:p>
          <a:p>
            <a:pPr algn="just" defTabSz="914400">
              <a:defRPr/>
            </a:pPr>
            <a:r>
              <a:rPr lang="zh-TW" altLang="en-US" sz="1600" dirty="0">
                <a:solidFill>
                  <a:srgbClr val="000000"/>
                </a:solidFill>
                <a:latin typeface="Microsoft YaHei" panose="020B0503020204020204" pitchFamily="34" charset="-122"/>
                <a:ea typeface="Microsoft YaHei" panose="020B0503020204020204" pitchFamily="34" charset="-122"/>
                <a:sym typeface="Arial"/>
              </a:rPr>
              <a:t>               「</a:t>
            </a:r>
            <a:r>
              <a:rPr lang="zh-TW" altLang="en-US" sz="1600" b="1" dirty="0">
                <a:solidFill>
                  <a:srgbClr val="000000"/>
                </a:solidFill>
                <a:latin typeface="Microsoft YaHei" panose="020B0503020204020204" pitchFamily="34" charset="-122"/>
                <a:ea typeface="Microsoft YaHei" panose="020B0503020204020204" pitchFamily="34" charset="-122"/>
                <a:sym typeface="Arial"/>
              </a:rPr>
              <a:t>能力指標</a:t>
            </a:r>
            <a:r>
              <a:rPr lang="zh-TW" altLang="en-US" sz="1600" dirty="0">
                <a:solidFill>
                  <a:srgbClr val="000000"/>
                </a:solidFill>
                <a:latin typeface="Microsoft YaHei" panose="020B0503020204020204" pitchFamily="34" charset="-122"/>
                <a:ea typeface="Microsoft YaHei" panose="020B0503020204020204" pitchFamily="34" charset="-122"/>
                <a:sym typeface="Arial"/>
              </a:rPr>
              <a:t>」                                            領域「</a:t>
            </a:r>
            <a:r>
              <a:rPr lang="zh-TW" altLang="en-US" sz="1600" b="1" dirty="0">
                <a:solidFill>
                  <a:srgbClr val="0070C0"/>
                </a:solidFill>
                <a:latin typeface="Microsoft YaHei" panose="020B0503020204020204" pitchFamily="34" charset="-122"/>
                <a:ea typeface="Microsoft YaHei" panose="020B0503020204020204" pitchFamily="34" charset="-122"/>
                <a:sym typeface="Arial"/>
              </a:rPr>
              <a:t>學習表現</a:t>
            </a:r>
            <a:r>
              <a:rPr lang="zh-TW" altLang="en-US" sz="1600" dirty="0">
                <a:solidFill>
                  <a:srgbClr val="000000"/>
                </a:solidFill>
                <a:latin typeface="Microsoft YaHei" panose="020B0503020204020204" pitchFamily="34" charset="-122"/>
                <a:ea typeface="Microsoft YaHei" panose="020B0503020204020204" pitchFamily="34" charset="-122"/>
                <a:sym typeface="Arial"/>
              </a:rPr>
              <a:t>」</a:t>
            </a:r>
            <a:r>
              <a:rPr lang="en-US" altLang="zh-TW" sz="1600" dirty="0">
                <a:solidFill>
                  <a:srgbClr val="000000"/>
                </a:solidFill>
                <a:latin typeface="Microsoft YaHei" panose="020B0503020204020204" pitchFamily="34" charset="-122"/>
                <a:ea typeface="Microsoft YaHei" panose="020B0503020204020204" pitchFamily="34" charset="-122"/>
                <a:sym typeface="Arial"/>
              </a:rPr>
              <a:t>+</a:t>
            </a:r>
            <a:r>
              <a:rPr lang="zh-TW" altLang="en-US" sz="1600" dirty="0">
                <a:solidFill>
                  <a:srgbClr val="000000"/>
                </a:solidFill>
                <a:latin typeface="Microsoft YaHei" panose="020B0503020204020204" pitchFamily="34" charset="-122"/>
                <a:ea typeface="Microsoft YaHei" panose="020B0503020204020204" pitchFamily="34" charset="-122"/>
                <a:sym typeface="Arial"/>
              </a:rPr>
              <a:t>「</a:t>
            </a:r>
            <a:r>
              <a:rPr lang="zh-TW" altLang="en-US" sz="1600" b="1" dirty="0">
                <a:solidFill>
                  <a:srgbClr val="0070C0"/>
                </a:solidFill>
                <a:latin typeface="Microsoft YaHei" panose="020B0503020204020204" pitchFamily="34" charset="-122"/>
                <a:ea typeface="Microsoft YaHei" panose="020B0503020204020204" pitchFamily="34" charset="-122"/>
                <a:sym typeface="Arial"/>
              </a:rPr>
              <a:t>學習內容</a:t>
            </a:r>
            <a:r>
              <a:rPr lang="zh-TW" altLang="en-US" sz="1600" dirty="0">
                <a:solidFill>
                  <a:srgbClr val="000000"/>
                </a:solidFill>
                <a:latin typeface="Microsoft YaHei" panose="020B0503020204020204" pitchFamily="34" charset="-122"/>
                <a:ea typeface="Microsoft YaHei" panose="020B0503020204020204" pitchFamily="34" charset="-122"/>
                <a:sym typeface="Arial"/>
              </a:rPr>
              <a:t>」</a:t>
            </a:r>
            <a:endParaRPr lang="en-US" altLang="zh-TW" sz="1600" dirty="0">
              <a:solidFill>
                <a:srgbClr val="000000"/>
              </a:solidFill>
              <a:latin typeface="Microsoft YaHei" panose="020B0503020204020204" pitchFamily="34" charset="-122"/>
              <a:ea typeface="Microsoft YaHei" panose="020B0503020204020204" pitchFamily="34" charset="-122"/>
              <a:sym typeface="Arial"/>
            </a:endParaRPr>
          </a:p>
          <a:p>
            <a:pPr algn="ctr" defTabSz="914400">
              <a:spcBef>
                <a:spcPts val="600"/>
              </a:spcBef>
              <a:defRPr/>
            </a:pPr>
            <a:r>
              <a:rPr lang="zh-TW" altLang="en-US" sz="1600" dirty="0">
                <a:solidFill>
                  <a:srgbClr val="000000"/>
                </a:solidFill>
                <a:latin typeface="Microsoft YaHei" panose="020B0503020204020204" pitchFamily="34" charset="-122"/>
                <a:ea typeface="Microsoft YaHei" panose="020B0503020204020204" pitchFamily="34" charset="-122"/>
                <a:sym typeface="Arial"/>
              </a:rPr>
              <a:t>                                                                          議題融入「</a:t>
            </a:r>
            <a:r>
              <a:rPr lang="zh-TW" altLang="en-US" sz="1600" b="1" dirty="0">
                <a:solidFill>
                  <a:srgbClr val="0070C0"/>
                </a:solidFill>
                <a:latin typeface="Microsoft YaHei" panose="020B0503020204020204" pitchFamily="34" charset="-122"/>
                <a:ea typeface="Microsoft YaHei" panose="020B0503020204020204" pitchFamily="34" charset="-122"/>
                <a:sym typeface="Arial"/>
              </a:rPr>
              <a:t>學習主題</a:t>
            </a:r>
            <a:r>
              <a:rPr lang="zh-TW" altLang="en-US" sz="1600" dirty="0">
                <a:solidFill>
                  <a:srgbClr val="000000"/>
                </a:solidFill>
                <a:latin typeface="Microsoft YaHei" panose="020B0503020204020204" pitchFamily="34" charset="-122"/>
                <a:ea typeface="Microsoft YaHei" panose="020B0503020204020204" pitchFamily="34" charset="-122"/>
                <a:sym typeface="Arial"/>
              </a:rPr>
              <a:t>」</a:t>
            </a:r>
            <a:r>
              <a:rPr lang="en-US" altLang="zh-TW" sz="1600" dirty="0">
                <a:solidFill>
                  <a:srgbClr val="000000"/>
                </a:solidFill>
                <a:latin typeface="Microsoft YaHei" panose="020B0503020204020204" pitchFamily="34" charset="-122"/>
                <a:ea typeface="Microsoft YaHei" panose="020B0503020204020204" pitchFamily="34" charset="-122"/>
                <a:sym typeface="Arial"/>
              </a:rPr>
              <a:t>+</a:t>
            </a:r>
            <a:r>
              <a:rPr lang="zh-TW" altLang="en-US" sz="1600" dirty="0">
                <a:solidFill>
                  <a:srgbClr val="000000"/>
                </a:solidFill>
                <a:latin typeface="Microsoft YaHei" panose="020B0503020204020204" pitchFamily="34" charset="-122"/>
                <a:ea typeface="Microsoft YaHei" panose="020B0503020204020204" pitchFamily="34" charset="-122"/>
                <a:sym typeface="Arial"/>
              </a:rPr>
              <a:t>「</a:t>
            </a:r>
            <a:r>
              <a:rPr lang="zh-TW" altLang="en-US" sz="1600" b="1" dirty="0">
                <a:solidFill>
                  <a:srgbClr val="0070C0"/>
                </a:solidFill>
                <a:latin typeface="Microsoft YaHei" panose="020B0503020204020204" pitchFamily="34" charset="-122"/>
                <a:ea typeface="Microsoft YaHei" panose="020B0503020204020204" pitchFamily="34" charset="-122"/>
                <a:sym typeface="Arial"/>
              </a:rPr>
              <a:t>實質內涵</a:t>
            </a:r>
            <a:r>
              <a:rPr lang="zh-TW" altLang="en-US" sz="1600" dirty="0">
                <a:solidFill>
                  <a:srgbClr val="000000"/>
                </a:solidFill>
                <a:latin typeface="Microsoft YaHei" panose="020B0503020204020204" pitchFamily="34" charset="-122"/>
                <a:ea typeface="Microsoft YaHei" panose="020B0503020204020204" pitchFamily="34" charset="-122"/>
                <a:sym typeface="Arial"/>
              </a:rPr>
              <a:t>」</a:t>
            </a:r>
            <a:endParaRPr lang="en-US" altLang="zh-TW" sz="1600" dirty="0">
              <a:solidFill>
                <a:srgbClr val="000000"/>
              </a:solidFill>
              <a:latin typeface="Microsoft YaHei" panose="020B0503020204020204" pitchFamily="34" charset="-122"/>
              <a:ea typeface="Microsoft YaHei" panose="020B0503020204020204" pitchFamily="34" charset="-122"/>
              <a:sym typeface="Arial"/>
            </a:endParaRPr>
          </a:p>
        </p:txBody>
      </p:sp>
      <p:sp>
        <p:nvSpPr>
          <p:cNvPr id="23" name="箭號: 向右 22">
            <a:extLst>
              <a:ext uri="{FF2B5EF4-FFF2-40B4-BE49-F238E27FC236}">
                <a16:creationId xmlns:a16="http://schemas.microsoft.com/office/drawing/2014/main" id="{B0C876FC-18CA-48AA-8173-557021CD33DA}"/>
              </a:ext>
            </a:extLst>
          </p:cNvPr>
          <p:cNvSpPr/>
          <p:nvPr/>
        </p:nvSpPr>
        <p:spPr>
          <a:xfrm>
            <a:off x="5098070" y="5465799"/>
            <a:ext cx="997930" cy="424703"/>
          </a:xfrm>
          <a:prstGeom prst="rightArrow">
            <a:avLst>
              <a:gd name="adj1" fmla="val 50000"/>
              <a:gd name="adj2" fmla="val 1053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TW" altLang="en-US" sz="1867" kern="0">
              <a:solidFill>
                <a:srgbClr val="FFFFFF"/>
              </a:solidFill>
              <a:latin typeface="Arial"/>
              <a:ea typeface="新細明體" panose="02020500000000000000" pitchFamily="18" charset="-120"/>
              <a:sym typeface="Arial"/>
            </a:endParaRPr>
          </a:p>
        </p:txBody>
      </p:sp>
    </p:spTree>
    <p:extLst>
      <p:ext uri="{BB962C8B-B14F-4D97-AF65-F5344CB8AC3E}">
        <p14:creationId xmlns:p14="http://schemas.microsoft.com/office/powerpoint/2010/main" val="280119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graphicFrame>
        <p:nvGraphicFramePr>
          <p:cNvPr id="3" name="內容版面配置區 3">
            <a:extLst>
              <a:ext uri="{FF2B5EF4-FFF2-40B4-BE49-F238E27FC236}">
                <a16:creationId xmlns:a16="http://schemas.microsoft.com/office/drawing/2014/main" id="{7142B42D-5350-409F-60D0-C8F89BF1181A}"/>
              </a:ext>
            </a:extLst>
          </p:cNvPr>
          <p:cNvGraphicFramePr>
            <a:graphicFrameLocks/>
          </p:cNvGraphicFramePr>
          <p:nvPr>
            <p:extLst>
              <p:ext uri="{D42A27DB-BD31-4B8C-83A1-F6EECF244321}">
                <p14:modId xmlns:p14="http://schemas.microsoft.com/office/powerpoint/2010/main" val="1093576888"/>
              </p:ext>
            </p:extLst>
          </p:nvPr>
        </p:nvGraphicFramePr>
        <p:xfrm>
          <a:off x="332654" y="1752840"/>
          <a:ext cx="11429046" cy="4998688"/>
        </p:xfrm>
        <a:graphic>
          <a:graphicData uri="http://schemas.openxmlformats.org/drawingml/2006/table">
            <a:tbl>
              <a:tblPr firstRow="1" bandRow="1">
                <a:tableStyleId>{5C22544A-7EE6-4342-B048-85BDC9FD1C3A}</a:tableStyleId>
              </a:tblPr>
              <a:tblGrid>
                <a:gridCol w="1557751">
                  <a:extLst>
                    <a:ext uri="{9D8B030D-6E8A-4147-A177-3AD203B41FA5}">
                      <a16:colId xmlns:a16="http://schemas.microsoft.com/office/drawing/2014/main" val="20000"/>
                    </a:ext>
                  </a:extLst>
                </a:gridCol>
                <a:gridCol w="4673253">
                  <a:extLst>
                    <a:ext uri="{9D8B030D-6E8A-4147-A177-3AD203B41FA5}">
                      <a16:colId xmlns:a16="http://schemas.microsoft.com/office/drawing/2014/main" val="20001"/>
                    </a:ext>
                  </a:extLst>
                </a:gridCol>
                <a:gridCol w="5198042">
                  <a:extLst>
                    <a:ext uri="{9D8B030D-6E8A-4147-A177-3AD203B41FA5}">
                      <a16:colId xmlns:a16="http://schemas.microsoft.com/office/drawing/2014/main" val="20002"/>
                    </a:ext>
                  </a:extLst>
                </a:gridCol>
              </a:tblGrid>
              <a:tr h="430802">
                <a:tc>
                  <a:txBody>
                    <a:bodyPr/>
                    <a:lstStyle/>
                    <a:p>
                      <a:endParaRPr lang="zh-TW" altLang="en-US" sz="20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hlinkClick r:id="rId3" action="ppaction://hlinkfile"/>
                        </a:rPr>
                        <a:t>讀技術型高中</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讀普通高中</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extLst>
                  <a:ext uri="{0D108BD9-81ED-4DB2-BD59-A6C34878D82A}">
                    <a16:rowId xmlns:a16="http://schemas.microsoft.com/office/drawing/2014/main" val="10000"/>
                  </a:ext>
                </a:extLst>
              </a:tr>
              <a:tr h="430802">
                <a:tc>
                  <a:txBody>
                    <a:bodyPr/>
                    <a:lstStyle/>
                    <a:p>
                      <a:r>
                        <a:rPr lang="zh-TW" altLang="en-US" sz="2400" dirty="0">
                          <a:latin typeface="微軟正黑體" panose="020B0604030504040204" pitchFamily="34" charset="-120"/>
                          <a:ea typeface="微軟正黑體" panose="020B0604030504040204" pitchFamily="34" charset="-120"/>
                        </a:rPr>
                        <a:t>課程特色</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以</a:t>
                      </a:r>
                      <a:r>
                        <a:rPr lang="zh-TW" altLang="en-US" sz="2400" dirty="0">
                          <a:solidFill>
                            <a:srgbClr val="FF0000"/>
                          </a:solidFill>
                          <a:latin typeface="微軟正黑體" panose="020B0604030504040204" pitchFamily="34" charset="-120"/>
                          <a:ea typeface="微軟正黑體" panose="020B0604030504040204" pitchFamily="34" charset="-120"/>
                        </a:rPr>
                        <a:t>群科專業知識與技能</a:t>
                      </a:r>
                      <a:r>
                        <a:rPr lang="zh-TW" altLang="en-US" sz="2400" dirty="0">
                          <a:solidFill>
                            <a:schemeClr val="tx1"/>
                          </a:solidFill>
                          <a:latin typeface="微軟正黑體" panose="020B0604030504040204" pitchFamily="34" charset="-120"/>
                          <a:ea typeface="微軟正黑體" panose="020B0604030504040204" pitchFamily="34" charset="-120"/>
                        </a:rPr>
                        <a:t>為</a:t>
                      </a:r>
                      <a:r>
                        <a:rPr lang="zh-TW" altLang="en-US" sz="2400" dirty="0">
                          <a:latin typeface="微軟正黑體" panose="020B0604030504040204" pitchFamily="34" charset="-120"/>
                          <a:ea typeface="微軟正黑體" panose="020B0604030504040204" pitchFamily="34" charset="-120"/>
                        </a:rPr>
                        <a:t>導向</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以</a:t>
                      </a:r>
                      <a:r>
                        <a:rPr lang="zh-TW" altLang="en-US" sz="2400" dirty="0">
                          <a:solidFill>
                            <a:srgbClr val="00B050"/>
                          </a:solidFill>
                          <a:latin typeface="微軟正黑體" panose="020B0604030504040204" pitchFamily="34" charset="-120"/>
                          <a:ea typeface="微軟正黑體" panose="020B0604030504040204" pitchFamily="34" charset="-120"/>
                        </a:rPr>
                        <a:t>學術研究</a:t>
                      </a:r>
                      <a:r>
                        <a:rPr lang="zh-TW" altLang="en-US" sz="2400" dirty="0">
                          <a:latin typeface="微軟正黑體" panose="020B0604030504040204" pitchFamily="34" charset="-120"/>
                          <a:ea typeface="微軟正黑體" panose="020B0604030504040204" pitchFamily="34" charset="-120"/>
                        </a:rPr>
                        <a:t>為導向</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extLst>
                  <a:ext uri="{0D108BD9-81ED-4DB2-BD59-A6C34878D82A}">
                    <a16:rowId xmlns:a16="http://schemas.microsoft.com/office/drawing/2014/main" val="10001"/>
                  </a:ext>
                </a:extLst>
              </a:tr>
              <a:tr h="1005209">
                <a:tc>
                  <a:txBody>
                    <a:bodyPr/>
                    <a:lstStyle/>
                    <a:p>
                      <a:r>
                        <a:rPr lang="zh-TW" altLang="en-US" sz="2400" dirty="0">
                          <a:latin typeface="微軟正黑體" panose="020B0604030504040204" pitchFamily="34" charset="-120"/>
                          <a:ea typeface="微軟正黑體" panose="020B0604030504040204" pitchFamily="34" charset="-120"/>
                        </a:rPr>
                        <a:t>主要課程</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以</a:t>
                      </a:r>
                      <a:r>
                        <a:rPr lang="zh-TW" altLang="en-US" sz="2400" dirty="0">
                          <a:solidFill>
                            <a:srgbClr val="7030A0"/>
                          </a:solidFill>
                          <a:latin typeface="微軟正黑體" panose="020B0604030504040204" pitchFamily="34" charset="-120"/>
                          <a:ea typeface="微軟正黑體" panose="020B0604030504040204" pitchFamily="34" charset="-120"/>
                        </a:rPr>
                        <a:t>重實務技術之科目</a:t>
                      </a:r>
                      <a:r>
                        <a:rPr lang="zh-TW" altLang="en-US" sz="2400" dirty="0">
                          <a:latin typeface="微軟正黑體" panose="020B0604030504040204" pitchFamily="34" charset="-120"/>
                          <a:ea typeface="微軟正黑體" panose="020B0604030504040204" pitchFamily="34" charset="-120"/>
                        </a:rPr>
                        <a:t>為主</a:t>
                      </a:r>
                      <a:endParaRPr lang="en-US" altLang="zh-TW" sz="2400" dirty="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（專業科目、實習課程、專題實作等）</a:t>
                      </a:r>
                      <a:endParaRPr lang="zh-TW" altLang="en-US" sz="20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以</a:t>
                      </a:r>
                      <a:r>
                        <a:rPr lang="zh-TW" altLang="en-US" sz="2400" dirty="0">
                          <a:solidFill>
                            <a:srgbClr val="7030A0"/>
                          </a:solidFill>
                          <a:latin typeface="微軟正黑體" panose="020B0604030504040204" pitchFamily="34" charset="-120"/>
                          <a:ea typeface="微軟正黑體" panose="020B0604030504040204" pitchFamily="34" charset="-120"/>
                        </a:rPr>
                        <a:t>基礎知識學科</a:t>
                      </a:r>
                      <a:r>
                        <a:rPr lang="zh-TW" altLang="en-US" sz="2400" dirty="0">
                          <a:latin typeface="微軟正黑體" panose="020B0604030504040204" pitchFamily="34" charset="-120"/>
                          <a:ea typeface="微軟正黑體" panose="020B0604030504040204" pitchFamily="34" charset="-120"/>
                        </a:rPr>
                        <a:t>為主</a:t>
                      </a:r>
                      <a:endParaRPr lang="en-US" altLang="zh-TW" sz="2400" dirty="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（國文、英文、數學、歷史、地理、物理、化學、生物等）</a:t>
                      </a:r>
                      <a:endParaRPr lang="zh-TW" altLang="en-US" sz="20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extLst>
                  <a:ext uri="{0D108BD9-81ED-4DB2-BD59-A6C34878D82A}">
                    <a16:rowId xmlns:a16="http://schemas.microsoft.com/office/drawing/2014/main" val="10002"/>
                  </a:ext>
                </a:extLst>
              </a:tr>
              <a:tr h="430802">
                <a:tc>
                  <a:txBody>
                    <a:bodyPr/>
                    <a:lstStyle/>
                    <a:p>
                      <a:r>
                        <a:rPr lang="zh-TW" altLang="en-US" sz="2400" dirty="0">
                          <a:latin typeface="微軟正黑體" panose="020B0604030504040204" pitchFamily="34" charset="-120"/>
                          <a:ea typeface="微軟正黑體" panose="020B0604030504040204" pitchFamily="34" charset="-120"/>
                        </a:rPr>
                        <a:t>學生特質</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solidFill>
                            <a:srgbClr val="FF0000"/>
                          </a:solidFill>
                          <a:latin typeface="微軟正黑體" panose="020B0604030504040204" pitchFamily="34" charset="-120"/>
                          <a:ea typeface="微軟正黑體" panose="020B0604030504040204" pitchFamily="34" charset="-120"/>
                        </a:rPr>
                        <a:t>喜歡動手實作</a:t>
                      </a:r>
                      <a:endParaRPr lang="zh-TW" altLang="en-US" sz="2400" dirty="0">
                        <a:solidFill>
                          <a:srgbClr val="FF0000"/>
                        </a:solidFill>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對學術研究興趣濃厚</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extLst>
                  <a:ext uri="{0D108BD9-81ED-4DB2-BD59-A6C34878D82A}">
                    <a16:rowId xmlns:a16="http://schemas.microsoft.com/office/drawing/2014/main" val="10003"/>
                  </a:ext>
                </a:extLst>
              </a:tr>
              <a:tr h="430802">
                <a:tc>
                  <a:txBody>
                    <a:bodyPr/>
                    <a:lstStyle/>
                    <a:p>
                      <a:r>
                        <a:rPr lang="zh-TW" altLang="en-US" sz="2400" dirty="0">
                          <a:latin typeface="微軟正黑體" panose="020B0604030504040204" pitchFamily="34" charset="-120"/>
                          <a:ea typeface="微軟正黑體" panose="020B0604030504040204" pitchFamily="34" charset="-120"/>
                        </a:rPr>
                        <a:t>證照</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專業證照</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無強調</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extLst>
                  <a:ext uri="{0D108BD9-81ED-4DB2-BD59-A6C34878D82A}">
                    <a16:rowId xmlns:a16="http://schemas.microsoft.com/office/drawing/2014/main" val="10004"/>
                  </a:ext>
                </a:extLst>
              </a:tr>
              <a:tr h="430802">
                <a:tc>
                  <a:txBody>
                    <a:bodyPr/>
                    <a:lstStyle/>
                    <a:p>
                      <a:r>
                        <a:rPr lang="zh-TW" altLang="en-US" sz="2400" dirty="0">
                          <a:latin typeface="微軟正黑體" panose="020B0604030504040204" pitchFamily="34" charset="-120"/>
                          <a:ea typeface="微軟正黑體" panose="020B0604030504040204" pitchFamily="34" charset="-120"/>
                        </a:rPr>
                        <a:t>升學考試</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四技二專統一入學測驗</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大學學科能力測驗、分科測驗</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extLst>
                  <a:ext uri="{0D108BD9-81ED-4DB2-BD59-A6C34878D82A}">
                    <a16:rowId xmlns:a16="http://schemas.microsoft.com/office/drawing/2014/main" val="10005"/>
                  </a:ext>
                </a:extLst>
              </a:tr>
              <a:tr h="775446">
                <a:tc>
                  <a:txBody>
                    <a:bodyPr/>
                    <a:lstStyle/>
                    <a:p>
                      <a:r>
                        <a:rPr lang="zh-TW" altLang="en-US" sz="2400" dirty="0">
                          <a:latin typeface="微軟正黑體" panose="020B0604030504040204" pitchFamily="34" charset="-120"/>
                          <a:ea typeface="微軟正黑體" panose="020B0604030504040204" pitchFamily="34" charset="-120"/>
                        </a:rPr>
                        <a:t>升學進路</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以科技大學、技術學院為主；</a:t>
                      </a:r>
                      <a:endParaRPr lang="en-US" altLang="zh-TW" sz="2400" dirty="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一般大學為輔</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以一般大學為主；</a:t>
                      </a:r>
                      <a:endParaRPr lang="en-US" altLang="zh-TW" sz="2400" dirty="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科技大學、技術學院為輔</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extLst>
                  <a:ext uri="{0D108BD9-81ED-4DB2-BD59-A6C34878D82A}">
                    <a16:rowId xmlns:a16="http://schemas.microsoft.com/office/drawing/2014/main" val="10006"/>
                  </a:ext>
                </a:extLst>
              </a:tr>
              <a:tr h="775446">
                <a:tc>
                  <a:txBody>
                    <a:bodyPr/>
                    <a:lstStyle/>
                    <a:p>
                      <a:r>
                        <a:rPr lang="zh-TW" altLang="en-US" sz="2400" dirty="0">
                          <a:latin typeface="微軟正黑體" panose="020B0604030504040204" pitchFamily="34" charset="-120"/>
                          <a:ea typeface="微軟正黑體" panose="020B0604030504040204" pitchFamily="34" charset="-120"/>
                        </a:rPr>
                        <a:t>未來發展</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solidFill>
                            <a:srgbClr val="FF0000"/>
                          </a:solidFill>
                          <a:latin typeface="微軟正黑體" panose="020B0604030504040204" pitchFamily="34" charset="-120"/>
                          <a:ea typeface="微軟正黑體" panose="020B0604030504040204" pitchFamily="34" charset="-120"/>
                        </a:rPr>
                        <a:t>產學攜手合作</a:t>
                      </a:r>
                      <a:r>
                        <a:rPr lang="zh-TW" altLang="en-US" sz="2400" dirty="0">
                          <a:latin typeface="微軟正黑體" panose="020B0604030504040204" pitchFamily="34" charset="-120"/>
                          <a:ea typeface="微軟正黑體" panose="020B0604030504040204" pitchFamily="34" charset="-120"/>
                        </a:rPr>
                        <a:t>，實務及技術能力強，所學與職場所需能力接軌</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tc>
                  <a:txBody>
                    <a:bodyPr/>
                    <a:lstStyle/>
                    <a:p>
                      <a:r>
                        <a:rPr lang="zh-TW" altLang="en-US" sz="2400" dirty="0">
                          <a:latin typeface="微軟正黑體" panose="020B0604030504040204" pitchFamily="34" charset="-120"/>
                          <a:ea typeface="微軟正黑體" panose="020B0604030504040204" pitchFamily="34" charset="-120"/>
                        </a:rPr>
                        <a:t>基礎學科強，但所學於職場較無接軌，以</a:t>
                      </a:r>
                      <a:r>
                        <a:rPr lang="zh-TW" altLang="en-US" sz="2400" dirty="0">
                          <a:solidFill>
                            <a:schemeClr val="accent6">
                              <a:lumMod val="75000"/>
                            </a:schemeClr>
                          </a:solidFill>
                          <a:latin typeface="微軟正黑體" panose="020B0604030504040204" pitchFamily="34" charset="-120"/>
                          <a:ea typeface="微軟正黑體" panose="020B0604030504040204" pitchFamily="34" charset="-120"/>
                        </a:rPr>
                        <a:t>研究型工作</a:t>
                      </a:r>
                      <a:r>
                        <a:rPr lang="zh-TW" altLang="en-US" sz="2400" dirty="0">
                          <a:latin typeface="微軟正黑體" panose="020B0604030504040204" pitchFamily="34" charset="-120"/>
                          <a:ea typeface="微軟正黑體" panose="020B0604030504040204" pitchFamily="34" charset="-120"/>
                        </a:rPr>
                        <a:t>為主</a:t>
                      </a:r>
                      <a:endParaRPr lang="zh-TW" altLang="en-US" sz="2400" dirty="0">
                        <a:latin typeface="微軟正黑體" panose="020B0604030504040204" pitchFamily="34" charset="-120"/>
                        <a:ea typeface="微軟正黑體" panose="020B0604030504040204" pitchFamily="34" charset="-120"/>
                        <a:cs typeface="Arial Unicode MS" pitchFamily="34" charset="-120"/>
                      </a:endParaRPr>
                    </a:p>
                  </a:txBody>
                  <a:tcPr marL="91433" marR="91433" marT="45718" marB="45718"/>
                </a:tc>
                <a:extLst>
                  <a:ext uri="{0D108BD9-81ED-4DB2-BD59-A6C34878D82A}">
                    <a16:rowId xmlns:a16="http://schemas.microsoft.com/office/drawing/2014/main" val="10007"/>
                  </a:ext>
                </a:extLst>
              </a:tr>
            </a:tbl>
          </a:graphicData>
        </a:graphic>
      </p:graphicFrame>
      <p:sp>
        <p:nvSpPr>
          <p:cNvPr id="9" name="文字版面配置區 2"/>
          <p:cNvSpPr txBox="1">
            <a:spLocks/>
          </p:cNvSpPr>
          <p:nvPr/>
        </p:nvSpPr>
        <p:spPr>
          <a:xfrm>
            <a:off x="3147597" y="1204178"/>
            <a:ext cx="7923923" cy="5682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TW" altLang="en-US" sz="3792" b="1" dirty="0">
                <a:solidFill>
                  <a:srgbClr val="004999"/>
                </a:solidFill>
                <a:latin typeface="微軟正黑體" panose="020B0604030504040204" pitchFamily="34" charset="-120"/>
                <a:ea typeface="微軟正黑體" panose="020B0604030504040204" pitchFamily="34" charset="-120"/>
              </a:rPr>
              <a:t>適性選擇技術型高中或普通高中</a:t>
            </a:r>
          </a:p>
        </p:txBody>
      </p:sp>
      <p:pic>
        <p:nvPicPr>
          <p:cNvPr id="15" name="圖片 14">
            <a:extLst>
              <a:ext uri="{FF2B5EF4-FFF2-40B4-BE49-F238E27FC236}">
                <a16:creationId xmlns:a16="http://schemas.microsoft.com/office/drawing/2014/main" id="{11A72D11-9105-480F-9821-C261FEE8D9E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4580" y="0"/>
            <a:ext cx="1940247" cy="1859365"/>
          </a:xfrm>
          <a:prstGeom prst="rect">
            <a:avLst/>
          </a:prstGeom>
        </p:spPr>
      </p:pic>
    </p:spTree>
    <p:extLst>
      <p:ext uri="{BB962C8B-B14F-4D97-AF65-F5344CB8AC3E}">
        <p14:creationId xmlns:p14="http://schemas.microsoft.com/office/powerpoint/2010/main" val="2797258484"/>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12" name="Shape 352">
            <a:extLst>
              <a:ext uri="{FF2B5EF4-FFF2-40B4-BE49-F238E27FC236}">
                <a16:creationId xmlns:a16="http://schemas.microsoft.com/office/drawing/2014/main" id="{B5DEDCC9-E128-4C00-B7D0-3A9ACC07E6C4}"/>
              </a:ext>
            </a:extLst>
          </p:cNvPr>
          <p:cNvSpPr/>
          <p:nvPr/>
        </p:nvSpPr>
        <p:spPr>
          <a:xfrm>
            <a:off x="1524001" y="250978"/>
            <a:ext cx="7250723" cy="712061"/>
          </a:xfrm>
          <a:prstGeom prst="rect">
            <a:avLst/>
          </a:prstGeom>
          <a:solidFill>
            <a:srgbClr val="F8CBAD"/>
          </a:solidFill>
          <a:ln>
            <a:noFill/>
          </a:ln>
        </p:spPr>
        <p:txBody>
          <a:bodyPr lIns="91425" tIns="91425" rIns="91425" bIns="91425" anchor="ctr" anchorCtr="0">
            <a:noAutofit/>
          </a:bodyPr>
          <a:lstStyle/>
          <a:p>
            <a:pPr algn="ctr" defTabSz="914400">
              <a:defRPr/>
            </a:pPr>
            <a:endParaRPr lang="en" sz="1200" kern="0" dirty="0">
              <a:solidFill>
                <a:srgbClr val="FFFFFF"/>
              </a:solidFill>
              <a:latin typeface="Muli"/>
              <a:ea typeface="Muli"/>
              <a:cs typeface="Muli"/>
              <a:sym typeface="Muli"/>
            </a:endParaRPr>
          </a:p>
        </p:txBody>
      </p:sp>
      <p:sp>
        <p:nvSpPr>
          <p:cNvPr id="8" name="文本框 8">
            <a:extLst>
              <a:ext uri="{FF2B5EF4-FFF2-40B4-BE49-F238E27FC236}">
                <a16:creationId xmlns:a16="http://schemas.microsoft.com/office/drawing/2014/main" id="{88E1921B-021D-4675-8F2A-FDA4BB3F2AD9}"/>
              </a:ext>
            </a:extLst>
          </p:cNvPr>
          <p:cNvSpPr txBox="1"/>
          <p:nvPr/>
        </p:nvSpPr>
        <p:spPr>
          <a:xfrm>
            <a:off x="1720908" y="83126"/>
            <a:ext cx="1024700" cy="1569660"/>
          </a:xfrm>
          <a:prstGeom prst="rect">
            <a:avLst/>
          </a:prstGeom>
          <a:noFill/>
        </p:spPr>
        <p:txBody>
          <a:bodyPr wrap="square" rtlCol="0">
            <a:spAutoFit/>
          </a:bodyPr>
          <a:lstStyle/>
          <a:p>
            <a:pPr defTabSz="914400">
              <a:defRPr/>
            </a:pPr>
            <a:r>
              <a:rPr lang="zh-CN" altLang="en-US" sz="9600" b="1" kern="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rPr>
              <a:t>“</a:t>
            </a:r>
            <a:endParaRPr lang="zh-CN" altLang="en-US" sz="9600" b="1" kern="0" spc="-30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endParaRPr>
          </a:p>
        </p:txBody>
      </p:sp>
      <p:sp>
        <p:nvSpPr>
          <p:cNvPr id="9" name="Shape 203">
            <a:extLst>
              <a:ext uri="{FF2B5EF4-FFF2-40B4-BE49-F238E27FC236}">
                <a16:creationId xmlns:a16="http://schemas.microsoft.com/office/drawing/2014/main" id="{8A13DD77-59DE-4033-B2F1-96008847AA34}"/>
              </a:ext>
            </a:extLst>
          </p:cNvPr>
          <p:cNvSpPr txBox="1">
            <a:spLocks/>
          </p:cNvSpPr>
          <p:nvPr/>
        </p:nvSpPr>
        <p:spPr>
          <a:xfrm>
            <a:off x="2460997" y="250977"/>
            <a:ext cx="6313727" cy="712061"/>
          </a:xfrm>
          <a:prstGeom prst="rect">
            <a:avLst/>
          </a:prstGeom>
          <a:noFill/>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defTabSz="914400">
              <a:defRPr/>
            </a:pPr>
            <a:r>
              <a:rPr lang="zh-TW" altLang="en-US" sz="30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生涯發展教育內涵與推動</a:t>
            </a:r>
            <a:r>
              <a:rPr lang="en-US" altLang="zh-TW"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-2</a:t>
            </a:r>
            <a:endParaRPr lang="en"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sp>
        <p:nvSpPr>
          <p:cNvPr id="21" name="矩形 20">
            <a:extLst>
              <a:ext uri="{FF2B5EF4-FFF2-40B4-BE49-F238E27FC236}">
                <a16:creationId xmlns:a16="http://schemas.microsoft.com/office/drawing/2014/main" id="{AE627704-FAA3-4CCF-80F3-B297961B8263}"/>
              </a:ext>
            </a:extLst>
          </p:cNvPr>
          <p:cNvSpPr/>
          <p:nvPr/>
        </p:nvSpPr>
        <p:spPr>
          <a:xfrm>
            <a:off x="1770507" y="1384007"/>
            <a:ext cx="4852611" cy="523220"/>
          </a:xfrm>
          <a:prstGeom prst="rect">
            <a:avLst/>
          </a:prstGeom>
        </p:spPr>
        <p:txBody>
          <a:bodyPr wrap="none">
            <a:spAutoFit/>
          </a:bodyPr>
          <a:lstStyle/>
          <a:p>
            <a:pPr algn="ctr" defTabSz="914400">
              <a:defRPr/>
            </a:pPr>
            <a:r>
              <a:rPr lang="zh-TW" altLang="en-US" sz="2800" b="1" kern="0" dirty="0">
                <a:solidFill>
                  <a:srgbClr val="7030A0"/>
                </a:solidFill>
                <a:latin typeface="微软雅黑" panose="020B0503020204020204" pitchFamily="34" charset="-122"/>
                <a:ea typeface="微软雅黑" panose="020B0503020204020204" pitchFamily="34" charset="-122"/>
                <a:cs typeface="Arial"/>
                <a:sym typeface="Arial"/>
              </a:rPr>
              <a:t>十二年國民基本教育課程綱要</a:t>
            </a:r>
            <a:endParaRPr lang="zh-CN" altLang="en-US" sz="2800" b="1" kern="0" dirty="0">
              <a:solidFill>
                <a:srgbClr val="7030A0"/>
              </a:solidFill>
              <a:latin typeface="微软雅黑" panose="020B0503020204020204" pitchFamily="34" charset="-122"/>
              <a:ea typeface="微软雅黑" panose="020B0503020204020204" pitchFamily="34" charset="-122"/>
              <a:cs typeface="Arial"/>
              <a:sym typeface="Arial"/>
            </a:endParaRPr>
          </a:p>
        </p:txBody>
      </p:sp>
      <p:grpSp>
        <p:nvGrpSpPr>
          <p:cNvPr id="4" name="群組 3">
            <a:extLst>
              <a:ext uri="{FF2B5EF4-FFF2-40B4-BE49-F238E27FC236}">
                <a16:creationId xmlns:a16="http://schemas.microsoft.com/office/drawing/2014/main" id="{C2E61E02-39F7-4F26-A2FB-A1437F1482CE}"/>
              </a:ext>
            </a:extLst>
          </p:cNvPr>
          <p:cNvGrpSpPr/>
          <p:nvPr/>
        </p:nvGrpSpPr>
        <p:grpSpPr>
          <a:xfrm>
            <a:off x="1770506" y="2203218"/>
            <a:ext cx="6855820" cy="556247"/>
            <a:chOff x="246506" y="2328198"/>
            <a:chExt cx="6855820" cy="556247"/>
          </a:xfrm>
        </p:grpSpPr>
        <p:sp>
          <p:nvSpPr>
            <p:cNvPr id="23" name="Shape 352">
              <a:extLst>
                <a:ext uri="{FF2B5EF4-FFF2-40B4-BE49-F238E27FC236}">
                  <a16:creationId xmlns:a16="http://schemas.microsoft.com/office/drawing/2014/main" id="{21E0901E-6AE2-4393-9DCB-EAD8A5AC3FE1}"/>
                </a:ext>
              </a:extLst>
            </p:cNvPr>
            <p:cNvSpPr/>
            <p:nvPr/>
          </p:nvSpPr>
          <p:spPr>
            <a:xfrm>
              <a:off x="246507" y="2328198"/>
              <a:ext cx="6855819" cy="556247"/>
            </a:xfrm>
            <a:prstGeom prst="rect">
              <a:avLst/>
            </a:prstGeom>
            <a:solidFill>
              <a:srgbClr val="FFFFCC"/>
            </a:solidFill>
            <a:ln>
              <a:solidFill>
                <a:srgbClr val="FFFFCC"/>
              </a:solidFill>
            </a:ln>
          </p:spPr>
          <p:txBody>
            <a:bodyPr lIns="91425" tIns="91425" rIns="91425" bIns="91425" anchor="ctr" anchorCtr="0">
              <a:noAutofit/>
            </a:bodyPr>
            <a:lstStyle/>
            <a:p>
              <a:pPr algn="ctr" defTabSz="914400">
                <a:defRPr/>
              </a:pPr>
              <a:endParaRPr lang="en" sz="1200" kern="0" dirty="0">
                <a:solidFill>
                  <a:srgbClr val="FFFFFF"/>
                </a:solidFill>
                <a:latin typeface="Muli"/>
                <a:ea typeface="Muli"/>
                <a:cs typeface="Muli"/>
                <a:sym typeface="Muli"/>
              </a:endParaRPr>
            </a:p>
          </p:txBody>
        </p:sp>
        <p:sp>
          <p:nvSpPr>
            <p:cNvPr id="16" name="文字方塊 1">
              <a:extLst>
                <a:ext uri="{FF2B5EF4-FFF2-40B4-BE49-F238E27FC236}">
                  <a16:creationId xmlns:a16="http://schemas.microsoft.com/office/drawing/2014/main" id="{0213F353-990E-4C76-A593-706187F90404}"/>
                </a:ext>
              </a:extLst>
            </p:cNvPr>
            <p:cNvSpPr txBox="1">
              <a:spLocks noChangeArrowheads="1"/>
            </p:cNvSpPr>
            <p:nvPr/>
          </p:nvSpPr>
          <p:spPr bwMode="auto">
            <a:xfrm>
              <a:off x="246506" y="2426565"/>
              <a:ext cx="5469906" cy="430887"/>
            </a:xfrm>
            <a:prstGeom prst="rect">
              <a:avLst/>
            </a:prstGeom>
            <a:noFill/>
            <a:ln>
              <a:noFill/>
            </a:ln>
          </p:spPr>
          <p:txBody>
            <a:bodyPr wrap="square">
              <a:spAutoFit/>
            </a:bodyPr>
            <a:lstStyle>
              <a:defPPr>
                <a:defRPr lang="zh-CN"/>
              </a:defPPr>
              <a:lvl1pPr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5pPr>
              <a:lvl6pPr marL="22860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6pPr>
              <a:lvl7pPr marL="27432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7pPr>
              <a:lvl8pPr marL="32004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8pPr>
              <a:lvl9pPr marL="36576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9pPr>
            </a:lstStyle>
            <a:p>
              <a:pPr defTabSz="914400">
                <a:defRPr/>
              </a:pPr>
              <a:r>
                <a:rPr lang="zh-TW" altLang="en-US" sz="2200" b="1" dirty="0">
                  <a:solidFill>
                    <a:srgbClr val="0070C0"/>
                  </a:solidFill>
                  <a:latin typeface="Microsoft YaHei" panose="020B0503020204020204" pitchFamily="34" charset="-122"/>
                  <a:ea typeface="Microsoft YaHei" panose="020B0503020204020204" pitchFamily="34" charset="-122"/>
                  <a:sym typeface="Arial"/>
                </a:rPr>
                <a:t>生涯規劃教育</a:t>
              </a:r>
              <a:r>
                <a:rPr lang="zh-TW" altLang="en-US" sz="2200" dirty="0">
                  <a:solidFill>
                    <a:srgbClr val="000000"/>
                  </a:solidFill>
                  <a:latin typeface="Microsoft YaHei" panose="020B0503020204020204" pitchFamily="34" charset="-122"/>
                  <a:ea typeface="Microsoft YaHei" panose="020B0503020204020204" pitchFamily="34" charset="-122"/>
                  <a:sym typeface="Arial"/>
                </a:rPr>
                <a:t>的學習目標與學習主題：</a:t>
              </a:r>
              <a:endParaRPr lang="en-US" altLang="zh-TW" sz="2200" dirty="0">
                <a:solidFill>
                  <a:srgbClr val="000000"/>
                </a:solidFill>
                <a:latin typeface="Microsoft YaHei" panose="020B0503020204020204" pitchFamily="34" charset="-122"/>
                <a:ea typeface="Microsoft YaHei" panose="020B0503020204020204" pitchFamily="34" charset="-122"/>
                <a:sym typeface="Arial"/>
              </a:endParaRPr>
            </a:p>
          </p:txBody>
        </p:sp>
      </p:grpSp>
      <p:sp>
        <p:nvSpPr>
          <p:cNvPr id="24" name="文字方塊 13">
            <a:extLst>
              <a:ext uri="{FF2B5EF4-FFF2-40B4-BE49-F238E27FC236}">
                <a16:creationId xmlns:a16="http://schemas.microsoft.com/office/drawing/2014/main" id="{2931C043-0285-4A66-A9F8-2F89B156CD3A}"/>
              </a:ext>
            </a:extLst>
          </p:cNvPr>
          <p:cNvSpPr txBox="1"/>
          <p:nvPr/>
        </p:nvSpPr>
        <p:spPr>
          <a:xfrm>
            <a:off x="5869455" y="5801579"/>
            <a:ext cx="4321175" cy="277812"/>
          </a:xfrm>
          <a:prstGeom prst="rect">
            <a:avLst/>
          </a:prstGeom>
          <a:noFill/>
          <a:ln>
            <a:solidFill>
              <a:schemeClr val="bg1">
                <a:lumMod val="65000"/>
              </a:schemeClr>
            </a:solidFill>
            <a:prstDash val="dash"/>
          </a:ln>
        </p:spPr>
        <p:txBody>
          <a:bodyPr>
            <a:spAutoFit/>
          </a:bodyPr>
          <a:lstStyle>
            <a:defPPr>
              <a:defRPr lang="zh-CN"/>
            </a:defPPr>
            <a:lvl1pPr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5pPr>
            <a:lvl6pPr marL="22860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6pPr>
            <a:lvl7pPr marL="27432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7pPr>
            <a:lvl8pPr marL="32004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8pPr>
            <a:lvl9pPr marL="36576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9pPr>
          </a:lstStyle>
          <a:p>
            <a:pPr defTabSz="914400">
              <a:defRPr/>
            </a:pPr>
            <a:r>
              <a:rPr lang="zh-TW" altLang="en-US" sz="1200" dirty="0">
                <a:solidFill>
                  <a:srgbClr val="000000"/>
                </a:solidFill>
                <a:latin typeface="Microsoft YaHei" panose="020B0503020204020204" pitchFamily="34" charset="-122"/>
                <a:ea typeface="Microsoft YaHei" panose="020B0503020204020204" pitchFamily="34" charset="-122"/>
                <a:sym typeface="Arial"/>
              </a:rPr>
              <a:t>資料來源：十二年國民基本教育課程綱要─議題融入說明手冊</a:t>
            </a:r>
          </a:p>
        </p:txBody>
      </p:sp>
      <p:graphicFrame>
        <p:nvGraphicFramePr>
          <p:cNvPr id="2" name="表格 2">
            <a:extLst>
              <a:ext uri="{FF2B5EF4-FFF2-40B4-BE49-F238E27FC236}">
                <a16:creationId xmlns:a16="http://schemas.microsoft.com/office/drawing/2014/main" id="{D4B8E768-47C6-4B27-A82E-EF9DBB9E6167}"/>
              </a:ext>
            </a:extLst>
          </p:cNvPr>
          <p:cNvGraphicFramePr>
            <a:graphicFrameLocks noGrp="1"/>
          </p:cNvGraphicFramePr>
          <p:nvPr/>
        </p:nvGraphicFramePr>
        <p:xfrm>
          <a:off x="1775975" y="2983893"/>
          <a:ext cx="8433704" cy="2750312"/>
        </p:xfrm>
        <a:graphic>
          <a:graphicData uri="http://schemas.openxmlformats.org/drawingml/2006/table">
            <a:tbl>
              <a:tblPr firstRow="1" bandRow="1">
                <a:tableStyleId>{5C22544A-7EE6-4342-B048-85BDC9FD1C3A}</a:tableStyleId>
              </a:tblPr>
              <a:tblGrid>
                <a:gridCol w="4216852">
                  <a:extLst>
                    <a:ext uri="{9D8B030D-6E8A-4147-A177-3AD203B41FA5}">
                      <a16:colId xmlns:a16="http://schemas.microsoft.com/office/drawing/2014/main" val="2206846252"/>
                    </a:ext>
                  </a:extLst>
                </a:gridCol>
                <a:gridCol w="4216852">
                  <a:extLst>
                    <a:ext uri="{9D8B030D-6E8A-4147-A177-3AD203B41FA5}">
                      <a16:colId xmlns:a16="http://schemas.microsoft.com/office/drawing/2014/main" val="2942883644"/>
                    </a:ext>
                  </a:extLst>
                </a:gridCol>
              </a:tblGrid>
              <a:tr h="370840">
                <a:tc>
                  <a:txBody>
                    <a:bodyPr/>
                    <a:lstStyle/>
                    <a:p>
                      <a:pPr algn="ctr"/>
                      <a:r>
                        <a:rPr lang="zh-TW" altLang="en-US" sz="2200" dirty="0">
                          <a:latin typeface="Microsoft YaHei" panose="020B0503020204020204" pitchFamily="34" charset="-122"/>
                          <a:ea typeface="Microsoft YaHei" panose="020B0503020204020204" pitchFamily="34" charset="-122"/>
                        </a:rPr>
                        <a:t>學習目標</a:t>
                      </a:r>
                    </a:p>
                  </a:txBody>
                  <a:tcPr anchor="ctr"/>
                </a:tc>
                <a:tc>
                  <a:txBody>
                    <a:bodyPr/>
                    <a:lstStyle/>
                    <a:p>
                      <a:pPr algn="ctr"/>
                      <a:r>
                        <a:rPr lang="zh-TW" altLang="en-US" sz="2200" dirty="0">
                          <a:latin typeface="Microsoft YaHei" panose="020B0503020204020204" pitchFamily="34" charset="-122"/>
                          <a:ea typeface="Microsoft YaHei" panose="020B0503020204020204" pitchFamily="34" charset="-122"/>
                        </a:rPr>
                        <a:t>學習主題</a:t>
                      </a:r>
                    </a:p>
                  </a:txBody>
                  <a:tcPr anchor="ctr"/>
                </a:tc>
                <a:extLst>
                  <a:ext uri="{0D108BD9-81ED-4DB2-BD59-A6C34878D82A}">
                    <a16:rowId xmlns:a16="http://schemas.microsoft.com/office/drawing/2014/main" val="3365166493"/>
                  </a:ext>
                </a:extLst>
              </a:tr>
              <a:tr h="370840">
                <a:tc>
                  <a:txBody>
                    <a:bodyPr/>
                    <a:lstStyle/>
                    <a:p>
                      <a:pPr marL="285750" indent="-285750" algn="l">
                        <a:lnSpc>
                          <a:spcPts val="3600"/>
                        </a:lnSpc>
                        <a:buFont typeface="Wingdings" panose="05000000000000000000" pitchFamily="2" charset="2"/>
                        <a:buChar char="u"/>
                      </a:pPr>
                      <a:r>
                        <a:rPr lang="zh-TW" altLang="en-US" sz="2000" dirty="0">
                          <a:latin typeface="Microsoft YaHei" panose="020B0503020204020204" pitchFamily="34" charset="-122"/>
                          <a:ea typeface="Microsoft YaHei" panose="020B0503020204020204" pitchFamily="34" charset="-122"/>
                        </a:rPr>
                        <a:t>了解個人特質、興趣與工作環境。</a:t>
                      </a:r>
                      <a:endParaRPr lang="en-US" altLang="zh-TW" sz="2000" dirty="0">
                        <a:latin typeface="Microsoft YaHei" panose="020B0503020204020204" pitchFamily="34" charset="-122"/>
                        <a:ea typeface="Microsoft YaHei" panose="020B0503020204020204" pitchFamily="34" charset="-122"/>
                      </a:endParaRPr>
                    </a:p>
                    <a:p>
                      <a:pPr marL="285750" indent="-285750" algn="l">
                        <a:lnSpc>
                          <a:spcPts val="3600"/>
                        </a:lnSpc>
                        <a:buFont typeface="Wingdings" panose="05000000000000000000" pitchFamily="2" charset="2"/>
                        <a:buChar char="u"/>
                      </a:pPr>
                      <a:r>
                        <a:rPr lang="zh-TW" altLang="en-US" sz="2000" dirty="0">
                          <a:latin typeface="Microsoft YaHei" panose="020B0503020204020204" pitchFamily="34" charset="-122"/>
                          <a:ea typeface="Microsoft YaHei" panose="020B0503020204020204" pitchFamily="34" charset="-122"/>
                        </a:rPr>
                        <a:t>養成生涯規劃知能。</a:t>
                      </a:r>
                      <a:endParaRPr lang="en-US" altLang="zh-TW" sz="2000" dirty="0">
                        <a:latin typeface="Microsoft YaHei" panose="020B0503020204020204" pitchFamily="34" charset="-122"/>
                        <a:ea typeface="Microsoft YaHei" panose="020B0503020204020204" pitchFamily="34" charset="-122"/>
                      </a:endParaRPr>
                    </a:p>
                    <a:p>
                      <a:pPr marL="285750" indent="-285750" algn="l">
                        <a:lnSpc>
                          <a:spcPts val="3600"/>
                        </a:lnSpc>
                        <a:buFont typeface="Wingdings" panose="05000000000000000000" pitchFamily="2" charset="2"/>
                        <a:buChar char="u"/>
                      </a:pPr>
                      <a:r>
                        <a:rPr lang="zh-TW" altLang="en-US" sz="2000" dirty="0">
                          <a:latin typeface="Microsoft YaHei" panose="020B0503020204020204" pitchFamily="34" charset="-122"/>
                          <a:ea typeface="Microsoft YaHei" panose="020B0503020204020204" pitchFamily="34" charset="-122"/>
                        </a:rPr>
                        <a:t>發展洞察趨勢的敏感度與應變的行動力。</a:t>
                      </a:r>
                    </a:p>
                  </a:txBody>
                  <a:tcPr anchor="ctr"/>
                </a:tc>
                <a:tc>
                  <a:txBody>
                    <a:bodyPr/>
                    <a:lstStyle/>
                    <a:p>
                      <a:pPr marL="285750" indent="-285750" algn="l">
                        <a:lnSpc>
                          <a:spcPts val="3600"/>
                        </a:lnSpc>
                        <a:buFont typeface="Wingdings" panose="05000000000000000000" pitchFamily="2" charset="2"/>
                        <a:buChar char="u"/>
                      </a:pPr>
                      <a:r>
                        <a:rPr lang="zh-TW" altLang="en-US" sz="2000" dirty="0">
                          <a:latin typeface="Microsoft YaHei" panose="020B0503020204020204" pitchFamily="34" charset="-122"/>
                          <a:ea typeface="Microsoft YaHei" panose="020B0503020204020204" pitchFamily="34" charset="-122"/>
                        </a:rPr>
                        <a:t>生涯規劃之基本概念與重要性</a:t>
                      </a:r>
                      <a:endParaRPr lang="en-US" altLang="zh-TW" sz="2000" dirty="0">
                        <a:latin typeface="Microsoft YaHei" panose="020B0503020204020204" pitchFamily="34" charset="-122"/>
                        <a:ea typeface="Microsoft YaHei" panose="020B0503020204020204" pitchFamily="34" charset="-122"/>
                      </a:endParaRPr>
                    </a:p>
                    <a:p>
                      <a:pPr marL="285750" indent="-285750" algn="l">
                        <a:lnSpc>
                          <a:spcPts val="3600"/>
                        </a:lnSpc>
                        <a:buFont typeface="Wingdings" panose="05000000000000000000" pitchFamily="2" charset="2"/>
                        <a:buChar char="u"/>
                      </a:pPr>
                      <a:r>
                        <a:rPr lang="zh-TW" altLang="en-US" sz="2000" dirty="0">
                          <a:latin typeface="Microsoft YaHei" panose="020B0503020204020204" pitchFamily="34" charset="-122"/>
                          <a:ea typeface="Microsoft YaHei" panose="020B0503020204020204" pitchFamily="34" charset="-122"/>
                        </a:rPr>
                        <a:t>自我探索與生涯規劃的關係</a:t>
                      </a:r>
                      <a:endParaRPr lang="en-US" altLang="zh-TW" sz="2000" dirty="0">
                        <a:latin typeface="Microsoft YaHei" panose="020B0503020204020204" pitchFamily="34" charset="-122"/>
                        <a:ea typeface="Microsoft YaHei" panose="020B0503020204020204" pitchFamily="34" charset="-122"/>
                      </a:endParaRPr>
                    </a:p>
                    <a:p>
                      <a:pPr marL="285750" indent="-285750" algn="l">
                        <a:lnSpc>
                          <a:spcPts val="3600"/>
                        </a:lnSpc>
                        <a:buFont typeface="Wingdings" panose="05000000000000000000" pitchFamily="2" charset="2"/>
                        <a:buChar char="u"/>
                      </a:pPr>
                      <a:r>
                        <a:rPr lang="zh-TW" altLang="en-US" sz="2000" dirty="0">
                          <a:latin typeface="Microsoft YaHei" panose="020B0503020204020204" pitchFamily="34" charset="-122"/>
                          <a:ea typeface="Microsoft YaHei" panose="020B0503020204020204" pitchFamily="34" charset="-122"/>
                        </a:rPr>
                        <a:t>工作</a:t>
                      </a:r>
                      <a:r>
                        <a:rPr lang="en-US" altLang="zh-TW" sz="2000" dirty="0">
                          <a:latin typeface="Microsoft YaHei" panose="020B0503020204020204" pitchFamily="34" charset="-122"/>
                          <a:ea typeface="Microsoft YaHei" panose="020B0503020204020204" pitchFamily="34" charset="-122"/>
                        </a:rPr>
                        <a:t>/</a:t>
                      </a:r>
                      <a:r>
                        <a:rPr lang="zh-TW" altLang="en-US" sz="2000" dirty="0">
                          <a:latin typeface="Microsoft YaHei" panose="020B0503020204020204" pitchFamily="34" charset="-122"/>
                          <a:ea typeface="Microsoft YaHei" panose="020B0503020204020204" pitchFamily="34" charset="-122"/>
                        </a:rPr>
                        <a:t>教育環境探索與生涯規劃的關係</a:t>
                      </a:r>
                      <a:endParaRPr lang="en-US" altLang="zh-TW" sz="2000" dirty="0">
                        <a:latin typeface="Microsoft YaHei" panose="020B0503020204020204" pitchFamily="34" charset="-122"/>
                        <a:ea typeface="Microsoft YaHei" panose="020B0503020204020204" pitchFamily="34" charset="-122"/>
                      </a:endParaRPr>
                    </a:p>
                    <a:p>
                      <a:pPr marL="285750" indent="-285750" algn="l">
                        <a:lnSpc>
                          <a:spcPts val="3600"/>
                        </a:lnSpc>
                        <a:buFont typeface="Wingdings" panose="05000000000000000000" pitchFamily="2" charset="2"/>
                        <a:buChar char="u"/>
                      </a:pPr>
                      <a:r>
                        <a:rPr lang="zh-TW" altLang="en-US" sz="2000" dirty="0">
                          <a:latin typeface="Microsoft YaHei" panose="020B0503020204020204" pitchFamily="34" charset="-122"/>
                          <a:ea typeface="Microsoft YaHei" panose="020B0503020204020204" pitchFamily="34" charset="-122"/>
                        </a:rPr>
                        <a:t>生涯決定分析與生涯行動計畫</a:t>
                      </a:r>
                    </a:p>
                  </a:txBody>
                  <a:tcPr anchor="ctr"/>
                </a:tc>
                <a:extLst>
                  <a:ext uri="{0D108BD9-81ED-4DB2-BD59-A6C34878D82A}">
                    <a16:rowId xmlns:a16="http://schemas.microsoft.com/office/drawing/2014/main" val="4173240818"/>
                  </a:ext>
                </a:extLst>
              </a:tr>
            </a:tbl>
          </a:graphicData>
        </a:graphic>
      </p:graphicFrame>
    </p:spTree>
    <p:extLst>
      <p:ext uri="{BB962C8B-B14F-4D97-AF65-F5344CB8AC3E}">
        <p14:creationId xmlns:p14="http://schemas.microsoft.com/office/powerpoint/2010/main" val="169049136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12" name="Shape 352">
            <a:extLst>
              <a:ext uri="{FF2B5EF4-FFF2-40B4-BE49-F238E27FC236}">
                <a16:creationId xmlns:a16="http://schemas.microsoft.com/office/drawing/2014/main" id="{B5DEDCC9-E128-4C00-B7D0-3A9ACC07E6C4}"/>
              </a:ext>
            </a:extLst>
          </p:cNvPr>
          <p:cNvSpPr/>
          <p:nvPr/>
        </p:nvSpPr>
        <p:spPr>
          <a:xfrm>
            <a:off x="1524001" y="250978"/>
            <a:ext cx="7250723" cy="712061"/>
          </a:xfrm>
          <a:prstGeom prst="rect">
            <a:avLst/>
          </a:prstGeom>
          <a:solidFill>
            <a:srgbClr val="F8CBAD"/>
          </a:solidFill>
          <a:ln>
            <a:noFill/>
          </a:ln>
        </p:spPr>
        <p:txBody>
          <a:bodyPr lIns="91425" tIns="91425" rIns="91425" bIns="91425" anchor="ctr" anchorCtr="0">
            <a:noAutofit/>
          </a:bodyPr>
          <a:lstStyle/>
          <a:p>
            <a:pPr algn="ctr" defTabSz="914400">
              <a:defRPr/>
            </a:pPr>
            <a:endParaRPr lang="en" sz="1200" kern="0" dirty="0">
              <a:solidFill>
                <a:srgbClr val="FFFFFF"/>
              </a:solidFill>
              <a:latin typeface="Muli"/>
              <a:ea typeface="Muli"/>
              <a:cs typeface="Muli"/>
              <a:sym typeface="Muli"/>
            </a:endParaRPr>
          </a:p>
        </p:txBody>
      </p:sp>
      <p:sp>
        <p:nvSpPr>
          <p:cNvPr id="8" name="文本框 8">
            <a:extLst>
              <a:ext uri="{FF2B5EF4-FFF2-40B4-BE49-F238E27FC236}">
                <a16:creationId xmlns:a16="http://schemas.microsoft.com/office/drawing/2014/main" id="{88E1921B-021D-4675-8F2A-FDA4BB3F2AD9}"/>
              </a:ext>
            </a:extLst>
          </p:cNvPr>
          <p:cNvSpPr txBox="1"/>
          <p:nvPr/>
        </p:nvSpPr>
        <p:spPr>
          <a:xfrm>
            <a:off x="1720908" y="83126"/>
            <a:ext cx="1024700" cy="1569660"/>
          </a:xfrm>
          <a:prstGeom prst="rect">
            <a:avLst/>
          </a:prstGeom>
          <a:noFill/>
        </p:spPr>
        <p:txBody>
          <a:bodyPr wrap="square" rtlCol="0">
            <a:spAutoFit/>
          </a:bodyPr>
          <a:lstStyle/>
          <a:p>
            <a:pPr defTabSz="914400">
              <a:defRPr/>
            </a:pPr>
            <a:r>
              <a:rPr lang="zh-CN" altLang="en-US" sz="9600" b="1" kern="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rPr>
              <a:t>“</a:t>
            </a:r>
            <a:endParaRPr lang="zh-CN" altLang="en-US" sz="9600" b="1" kern="0" spc="-30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endParaRPr>
          </a:p>
        </p:txBody>
      </p:sp>
      <p:sp>
        <p:nvSpPr>
          <p:cNvPr id="9" name="Shape 203">
            <a:extLst>
              <a:ext uri="{FF2B5EF4-FFF2-40B4-BE49-F238E27FC236}">
                <a16:creationId xmlns:a16="http://schemas.microsoft.com/office/drawing/2014/main" id="{8A13DD77-59DE-4033-B2F1-96008847AA34}"/>
              </a:ext>
            </a:extLst>
          </p:cNvPr>
          <p:cNvSpPr txBox="1">
            <a:spLocks/>
          </p:cNvSpPr>
          <p:nvPr/>
        </p:nvSpPr>
        <p:spPr>
          <a:xfrm>
            <a:off x="2460997" y="250977"/>
            <a:ext cx="6313727" cy="712061"/>
          </a:xfrm>
          <a:prstGeom prst="rect">
            <a:avLst/>
          </a:prstGeom>
          <a:noFill/>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defTabSz="914400">
              <a:defRPr/>
            </a:pPr>
            <a:r>
              <a:rPr lang="zh-TW" altLang="en-US" sz="30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生涯發展教育內涵與推動</a:t>
            </a:r>
            <a:r>
              <a:rPr lang="en-US" altLang="zh-TW"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-3</a:t>
            </a:r>
            <a:endParaRPr lang="en"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sp>
        <p:nvSpPr>
          <p:cNvPr id="21" name="矩形 20">
            <a:extLst>
              <a:ext uri="{FF2B5EF4-FFF2-40B4-BE49-F238E27FC236}">
                <a16:creationId xmlns:a16="http://schemas.microsoft.com/office/drawing/2014/main" id="{AE627704-FAA3-4CCF-80F3-B297961B8263}"/>
              </a:ext>
            </a:extLst>
          </p:cNvPr>
          <p:cNvSpPr/>
          <p:nvPr/>
        </p:nvSpPr>
        <p:spPr>
          <a:xfrm>
            <a:off x="1824319" y="1106542"/>
            <a:ext cx="4852611" cy="523220"/>
          </a:xfrm>
          <a:prstGeom prst="rect">
            <a:avLst/>
          </a:prstGeom>
        </p:spPr>
        <p:txBody>
          <a:bodyPr wrap="none">
            <a:spAutoFit/>
          </a:bodyPr>
          <a:lstStyle/>
          <a:p>
            <a:pPr algn="ctr" defTabSz="914400">
              <a:defRPr/>
            </a:pPr>
            <a:r>
              <a:rPr lang="zh-TW" altLang="en-US" sz="2800" b="1" kern="0" dirty="0">
                <a:solidFill>
                  <a:srgbClr val="7030A0"/>
                </a:solidFill>
                <a:latin typeface="微软雅黑" panose="020B0503020204020204" pitchFamily="34" charset="-122"/>
                <a:ea typeface="微软雅黑" panose="020B0503020204020204" pitchFamily="34" charset="-122"/>
                <a:cs typeface="Arial"/>
                <a:sym typeface="Arial"/>
              </a:rPr>
              <a:t>十二年國民基本教育課程綱要</a:t>
            </a:r>
            <a:endParaRPr lang="zh-CN" altLang="en-US" sz="2800" b="1" kern="0" dirty="0">
              <a:solidFill>
                <a:srgbClr val="7030A0"/>
              </a:solidFill>
              <a:latin typeface="微软雅黑" panose="020B0503020204020204" pitchFamily="34" charset="-122"/>
              <a:ea typeface="微软雅黑" panose="020B0503020204020204" pitchFamily="34" charset="-122"/>
              <a:cs typeface="Arial"/>
              <a:sym typeface="Arial"/>
            </a:endParaRPr>
          </a:p>
        </p:txBody>
      </p:sp>
      <p:sp>
        <p:nvSpPr>
          <p:cNvPr id="24" name="文字方塊 13">
            <a:extLst>
              <a:ext uri="{FF2B5EF4-FFF2-40B4-BE49-F238E27FC236}">
                <a16:creationId xmlns:a16="http://schemas.microsoft.com/office/drawing/2014/main" id="{2931C043-0285-4A66-A9F8-2F89B156CD3A}"/>
              </a:ext>
            </a:extLst>
          </p:cNvPr>
          <p:cNvSpPr txBox="1"/>
          <p:nvPr/>
        </p:nvSpPr>
        <p:spPr>
          <a:xfrm>
            <a:off x="6040439" y="6186336"/>
            <a:ext cx="4321175" cy="277812"/>
          </a:xfrm>
          <a:prstGeom prst="rect">
            <a:avLst/>
          </a:prstGeom>
          <a:solidFill>
            <a:schemeClr val="bg1"/>
          </a:solidFill>
          <a:ln>
            <a:solidFill>
              <a:schemeClr val="bg1">
                <a:lumMod val="65000"/>
              </a:schemeClr>
            </a:solidFill>
            <a:prstDash val="dash"/>
          </a:ln>
        </p:spPr>
        <p:txBody>
          <a:bodyPr>
            <a:spAutoFit/>
          </a:bodyPr>
          <a:lstStyle>
            <a:defPPr>
              <a:defRPr lang="zh-CN"/>
            </a:defPPr>
            <a:lvl1pPr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5pPr>
            <a:lvl6pPr marL="22860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6pPr>
            <a:lvl7pPr marL="27432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7pPr>
            <a:lvl8pPr marL="32004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8pPr>
            <a:lvl9pPr marL="36576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9pPr>
          </a:lstStyle>
          <a:p>
            <a:pPr defTabSz="914400">
              <a:defRPr/>
            </a:pPr>
            <a:r>
              <a:rPr lang="zh-TW" altLang="en-US" sz="1200" dirty="0">
                <a:solidFill>
                  <a:srgbClr val="000000"/>
                </a:solidFill>
                <a:latin typeface="Microsoft YaHei" panose="020B0503020204020204" pitchFamily="34" charset="-122"/>
                <a:ea typeface="Microsoft YaHei" panose="020B0503020204020204" pitchFamily="34" charset="-122"/>
                <a:sym typeface="Arial"/>
              </a:rPr>
              <a:t>資料來源：十二年國民基本教育課程綱要─議題融入說明手冊</a:t>
            </a:r>
          </a:p>
        </p:txBody>
      </p:sp>
      <p:sp>
        <p:nvSpPr>
          <p:cNvPr id="15" name="文字方塊 14">
            <a:extLst>
              <a:ext uri="{FF2B5EF4-FFF2-40B4-BE49-F238E27FC236}">
                <a16:creationId xmlns:a16="http://schemas.microsoft.com/office/drawing/2014/main" id="{0AA3F012-6AEB-432B-A33A-6041CEA5AC07}"/>
              </a:ext>
            </a:extLst>
          </p:cNvPr>
          <p:cNvSpPr txBox="1"/>
          <p:nvPr/>
        </p:nvSpPr>
        <p:spPr>
          <a:xfrm>
            <a:off x="1982321" y="1773267"/>
            <a:ext cx="8379292" cy="4346831"/>
          </a:xfrm>
          <a:prstGeom prst="rect">
            <a:avLst/>
          </a:prstGeom>
          <a:solidFill>
            <a:schemeClr val="bg1">
              <a:alpha val="95000"/>
            </a:schemeClr>
          </a:solidFill>
          <a:ln w="19050">
            <a:solidFill>
              <a:srgbClr val="435F86"/>
            </a:solidFill>
            <a:prstDash val="dash"/>
          </a:ln>
        </p:spPr>
        <p:txBody>
          <a:bodyPr wrap="square">
            <a:spAutoFit/>
          </a:bodyPr>
          <a:lstStyle>
            <a:defPPr>
              <a:defRPr lang="zh-CN"/>
            </a:defPPr>
            <a:lvl1pPr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5pPr>
            <a:lvl6pPr marL="22860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6pPr>
            <a:lvl7pPr marL="27432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7pPr>
            <a:lvl8pPr marL="32004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8pPr>
            <a:lvl9pPr marL="36576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9pPr>
          </a:lstStyle>
          <a:p>
            <a:pPr defTabSz="914400">
              <a:defRPr/>
            </a:pPr>
            <a:r>
              <a:rPr lang="zh-TW" altLang="en-US" sz="2000" b="1" dirty="0">
                <a:solidFill>
                  <a:srgbClr val="3A81BA">
                    <a:lumMod val="75000"/>
                  </a:srgbClr>
                </a:solidFill>
                <a:latin typeface="Microsoft YaHei" panose="020B0503020204020204" pitchFamily="34" charset="-122"/>
                <a:ea typeface="Microsoft YaHei" panose="020B0503020204020204" pitchFamily="34" charset="-122"/>
                <a:sym typeface="Arial"/>
              </a:rPr>
              <a:t>學習主題與實質內涵</a:t>
            </a:r>
            <a:r>
              <a:rPr lang="en-US" altLang="zh-TW" sz="2000" b="1" dirty="0">
                <a:solidFill>
                  <a:srgbClr val="3A81BA">
                    <a:lumMod val="75000"/>
                  </a:srgbClr>
                </a:solidFill>
                <a:latin typeface="Microsoft YaHei" panose="020B0503020204020204" pitchFamily="34" charset="-122"/>
                <a:ea typeface="Microsoft YaHei" panose="020B0503020204020204" pitchFamily="34" charset="-122"/>
                <a:sym typeface="Arial"/>
              </a:rPr>
              <a:t>-</a:t>
            </a:r>
            <a:r>
              <a:rPr lang="zh-TW" altLang="en-US" sz="2000" b="1" dirty="0">
                <a:solidFill>
                  <a:srgbClr val="3A81BA">
                    <a:lumMod val="75000"/>
                  </a:srgbClr>
                </a:solidFill>
                <a:latin typeface="Microsoft YaHei" panose="020B0503020204020204" pitchFamily="34" charset="-122"/>
                <a:ea typeface="Microsoft YaHei" panose="020B0503020204020204" pitchFamily="34" charset="-122"/>
                <a:sym typeface="Arial"/>
              </a:rPr>
              <a:t>融入領域</a:t>
            </a:r>
            <a:r>
              <a:rPr lang="en-US" altLang="zh-TW" sz="2000" b="1" dirty="0">
                <a:solidFill>
                  <a:srgbClr val="3A81BA">
                    <a:lumMod val="75000"/>
                  </a:srgbClr>
                </a:solidFill>
                <a:latin typeface="Microsoft YaHei" panose="020B0503020204020204" pitchFamily="34" charset="-122"/>
                <a:ea typeface="Microsoft YaHei" panose="020B0503020204020204" pitchFamily="34" charset="-122"/>
                <a:sym typeface="Arial"/>
              </a:rPr>
              <a:t>/</a:t>
            </a:r>
            <a:r>
              <a:rPr lang="zh-TW" altLang="en-US" sz="2000" b="1" dirty="0">
                <a:solidFill>
                  <a:srgbClr val="3A81BA">
                    <a:lumMod val="75000"/>
                  </a:srgbClr>
                </a:solidFill>
                <a:latin typeface="Microsoft YaHei" panose="020B0503020204020204" pitchFamily="34" charset="-122"/>
                <a:ea typeface="Microsoft YaHei" panose="020B0503020204020204" pitchFamily="34" charset="-122"/>
                <a:sym typeface="Arial"/>
              </a:rPr>
              <a:t>科目的說明</a:t>
            </a:r>
            <a:r>
              <a:rPr lang="en-US" altLang="zh-TW" sz="2000" b="1" dirty="0">
                <a:solidFill>
                  <a:srgbClr val="3A81BA">
                    <a:lumMod val="75000"/>
                  </a:srgbClr>
                </a:solidFill>
                <a:latin typeface="Microsoft YaHei" panose="020B0503020204020204" pitchFamily="34" charset="-122"/>
                <a:ea typeface="Microsoft YaHei" panose="020B0503020204020204" pitchFamily="34" charset="-122"/>
                <a:sym typeface="Arial"/>
              </a:rPr>
              <a:t>(1)</a:t>
            </a:r>
          </a:p>
          <a:p>
            <a:pPr defTabSz="914400">
              <a:defRPr/>
            </a:pPr>
            <a:endParaRPr lang="en-US" altLang="zh-TW" sz="2000" b="1" dirty="0">
              <a:solidFill>
                <a:srgbClr val="3A81BA">
                  <a:lumMod val="75000"/>
                </a:srgbClr>
              </a:solidFill>
              <a:latin typeface="Microsoft YaHei" panose="020B0503020204020204" pitchFamily="34" charset="-122"/>
              <a:ea typeface="Microsoft YaHei" panose="020B0503020204020204" pitchFamily="34" charset="-122"/>
              <a:sym typeface="Arial"/>
            </a:endParaRPr>
          </a:p>
          <a:p>
            <a:pPr defTabSz="914400">
              <a:lnSpc>
                <a:spcPct val="150000"/>
              </a:lnSpc>
              <a:defRPr/>
            </a:pPr>
            <a:r>
              <a:rPr lang="zh-TW" altLang="en-US" sz="2000" b="1" dirty="0">
                <a:solidFill>
                  <a:srgbClr val="000000"/>
                </a:solidFill>
                <a:latin typeface="Microsoft YaHei" panose="020B0503020204020204" pitchFamily="34" charset="-122"/>
                <a:ea typeface="Microsoft YaHei" panose="020B0503020204020204" pitchFamily="34" charset="-122"/>
                <a:sym typeface="Arial"/>
              </a:rPr>
              <a:t>◆ 建議融入之領域</a:t>
            </a:r>
            <a:r>
              <a:rPr lang="en-US" altLang="zh-TW" sz="2000" b="1" dirty="0">
                <a:solidFill>
                  <a:srgbClr val="000000"/>
                </a:solidFill>
                <a:latin typeface="Microsoft YaHei" panose="020B0503020204020204" pitchFamily="34" charset="-122"/>
                <a:ea typeface="Microsoft YaHei" panose="020B0503020204020204" pitchFamily="34" charset="-122"/>
                <a:sym typeface="Arial"/>
              </a:rPr>
              <a:t>/</a:t>
            </a:r>
            <a:r>
              <a:rPr lang="zh-TW" altLang="en-US" sz="2000" b="1" dirty="0">
                <a:solidFill>
                  <a:srgbClr val="000000"/>
                </a:solidFill>
                <a:latin typeface="Microsoft YaHei" panose="020B0503020204020204" pitchFamily="34" charset="-122"/>
                <a:ea typeface="Microsoft YaHei" panose="020B0503020204020204" pitchFamily="34" charset="-122"/>
                <a:sym typeface="Arial"/>
              </a:rPr>
              <a:t>科目：</a:t>
            </a:r>
            <a:endParaRPr lang="en-US" altLang="zh-TW" sz="2000" b="1" dirty="0">
              <a:solidFill>
                <a:srgbClr val="000000"/>
              </a:solidFill>
              <a:latin typeface="Microsoft YaHei" panose="020B0503020204020204" pitchFamily="34" charset="-122"/>
              <a:ea typeface="Microsoft YaHei" panose="020B0503020204020204" pitchFamily="34" charset="-122"/>
              <a:sym typeface="Arial"/>
            </a:endParaRPr>
          </a:p>
          <a:p>
            <a:pPr marL="447675" defTabSz="914400">
              <a:lnSpc>
                <a:spcPct val="150000"/>
              </a:lnSpc>
              <a:defRPr/>
            </a:pPr>
            <a:r>
              <a:rPr lang="zh-TW" altLang="en-US" sz="2000" dirty="0">
                <a:solidFill>
                  <a:srgbClr val="000000"/>
                </a:solidFill>
                <a:latin typeface="Microsoft YaHei" panose="020B0503020204020204" pitchFamily="34" charset="-122"/>
                <a:ea typeface="Microsoft YaHei" panose="020B0503020204020204" pitchFamily="34" charset="-122"/>
                <a:sym typeface="Arial"/>
              </a:rPr>
              <a:t>綜合活動領域及高中生涯規劃課程等，其他相關領域（如語文、藝術、自然科學、生活課程等）亦可適切融入。</a:t>
            </a:r>
            <a:endParaRPr lang="en-US" altLang="zh-TW" sz="2000" dirty="0">
              <a:solidFill>
                <a:srgbClr val="000000"/>
              </a:solidFill>
              <a:latin typeface="Microsoft YaHei" panose="020B0503020204020204" pitchFamily="34" charset="-122"/>
              <a:ea typeface="Microsoft YaHei" panose="020B0503020204020204" pitchFamily="34" charset="-122"/>
              <a:sym typeface="Arial"/>
            </a:endParaRPr>
          </a:p>
          <a:p>
            <a:pPr defTabSz="914400">
              <a:lnSpc>
                <a:spcPct val="150000"/>
              </a:lnSpc>
              <a:defRPr/>
            </a:pPr>
            <a:r>
              <a:rPr lang="zh-TW" altLang="en-US" sz="2000" b="1" dirty="0">
                <a:solidFill>
                  <a:srgbClr val="000000"/>
                </a:solidFill>
                <a:latin typeface="Microsoft YaHei" panose="020B0503020204020204" pitchFamily="34" charset="-122"/>
                <a:ea typeface="Microsoft YaHei" panose="020B0503020204020204" pitchFamily="34" charset="-122"/>
                <a:sym typeface="Arial"/>
              </a:rPr>
              <a:t>◆ 融入原則說明：</a:t>
            </a:r>
            <a:endParaRPr lang="en-US" altLang="zh-TW" sz="2000" b="1" dirty="0">
              <a:solidFill>
                <a:srgbClr val="000000"/>
              </a:solidFill>
              <a:latin typeface="Microsoft YaHei" panose="020B0503020204020204" pitchFamily="34" charset="-122"/>
              <a:ea typeface="Microsoft YaHei" panose="020B0503020204020204" pitchFamily="34" charset="-122"/>
              <a:sym typeface="Arial"/>
            </a:endParaRPr>
          </a:p>
          <a:p>
            <a:pPr marL="447675" defTabSz="914400">
              <a:lnSpc>
                <a:spcPct val="150000"/>
              </a:lnSpc>
              <a:defRPr/>
            </a:pPr>
            <a:r>
              <a:rPr lang="zh-TW" altLang="en-US" sz="2000" dirty="0">
                <a:solidFill>
                  <a:srgbClr val="000000"/>
                </a:solidFill>
                <a:latin typeface="Microsoft YaHei" panose="020B0503020204020204" pitchFamily="34" charset="-122"/>
                <a:ea typeface="Microsoft YaHei" panose="020B0503020204020204" pitchFamily="34" charset="-122"/>
                <a:sym typeface="Arial"/>
              </a:rPr>
              <a:t>依據各教育階段的課程內涵，逐步設計生涯規劃相關課程、教材、教學及評量方式，鼓勵教師將生涯規劃基本理念、自我探索、工作</a:t>
            </a:r>
            <a:r>
              <a:rPr lang="en-US" altLang="zh-TW" sz="2000" dirty="0">
                <a:solidFill>
                  <a:srgbClr val="000000"/>
                </a:solidFill>
                <a:latin typeface="Microsoft YaHei" panose="020B0503020204020204" pitchFamily="34" charset="-122"/>
                <a:ea typeface="Microsoft YaHei" panose="020B0503020204020204" pitchFamily="34" charset="-122"/>
                <a:sym typeface="Arial"/>
              </a:rPr>
              <a:t>/</a:t>
            </a:r>
            <a:r>
              <a:rPr lang="zh-TW" altLang="en-US" sz="2000" dirty="0">
                <a:solidFill>
                  <a:srgbClr val="000000"/>
                </a:solidFill>
                <a:latin typeface="Microsoft YaHei" panose="020B0503020204020204" pitchFamily="34" charset="-122"/>
                <a:ea typeface="Microsoft YaHei" panose="020B0503020204020204" pitchFamily="34" charset="-122"/>
                <a:sym typeface="Arial"/>
              </a:rPr>
              <a:t>教育環境探索及生涯決定與行動計畫等概念融入課程中，以引導學生適性發展，開展生涯願景，並陶冶其終身學習的意願與能力。</a:t>
            </a:r>
            <a:endParaRPr lang="en-US" altLang="zh-TW" sz="2000" b="1" dirty="0">
              <a:solidFill>
                <a:srgbClr val="000000"/>
              </a:solidFill>
              <a:latin typeface="Microsoft YaHei" panose="020B0503020204020204" pitchFamily="34" charset="-122"/>
              <a:ea typeface="Microsoft YaHei" panose="020B0503020204020204" pitchFamily="34" charset="-122"/>
              <a:sym typeface="Arial"/>
            </a:endParaRPr>
          </a:p>
        </p:txBody>
      </p:sp>
    </p:spTree>
    <p:extLst>
      <p:ext uri="{BB962C8B-B14F-4D97-AF65-F5344CB8AC3E}">
        <p14:creationId xmlns:p14="http://schemas.microsoft.com/office/powerpoint/2010/main" val="12378967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12" name="Shape 352">
            <a:extLst>
              <a:ext uri="{FF2B5EF4-FFF2-40B4-BE49-F238E27FC236}">
                <a16:creationId xmlns:a16="http://schemas.microsoft.com/office/drawing/2014/main" id="{B5DEDCC9-E128-4C00-B7D0-3A9ACC07E6C4}"/>
              </a:ext>
            </a:extLst>
          </p:cNvPr>
          <p:cNvSpPr/>
          <p:nvPr/>
        </p:nvSpPr>
        <p:spPr>
          <a:xfrm>
            <a:off x="1524001" y="250978"/>
            <a:ext cx="7250723" cy="712061"/>
          </a:xfrm>
          <a:prstGeom prst="rect">
            <a:avLst/>
          </a:prstGeom>
          <a:solidFill>
            <a:srgbClr val="F8CBAD"/>
          </a:solidFill>
          <a:ln>
            <a:noFill/>
          </a:ln>
        </p:spPr>
        <p:txBody>
          <a:bodyPr lIns="91425" tIns="91425" rIns="91425" bIns="91425" anchor="ctr" anchorCtr="0">
            <a:noAutofit/>
          </a:bodyPr>
          <a:lstStyle/>
          <a:p>
            <a:pPr algn="ctr" defTabSz="914400">
              <a:defRPr/>
            </a:pPr>
            <a:endParaRPr lang="en" sz="1200" kern="0" dirty="0">
              <a:solidFill>
                <a:srgbClr val="FFFFFF"/>
              </a:solidFill>
              <a:latin typeface="Muli"/>
              <a:ea typeface="Muli"/>
              <a:cs typeface="Muli"/>
              <a:sym typeface="Muli"/>
            </a:endParaRPr>
          </a:p>
        </p:txBody>
      </p:sp>
      <p:sp>
        <p:nvSpPr>
          <p:cNvPr id="8" name="文本框 8">
            <a:extLst>
              <a:ext uri="{FF2B5EF4-FFF2-40B4-BE49-F238E27FC236}">
                <a16:creationId xmlns:a16="http://schemas.microsoft.com/office/drawing/2014/main" id="{88E1921B-021D-4675-8F2A-FDA4BB3F2AD9}"/>
              </a:ext>
            </a:extLst>
          </p:cNvPr>
          <p:cNvSpPr txBox="1"/>
          <p:nvPr/>
        </p:nvSpPr>
        <p:spPr>
          <a:xfrm>
            <a:off x="1720908" y="83126"/>
            <a:ext cx="1024700" cy="1569660"/>
          </a:xfrm>
          <a:prstGeom prst="rect">
            <a:avLst/>
          </a:prstGeom>
          <a:noFill/>
        </p:spPr>
        <p:txBody>
          <a:bodyPr wrap="square" rtlCol="0">
            <a:spAutoFit/>
          </a:bodyPr>
          <a:lstStyle/>
          <a:p>
            <a:pPr defTabSz="914400">
              <a:defRPr/>
            </a:pPr>
            <a:r>
              <a:rPr lang="zh-CN" altLang="en-US" sz="9600" b="1" kern="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rPr>
              <a:t>“</a:t>
            </a:r>
            <a:endParaRPr lang="zh-CN" altLang="en-US" sz="9600" b="1" kern="0" spc="-30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endParaRPr>
          </a:p>
        </p:txBody>
      </p:sp>
      <p:sp>
        <p:nvSpPr>
          <p:cNvPr id="9" name="Shape 203">
            <a:extLst>
              <a:ext uri="{FF2B5EF4-FFF2-40B4-BE49-F238E27FC236}">
                <a16:creationId xmlns:a16="http://schemas.microsoft.com/office/drawing/2014/main" id="{8A13DD77-59DE-4033-B2F1-96008847AA34}"/>
              </a:ext>
            </a:extLst>
          </p:cNvPr>
          <p:cNvSpPr txBox="1">
            <a:spLocks/>
          </p:cNvSpPr>
          <p:nvPr/>
        </p:nvSpPr>
        <p:spPr>
          <a:xfrm>
            <a:off x="2460997" y="250977"/>
            <a:ext cx="6313727" cy="712061"/>
          </a:xfrm>
          <a:prstGeom prst="rect">
            <a:avLst/>
          </a:prstGeom>
          <a:noFill/>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defTabSz="914400">
              <a:defRPr/>
            </a:pPr>
            <a:r>
              <a:rPr lang="zh-TW" altLang="en-US" sz="30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生涯發展教育內涵與推動</a:t>
            </a:r>
            <a:r>
              <a:rPr lang="en-US" altLang="zh-TW"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-4</a:t>
            </a:r>
            <a:endParaRPr lang="en"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sp>
        <p:nvSpPr>
          <p:cNvPr id="21" name="矩形 20">
            <a:extLst>
              <a:ext uri="{FF2B5EF4-FFF2-40B4-BE49-F238E27FC236}">
                <a16:creationId xmlns:a16="http://schemas.microsoft.com/office/drawing/2014/main" id="{AE627704-FAA3-4CCF-80F3-B297961B8263}"/>
              </a:ext>
            </a:extLst>
          </p:cNvPr>
          <p:cNvSpPr/>
          <p:nvPr/>
        </p:nvSpPr>
        <p:spPr>
          <a:xfrm>
            <a:off x="1824319" y="1031970"/>
            <a:ext cx="4852611" cy="523220"/>
          </a:xfrm>
          <a:prstGeom prst="rect">
            <a:avLst/>
          </a:prstGeom>
        </p:spPr>
        <p:txBody>
          <a:bodyPr wrap="none">
            <a:spAutoFit/>
          </a:bodyPr>
          <a:lstStyle/>
          <a:p>
            <a:pPr algn="ctr" defTabSz="914400">
              <a:defRPr/>
            </a:pPr>
            <a:r>
              <a:rPr lang="zh-TW" altLang="en-US" sz="2800" b="1" kern="0" dirty="0">
                <a:solidFill>
                  <a:srgbClr val="7030A0"/>
                </a:solidFill>
                <a:latin typeface="微软雅黑" panose="020B0503020204020204" pitchFamily="34" charset="-122"/>
                <a:ea typeface="微软雅黑" panose="020B0503020204020204" pitchFamily="34" charset="-122"/>
                <a:cs typeface="Arial"/>
                <a:sym typeface="Arial"/>
              </a:rPr>
              <a:t>十二年國民基本教育課程綱要</a:t>
            </a:r>
            <a:endParaRPr lang="zh-CN" altLang="en-US" sz="2800" b="1" kern="0" dirty="0">
              <a:solidFill>
                <a:srgbClr val="7030A0"/>
              </a:solidFill>
              <a:latin typeface="微软雅黑" panose="020B0503020204020204" pitchFamily="34" charset="-122"/>
              <a:ea typeface="微软雅黑" panose="020B0503020204020204" pitchFamily="34" charset="-122"/>
              <a:cs typeface="Arial"/>
              <a:sym typeface="Arial"/>
            </a:endParaRPr>
          </a:p>
        </p:txBody>
      </p:sp>
      <p:sp>
        <p:nvSpPr>
          <p:cNvPr id="24" name="文字方塊 13">
            <a:extLst>
              <a:ext uri="{FF2B5EF4-FFF2-40B4-BE49-F238E27FC236}">
                <a16:creationId xmlns:a16="http://schemas.microsoft.com/office/drawing/2014/main" id="{2931C043-0285-4A66-A9F8-2F89B156CD3A}"/>
              </a:ext>
            </a:extLst>
          </p:cNvPr>
          <p:cNvSpPr txBox="1"/>
          <p:nvPr/>
        </p:nvSpPr>
        <p:spPr>
          <a:xfrm>
            <a:off x="6774826" y="5788609"/>
            <a:ext cx="4321175" cy="277812"/>
          </a:xfrm>
          <a:prstGeom prst="rect">
            <a:avLst/>
          </a:prstGeom>
          <a:solidFill>
            <a:schemeClr val="bg1"/>
          </a:solidFill>
          <a:ln>
            <a:solidFill>
              <a:schemeClr val="bg1">
                <a:lumMod val="65000"/>
              </a:schemeClr>
            </a:solidFill>
            <a:prstDash val="dash"/>
          </a:ln>
        </p:spPr>
        <p:txBody>
          <a:bodyPr>
            <a:spAutoFit/>
          </a:bodyPr>
          <a:lstStyle>
            <a:defPPr>
              <a:defRPr lang="zh-CN"/>
            </a:defPPr>
            <a:lvl1pPr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5pPr>
            <a:lvl6pPr marL="22860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6pPr>
            <a:lvl7pPr marL="27432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7pPr>
            <a:lvl8pPr marL="32004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8pPr>
            <a:lvl9pPr marL="36576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9pPr>
          </a:lstStyle>
          <a:p>
            <a:pPr defTabSz="914400">
              <a:defRPr/>
            </a:pPr>
            <a:r>
              <a:rPr lang="zh-TW" altLang="en-US" sz="1200" dirty="0">
                <a:solidFill>
                  <a:srgbClr val="000000"/>
                </a:solidFill>
                <a:latin typeface="Microsoft YaHei" panose="020B0503020204020204" pitchFamily="34" charset="-122"/>
                <a:ea typeface="Microsoft YaHei" panose="020B0503020204020204" pitchFamily="34" charset="-122"/>
                <a:sym typeface="Arial"/>
              </a:rPr>
              <a:t>資料來源：十二年國民基本教育課程綱要─議題融入說明手冊</a:t>
            </a:r>
          </a:p>
        </p:txBody>
      </p:sp>
      <p:sp>
        <p:nvSpPr>
          <p:cNvPr id="15" name="文字方塊 14">
            <a:extLst>
              <a:ext uri="{FF2B5EF4-FFF2-40B4-BE49-F238E27FC236}">
                <a16:creationId xmlns:a16="http://schemas.microsoft.com/office/drawing/2014/main" id="{0AA3F012-6AEB-432B-A33A-6041CEA5AC07}"/>
              </a:ext>
            </a:extLst>
          </p:cNvPr>
          <p:cNvSpPr txBox="1"/>
          <p:nvPr/>
        </p:nvSpPr>
        <p:spPr>
          <a:xfrm>
            <a:off x="1906354" y="1624123"/>
            <a:ext cx="8459805" cy="3188180"/>
          </a:xfrm>
          <a:prstGeom prst="rect">
            <a:avLst/>
          </a:prstGeom>
          <a:solidFill>
            <a:schemeClr val="bg1">
              <a:alpha val="95000"/>
            </a:schemeClr>
          </a:solidFill>
          <a:ln w="19050">
            <a:solidFill>
              <a:srgbClr val="435F86"/>
            </a:solidFill>
            <a:prstDash val="dash"/>
          </a:ln>
        </p:spPr>
        <p:txBody>
          <a:bodyPr wrap="square">
            <a:spAutoFit/>
          </a:bodyPr>
          <a:lstStyle>
            <a:defPPr>
              <a:defRPr lang="zh-CN"/>
            </a:defPPr>
            <a:lvl1pPr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5pPr>
            <a:lvl6pPr marL="22860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6pPr>
            <a:lvl7pPr marL="27432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7pPr>
            <a:lvl8pPr marL="32004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8pPr>
            <a:lvl9pPr marL="36576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9pPr>
          </a:lstStyle>
          <a:p>
            <a:pPr defTabSz="914400">
              <a:defRPr/>
            </a:pPr>
            <a:r>
              <a:rPr lang="zh-TW" altLang="en-US" b="1" dirty="0">
                <a:solidFill>
                  <a:srgbClr val="3A81BA">
                    <a:lumMod val="75000"/>
                  </a:srgbClr>
                </a:solidFill>
                <a:latin typeface="Microsoft YaHei" panose="020B0503020204020204" pitchFamily="34" charset="-122"/>
                <a:ea typeface="Microsoft YaHei" panose="020B0503020204020204" pitchFamily="34" charset="-122"/>
                <a:sym typeface="Arial"/>
              </a:rPr>
              <a:t>學習主題與實質內涵</a:t>
            </a:r>
            <a:r>
              <a:rPr lang="en-US" altLang="zh-TW" b="1" dirty="0">
                <a:solidFill>
                  <a:srgbClr val="3A81BA">
                    <a:lumMod val="75000"/>
                  </a:srgbClr>
                </a:solidFill>
                <a:latin typeface="Microsoft YaHei" panose="020B0503020204020204" pitchFamily="34" charset="-122"/>
                <a:ea typeface="Microsoft YaHei" panose="020B0503020204020204" pitchFamily="34" charset="-122"/>
                <a:sym typeface="Arial"/>
              </a:rPr>
              <a:t>-</a:t>
            </a:r>
            <a:r>
              <a:rPr lang="zh-TW" altLang="en-US" b="1" dirty="0">
                <a:solidFill>
                  <a:srgbClr val="3A81BA">
                    <a:lumMod val="75000"/>
                  </a:srgbClr>
                </a:solidFill>
                <a:latin typeface="Microsoft YaHei" panose="020B0503020204020204" pitchFamily="34" charset="-122"/>
                <a:ea typeface="Microsoft YaHei" panose="020B0503020204020204" pitchFamily="34" charset="-122"/>
                <a:sym typeface="Arial"/>
              </a:rPr>
              <a:t>融入領域</a:t>
            </a:r>
            <a:r>
              <a:rPr lang="en-US" altLang="zh-TW" b="1" dirty="0">
                <a:solidFill>
                  <a:srgbClr val="3A81BA">
                    <a:lumMod val="75000"/>
                  </a:srgbClr>
                </a:solidFill>
                <a:latin typeface="Microsoft YaHei" panose="020B0503020204020204" pitchFamily="34" charset="-122"/>
                <a:ea typeface="Microsoft YaHei" panose="020B0503020204020204" pitchFamily="34" charset="-122"/>
                <a:sym typeface="Arial"/>
              </a:rPr>
              <a:t>/</a:t>
            </a:r>
            <a:r>
              <a:rPr lang="zh-TW" altLang="en-US" b="1" dirty="0">
                <a:solidFill>
                  <a:srgbClr val="3A81BA">
                    <a:lumMod val="75000"/>
                  </a:srgbClr>
                </a:solidFill>
                <a:latin typeface="Microsoft YaHei" panose="020B0503020204020204" pitchFamily="34" charset="-122"/>
                <a:ea typeface="Microsoft YaHei" panose="020B0503020204020204" pitchFamily="34" charset="-122"/>
                <a:sym typeface="Arial"/>
              </a:rPr>
              <a:t>科目的說明</a:t>
            </a:r>
            <a:r>
              <a:rPr lang="en-US" altLang="zh-TW" b="1" dirty="0">
                <a:solidFill>
                  <a:srgbClr val="3A81BA">
                    <a:lumMod val="75000"/>
                  </a:srgbClr>
                </a:solidFill>
                <a:latin typeface="Microsoft YaHei" panose="020B0503020204020204" pitchFamily="34" charset="-122"/>
                <a:ea typeface="Microsoft YaHei" panose="020B0503020204020204" pitchFamily="34" charset="-122"/>
                <a:sym typeface="Arial"/>
              </a:rPr>
              <a:t>(2)</a:t>
            </a:r>
          </a:p>
          <a:p>
            <a:pPr defTabSz="914400">
              <a:defRPr/>
            </a:pPr>
            <a:r>
              <a:rPr lang="zh-TW" altLang="en-US" b="1" dirty="0">
                <a:solidFill>
                  <a:srgbClr val="000000"/>
                </a:solidFill>
                <a:latin typeface="Microsoft YaHei" panose="020B0503020204020204" pitchFamily="34" charset="-122"/>
                <a:ea typeface="Microsoft YaHei" panose="020B0503020204020204" pitchFamily="34" charset="-122"/>
                <a:sym typeface="Arial"/>
              </a:rPr>
              <a:t>◆ 舉例：</a:t>
            </a:r>
            <a:endParaRPr lang="en-US" altLang="zh-TW" b="1" dirty="0">
              <a:solidFill>
                <a:srgbClr val="000000"/>
              </a:solidFill>
              <a:latin typeface="Microsoft YaHei" panose="020B0503020204020204" pitchFamily="34" charset="-122"/>
              <a:ea typeface="Microsoft YaHei" panose="020B0503020204020204" pitchFamily="34" charset="-122"/>
              <a:sym typeface="Arial"/>
            </a:endParaRPr>
          </a:p>
          <a:p>
            <a:pPr marL="790575" indent="-342900" defTabSz="914400">
              <a:lnSpc>
                <a:spcPct val="150000"/>
              </a:lnSpc>
              <a:buFontTx/>
              <a:buAutoNum type="arabicParenBoth"/>
              <a:defRPr/>
            </a:pPr>
            <a:r>
              <a:rPr lang="zh-TW" altLang="en-US" sz="1600" dirty="0">
                <a:solidFill>
                  <a:srgbClr val="000000"/>
                </a:solidFill>
                <a:latin typeface="Microsoft YaHei" panose="020B0503020204020204" pitchFamily="34" charset="-122"/>
                <a:ea typeface="Microsoft YaHei" panose="020B0503020204020204" pitchFamily="34" charset="-122"/>
                <a:sym typeface="Arial"/>
              </a:rPr>
              <a:t>綜合活動領域：活動課程可設計履歷自傳書寫活動、訪談親友職業活動，或藉由蒐集求職資訊、社區參訪等，融入了解自我特質與工作世界之關係等生涯主題。</a:t>
            </a:r>
            <a:endParaRPr lang="en-US" altLang="zh-TW" sz="1600" dirty="0">
              <a:solidFill>
                <a:srgbClr val="000000"/>
              </a:solidFill>
              <a:latin typeface="Microsoft YaHei" panose="020B0503020204020204" pitchFamily="34" charset="-122"/>
              <a:ea typeface="Microsoft YaHei" panose="020B0503020204020204" pitchFamily="34" charset="-122"/>
              <a:sym typeface="Arial"/>
            </a:endParaRPr>
          </a:p>
          <a:p>
            <a:pPr marL="809625" indent="-361950" defTabSz="914400">
              <a:lnSpc>
                <a:spcPct val="150000"/>
              </a:lnSpc>
              <a:defRPr/>
            </a:pPr>
            <a:r>
              <a:rPr lang="en-US" altLang="zh-TW" sz="1600" dirty="0">
                <a:solidFill>
                  <a:srgbClr val="000000"/>
                </a:solidFill>
                <a:latin typeface="Microsoft YaHei" panose="020B0503020204020204" pitchFamily="34" charset="-122"/>
                <a:ea typeface="Microsoft YaHei" panose="020B0503020204020204" pitchFamily="34" charset="-122"/>
                <a:sym typeface="Arial"/>
              </a:rPr>
              <a:t>(2)</a:t>
            </a:r>
            <a:r>
              <a:rPr lang="zh-TW" altLang="en-US" sz="1600" dirty="0">
                <a:solidFill>
                  <a:srgbClr val="000000"/>
                </a:solidFill>
                <a:latin typeface="Microsoft YaHei" panose="020B0503020204020204" pitchFamily="34" charset="-122"/>
                <a:ea typeface="Microsoft YaHei" panose="020B0503020204020204" pitchFamily="34" charset="-122"/>
                <a:sym typeface="Arial"/>
              </a:rPr>
              <a:t> 社會領域：歷史事件或故事，可融入人生各階段的生涯角色轉化、終身學習概念，以及生涯楷模；公民科涉及理財，可將探索經濟、成就、利他等工作價值觀融入。</a:t>
            </a:r>
            <a:endParaRPr lang="en-US" altLang="zh-TW" sz="1600" dirty="0">
              <a:solidFill>
                <a:srgbClr val="000000"/>
              </a:solidFill>
              <a:latin typeface="Microsoft YaHei" panose="020B0503020204020204" pitchFamily="34" charset="-122"/>
              <a:ea typeface="Microsoft YaHei" panose="020B0503020204020204" pitchFamily="34" charset="-122"/>
              <a:sym typeface="Arial"/>
            </a:endParaRPr>
          </a:p>
          <a:p>
            <a:pPr marL="809625" indent="-361950" defTabSz="914400">
              <a:lnSpc>
                <a:spcPct val="150000"/>
              </a:lnSpc>
              <a:defRPr/>
            </a:pPr>
            <a:r>
              <a:rPr lang="en-US" altLang="zh-TW" sz="1600" dirty="0">
                <a:solidFill>
                  <a:srgbClr val="000000"/>
                </a:solidFill>
                <a:latin typeface="Microsoft YaHei" panose="020B0503020204020204" pitchFamily="34" charset="-122"/>
                <a:ea typeface="Microsoft YaHei" panose="020B0503020204020204" pitchFamily="34" charset="-122"/>
                <a:sym typeface="Arial"/>
              </a:rPr>
              <a:t>(3)</a:t>
            </a:r>
            <a:r>
              <a:rPr lang="zh-TW" altLang="en-US" sz="1600" dirty="0">
                <a:solidFill>
                  <a:srgbClr val="000000"/>
                </a:solidFill>
                <a:latin typeface="Microsoft YaHei" panose="020B0503020204020204" pitchFamily="34" charset="-122"/>
                <a:ea typeface="Microsoft YaHei" panose="020B0503020204020204" pitchFamily="34" charset="-122"/>
                <a:sym typeface="Arial"/>
              </a:rPr>
              <a:t> 健康與體育領域：引用重要風雲人物為生涯楷模，融入成功背後的歷練、探索生涯發展資源與自我的關聯，規劃個人生涯抉擇等主題。</a:t>
            </a:r>
            <a:endParaRPr lang="en-US" altLang="zh-TW" sz="1600" dirty="0">
              <a:solidFill>
                <a:srgbClr val="000000"/>
              </a:solidFill>
              <a:latin typeface="Microsoft YaHei" panose="020B0503020204020204" pitchFamily="34" charset="-122"/>
              <a:ea typeface="Microsoft YaHei" panose="020B0503020204020204" pitchFamily="34" charset="-122"/>
              <a:sym typeface="Arial"/>
            </a:endParaRPr>
          </a:p>
          <a:p>
            <a:pPr marL="809625" indent="-361950" defTabSz="914400">
              <a:lnSpc>
                <a:spcPct val="150000"/>
              </a:lnSpc>
              <a:defRPr/>
            </a:pPr>
            <a:r>
              <a:rPr lang="en-US" altLang="zh-TW" sz="1600" dirty="0">
                <a:solidFill>
                  <a:srgbClr val="000000"/>
                </a:solidFill>
                <a:latin typeface="Microsoft YaHei" panose="020B0503020204020204" pitchFamily="34" charset="-122"/>
                <a:ea typeface="Microsoft YaHei" panose="020B0503020204020204" pitchFamily="34" charset="-122"/>
                <a:sym typeface="Arial"/>
              </a:rPr>
              <a:t>(4)</a:t>
            </a:r>
            <a:r>
              <a:rPr lang="zh-TW" altLang="en-US" sz="1600" dirty="0">
                <a:solidFill>
                  <a:srgbClr val="000000"/>
                </a:solidFill>
                <a:latin typeface="Microsoft YaHei" panose="020B0503020204020204" pitchFamily="34" charset="-122"/>
                <a:ea typeface="Microsoft YaHei" panose="020B0503020204020204" pitchFamily="34" charset="-122"/>
                <a:sym typeface="Arial"/>
              </a:rPr>
              <a:t> 數學領域：涉及數學相關數據運算、原理時，可融入探索自己的性向與職業之關係。</a:t>
            </a:r>
            <a:endParaRPr lang="en-US" altLang="zh-TW" sz="1600" dirty="0">
              <a:solidFill>
                <a:srgbClr val="000000"/>
              </a:solidFill>
              <a:latin typeface="Microsoft YaHei" panose="020B0503020204020204" pitchFamily="34" charset="-122"/>
              <a:ea typeface="Microsoft YaHei" panose="020B0503020204020204" pitchFamily="34" charset="-122"/>
              <a:sym typeface="Arial"/>
            </a:endParaRPr>
          </a:p>
        </p:txBody>
      </p:sp>
    </p:spTree>
    <p:extLst>
      <p:ext uri="{BB962C8B-B14F-4D97-AF65-F5344CB8AC3E}">
        <p14:creationId xmlns:p14="http://schemas.microsoft.com/office/powerpoint/2010/main" val="27566466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12" name="Shape 352">
            <a:extLst>
              <a:ext uri="{FF2B5EF4-FFF2-40B4-BE49-F238E27FC236}">
                <a16:creationId xmlns:a16="http://schemas.microsoft.com/office/drawing/2014/main" id="{B5DEDCC9-E128-4C00-B7D0-3A9ACC07E6C4}"/>
              </a:ext>
            </a:extLst>
          </p:cNvPr>
          <p:cNvSpPr/>
          <p:nvPr/>
        </p:nvSpPr>
        <p:spPr>
          <a:xfrm>
            <a:off x="1524001" y="250978"/>
            <a:ext cx="7250723" cy="712061"/>
          </a:xfrm>
          <a:prstGeom prst="rect">
            <a:avLst/>
          </a:prstGeom>
          <a:solidFill>
            <a:srgbClr val="F8CBAD"/>
          </a:solidFill>
          <a:ln>
            <a:noFill/>
          </a:ln>
        </p:spPr>
        <p:txBody>
          <a:bodyPr lIns="91425" tIns="91425" rIns="91425" bIns="91425" anchor="ctr" anchorCtr="0">
            <a:noAutofit/>
          </a:bodyPr>
          <a:lstStyle/>
          <a:p>
            <a:pPr algn="ctr" defTabSz="914400">
              <a:defRPr/>
            </a:pPr>
            <a:endParaRPr lang="en" sz="1200" kern="0" dirty="0">
              <a:solidFill>
                <a:srgbClr val="FFFFFF"/>
              </a:solidFill>
              <a:latin typeface="Muli"/>
              <a:ea typeface="Muli"/>
              <a:cs typeface="Muli"/>
              <a:sym typeface="Muli"/>
            </a:endParaRPr>
          </a:p>
        </p:txBody>
      </p:sp>
      <p:sp>
        <p:nvSpPr>
          <p:cNvPr id="8" name="文本框 8">
            <a:extLst>
              <a:ext uri="{FF2B5EF4-FFF2-40B4-BE49-F238E27FC236}">
                <a16:creationId xmlns:a16="http://schemas.microsoft.com/office/drawing/2014/main" id="{88E1921B-021D-4675-8F2A-FDA4BB3F2AD9}"/>
              </a:ext>
            </a:extLst>
          </p:cNvPr>
          <p:cNvSpPr txBox="1"/>
          <p:nvPr/>
        </p:nvSpPr>
        <p:spPr>
          <a:xfrm>
            <a:off x="1720908" y="83126"/>
            <a:ext cx="1024700" cy="1569660"/>
          </a:xfrm>
          <a:prstGeom prst="rect">
            <a:avLst/>
          </a:prstGeom>
          <a:noFill/>
        </p:spPr>
        <p:txBody>
          <a:bodyPr wrap="square" rtlCol="0">
            <a:spAutoFit/>
          </a:bodyPr>
          <a:lstStyle/>
          <a:p>
            <a:pPr defTabSz="914400">
              <a:defRPr/>
            </a:pPr>
            <a:r>
              <a:rPr lang="zh-CN" altLang="en-US" sz="9600" b="1" kern="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rPr>
              <a:t>“</a:t>
            </a:r>
            <a:endParaRPr lang="zh-CN" altLang="en-US" sz="9600" b="1" kern="0" spc="-30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endParaRPr>
          </a:p>
        </p:txBody>
      </p:sp>
      <p:sp>
        <p:nvSpPr>
          <p:cNvPr id="9" name="Shape 203">
            <a:extLst>
              <a:ext uri="{FF2B5EF4-FFF2-40B4-BE49-F238E27FC236}">
                <a16:creationId xmlns:a16="http://schemas.microsoft.com/office/drawing/2014/main" id="{8A13DD77-59DE-4033-B2F1-96008847AA34}"/>
              </a:ext>
            </a:extLst>
          </p:cNvPr>
          <p:cNvSpPr txBox="1">
            <a:spLocks/>
          </p:cNvSpPr>
          <p:nvPr/>
        </p:nvSpPr>
        <p:spPr>
          <a:xfrm>
            <a:off x="2460997" y="250977"/>
            <a:ext cx="6313727" cy="712061"/>
          </a:xfrm>
          <a:prstGeom prst="rect">
            <a:avLst/>
          </a:prstGeom>
          <a:noFill/>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defTabSz="914400">
              <a:defRPr/>
            </a:pPr>
            <a:r>
              <a:rPr lang="zh-TW" altLang="en-US" sz="30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生涯發展教育內涵與推動</a:t>
            </a:r>
            <a:r>
              <a:rPr lang="en-US" altLang="zh-TW"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-5</a:t>
            </a:r>
            <a:endParaRPr lang="en"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sp>
        <p:nvSpPr>
          <p:cNvPr id="24" name="文字方塊 13">
            <a:extLst>
              <a:ext uri="{FF2B5EF4-FFF2-40B4-BE49-F238E27FC236}">
                <a16:creationId xmlns:a16="http://schemas.microsoft.com/office/drawing/2014/main" id="{2931C043-0285-4A66-A9F8-2F89B156CD3A}"/>
              </a:ext>
            </a:extLst>
          </p:cNvPr>
          <p:cNvSpPr txBox="1"/>
          <p:nvPr/>
        </p:nvSpPr>
        <p:spPr>
          <a:xfrm>
            <a:off x="6044984" y="6327594"/>
            <a:ext cx="4321175" cy="277812"/>
          </a:xfrm>
          <a:prstGeom prst="rect">
            <a:avLst/>
          </a:prstGeom>
          <a:solidFill>
            <a:schemeClr val="bg1"/>
          </a:solidFill>
          <a:ln>
            <a:solidFill>
              <a:schemeClr val="bg1">
                <a:lumMod val="65000"/>
              </a:schemeClr>
            </a:solidFill>
            <a:prstDash val="dash"/>
          </a:ln>
        </p:spPr>
        <p:txBody>
          <a:bodyPr>
            <a:spAutoFit/>
          </a:bodyPr>
          <a:lstStyle>
            <a:defPPr>
              <a:defRPr lang="zh-CN"/>
            </a:defPPr>
            <a:lvl1pPr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5pPr>
            <a:lvl6pPr marL="22860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6pPr>
            <a:lvl7pPr marL="27432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7pPr>
            <a:lvl8pPr marL="32004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8pPr>
            <a:lvl9pPr marL="36576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9pPr>
          </a:lstStyle>
          <a:p>
            <a:pPr defTabSz="914400">
              <a:defRPr/>
            </a:pPr>
            <a:r>
              <a:rPr lang="zh-TW" altLang="en-US" sz="1200" dirty="0">
                <a:solidFill>
                  <a:srgbClr val="000000"/>
                </a:solidFill>
                <a:latin typeface="Microsoft YaHei" panose="020B0503020204020204" pitchFamily="34" charset="-122"/>
                <a:ea typeface="Microsoft YaHei" panose="020B0503020204020204" pitchFamily="34" charset="-122"/>
                <a:sym typeface="Arial"/>
              </a:rPr>
              <a:t>資料來源：十二年國民基本教育課程綱要─議題融入說明手冊</a:t>
            </a:r>
          </a:p>
        </p:txBody>
      </p:sp>
      <p:sp>
        <p:nvSpPr>
          <p:cNvPr id="14" name="標題 1">
            <a:extLst>
              <a:ext uri="{FF2B5EF4-FFF2-40B4-BE49-F238E27FC236}">
                <a16:creationId xmlns:a16="http://schemas.microsoft.com/office/drawing/2014/main" id="{F65EBEAD-4B4C-45C6-9D34-0C273317BE20}"/>
              </a:ext>
            </a:extLst>
          </p:cNvPr>
          <p:cNvSpPr txBox="1">
            <a:spLocks/>
          </p:cNvSpPr>
          <p:nvPr/>
        </p:nvSpPr>
        <p:spPr bwMode="auto">
          <a:xfrm>
            <a:off x="1816088" y="1144751"/>
            <a:ext cx="8203843" cy="39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ctr" anchorCtr="0" compatLnSpc="1">
            <a:prstTxWarp prst="textNoShape">
              <a:avLst/>
            </a:prstTxWarp>
            <a:noAutofit/>
          </a:bodyPr>
          <a:lstStyle>
            <a:lvl1pPr algn="l" rtl="0" fontAlgn="base">
              <a:lnSpc>
                <a:spcPct val="90000"/>
              </a:lnSpc>
              <a:spcBef>
                <a:spcPct val="0"/>
              </a:spcBef>
              <a:spcAft>
                <a:spcPct val="0"/>
              </a:spcAft>
              <a:defRPr sz="3300" kern="1200">
                <a:solidFill>
                  <a:schemeClr val="tx1"/>
                </a:solidFill>
                <a:latin typeface="+mj-lt"/>
                <a:ea typeface="+mj-ea"/>
                <a:cs typeface="+mj-cs"/>
              </a:defRPr>
            </a:lvl1pPr>
            <a:lvl2pPr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a:lstStyle>
          <a:p>
            <a:pPr defTabSz="914400" fontAlgn="auto">
              <a:spcAft>
                <a:spcPts val="0"/>
              </a:spcAft>
              <a:defRPr/>
            </a:pPr>
            <a:r>
              <a:rPr lang="zh-TW" altLang="en-US" sz="2400" b="1" dirty="0">
                <a:solidFill>
                  <a:srgbClr val="7030A0"/>
                </a:solidFill>
                <a:latin typeface="Microsoft YaHei" panose="020B0503020204020204" pitchFamily="34" charset="-122"/>
                <a:ea typeface="Microsoft YaHei" panose="020B0503020204020204" pitchFamily="34" charset="-122"/>
                <a:sym typeface="Arial"/>
              </a:rPr>
              <a:t>十二年國教課程綱要生涯規劃教育議題學習主題與實質內涵</a:t>
            </a:r>
          </a:p>
        </p:txBody>
      </p:sp>
      <p:graphicFrame>
        <p:nvGraphicFramePr>
          <p:cNvPr id="16" name="內容版面配置區 3">
            <a:extLst>
              <a:ext uri="{FF2B5EF4-FFF2-40B4-BE49-F238E27FC236}">
                <a16:creationId xmlns:a16="http://schemas.microsoft.com/office/drawing/2014/main" id="{4343E9E4-B39E-495F-9C87-7CEFC458956D}"/>
              </a:ext>
            </a:extLst>
          </p:cNvPr>
          <p:cNvGraphicFramePr>
            <a:graphicFrameLocks/>
          </p:cNvGraphicFramePr>
          <p:nvPr>
            <p:extLst>
              <p:ext uri="{D42A27DB-BD31-4B8C-83A1-F6EECF244321}">
                <p14:modId xmlns:p14="http://schemas.microsoft.com/office/powerpoint/2010/main" val="729385662"/>
              </p:ext>
            </p:extLst>
          </p:nvPr>
        </p:nvGraphicFramePr>
        <p:xfrm>
          <a:off x="1907997" y="1647586"/>
          <a:ext cx="8458162" cy="4623032"/>
        </p:xfrm>
        <a:graphic>
          <a:graphicData uri="http://schemas.openxmlformats.org/drawingml/2006/table">
            <a:tbl>
              <a:tblPr>
                <a:tableStyleId>{5C22544A-7EE6-4342-B048-85BDC9FD1C3A}</a:tableStyleId>
              </a:tblPr>
              <a:tblGrid>
                <a:gridCol w="1356026">
                  <a:extLst>
                    <a:ext uri="{9D8B030D-6E8A-4147-A177-3AD203B41FA5}">
                      <a16:colId xmlns:a16="http://schemas.microsoft.com/office/drawing/2014/main" val="20000"/>
                    </a:ext>
                  </a:extLst>
                </a:gridCol>
                <a:gridCol w="3551068">
                  <a:extLst>
                    <a:ext uri="{9D8B030D-6E8A-4147-A177-3AD203B41FA5}">
                      <a16:colId xmlns:a16="http://schemas.microsoft.com/office/drawing/2014/main" val="20001"/>
                    </a:ext>
                  </a:extLst>
                </a:gridCol>
                <a:gridCol w="3551068">
                  <a:extLst>
                    <a:ext uri="{9D8B030D-6E8A-4147-A177-3AD203B41FA5}">
                      <a16:colId xmlns:a16="http://schemas.microsoft.com/office/drawing/2014/main" val="20002"/>
                    </a:ext>
                  </a:extLst>
                </a:gridCol>
              </a:tblGrid>
              <a:tr h="299232">
                <a:tc rowSpan="2">
                  <a:txBody>
                    <a:bodyPr/>
                    <a:lstStyle/>
                    <a:p>
                      <a:pPr marL="0" algn="ctr">
                        <a:lnSpc>
                          <a:spcPct val="100000"/>
                        </a:lnSpc>
                        <a:spcAft>
                          <a:spcPts val="0"/>
                        </a:spcAft>
                      </a:pPr>
                      <a:r>
                        <a:rPr lang="zh-TW" altLang="en-US" sz="1200" kern="100" dirty="0">
                          <a:solidFill>
                            <a:schemeClr val="tx1"/>
                          </a:solidFill>
                          <a:effectLst/>
                          <a:latin typeface="Microsoft YaHei" panose="020B0503020204020204" pitchFamily="34" charset="-122"/>
                          <a:ea typeface="Microsoft YaHei" panose="020B0503020204020204" pitchFamily="34" charset="-122"/>
                        </a:rPr>
                        <a:t>議題</a:t>
                      </a:r>
                      <a:endParaRPr lang="en-US" altLang="zh-TW" sz="1200" kern="100" dirty="0">
                        <a:solidFill>
                          <a:schemeClr val="tx1"/>
                        </a:solidFill>
                        <a:effectLst/>
                        <a:latin typeface="Microsoft YaHei" panose="020B0503020204020204" pitchFamily="34" charset="-122"/>
                        <a:ea typeface="Microsoft YaHei" panose="020B0503020204020204" pitchFamily="34" charset="-122"/>
                      </a:endParaRPr>
                    </a:p>
                    <a:p>
                      <a:pPr marL="0" algn="ctr">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學習主題</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marL="0" algn="ctr" defTabSz="914400" rtl="0" eaLnBrk="1" latinLnBrk="0" hangingPunct="1">
                        <a:lnSpc>
                          <a:spcPct val="100000"/>
                        </a:lnSpc>
                        <a:spcAft>
                          <a:spcPts val="0"/>
                        </a:spcAft>
                      </a:pPr>
                      <a:r>
                        <a:rPr lang="zh-TW" altLang="en-US" sz="1200" kern="100" dirty="0">
                          <a:solidFill>
                            <a:schemeClr val="tx1"/>
                          </a:solidFill>
                          <a:effectLst/>
                          <a:latin typeface="Microsoft YaHei" panose="020B0503020204020204" pitchFamily="34" charset="-122"/>
                          <a:ea typeface="Microsoft YaHei" panose="020B0503020204020204" pitchFamily="34" charset="-122"/>
                          <a:cs typeface="+mn-cs"/>
                        </a:rPr>
                        <a:t>議題實質內涵</a:t>
                      </a: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TW" altLang="en-US"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99232">
                <a:tc vMerge="1">
                  <a:txBody>
                    <a:bodyPr/>
                    <a:lstStyle/>
                    <a:p>
                      <a:endParaRPr lang="zh-TW" altLang="en-US"/>
                    </a:p>
                  </a:txBody>
                  <a:tcPr/>
                </a:tc>
                <a:tc>
                  <a:txBody>
                    <a:bodyPr/>
                    <a:lstStyle/>
                    <a:p>
                      <a:pPr marL="0" algn="ctr">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國民小學</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國民中學</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1"/>
                  </a:ext>
                </a:extLst>
              </a:tr>
              <a:tr h="1006142">
                <a:tc>
                  <a:txBody>
                    <a:bodyPr/>
                    <a:lstStyle/>
                    <a:p>
                      <a:pPr marL="0" algn="ctr">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生涯規劃教育</a:t>
                      </a:r>
                      <a:r>
                        <a:rPr lang="zh-TW" altLang="en-US" sz="1200" kern="100" dirty="0">
                          <a:solidFill>
                            <a:schemeClr val="tx1"/>
                          </a:solidFill>
                          <a:effectLst/>
                          <a:latin typeface="Microsoft YaHei" panose="020B0503020204020204" pitchFamily="34" charset="-122"/>
                          <a:ea typeface="Microsoft YaHei" panose="020B0503020204020204" pitchFamily="34" charset="-122"/>
                        </a:rPr>
                        <a:t>之</a:t>
                      </a:r>
                      <a:r>
                        <a:rPr lang="zh-TW" sz="1200" kern="100" dirty="0">
                          <a:solidFill>
                            <a:schemeClr val="tx1"/>
                          </a:solidFill>
                          <a:effectLst/>
                          <a:latin typeface="Microsoft YaHei" panose="020B0503020204020204" pitchFamily="34" charset="-122"/>
                          <a:ea typeface="Microsoft YaHei" panose="020B0503020204020204" pitchFamily="34" charset="-122"/>
                        </a:rPr>
                        <a:t>基本概念</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indent="-26987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E1</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了解個人的自我概念。</a:t>
                      </a:r>
                    </a:p>
                    <a:p>
                      <a:pPr marL="0" indent="-26987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E2</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認識不同的生活角色。</a:t>
                      </a:r>
                    </a:p>
                    <a:p>
                      <a:pPr marL="0" indent="-26987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E3</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認識生涯規劃的意涵。</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26987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J1</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了解生涯規劃的意義與功能。</a:t>
                      </a:r>
                    </a:p>
                    <a:p>
                      <a:pPr marL="0" indent="-26987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J2</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具備生涯規劃的知識與概念。</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2"/>
                  </a:ext>
                </a:extLst>
              </a:tr>
              <a:tr h="1006142">
                <a:tc>
                  <a:txBody>
                    <a:bodyPr/>
                    <a:lstStyle/>
                    <a:p>
                      <a:pPr marL="0" algn="ctr">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生涯教育與</a:t>
                      </a:r>
                    </a:p>
                    <a:p>
                      <a:pPr marL="0" algn="ctr">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自我探索</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indent="-20256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E4</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認識自己的特質與興趣。</a:t>
                      </a:r>
                    </a:p>
                    <a:p>
                      <a:pPr marL="0" indent="-20256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E5</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探索自己的價值觀。</a:t>
                      </a:r>
                    </a:p>
                    <a:p>
                      <a:pPr marL="0" indent="-20256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E6</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覺察個人的優勢能力。</a:t>
                      </a:r>
                    </a:p>
                    <a:p>
                      <a:pPr marL="0" indent="-20256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E7</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培養良好的人際互動能力。</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29273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J3</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覺察自己的</a:t>
                      </a:r>
                      <a:r>
                        <a:rPr lang="zh-TW" sz="1200" kern="100" dirty="0">
                          <a:solidFill>
                            <a:srgbClr val="FF0000"/>
                          </a:solidFill>
                          <a:effectLst/>
                          <a:latin typeface="Microsoft YaHei" panose="020B0503020204020204" pitchFamily="34" charset="-122"/>
                          <a:ea typeface="Microsoft YaHei" panose="020B0503020204020204" pitchFamily="34" charset="-122"/>
                        </a:rPr>
                        <a:t>能力與興趣</a:t>
                      </a:r>
                      <a:r>
                        <a:rPr lang="zh-TW" sz="1200" kern="100" dirty="0">
                          <a:solidFill>
                            <a:schemeClr val="tx1"/>
                          </a:solidFill>
                          <a:effectLst/>
                          <a:latin typeface="Microsoft YaHei" panose="020B0503020204020204" pitchFamily="34" charset="-122"/>
                          <a:ea typeface="Microsoft YaHei" panose="020B0503020204020204" pitchFamily="34" charset="-122"/>
                        </a:rPr>
                        <a:t>。</a:t>
                      </a:r>
                    </a:p>
                    <a:p>
                      <a:pPr marL="0" indent="-29273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J4</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了解自己的</a:t>
                      </a:r>
                      <a:r>
                        <a:rPr lang="zh-TW" sz="1200" kern="100" dirty="0">
                          <a:solidFill>
                            <a:srgbClr val="FF0000"/>
                          </a:solidFill>
                          <a:effectLst/>
                          <a:latin typeface="Microsoft YaHei" panose="020B0503020204020204" pitchFamily="34" charset="-122"/>
                          <a:ea typeface="Microsoft YaHei" panose="020B0503020204020204" pitchFamily="34" charset="-122"/>
                        </a:rPr>
                        <a:t>人格特質與價值觀</a:t>
                      </a:r>
                      <a:r>
                        <a:rPr lang="zh-TW" sz="1200" kern="100" dirty="0">
                          <a:solidFill>
                            <a:schemeClr val="tx1"/>
                          </a:solidFill>
                          <a:effectLst/>
                          <a:latin typeface="Microsoft YaHei" panose="020B0503020204020204" pitchFamily="34" charset="-122"/>
                          <a:ea typeface="Microsoft YaHei" panose="020B0503020204020204" pitchFamily="34" charset="-122"/>
                        </a:rPr>
                        <a:t>。</a:t>
                      </a:r>
                    </a:p>
                    <a:p>
                      <a:pPr marL="0" indent="-29273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J5</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探索性別與生涯規劃的關係。</a:t>
                      </a:r>
                    </a:p>
                    <a:p>
                      <a:pPr marL="0" indent="-29273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J6</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建立對於</a:t>
                      </a:r>
                      <a:r>
                        <a:rPr lang="zh-TW" sz="1200" kern="100" dirty="0">
                          <a:solidFill>
                            <a:srgbClr val="FF0000"/>
                          </a:solidFill>
                          <a:effectLst/>
                          <a:latin typeface="Microsoft YaHei" panose="020B0503020204020204" pitchFamily="34" charset="-122"/>
                          <a:ea typeface="Microsoft YaHei" panose="020B0503020204020204" pitchFamily="34" charset="-122"/>
                        </a:rPr>
                        <a:t>未來生涯的願景</a:t>
                      </a:r>
                      <a:r>
                        <a:rPr lang="zh-TW" sz="1200" kern="100" dirty="0">
                          <a:solidFill>
                            <a:schemeClr val="tx1"/>
                          </a:solidFill>
                          <a:effectLst/>
                          <a:latin typeface="Microsoft YaHei" panose="020B0503020204020204" pitchFamily="34" charset="-122"/>
                          <a:ea typeface="Microsoft YaHei" panose="020B0503020204020204" pitchFamily="34" charset="-122"/>
                        </a:rPr>
                        <a:t>。</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3"/>
                  </a:ext>
                </a:extLst>
              </a:tr>
              <a:tr h="1006142">
                <a:tc>
                  <a:txBody>
                    <a:bodyPr/>
                    <a:lstStyle/>
                    <a:p>
                      <a:pPr marL="0" algn="ctr">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生涯規劃</a:t>
                      </a:r>
                      <a:r>
                        <a:rPr lang="zh-TW" altLang="zh-TW" sz="1200" kern="100" dirty="0">
                          <a:solidFill>
                            <a:schemeClr val="tx1"/>
                          </a:solidFill>
                          <a:effectLst/>
                          <a:latin typeface="Microsoft YaHei" panose="020B0503020204020204" pitchFamily="34" charset="-122"/>
                          <a:ea typeface="Microsoft YaHei" panose="020B0503020204020204" pitchFamily="34" charset="-122"/>
                        </a:rPr>
                        <a:t>與</a:t>
                      </a:r>
                      <a:endParaRPr lang="en-US" altLang="zh-TW" sz="1200" kern="100" dirty="0">
                        <a:solidFill>
                          <a:schemeClr val="tx1"/>
                        </a:solidFill>
                        <a:effectLst/>
                        <a:latin typeface="Microsoft YaHei" panose="020B0503020204020204" pitchFamily="34" charset="-122"/>
                        <a:ea typeface="Microsoft YaHei" panose="020B0503020204020204" pitchFamily="34" charset="-122"/>
                      </a:endParaRPr>
                    </a:p>
                    <a:p>
                      <a:pPr marL="0" algn="ctr">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工作</a:t>
                      </a:r>
                      <a:r>
                        <a:rPr lang="en-US" sz="1200" kern="100" dirty="0">
                          <a:solidFill>
                            <a:schemeClr val="tx1"/>
                          </a:solidFill>
                          <a:effectLst/>
                          <a:latin typeface="Microsoft YaHei" panose="020B0503020204020204" pitchFamily="34" charset="-122"/>
                          <a:ea typeface="Microsoft YaHei" panose="020B0503020204020204" pitchFamily="34" charset="-122"/>
                        </a:rPr>
                        <a:t>/</a:t>
                      </a:r>
                      <a:r>
                        <a:rPr lang="zh-TW" sz="1200" kern="100" dirty="0">
                          <a:solidFill>
                            <a:schemeClr val="tx1"/>
                          </a:solidFill>
                          <a:effectLst/>
                          <a:latin typeface="Microsoft YaHei" panose="020B0503020204020204" pitchFamily="34" charset="-122"/>
                          <a:ea typeface="Microsoft YaHei" panose="020B0503020204020204" pitchFamily="34" charset="-122"/>
                        </a:rPr>
                        <a:t>教育</a:t>
                      </a:r>
                      <a:endParaRPr lang="en-US" altLang="zh-TW" sz="1200" kern="100" dirty="0">
                        <a:solidFill>
                          <a:schemeClr val="tx1"/>
                        </a:solidFill>
                        <a:effectLst/>
                        <a:latin typeface="Microsoft YaHei" panose="020B0503020204020204" pitchFamily="34" charset="-122"/>
                        <a:ea typeface="Microsoft YaHei" panose="020B0503020204020204" pitchFamily="34" charset="-122"/>
                      </a:endParaRPr>
                    </a:p>
                    <a:p>
                      <a:pPr marL="0" algn="ctr">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環境探索</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indent="-29273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E8</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對工作</a:t>
                      </a:r>
                      <a:r>
                        <a:rPr lang="en-US" sz="1200" kern="100" dirty="0">
                          <a:solidFill>
                            <a:schemeClr val="tx1"/>
                          </a:solidFill>
                          <a:effectLst/>
                          <a:latin typeface="Microsoft YaHei" panose="020B0503020204020204" pitchFamily="34" charset="-122"/>
                          <a:ea typeface="Microsoft YaHei" panose="020B0503020204020204" pitchFamily="34" charset="-122"/>
                        </a:rPr>
                        <a:t>/</a:t>
                      </a:r>
                      <a:r>
                        <a:rPr lang="zh-TW" sz="1200" kern="100" dirty="0">
                          <a:solidFill>
                            <a:schemeClr val="tx1"/>
                          </a:solidFill>
                          <a:effectLst/>
                          <a:latin typeface="Microsoft YaHei" panose="020B0503020204020204" pitchFamily="34" charset="-122"/>
                          <a:ea typeface="Microsoft YaHei" panose="020B0503020204020204" pitchFamily="34" charset="-122"/>
                        </a:rPr>
                        <a:t>教育環境的好奇心。</a:t>
                      </a:r>
                    </a:p>
                    <a:p>
                      <a:pPr marL="0" indent="-29273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E9</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認識不同類型工作</a:t>
                      </a:r>
                      <a:r>
                        <a:rPr lang="en-US" sz="1200" kern="100" dirty="0">
                          <a:solidFill>
                            <a:schemeClr val="tx1"/>
                          </a:solidFill>
                          <a:effectLst/>
                          <a:latin typeface="Microsoft YaHei" panose="020B0503020204020204" pitchFamily="34" charset="-122"/>
                          <a:ea typeface="Microsoft YaHei" panose="020B0503020204020204" pitchFamily="34" charset="-122"/>
                        </a:rPr>
                        <a:t>/</a:t>
                      </a:r>
                      <a:r>
                        <a:rPr lang="zh-TW" sz="1200" kern="100" dirty="0">
                          <a:solidFill>
                            <a:schemeClr val="tx1"/>
                          </a:solidFill>
                          <a:effectLst/>
                          <a:latin typeface="Microsoft YaHei" panose="020B0503020204020204" pitchFamily="34" charset="-122"/>
                          <a:ea typeface="Microsoft YaHei" panose="020B0503020204020204" pitchFamily="34" charset="-122"/>
                        </a:rPr>
                        <a:t>教育環境。</a:t>
                      </a:r>
                    </a:p>
                    <a:p>
                      <a:pPr marL="0" indent="-29273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E10</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培養對不同工作</a:t>
                      </a:r>
                      <a:r>
                        <a:rPr lang="en-US" sz="1200" kern="100" dirty="0">
                          <a:solidFill>
                            <a:schemeClr val="tx1"/>
                          </a:solidFill>
                          <a:effectLst/>
                          <a:latin typeface="Microsoft YaHei" panose="020B0503020204020204" pitchFamily="34" charset="-122"/>
                          <a:ea typeface="Microsoft YaHei" panose="020B0503020204020204" pitchFamily="34" charset="-122"/>
                        </a:rPr>
                        <a:t>/</a:t>
                      </a:r>
                      <a:r>
                        <a:rPr lang="zh-TW" sz="1200" kern="100" dirty="0">
                          <a:solidFill>
                            <a:schemeClr val="tx1"/>
                          </a:solidFill>
                          <a:effectLst/>
                          <a:latin typeface="Microsoft YaHei" panose="020B0503020204020204" pitchFamily="34" charset="-122"/>
                          <a:ea typeface="Microsoft YaHei" panose="020B0503020204020204" pitchFamily="34" charset="-122"/>
                        </a:rPr>
                        <a:t>教育環境的態度。</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29273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J7</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學習</a:t>
                      </a:r>
                      <a:r>
                        <a:rPr lang="zh-TW" sz="1200" kern="100" dirty="0">
                          <a:solidFill>
                            <a:srgbClr val="FF0000"/>
                          </a:solidFill>
                          <a:effectLst/>
                          <a:latin typeface="Microsoft YaHei" panose="020B0503020204020204" pitchFamily="34" charset="-122"/>
                          <a:ea typeface="Microsoft YaHei" panose="020B0503020204020204" pitchFamily="34" charset="-122"/>
                        </a:rPr>
                        <a:t>蒐集與分析工作</a:t>
                      </a:r>
                      <a:r>
                        <a:rPr lang="en-US" sz="1200" kern="100" dirty="0">
                          <a:solidFill>
                            <a:srgbClr val="FF0000"/>
                          </a:solidFill>
                          <a:effectLst/>
                          <a:latin typeface="Microsoft YaHei" panose="020B0503020204020204" pitchFamily="34" charset="-122"/>
                          <a:ea typeface="Microsoft YaHei" panose="020B0503020204020204" pitchFamily="34" charset="-122"/>
                        </a:rPr>
                        <a:t>/</a:t>
                      </a:r>
                      <a:r>
                        <a:rPr lang="zh-TW" sz="1200" kern="100" dirty="0">
                          <a:solidFill>
                            <a:srgbClr val="FF0000"/>
                          </a:solidFill>
                          <a:effectLst/>
                          <a:latin typeface="Microsoft YaHei" panose="020B0503020204020204" pitchFamily="34" charset="-122"/>
                          <a:ea typeface="Microsoft YaHei" panose="020B0503020204020204" pitchFamily="34" charset="-122"/>
                        </a:rPr>
                        <a:t>教育環境的資料</a:t>
                      </a:r>
                      <a:r>
                        <a:rPr lang="zh-TW" sz="1200" kern="100" dirty="0">
                          <a:solidFill>
                            <a:schemeClr val="tx1"/>
                          </a:solidFill>
                          <a:effectLst/>
                          <a:latin typeface="Microsoft YaHei" panose="020B0503020204020204" pitchFamily="34" charset="-122"/>
                          <a:ea typeface="Microsoft YaHei" panose="020B0503020204020204" pitchFamily="34" charset="-122"/>
                        </a:rPr>
                        <a:t>。</a:t>
                      </a:r>
                    </a:p>
                    <a:p>
                      <a:pPr marL="0" indent="-29273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J8</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工作</a:t>
                      </a:r>
                      <a:r>
                        <a:rPr lang="en-US" sz="1200" kern="100" dirty="0">
                          <a:solidFill>
                            <a:schemeClr val="tx1"/>
                          </a:solidFill>
                          <a:effectLst/>
                          <a:latin typeface="Microsoft YaHei" panose="020B0503020204020204" pitchFamily="34" charset="-122"/>
                          <a:ea typeface="Microsoft YaHei" panose="020B0503020204020204" pitchFamily="34" charset="-122"/>
                        </a:rPr>
                        <a:t>/</a:t>
                      </a:r>
                      <a:r>
                        <a:rPr lang="zh-TW" sz="1200" kern="100" dirty="0">
                          <a:solidFill>
                            <a:schemeClr val="tx1"/>
                          </a:solidFill>
                          <a:effectLst/>
                          <a:latin typeface="Microsoft YaHei" panose="020B0503020204020204" pitchFamily="34" charset="-122"/>
                          <a:ea typeface="Microsoft YaHei" panose="020B0503020204020204" pitchFamily="34" charset="-122"/>
                        </a:rPr>
                        <a:t>教育環境的類型與現況。</a:t>
                      </a:r>
                    </a:p>
                    <a:p>
                      <a:pPr marL="0" indent="-29273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J9</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社會變遷與工作</a:t>
                      </a:r>
                      <a:r>
                        <a:rPr lang="en-US" sz="1200" kern="100" dirty="0">
                          <a:solidFill>
                            <a:schemeClr val="tx1"/>
                          </a:solidFill>
                          <a:effectLst/>
                          <a:latin typeface="Microsoft YaHei" panose="020B0503020204020204" pitchFamily="34" charset="-122"/>
                          <a:ea typeface="Microsoft YaHei" panose="020B0503020204020204" pitchFamily="34" charset="-122"/>
                        </a:rPr>
                        <a:t>/</a:t>
                      </a:r>
                      <a:r>
                        <a:rPr lang="zh-TW" sz="1200" kern="100" dirty="0">
                          <a:solidFill>
                            <a:schemeClr val="tx1"/>
                          </a:solidFill>
                          <a:effectLst/>
                          <a:latin typeface="Microsoft YaHei" panose="020B0503020204020204" pitchFamily="34" charset="-122"/>
                          <a:ea typeface="Microsoft YaHei" panose="020B0503020204020204" pitchFamily="34" charset="-122"/>
                        </a:rPr>
                        <a:t>教育環境的關係。</a:t>
                      </a:r>
                    </a:p>
                    <a:p>
                      <a:pPr marL="0" indent="-29273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J10</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職業倫理對工作環境發展的重要性。</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006142">
                <a:tc>
                  <a:txBody>
                    <a:bodyPr/>
                    <a:lstStyle/>
                    <a:p>
                      <a:pPr marL="0" algn="ctr">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生涯決定與</a:t>
                      </a:r>
                    </a:p>
                    <a:p>
                      <a:pPr marL="0" algn="ctr">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行動計畫</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indent="-382270"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E11</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培養規劃與運用時間的能力。</a:t>
                      </a:r>
                    </a:p>
                    <a:p>
                      <a:pPr marL="0" indent="-382270"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E12</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學習解決問題與做決定的能力。</a:t>
                      </a:r>
                    </a:p>
                    <a:p>
                      <a:pPr marL="0" indent="-382270"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E13</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認識職業倫理及相關法律概念。</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38290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J11</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分析影響個人</a:t>
                      </a:r>
                      <a:r>
                        <a:rPr lang="zh-TW" sz="1200" kern="100" dirty="0">
                          <a:solidFill>
                            <a:srgbClr val="FF0000"/>
                          </a:solidFill>
                          <a:effectLst/>
                          <a:latin typeface="Microsoft YaHei" panose="020B0503020204020204" pitchFamily="34" charset="-122"/>
                          <a:ea typeface="Microsoft YaHei" panose="020B0503020204020204" pitchFamily="34" charset="-122"/>
                        </a:rPr>
                        <a:t>生涯決定的因素</a:t>
                      </a:r>
                      <a:r>
                        <a:rPr lang="zh-TW" sz="1200" kern="100" dirty="0">
                          <a:solidFill>
                            <a:schemeClr val="tx1"/>
                          </a:solidFill>
                          <a:effectLst/>
                          <a:latin typeface="Microsoft YaHei" panose="020B0503020204020204" pitchFamily="34" charset="-122"/>
                          <a:ea typeface="Microsoft YaHei" panose="020B0503020204020204" pitchFamily="34" charset="-122"/>
                        </a:rPr>
                        <a:t>。</a:t>
                      </a:r>
                    </a:p>
                    <a:p>
                      <a:pPr marL="0" indent="-38290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J12</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發展及評估生涯決定的</a:t>
                      </a:r>
                      <a:r>
                        <a:rPr lang="zh-TW" sz="1200" kern="100" dirty="0">
                          <a:solidFill>
                            <a:srgbClr val="FF0000"/>
                          </a:solidFill>
                          <a:effectLst/>
                          <a:latin typeface="Microsoft YaHei" panose="020B0503020204020204" pitchFamily="34" charset="-122"/>
                          <a:ea typeface="Microsoft YaHei" panose="020B0503020204020204" pitchFamily="34" charset="-122"/>
                        </a:rPr>
                        <a:t>策略</a:t>
                      </a:r>
                      <a:r>
                        <a:rPr lang="zh-TW" sz="1200" kern="100" dirty="0">
                          <a:solidFill>
                            <a:schemeClr val="tx1"/>
                          </a:solidFill>
                          <a:effectLst/>
                          <a:latin typeface="Microsoft YaHei" panose="020B0503020204020204" pitchFamily="34" charset="-122"/>
                          <a:ea typeface="Microsoft YaHei" panose="020B0503020204020204" pitchFamily="34" charset="-122"/>
                        </a:rPr>
                        <a:t>。</a:t>
                      </a:r>
                    </a:p>
                    <a:p>
                      <a:pPr marL="0" indent="-38290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J13</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培養</a:t>
                      </a:r>
                      <a:r>
                        <a:rPr lang="zh-TW" sz="1200" kern="100" dirty="0">
                          <a:solidFill>
                            <a:srgbClr val="FF0000"/>
                          </a:solidFill>
                          <a:effectLst/>
                          <a:latin typeface="Microsoft YaHei" panose="020B0503020204020204" pitchFamily="34" charset="-122"/>
                          <a:ea typeface="Microsoft YaHei" panose="020B0503020204020204" pitchFamily="34" charset="-122"/>
                        </a:rPr>
                        <a:t>生涯規劃及執行的能力</a:t>
                      </a:r>
                      <a:r>
                        <a:rPr lang="zh-TW" sz="1200" kern="100" dirty="0">
                          <a:solidFill>
                            <a:schemeClr val="tx1"/>
                          </a:solidFill>
                          <a:effectLst/>
                          <a:latin typeface="Microsoft YaHei" panose="020B0503020204020204" pitchFamily="34" charset="-122"/>
                          <a:ea typeface="Microsoft YaHei" panose="020B0503020204020204" pitchFamily="34" charset="-122"/>
                        </a:rPr>
                        <a:t>。</a:t>
                      </a:r>
                      <a:endParaRPr lang="zh-TW" sz="1200" b="1" kern="100" dirty="0">
                        <a:solidFill>
                          <a:schemeClr val="tx1"/>
                        </a:solidFill>
                        <a:effectLst/>
                        <a:latin typeface="Microsoft YaHei" panose="020B0503020204020204" pitchFamily="34" charset="-122"/>
                        <a:ea typeface="Microsoft YaHei" panose="020B0503020204020204" pitchFamily="34" charset="-122"/>
                      </a:endParaRPr>
                    </a:p>
                    <a:p>
                      <a:pPr marL="0" indent="-382905" algn="l">
                        <a:lnSpc>
                          <a:spcPct val="100000"/>
                        </a:lnSpc>
                        <a:spcAft>
                          <a:spcPts val="0"/>
                        </a:spcAft>
                      </a:pPr>
                      <a:r>
                        <a:rPr lang="zh-TW" sz="1200" kern="100" dirty="0">
                          <a:solidFill>
                            <a:schemeClr val="tx1"/>
                          </a:solidFill>
                          <a:effectLst/>
                          <a:latin typeface="Microsoft YaHei" panose="020B0503020204020204" pitchFamily="34" charset="-122"/>
                          <a:ea typeface="Microsoft YaHei" panose="020B0503020204020204" pitchFamily="34" charset="-122"/>
                        </a:rPr>
                        <a:t>涯</a:t>
                      </a:r>
                      <a:r>
                        <a:rPr lang="en-US" sz="1200" kern="100" dirty="0">
                          <a:solidFill>
                            <a:schemeClr val="tx1"/>
                          </a:solidFill>
                          <a:effectLst/>
                          <a:latin typeface="Microsoft YaHei" panose="020B0503020204020204" pitchFamily="34" charset="-122"/>
                          <a:ea typeface="Microsoft YaHei" panose="020B0503020204020204" pitchFamily="34" charset="-122"/>
                        </a:rPr>
                        <a:t>J14</a:t>
                      </a:r>
                      <a:r>
                        <a:rPr lang="zh-TW" altLang="en-US" sz="1200" kern="100" dirty="0">
                          <a:solidFill>
                            <a:schemeClr val="tx1"/>
                          </a:solidFill>
                          <a:effectLst/>
                          <a:latin typeface="Microsoft YaHei" panose="020B0503020204020204" pitchFamily="34" charset="-122"/>
                          <a:ea typeface="Microsoft YaHei" panose="020B0503020204020204" pitchFamily="34" charset="-122"/>
                        </a:rPr>
                        <a:t> </a:t>
                      </a:r>
                      <a:r>
                        <a:rPr lang="zh-TW" sz="1200" kern="100" dirty="0">
                          <a:solidFill>
                            <a:schemeClr val="tx1"/>
                          </a:solidFill>
                          <a:effectLst/>
                          <a:latin typeface="Microsoft YaHei" panose="020B0503020204020204" pitchFamily="34" charset="-122"/>
                          <a:ea typeface="Microsoft YaHei" panose="020B0503020204020204" pitchFamily="34" charset="-122"/>
                        </a:rPr>
                        <a:t>培養並涵化道德倫理意義於日常生活。</a:t>
                      </a:r>
                      <a:endParaRPr lang="zh-TW" sz="1200" kern="100" dirty="0">
                        <a:solidFill>
                          <a:schemeClr val="tx1"/>
                        </a:solidFill>
                        <a:effectLst/>
                        <a:latin typeface="Microsoft YaHei" panose="020B0503020204020204" pitchFamily="34" charset="-122"/>
                        <a:ea typeface="Microsoft YaHei" panose="020B0503020204020204" pitchFamily="34" charset="-122"/>
                        <a:cs typeface="微軟正黑體"/>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04113224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9"/>
          <p:cNvGrpSpPr/>
          <p:nvPr/>
        </p:nvGrpSpPr>
        <p:grpSpPr>
          <a:xfrm>
            <a:off x="4250512" y="2229679"/>
            <a:ext cx="1833681" cy="1635599"/>
            <a:chOff x="3019011" y="1562514"/>
            <a:chExt cx="1543050" cy="1376363"/>
          </a:xfrm>
        </p:grpSpPr>
        <p:sp>
          <p:nvSpPr>
            <p:cNvPr id="4" name="Rectangle 3"/>
            <p:cNvSpPr/>
            <p:nvPr/>
          </p:nvSpPr>
          <p:spPr>
            <a:xfrm>
              <a:off x="3019011" y="1562514"/>
              <a:ext cx="1371600"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grpSp>
          <p:nvGrpSpPr>
            <p:cNvPr id="3" name="Group 22"/>
            <p:cNvGrpSpPr/>
            <p:nvPr/>
          </p:nvGrpSpPr>
          <p:grpSpPr>
            <a:xfrm flipH="1">
              <a:off x="4390611" y="1562515"/>
              <a:ext cx="171450" cy="1376362"/>
              <a:chOff x="1447799" y="1047750"/>
              <a:chExt cx="609602" cy="3352800"/>
            </a:xfrm>
            <a:solidFill>
              <a:schemeClr val="accent1">
                <a:lumMod val="75000"/>
              </a:schemeClr>
            </a:solidFill>
          </p:grpSpPr>
          <p:sp>
            <p:nvSpPr>
              <p:cNvPr id="24" name="Flowchart: Manual Input 23"/>
              <p:cNvSpPr/>
              <p:nvPr/>
            </p:nvSpPr>
            <p:spPr bwMode="auto">
              <a:xfrm>
                <a:off x="1447799" y="1047750"/>
                <a:ext cx="609602" cy="2514600"/>
              </a:xfrm>
              <a:prstGeom prst="flowChartManualInput">
                <a:avLst/>
              </a:prstGeom>
              <a:grpFill/>
              <a:ln w="9525">
                <a:noFill/>
                <a:round/>
                <a:headEnd/>
                <a:tailEnd/>
              </a:ln>
            </p:spPr>
            <p:txBody>
              <a:bodyPr vert="horz" wrap="square" lIns="108663" tIns="54332" rIns="108663" bIns="54332" numCol="1" rtlCol="0" anchor="t" anchorCtr="0" compatLnSpc="1">
                <a:prstTxWarp prst="textNoShape">
                  <a:avLst/>
                </a:prstTxWarp>
              </a:bodyP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25" name="Flowchart: Manual Input 24"/>
              <p:cNvSpPr/>
              <p:nvPr/>
            </p:nvSpPr>
            <p:spPr bwMode="auto">
              <a:xfrm rot="10800000" flipH="1">
                <a:off x="1447799" y="1885950"/>
                <a:ext cx="609602" cy="2514600"/>
              </a:xfrm>
              <a:prstGeom prst="flowChartManualInput">
                <a:avLst/>
              </a:prstGeom>
              <a:grpFill/>
              <a:ln w="9525">
                <a:noFill/>
                <a:round/>
                <a:headEnd/>
                <a:tailEnd/>
              </a:ln>
            </p:spPr>
            <p:txBody>
              <a:bodyPr vert="horz" wrap="square" lIns="108663" tIns="54332" rIns="108663" bIns="54332" numCol="1" rtlCol="0" anchor="t" anchorCtr="0" compatLnSpc="1">
                <a:prstTxWarp prst="textNoShape">
                  <a:avLst/>
                </a:prstTxWarp>
              </a:bodyP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grpSp>
      </p:grpSp>
      <p:grpSp>
        <p:nvGrpSpPr>
          <p:cNvPr id="13" name="Group 40"/>
          <p:cNvGrpSpPr/>
          <p:nvPr/>
        </p:nvGrpSpPr>
        <p:grpSpPr>
          <a:xfrm>
            <a:off x="4250512" y="3858139"/>
            <a:ext cx="1833681" cy="1637864"/>
            <a:chOff x="3019011" y="2932872"/>
            <a:chExt cx="1543050" cy="1378268"/>
          </a:xfrm>
        </p:grpSpPr>
        <p:sp>
          <p:nvSpPr>
            <p:cNvPr id="7" name="Rectangle 6"/>
            <p:cNvSpPr/>
            <p:nvPr/>
          </p:nvSpPr>
          <p:spPr>
            <a:xfrm>
              <a:off x="3019011" y="2932872"/>
              <a:ext cx="1371600"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grpSp>
          <p:nvGrpSpPr>
            <p:cNvPr id="14" name="Group 25"/>
            <p:cNvGrpSpPr/>
            <p:nvPr/>
          </p:nvGrpSpPr>
          <p:grpSpPr>
            <a:xfrm flipH="1">
              <a:off x="4390611" y="2934778"/>
              <a:ext cx="171450" cy="1376362"/>
              <a:chOff x="1447799" y="1047750"/>
              <a:chExt cx="609602" cy="3352800"/>
            </a:xfrm>
            <a:solidFill>
              <a:schemeClr val="accent2">
                <a:lumMod val="75000"/>
              </a:schemeClr>
            </a:solidFill>
          </p:grpSpPr>
          <p:sp>
            <p:nvSpPr>
              <p:cNvPr id="27" name="Flowchart: Manual Input 26"/>
              <p:cNvSpPr/>
              <p:nvPr/>
            </p:nvSpPr>
            <p:spPr bwMode="auto">
              <a:xfrm>
                <a:off x="1447799" y="1047750"/>
                <a:ext cx="609602" cy="2514600"/>
              </a:xfrm>
              <a:prstGeom prst="flowChartManualInput">
                <a:avLst/>
              </a:prstGeom>
              <a:solidFill>
                <a:schemeClr val="accent2">
                  <a:lumMod val="75000"/>
                </a:schemeClr>
              </a:solidFill>
              <a:ln w="9525">
                <a:noFill/>
                <a:round/>
                <a:headEnd/>
                <a:tailEnd/>
              </a:ln>
            </p:spPr>
            <p:txBody>
              <a:bodyPr vert="horz" wrap="square" lIns="108663" tIns="54332" rIns="108663" bIns="54332" numCol="1" rtlCol="0" anchor="t" anchorCtr="0" compatLnSpc="1">
                <a:prstTxWarp prst="textNoShape">
                  <a:avLst/>
                </a:prstTxWarp>
              </a:bodyP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28" name="Flowchart: Manual Input 27"/>
              <p:cNvSpPr/>
              <p:nvPr/>
            </p:nvSpPr>
            <p:spPr bwMode="auto">
              <a:xfrm rot="10800000" flipH="1">
                <a:off x="1447799" y="1885950"/>
                <a:ext cx="609602" cy="2514600"/>
              </a:xfrm>
              <a:prstGeom prst="flowChartManualInput">
                <a:avLst/>
              </a:prstGeom>
              <a:solidFill>
                <a:schemeClr val="accent2">
                  <a:lumMod val="75000"/>
                </a:schemeClr>
              </a:solidFill>
              <a:ln w="9525">
                <a:noFill/>
                <a:round/>
                <a:headEnd/>
                <a:tailEnd/>
              </a:ln>
            </p:spPr>
            <p:txBody>
              <a:bodyPr vert="horz" wrap="square" lIns="108663" tIns="54332" rIns="108663" bIns="54332" numCol="1" rtlCol="0" anchor="t" anchorCtr="0" compatLnSpc="1">
                <a:prstTxWarp prst="textNoShape">
                  <a:avLst/>
                </a:prstTxWarp>
              </a:bodyP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grpSp>
      </p:grpSp>
      <p:grpSp>
        <p:nvGrpSpPr>
          <p:cNvPr id="22" name="Group 41"/>
          <p:cNvGrpSpPr/>
          <p:nvPr/>
        </p:nvGrpSpPr>
        <p:grpSpPr>
          <a:xfrm>
            <a:off x="6084193" y="2229679"/>
            <a:ext cx="1833681" cy="1635599"/>
            <a:chOff x="4562061" y="1562514"/>
            <a:chExt cx="1543050" cy="1376363"/>
          </a:xfrm>
        </p:grpSpPr>
        <p:sp>
          <p:nvSpPr>
            <p:cNvPr id="9" name="Rectangle 8"/>
            <p:cNvSpPr/>
            <p:nvPr/>
          </p:nvSpPr>
          <p:spPr>
            <a:xfrm flipH="1">
              <a:off x="4733511" y="1562514"/>
              <a:ext cx="1371600"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grpSp>
          <p:nvGrpSpPr>
            <p:cNvPr id="23" name="Group 28"/>
            <p:cNvGrpSpPr/>
            <p:nvPr/>
          </p:nvGrpSpPr>
          <p:grpSpPr>
            <a:xfrm>
              <a:off x="4562061" y="1562515"/>
              <a:ext cx="171450" cy="1376362"/>
              <a:chOff x="1447799" y="1047750"/>
              <a:chExt cx="609602" cy="3352800"/>
            </a:xfrm>
            <a:solidFill>
              <a:schemeClr val="accent3">
                <a:lumMod val="75000"/>
              </a:schemeClr>
            </a:solidFill>
          </p:grpSpPr>
          <p:sp>
            <p:nvSpPr>
              <p:cNvPr id="30" name="Flowchart: Manual Input 29"/>
              <p:cNvSpPr/>
              <p:nvPr/>
            </p:nvSpPr>
            <p:spPr bwMode="auto">
              <a:xfrm>
                <a:off x="1447799" y="1047750"/>
                <a:ext cx="609602" cy="2514600"/>
              </a:xfrm>
              <a:prstGeom prst="flowChartManualInput">
                <a:avLst/>
              </a:prstGeom>
              <a:solidFill>
                <a:schemeClr val="accent2">
                  <a:lumMod val="75000"/>
                </a:schemeClr>
              </a:solidFill>
              <a:ln w="9525">
                <a:noFill/>
                <a:round/>
                <a:headEnd/>
                <a:tailEnd/>
              </a:ln>
            </p:spPr>
            <p:txBody>
              <a:bodyPr vert="horz" wrap="square" lIns="108663" tIns="54332" rIns="108663" bIns="54332" numCol="1" rtlCol="0" anchor="t" anchorCtr="0" compatLnSpc="1">
                <a:prstTxWarp prst="textNoShape">
                  <a:avLst/>
                </a:prstTxWarp>
              </a:bodyP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31" name="Flowchart: Manual Input 30"/>
              <p:cNvSpPr/>
              <p:nvPr/>
            </p:nvSpPr>
            <p:spPr bwMode="auto">
              <a:xfrm rot="10800000" flipH="1">
                <a:off x="1447799" y="1885950"/>
                <a:ext cx="609602" cy="2514600"/>
              </a:xfrm>
              <a:prstGeom prst="flowChartManualInput">
                <a:avLst/>
              </a:prstGeom>
              <a:solidFill>
                <a:schemeClr val="accent2">
                  <a:lumMod val="75000"/>
                </a:schemeClr>
              </a:solidFill>
              <a:ln w="9525">
                <a:noFill/>
                <a:round/>
                <a:headEnd/>
                <a:tailEnd/>
              </a:ln>
            </p:spPr>
            <p:txBody>
              <a:bodyPr vert="horz" wrap="square" lIns="108663" tIns="54332" rIns="108663" bIns="54332" numCol="1" rtlCol="0" anchor="t" anchorCtr="0" compatLnSpc="1">
                <a:prstTxWarp prst="textNoShape">
                  <a:avLst/>
                </a:prstTxWarp>
              </a:bodyP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grpSp>
      </p:grpSp>
      <p:grpSp>
        <p:nvGrpSpPr>
          <p:cNvPr id="26" name="Group 42"/>
          <p:cNvGrpSpPr/>
          <p:nvPr/>
        </p:nvGrpSpPr>
        <p:grpSpPr>
          <a:xfrm>
            <a:off x="6084193" y="3858139"/>
            <a:ext cx="1833681" cy="1637864"/>
            <a:chOff x="4562061" y="2932872"/>
            <a:chExt cx="1543050" cy="1378268"/>
          </a:xfrm>
        </p:grpSpPr>
        <p:sp>
          <p:nvSpPr>
            <p:cNvPr id="11" name="Rectangle 10"/>
            <p:cNvSpPr/>
            <p:nvPr/>
          </p:nvSpPr>
          <p:spPr>
            <a:xfrm flipH="1">
              <a:off x="4733511" y="2932872"/>
              <a:ext cx="1371600" cy="137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grpSp>
          <p:nvGrpSpPr>
            <p:cNvPr id="29" name="Group 31"/>
            <p:cNvGrpSpPr/>
            <p:nvPr/>
          </p:nvGrpSpPr>
          <p:grpSpPr>
            <a:xfrm>
              <a:off x="4562061" y="2934778"/>
              <a:ext cx="171450" cy="1376362"/>
              <a:chOff x="1447799" y="1047750"/>
              <a:chExt cx="609602" cy="3352800"/>
            </a:xfrm>
            <a:solidFill>
              <a:schemeClr val="accent4">
                <a:lumMod val="75000"/>
              </a:schemeClr>
            </a:solidFill>
          </p:grpSpPr>
          <p:sp>
            <p:nvSpPr>
              <p:cNvPr id="33" name="Flowchart: Manual Input 32"/>
              <p:cNvSpPr/>
              <p:nvPr/>
            </p:nvSpPr>
            <p:spPr bwMode="auto">
              <a:xfrm>
                <a:off x="1447799" y="1047750"/>
                <a:ext cx="609602" cy="2514600"/>
              </a:xfrm>
              <a:prstGeom prst="flowChartManualInput">
                <a:avLst/>
              </a:prstGeom>
              <a:solidFill>
                <a:schemeClr val="accent1">
                  <a:lumMod val="75000"/>
                </a:schemeClr>
              </a:solidFill>
              <a:ln w="9525">
                <a:noFill/>
                <a:round/>
                <a:headEnd/>
                <a:tailEnd/>
              </a:ln>
            </p:spPr>
            <p:txBody>
              <a:bodyPr vert="horz" wrap="square" lIns="108663" tIns="54332" rIns="108663" bIns="54332" numCol="1" rtlCol="0" anchor="t" anchorCtr="0" compatLnSpc="1">
                <a:prstTxWarp prst="textNoShape">
                  <a:avLst/>
                </a:prstTxWarp>
              </a:bodyP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34" name="Flowchart: Manual Input 33"/>
              <p:cNvSpPr/>
              <p:nvPr/>
            </p:nvSpPr>
            <p:spPr bwMode="auto">
              <a:xfrm rot="10800000" flipH="1">
                <a:off x="1447799" y="1885950"/>
                <a:ext cx="609602" cy="2514600"/>
              </a:xfrm>
              <a:prstGeom prst="flowChartManualInput">
                <a:avLst/>
              </a:prstGeom>
              <a:solidFill>
                <a:schemeClr val="accent1">
                  <a:lumMod val="75000"/>
                </a:schemeClr>
              </a:solidFill>
              <a:ln w="9525">
                <a:noFill/>
                <a:round/>
                <a:headEnd/>
                <a:tailEnd/>
              </a:ln>
            </p:spPr>
            <p:txBody>
              <a:bodyPr vert="horz" wrap="square" lIns="108663" tIns="54332" rIns="108663" bIns="54332" numCol="1" rtlCol="0" anchor="t" anchorCtr="0" compatLnSpc="1">
                <a:prstTxWarp prst="textNoShape">
                  <a:avLst/>
                </a:prstTxWarp>
              </a:bodyP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grpSp>
      </p:grpSp>
      <p:sp>
        <p:nvSpPr>
          <p:cNvPr id="5" name="Round Same Side Corner Rectangle 4"/>
          <p:cNvSpPr/>
          <p:nvPr/>
        </p:nvSpPr>
        <p:spPr>
          <a:xfrm rot="5400000">
            <a:off x="4011743" y="2164378"/>
            <a:ext cx="873828" cy="1760540"/>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6" name="Freeform 24"/>
          <p:cNvSpPr>
            <a:spLocks noEditPoints="1"/>
          </p:cNvSpPr>
          <p:nvPr/>
        </p:nvSpPr>
        <p:spPr bwMode="auto">
          <a:xfrm>
            <a:off x="4703271" y="2790616"/>
            <a:ext cx="467852" cy="508061"/>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108663" tIns="54332" rIns="108663" bIns="54332" numCol="1" anchor="t" anchorCtr="0" compatLnSpc="1">
            <a:prstTxWarp prst="textNoShape">
              <a:avLst/>
            </a:prstTxWarp>
          </a:bodyPr>
          <a:lstStyle/>
          <a:p>
            <a:pP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8" name="Round Same Side Corner Rectangle 7"/>
          <p:cNvSpPr/>
          <p:nvPr/>
        </p:nvSpPr>
        <p:spPr>
          <a:xfrm rot="5400000">
            <a:off x="4011743" y="3792842"/>
            <a:ext cx="873828" cy="1760540"/>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10" name="Round Same Side Corner Rectangle 9"/>
          <p:cNvSpPr/>
          <p:nvPr/>
        </p:nvSpPr>
        <p:spPr>
          <a:xfrm rot="16200000" flipH="1">
            <a:off x="7296003" y="2164378"/>
            <a:ext cx="873828" cy="1760543"/>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12" name="Round Same Side Corner Rectangle 11"/>
          <p:cNvSpPr/>
          <p:nvPr/>
        </p:nvSpPr>
        <p:spPr>
          <a:xfrm rot="16200000" flipH="1">
            <a:off x="7296003" y="3792842"/>
            <a:ext cx="873828" cy="1760543"/>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15" name="Text Placeholder 3"/>
          <p:cNvSpPr txBox="1">
            <a:spLocks/>
          </p:cNvSpPr>
          <p:nvPr/>
        </p:nvSpPr>
        <p:spPr>
          <a:xfrm>
            <a:off x="3743096" y="2880062"/>
            <a:ext cx="514329" cy="329172"/>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86573">
              <a:lnSpc>
                <a:spcPct val="120000"/>
              </a:lnSpc>
              <a:spcBef>
                <a:spcPct val="20000"/>
              </a:spcBef>
              <a:defRPr/>
            </a:pPr>
            <a:r>
              <a:rPr lang="en-US" sz="2028" dirty="0">
                <a:solidFill>
                  <a:schemeClr val="bg1"/>
                </a:solidFill>
                <a:latin typeface="+mn-ea"/>
                <a:sym typeface="Arial" panose="020B0604020202020204" pitchFamily="34" charset="0"/>
              </a:rPr>
              <a:t>01</a:t>
            </a:r>
          </a:p>
        </p:txBody>
      </p:sp>
      <p:sp>
        <p:nvSpPr>
          <p:cNvPr id="16" name="Text Placeholder 3"/>
          <p:cNvSpPr txBox="1">
            <a:spLocks/>
          </p:cNvSpPr>
          <p:nvPr/>
        </p:nvSpPr>
        <p:spPr>
          <a:xfrm>
            <a:off x="3743096" y="4508527"/>
            <a:ext cx="514329" cy="329172"/>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86573">
              <a:lnSpc>
                <a:spcPct val="120000"/>
              </a:lnSpc>
              <a:spcBef>
                <a:spcPct val="20000"/>
              </a:spcBef>
              <a:defRPr/>
            </a:pPr>
            <a:r>
              <a:rPr lang="en-US" sz="2028" dirty="0">
                <a:solidFill>
                  <a:schemeClr val="bg1"/>
                </a:solidFill>
                <a:latin typeface="+mn-ea"/>
                <a:sym typeface="Arial" panose="020B0604020202020204" pitchFamily="34" charset="0"/>
              </a:rPr>
              <a:t>02</a:t>
            </a:r>
          </a:p>
        </p:txBody>
      </p:sp>
      <p:sp>
        <p:nvSpPr>
          <p:cNvPr id="17" name="Text Placeholder 3"/>
          <p:cNvSpPr txBox="1">
            <a:spLocks/>
          </p:cNvSpPr>
          <p:nvPr/>
        </p:nvSpPr>
        <p:spPr>
          <a:xfrm>
            <a:off x="7968505" y="2880062"/>
            <a:ext cx="514329" cy="329172"/>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86573">
              <a:lnSpc>
                <a:spcPct val="120000"/>
              </a:lnSpc>
              <a:spcBef>
                <a:spcPct val="20000"/>
              </a:spcBef>
              <a:defRPr/>
            </a:pPr>
            <a:r>
              <a:rPr lang="en-US" sz="2028" dirty="0">
                <a:solidFill>
                  <a:schemeClr val="bg1"/>
                </a:solidFill>
                <a:latin typeface="+mn-ea"/>
                <a:sym typeface="Arial" panose="020B0604020202020204" pitchFamily="34" charset="0"/>
              </a:rPr>
              <a:t>03</a:t>
            </a:r>
          </a:p>
        </p:txBody>
      </p:sp>
      <p:sp>
        <p:nvSpPr>
          <p:cNvPr id="18" name="Text Placeholder 3"/>
          <p:cNvSpPr txBox="1">
            <a:spLocks/>
          </p:cNvSpPr>
          <p:nvPr/>
        </p:nvSpPr>
        <p:spPr>
          <a:xfrm>
            <a:off x="7968505" y="4508527"/>
            <a:ext cx="514329" cy="329172"/>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86573">
              <a:lnSpc>
                <a:spcPct val="120000"/>
              </a:lnSpc>
              <a:spcBef>
                <a:spcPct val="20000"/>
              </a:spcBef>
              <a:defRPr/>
            </a:pPr>
            <a:r>
              <a:rPr lang="en-US" sz="2028" dirty="0">
                <a:solidFill>
                  <a:schemeClr val="bg1"/>
                </a:solidFill>
                <a:latin typeface="+mn-ea"/>
                <a:sym typeface="Arial" panose="020B0604020202020204" pitchFamily="34" charset="0"/>
              </a:rPr>
              <a:t>04</a:t>
            </a:r>
          </a:p>
        </p:txBody>
      </p:sp>
      <p:sp>
        <p:nvSpPr>
          <p:cNvPr id="19" name="Freeform 144"/>
          <p:cNvSpPr>
            <a:spLocks noEditPoints="1"/>
          </p:cNvSpPr>
          <p:nvPr/>
        </p:nvSpPr>
        <p:spPr bwMode="auto">
          <a:xfrm>
            <a:off x="4567441" y="4447349"/>
            <a:ext cx="520675" cy="451523"/>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vert="horz" wrap="square" lIns="108663" tIns="54332" rIns="108663" bIns="54332" numCol="1" anchor="t" anchorCtr="0" compatLnSpc="1">
            <a:prstTxWarp prst="textNoShape">
              <a:avLst/>
            </a:prstTxWarp>
          </a:bodyPr>
          <a:lstStyle/>
          <a:p>
            <a:pP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20" name="Freeform 166"/>
          <p:cNvSpPr>
            <a:spLocks noEditPoints="1"/>
          </p:cNvSpPr>
          <p:nvPr/>
        </p:nvSpPr>
        <p:spPr bwMode="auto">
          <a:xfrm>
            <a:off x="7012352" y="2811660"/>
            <a:ext cx="462565" cy="465968"/>
          </a:xfrm>
          <a:custGeom>
            <a:avLst/>
            <a:gdLst/>
            <a:ahLst/>
            <a:cxnLst>
              <a:cxn ang="0">
                <a:pos x="1" y="42"/>
              </a:cxn>
              <a:cxn ang="0">
                <a:pos x="1" y="40"/>
              </a:cxn>
              <a:cxn ang="0">
                <a:pos x="14" y="41"/>
              </a:cxn>
              <a:cxn ang="0">
                <a:pos x="30" y="19"/>
              </a:cxn>
              <a:cxn ang="0">
                <a:pos x="17" y="8"/>
              </a:cxn>
              <a:cxn ang="0">
                <a:pos x="9" y="14"/>
              </a:cxn>
              <a:cxn ang="0">
                <a:pos x="9" y="19"/>
              </a:cxn>
              <a:cxn ang="0">
                <a:pos x="18" y="39"/>
              </a:cxn>
              <a:cxn ang="0">
                <a:pos x="4" y="24"/>
              </a:cxn>
              <a:cxn ang="0">
                <a:pos x="4" y="9"/>
              </a:cxn>
              <a:cxn ang="0">
                <a:pos x="17" y="0"/>
              </a:cxn>
              <a:cxn ang="0">
                <a:pos x="37" y="16"/>
              </a:cxn>
              <a:cxn ang="0">
                <a:pos x="30" y="19"/>
              </a:cxn>
              <a:cxn ang="0">
                <a:pos x="6" y="58"/>
              </a:cxn>
              <a:cxn ang="0">
                <a:pos x="5" y="56"/>
              </a:cxn>
              <a:cxn ang="0">
                <a:pos x="16" y="46"/>
              </a:cxn>
              <a:cxn ang="0">
                <a:pos x="7" y="58"/>
              </a:cxn>
              <a:cxn ang="0">
                <a:pos x="22" y="63"/>
              </a:cxn>
              <a:cxn ang="0">
                <a:pos x="20" y="49"/>
              </a:cxn>
              <a:cxn ang="0">
                <a:pos x="23" y="49"/>
              </a:cxn>
              <a:cxn ang="0">
                <a:pos x="59" y="54"/>
              </a:cxn>
              <a:cxn ang="0">
                <a:pos x="46" y="62"/>
              </a:cxn>
              <a:cxn ang="0">
                <a:pos x="25" y="46"/>
              </a:cxn>
              <a:cxn ang="0">
                <a:pos x="33" y="43"/>
              </a:cxn>
              <a:cxn ang="0">
                <a:pos x="48" y="54"/>
              </a:cxn>
              <a:cxn ang="0">
                <a:pos x="55" y="46"/>
              </a:cxn>
              <a:cxn ang="0">
                <a:pos x="44" y="33"/>
              </a:cxn>
              <a:cxn ang="0">
                <a:pos x="46" y="25"/>
              </a:cxn>
              <a:cxn ang="0">
                <a:pos x="62" y="46"/>
              </a:cxn>
              <a:cxn ang="0">
                <a:pos x="42" y="13"/>
              </a:cxn>
              <a:cxn ang="0">
                <a:pos x="40" y="13"/>
              </a:cxn>
              <a:cxn ang="0">
                <a:pos x="41" y="0"/>
              </a:cxn>
              <a:cxn ang="0">
                <a:pos x="42" y="13"/>
              </a:cxn>
              <a:cxn ang="0">
                <a:pos x="47" y="17"/>
              </a:cxn>
              <a:cxn ang="0">
                <a:pos x="46" y="15"/>
              </a:cxn>
              <a:cxn ang="0">
                <a:pos x="58" y="5"/>
              </a:cxn>
              <a:cxn ang="0">
                <a:pos x="48" y="16"/>
              </a:cxn>
              <a:cxn ang="0">
                <a:pos x="50" y="23"/>
              </a:cxn>
              <a:cxn ang="0">
                <a:pos x="50" y="20"/>
              </a:cxn>
              <a:cxn ang="0">
                <a:pos x="63" y="22"/>
              </a:cxn>
            </a:cxnLst>
            <a:rect l="0" t="0" r="r" b="b"/>
            <a:pathLst>
              <a:path w="63" h="63">
                <a:moveTo>
                  <a:pt x="13" y="42"/>
                </a:moveTo>
                <a:cubicBezTo>
                  <a:pt x="1" y="42"/>
                  <a:pt x="1" y="42"/>
                  <a:pt x="1" y="42"/>
                </a:cubicBezTo>
                <a:cubicBezTo>
                  <a:pt x="0" y="42"/>
                  <a:pt x="0" y="42"/>
                  <a:pt x="0" y="41"/>
                </a:cubicBezTo>
                <a:cubicBezTo>
                  <a:pt x="0" y="40"/>
                  <a:pt x="0" y="40"/>
                  <a:pt x="1" y="40"/>
                </a:cubicBezTo>
                <a:cubicBezTo>
                  <a:pt x="13" y="40"/>
                  <a:pt x="13" y="40"/>
                  <a:pt x="13" y="40"/>
                </a:cubicBezTo>
                <a:cubicBezTo>
                  <a:pt x="14" y="40"/>
                  <a:pt x="14" y="40"/>
                  <a:pt x="14" y="41"/>
                </a:cubicBezTo>
                <a:cubicBezTo>
                  <a:pt x="14" y="42"/>
                  <a:pt x="14" y="42"/>
                  <a:pt x="13" y="42"/>
                </a:cubicBezTo>
                <a:close/>
                <a:moveTo>
                  <a:pt x="30" y="19"/>
                </a:moveTo>
                <a:cubicBezTo>
                  <a:pt x="19" y="9"/>
                  <a:pt x="19" y="9"/>
                  <a:pt x="19" y="9"/>
                </a:cubicBezTo>
                <a:cubicBezTo>
                  <a:pt x="19" y="8"/>
                  <a:pt x="18" y="8"/>
                  <a:pt x="17" y="8"/>
                </a:cubicBezTo>
                <a:cubicBezTo>
                  <a:pt x="16" y="8"/>
                  <a:pt x="15" y="8"/>
                  <a:pt x="14" y="9"/>
                </a:cubicBezTo>
                <a:cubicBezTo>
                  <a:pt x="9" y="14"/>
                  <a:pt x="9" y="14"/>
                  <a:pt x="9" y="14"/>
                </a:cubicBezTo>
                <a:cubicBezTo>
                  <a:pt x="8" y="15"/>
                  <a:pt x="8" y="16"/>
                  <a:pt x="8" y="17"/>
                </a:cubicBezTo>
                <a:cubicBezTo>
                  <a:pt x="8" y="18"/>
                  <a:pt x="8" y="19"/>
                  <a:pt x="9" y="19"/>
                </a:cubicBezTo>
                <a:cubicBezTo>
                  <a:pt x="19" y="30"/>
                  <a:pt x="19" y="30"/>
                  <a:pt x="19" y="30"/>
                </a:cubicBezTo>
                <a:cubicBezTo>
                  <a:pt x="18" y="39"/>
                  <a:pt x="18" y="39"/>
                  <a:pt x="18" y="39"/>
                </a:cubicBezTo>
                <a:cubicBezTo>
                  <a:pt x="18" y="38"/>
                  <a:pt x="17" y="38"/>
                  <a:pt x="16" y="37"/>
                </a:cubicBezTo>
                <a:cubicBezTo>
                  <a:pt x="4" y="24"/>
                  <a:pt x="4" y="24"/>
                  <a:pt x="4" y="24"/>
                </a:cubicBezTo>
                <a:cubicBezTo>
                  <a:pt x="2" y="22"/>
                  <a:pt x="0" y="20"/>
                  <a:pt x="0" y="17"/>
                </a:cubicBezTo>
                <a:cubicBezTo>
                  <a:pt x="0" y="14"/>
                  <a:pt x="2" y="11"/>
                  <a:pt x="4" y="9"/>
                </a:cubicBezTo>
                <a:cubicBezTo>
                  <a:pt x="9" y="3"/>
                  <a:pt x="9" y="3"/>
                  <a:pt x="9" y="3"/>
                </a:cubicBezTo>
                <a:cubicBezTo>
                  <a:pt x="11" y="1"/>
                  <a:pt x="14" y="0"/>
                  <a:pt x="17" y="0"/>
                </a:cubicBezTo>
                <a:cubicBezTo>
                  <a:pt x="20" y="0"/>
                  <a:pt x="23" y="1"/>
                  <a:pt x="25" y="4"/>
                </a:cubicBezTo>
                <a:cubicBezTo>
                  <a:pt x="37" y="16"/>
                  <a:pt x="37" y="16"/>
                  <a:pt x="37" y="16"/>
                </a:cubicBezTo>
                <a:cubicBezTo>
                  <a:pt x="38" y="17"/>
                  <a:pt x="38" y="18"/>
                  <a:pt x="39" y="18"/>
                </a:cubicBezTo>
                <a:lnTo>
                  <a:pt x="30" y="19"/>
                </a:lnTo>
                <a:close/>
                <a:moveTo>
                  <a:pt x="7" y="58"/>
                </a:moveTo>
                <a:cubicBezTo>
                  <a:pt x="6" y="58"/>
                  <a:pt x="6" y="58"/>
                  <a:pt x="6" y="58"/>
                </a:cubicBezTo>
                <a:cubicBezTo>
                  <a:pt x="6" y="58"/>
                  <a:pt x="5" y="58"/>
                  <a:pt x="5" y="58"/>
                </a:cubicBezTo>
                <a:cubicBezTo>
                  <a:pt x="5" y="57"/>
                  <a:pt x="5" y="56"/>
                  <a:pt x="5" y="56"/>
                </a:cubicBezTo>
                <a:cubicBezTo>
                  <a:pt x="15" y="46"/>
                  <a:pt x="15" y="46"/>
                  <a:pt x="15" y="46"/>
                </a:cubicBezTo>
                <a:cubicBezTo>
                  <a:pt x="15" y="46"/>
                  <a:pt x="16" y="46"/>
                  <a:pt x="16" y="46"/>
                </a:cubicBezTo>
                <a:cubicBezTo>
                  <a:pt x="17" y="47"/>
                  <a:pt x="17" y="47"/>
                  <a:pt x="16" y="48"/>
                </a:cubicBezTo>
                <a:lnTo>
                  <a:pt x="7" y="58"/>
                </a:lnTo>
                <a:close/>
                <a:moveTo>
                  <a:pt x="23" y="62"/>
                </a:moveTo>
                <a:cubicBezTo>
                  <a:pt x="23" y="62"/>
                  <a:pt x="22" y="63"/>
                  <a:pt x="22" y="63"/>
                </a:cubicBezTo>
                <a:cubicBezTo>
                  <a:pt x="21" y="63"/>
                  <a:pt x="20" y="62"/>
                  <a:pt x="20" y="62"/>
                </a:cubicBezTo>
                <a:cubicBezTo>
                  <a:pt x="20" y="49"/>
                  <a:pt x="20" y="49"/>
                  <a:pt x="20" y="49"/>
                </a:cubicBezTo>
                <a:cubicBezTo>
                  <a:pt x="20" y="49"/>
                  <a:pt x="21" y="48"/>
                  <a:pt x="22" y="48"/>
                </a:cubicBezTo>
                <a:cubicBezTo>
                  <a:pt x="22" y="48"/>
                  <a:pt x="23" y="49"/>
                  <a:pt x="23" y="49"/>
                </a:cubicBezTo>
                <a:lnTo>
                  <a:pt x="23" y="62"/>
                </a:lnTo>
                <a:close/>
                <a:moveTo>
                  <a:pt x="59" y="54"/>
                </a:moveTo>
                <a:cubicBezTo>
                  <a:pt x="54" y="59"/>
                  <a:pt x="54" y="59"/>
                  <a:pt x="54" y="59"/>
                </a:cubicBezTo>
                <a:cubicBezTo>
                  <a:pt x="51" y="61"/>
                  <a:pt x="49" y="62"/>
                  <a:pt x="46" y="62"/>
                </a:cubicBezTo>
                <a:cubicBezTo>
                  <a:pt x="43" y="62"/>
                  <a:pt x="40" y="61"/>
                  <a:pt x="38" y="59"/>
                </a:cubicBezTo>
                <a:cubicBezTo>
                  <a:pt x="25" y="46"/>
                  <a:pt x="25" y="46"/>
                  <a:pt x="25" y="46"/>
                </a:cubicBezTo>
                <a:cubicBezTo>
                  <a:pt x="25" y="46"/>
                  <a:pt x="24" y="45"/>
                  <a:pt x="24" y="44"/>
                </a:cubicBezTo>
                <a:cubicBezTo>
                  <a:pt x="33" y="43"/>
                  <a:pt x="33" y="43"/>
                  <a:pt x="33" y="43"/>
                </a:cubicBezTo>
                <a:cubicBezTo>
                  <a:pt x="43" y="54"/>
                  <a:pt x="43" y="54"/>
                  <a:pt x="43" y="54"/>
                </a:cubicBezTo>
                <a:cubicBezTo>
                  <a:pt x="45" y="55"/>
                  <a:pt x="47" y="55"/>
                  <a:pt x="48" y="54"/>
                </a:cubicBezTo>
                <a:cubicBezTo>
                  <a:pt x="54" y="48"/>
                  <a:pt x="54" y="48"/>
                  <a:pt x="54" y="48"/>
                </a:cubicBezTo>
                <a:cubicBezTo>
                  <a:pt x="55" y="48"/>
                  <a:pt x="55" y="47"/>
                  <a:pt x="55" y="46"/>
                </a:cubicBezTo>
                <a:cubicBezTo>
                  <a:pt x="55" y="45"/>
                  <a:pt x="55" y="44"/>
                  <a:pt x="54" y="43"/>
                </a:cubicBezTo>
                <a:cubicBezTo>
                  <a:pt x="44" y="33"/>
                  <a:pt x="44" y="33"/>
                  <a:pt x="44" y="33"/>
                </a:cubicBezTo>
                <a:cubicBezTo>
                  <a:pt x="44" y="24"/>
                  <a:pt x="44" y="24"/>
                  <a:pt x="44" y="24"/>
                </a:cubicBezTo>
                <a:cubicBezTo>
                  <a:pt x="45" y="24"/>
                  <a:pt x="46" y="25"/>
                  <a:pt x="46" y="25"/>
                </a:cubicBezTo>
                <a:cubicBezTo>
                  <a:pt x="59" y="38"/>
                  <a:pt x="59" y="38"/>
                  <a:pt x="59" y="38"/>
                </a:cubicBezTo>
                <a:cubicBezTo>
                  <a:pt x="61" y="40"/>
                  <a:pt x="62" y="43"/>
                  <a:pt x="62" y="46"/>
                </a:cubicBezTo>
                <a:cubicBezTo>
                  <a:pt x="62" y="49"/>
                  <a:pt x="61" y="52"/>
                  <a:pt x="59" y="54"/>
                </a:cubicBezTo>
                <a:close/>
                <a:moveTo>
                  <a:pt x="42" y="13"/>
                </a:moveTo>
                <a:cubicBezTo>
                  <a:pt x="42" y="14"/>
                  <a:pt x="42" y="14"/>
                  <a:pt x="41" y="14"/>
                </a:cubicBezTo>
                <a:cubicBezTo>
                  <a:pt x="40" y="14"/>
                  <a:pt x="40" y="14"/>
                  <a:pt x="40" y="13"/>
                </a:cubicBezTo>
                <a:cubicBezTo>
                  <a:pt x="40" y="1"/>
                  <a:pt x="40" y="1"/>
                  <a:pt x="40" y="1"/>
                </a:cubicBezTo>
                <a:cubicBezTo>
                  <a:pt x="40" y="0"/>
                  <a:pt x="40" y="0"/>
                  <a:pt x="41" y="0"/>
                </a:cubicBezTo>
                <a:cubicBezTo>
                  <a:pt x="42" y="0"/>
                  <a:pt x="42" y="0"/>
                  <a:pt x="42" y="1"/>
                </a:cubicBezTo>
                <a:lnTo>
                  <a:pt x="42" y="13"/>
                </a:lnTo>
                <a:close/>
                <a:moveTo>
                  <a:pt x="48" y="16"/>
                </a:moveTo>
                <a:cubicBezTo>
                  <a:pt x="48" y="17"/>
                  <a:pt x="47" y="17"/>
                  <a:pt x="47" y="17"/>
                </a:cubicBezTo>
                <a:cubicBezTo>
                  <a:pt x="47" y="17"/>
                  <a:pt x="47" y="17"/>
                  <a:pt x="46" y="16"/>
                </a:cubicBezTo>
                <a:cubicBezTo>
                  <a:pt x="46" y="16"/>
                  <a:pt x="46" y="15"/>
                  <a:pt x="46" y="15"/>
                </a:cubicBezTo>
                <a:cubicBezTo>
                  <a:pt x="56" y="5"/>
                  <a:pt x="56" y="5"/>
                  <a:pt x="56" y="5"/>
                </a:cubicBezTo>
                <a:cubicBezTo>
                  <a:pt x="56" y="4"/>
                  <a:pt x="57" y="4"/>
                  <a:pt x="58" y="5"/>
                </a:cubicBezTo>
                <a:cubicBezTo>
                  <a:pt x="58" y="5"/>
                  <a:pt x="58" y="6"/>
                  <a:pt x="58" y="7"/>
                </a:cubicBezTo>
                <a:lnTo>
                  <a:pt x="48" y="16"/>
                </a:lnTo>
                <a:close/>
                <a:moveTo>
                  <a:pt x="62" y="23"/>
                </a:moveTo>
                <a:cubicBezTo>
                  <a:pt x="50" y="23"/>
                  <a:pt x="50" y="23"/>
                  <a:pt x="50" y="23"/>
                </a:cubicBezTo>
                <a:cubicBezTo>
                  <a:pt x="49" y="23"/>
                  <a:pt x="48" y="22"/>
                  <a:pt x="48" y="22"/>
                </a:cubicBezTo>
                <a:cubicBezTo>
                  <a:pt x="48" y="21"/>
                  <a:pt x="49" y="20"/>
                  <a:pt x="50" y="20"/>
                </a:cubicBezTo>
                <a:cubicBezTo>
                  <a:pt x="62" y="20"/>
                  <a:pt x="62" y="20"/>
                  <a:pt x="62" y="20"/>
                </a:cubicBezTo>
                <a:cubicBezTo>
                  <a:pt x="62" y="20"/>
                  <a:pt x="63" y="21"/>
                  <a:pt x="63" y="22"/>
                </a:cubicBezTo>
                <a:cubicBezTo>
                  <a:pt x="63" y="22"/>
                  <a:pt x="62" y="23"/>
                  <a:pt x="62" y="23"/>
                </a:cubicBezTo>
                <a:close/>
              </a:path>
            </a:pathLst>
          </a:custGeom>
          <a:solidFill>
            <a:schemeClr val="bg1"/>
          </a:solidFill>
          <a:ln w="9525">
            <a:noFill/>
            <a:round/>
            <a:headEnd/>
            <a:tailEnd/>
          </a:ln>
        </p:spPr>
        <p:txBody>
          <a:bodyPr vert="horz" wrap="square" lIns="108663" tIns="54332" rIns="108663" bIns="54332" numCol="1" anchor="t" anchorCtr="0" compatLnSpc="1">
            <a:prstTxWarp prst="textNoShape">
              <a:avLst/>
            </a:prstTxWarp>
          </a:bodyPr>
          <a:lstStyle/>
          <a:p>
            <a:pP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21" name="Freeform 234"/>
          <p:cNvSpPr>
            <a:spLocks/>
          </p:cNvSpPr>
          <p:nvPr/>
        </p:nvSpPr>
        <p:spPr bwMode="auto">
          <a:xfrm>
            <a:off x="7012352" y="4415604"/>
            <a:ext cx="508105" cy="515017"/>
          </a:xfrm>
          <a:custGeom>
            <a:avLst/>
            <a:gdLst/>
            <a:ahLst/>
            <a:cxnLst>
              <a:cxn ang="0">
                <a:pos x="66" y="25"/>
              </a:cxn>
              <a:cxn ang="0">
                <a:pos x="51" y="40"/>
              </a:cxn>
              <a:cxn ang="0">
                <a:pos x="57" y="46"/>
              </a:cxn>
              <a:cxn ang="0">
                <a:pos x="51" y="52"/>
              </a:cxn>
              <a:cxn ang="0">
                <a:pos x="20" y="55"/>
              </a:cxn>
              <a:cxn ang="0">
                <a:pos x="7" y="69"/>
              </a:cxn>
              <a:cxn ang="0">
                <a:pos x="0" y="69"/>
              </a:cxn>
              <a:cxn ang="0">
                <a:pos x="0" y="62"/>
              </a:cxn>
              <a:cxn ang="0">
                <a:pos x="14" y="48"/>
              </a:cxn>
              <a:cxn ang="0">
                <a:pos x="17" y="18"/>
              </a:cxn>
              <a:cxn ang="0">
                <a:pos x="23" y="12"/>
              </a:cxn>
              <a:cxn ang="0">
                <a:pos x="29" y="17"/>
              </a:cxn>
              <a:cxn ang="0">
                <a:pos x="44" y="2"/>
              </a:cxn>
              <a:cxn ang="0">
                <a:pos x="51" y="2"/>
              </a:cxn>
              <a:cxn ang="0">
                <a:pos x="51" y="9"/>
              </a:cxn>
              <a:cxn ang="0">
                <a:pos x="35" y="24"/>
              </a:cxn>
              <a:cxn ang="0">
                <a:pos x="44" y="33"/>
              </a:cxn>
              <a:cxn ang="0">
                <a:pos x="60" y="18"/>
              </a:cxn>
              <a:cxn ang="0">
                <a:pos x="66" y="18"/>
              </a:cxn>
              <a:cxn ang="0">
                <a:pos x="66" y="25"/>
              </a:cxn>
            </a:cxnLst>
            <a:rect l="0" t="0" r="r" b="b"/>
            <a:pathLst>
              <a:path w="68" h="69">
                <a:moveTo>
                  <a:pt x="66" y="25"/>
                </a:moveTo>
                <a:cubicBezTo>
                  <a:pt x="51" y="40"/>
                  <a:pt x="51" y="40"/>
                  <a:pt x="51" y="40"/>
                </a:cubicBezTo>
                <a:cubicBezTo>
                  <a:pt x="57" y="46"/>
                  <a:pt x="57" y="46"/>
                  <a:pt x="57" y="46"/>
                </a:cubicBezTo>
                <a:cubicBezTo>
                  <a:pt x="51" y="52"/>
                  <a:pt x="51" y="52"/>
                  <a:pt x="51" y="52"/>
                </a:cubicBezTo>
                <a:cubicBezTo>
                  <a:pt x="42" y="60"/>
                  <a:pt x="30" y="61"/>
                  <a:pt x="20" y="55"/>
                </a:cubicBezTo>
                <a:cubicBezTo>
                  <a:pt x="7" y="69"/>
                  <a:pt x="7" y="69"/>
                  <a:pt x="7" y="69"/>
                </a:cubicBezTo>
                <a:cubicBezTo>
                  <a:pt x="0" y="69"/>
                  <a:pt x="0" y="69"/>
                  <a:pt x="0" y="69"/>
                </a:cubicBezTo>
                <a:cubicBezTo>
                  <a:pt x="0" y="62"/>
                  <a:pt x="0" y="62"/>
                  <a:pt x="0" y="62"/>
                </a:cubicBezTo>
                <a:cubicBezTo>
                  <a:pt x="14" y="48"/>
                  <a:pt x="14" y="48"/>
                  <a:pt x="14" y="48"/>
                </a:cubicBezTo>
                <a:cubicBezTo>
                  <a:pt x="7" y="39"/>
                  <a:pt x="8" y="26"/>
                  <a:pt x="17" y="18"/>
                </a:cubicBezTo>
                <a:cubicBezTo>
                  <a:pt x="23" y="12"/>
                  <a:pt x="23" y="12"/>
                  <a:pt x="23" y="12"/>
                </a:cubicBezTo>
                <a:cubicBezTo>
                  <a:pt x="29" y="17"/>
                  <a:pt x="29" y="17"/>
                  <a:pt x="29" y="17"/>
                </a:cubicBezTo>
                <a:cubicBezTo>
                  <a:pt x="44" y="2"/>
                  <a:pt x="44" y="2"/>
                  <a:pt x="44" y="2"/>
                </a:cubicBezTo>
                <a:cubicBezTo>
                  <a:pt x="46" y="0"/>
                  <a:pt x="49" y="0"/>
                  <a:pt x="51" y="2"/>
                </a:cubicBezTo>
                <a:cubicBezTo>
                  <a:pt x="52" y="4"/>
                  <a:pt x="52" y="7"/>
                  <a:pt x="51" y="9"/>
                </a:cubicBezTo>
                <a:cubicBezTo>
                  <a:pt x="35" y="24"/>
                  <a:pt x="35" y="24"/>
                  <a:pt x="35" y="24"/>
                </a:cubicBezTo>
                <a:cubicBezTo>
                  <a:pt x="44" y="33"/>
                  <a:pt x="44" y="33"/>
                  <a:pt x="44" y="33"/>
                </a:cubicBezTo>
                <a:cubicBezTo>
                  <a:pt x="60" y="18"/>
                  <a:pt x="60" y="18"/>
                  <a:pt x="60" y="18"/>
                </a:cubicBezTo>
                <a:cubicBezTo>
                  <a:pt x="61" y="16"/>
                  <a:pt x="64" y="16"/>
                  <a:pt x="66" y="18"/>
                </a:cubicBezTo>
                <a:cubicBezTo>
                  <a:pt x="68" y="20"/>
                  <a:pt x="68" y="23"/>
                  <a:pt x="66" y="25"/>
                </a:cubicBezTo>
                <a:close/>
              </a:path>
            </a:pathLst>
          </a:custGeom>
          <a:solidFill>
            <a:schemeClr val="bg1"/>
          </a:solidFill>
          <a:ln w="9525">
            <a:noFill/>
            <a:round/>
            <a:headEnd/>
            <a:tailEnd/>
          </a:ln>
        </p:spPr>
        <p:txBody>
          <a:bodyPr vert="horz" wrap="square" lIns="108663" tIns="54332" rIns="108663" bIns="54332" numCol="1" anchor="t" anchorCtr="0" compatLnSpc="1">
            <a:prstTxWarp prst="textNoShape">
              <a:avLst/>
            </a:prstTxWarp>
          </a:bodyPr>
          <a:lstStyle/>
          <a:p>
            <a:pPr>
              <a:lnSpc>
                <a:spcPct val="120000"/>
              </a:lnSpc>
            </a:pPr>
            <a:endParaRPr lang="en-US" sz="1521" dirty="0">
              <a:latin typeface="Arial" panose="020B0604020202020204" pitchFamily="34" charset="0"/>
              <a:ea typeface="字魂35号-经典雅黑" panose="02000000000000000000" pitchFamily="2" charset="-122"/>
              <a:sym typeface="Arial" panose="020B0604020202020204" pitchFamily="34" charset="0"/>
            </a:endParaRPr>
          </a:p>
        </p:txBody>
      </p:sp>
      <p:sp>
        <p:nvSpPr>
          <p:cNvPr id="35" name="TextBox 34"/>
          <p:cNvSpPr txBox="1"/>
          <p:nvPr/>
        </p:nvSpPr>
        <p:spPr>
          <a:xfrm>
            <a:off x="956603" y="4084105"/>
            <a:ext cx="2548883" cy="1723357"/>
          </a:xfrm>
          <a:prstGeom prst="rect">
            <a:avLst/>
          </a:prstGeom>
          <a:noFill/>
        </p:spPr>
        <p:txBody>
          <a:bodyPr wrap="square" lIns="0" tIns="0" rIns="0" bIns="0" rtlCol="0">
            <a:spAutoFit/>
          </a:bodyPr>
          <a:lstStyle/>
          <a:p>
            <a:r>
              <a:rPr lang="zh-TW" altLang="en-US" sz="2667" dirty="0">
                <a:solidFill>
                  <a:srgbClr val="C00000"/>
                </a:solidFill>
                <a:latin typeface="華康儷粗圓" panose="020F0709000000000000" pitchFamily="49" charset="-120"/>
                <a:ea typeface="華康儷粗圓" panose="020F0709000000000000" pitchFamily="49" charset="-120"/>
              </a:rPr>
              <a:t>處室合作</a:t>
            </a:r>
            <a:endParaRPr lang="en-US" altLang="zh-TW" sz="2667" dirty="0">
              <a:solidFill>
                <a:srgbClr val="C00000"/>
              </a:solidFill>
              <a:latin typeface="華康儷粗圓" panose="020F0709000000000000" pitchFamily="49" charset="-120"/>
              <a:ea typeface="華康儷粗圓" panose="020F0709000000000000" pitchFamily="49" charset="-120"/>
            </a:endParaRPr>
          </a:p>
          <a:p>
            <a:r>
              <a:rPr lang="zh-TW" altLang="en-US" sz="2133" dirty="0">
                <a:latin typeface="華康儷粗圓" panose="020F0709000000000000" pitchFamily="49" charset="-120"/>
                <a:ea typeface="華康儷粗圓" panose="020F0709000000000000" pitchFamily="49" charset="-120"/>
              </a:rPr>
              <a:t>使學生志願可以根據自己的興趣、學業表現及多元學習選填，替學生謀最大福利</a:t>
            </a:r>
            <a:endParaRPr lang="en-US" altLang="zh-TW" sz="2133" dirty="0">
              <a:latin typeface="華康儷粗圓" panose="020F0709000000000000" pitchFamily="49" charset="-120"/>
              <a:ea typeface="華康儷粗圓" panose="020F0709000000000000" pitchFamily="49" charset="-120"/>
            </a:endParaRPr>
          </a:p>
        </p:txBody>
      </p:sp>
      <p:sp>
        <p:nvSpPr>
          <p:cNvPr id="36" name="TextBox 35"/>
          <p:cNvSpPr txBox="1"/>
          <p:nvPr/>
        </p:nvSpPr>
        <p:spPr>
          <a:xfrm>
            <a:off x="956603" y="2229679"/>
            <a:ext cx="2438695" cy="1518429"/>
          </a:xfrm>
          <a:prstGeom prst="rect">
            <a:avLst/>
          </a:prstGeom>
          <a:noFill/>
        </p:spPr>
        <p:txBody>
          <a:bodyPr wrap="square" lIns="0" tIns="0" rIns="0" bIns="0" rtlCol="0">
            <a:spAutoFit/>
          </a:bodyPr>
          <a:lstStyle/>
          <a:p>
            <a:r>
              <a:rPr lang="zh-TW" altLang="en-US" sz="2667" dirty="0">
                <a:solidFill>
                  <a:srgbClr val="C00000"/>
                </a:solidFill>
                <a:latin typeface="華康儷粗圓" panose="020F0709000000000000" pitchFamily="49" charset="-120"/>
                <a:ea typeface="華康儷粗圓" panose="020F0709000000000000" pitchFamily="49" charset="-120"/>
              </a:rPr>
              <a:t>校內外合作</a:t>
            </a:r>
            <a:endParaRPr lang="en-US" altLang="zh-TW" sz="2667" dirty="0">
              <a:solidFill>
                <a:srgbClr val="C00000"/>
              </a:solidFill>
              <a:latin typeface="華康儷粗圓" panose="020F0709000000000000" pitchFamily="49" charset="-120"/>
              <a:ea typeface="華康儷粗圓" panose="020F0709000000000000" pitchFamily="49" charset="-120"/>
            </a:endParaRPr>
          </a:p>
          <a:p>
            <a:r>
              <a:rPr lang="zh-TW" altLang="en-US" sz="2400" dirty="0">
                <a:latin typeface="華康儷粗圓" panose="020F0709000000000000" pitchFamily="49" charset="-120"/>
                <a:ea typeface="華康儷粗圓" panose="020F0709000000000000" pitchFamily="49" charset="-120"/>
              </a:rPr>
              <a:t>藉由校內社團及生涯探索活動，讓學生發現自己的</a:t>
            </a:r>
            <a:r>
              <a:rPr lang="zh-TW" altLang="en-US" sz="2400" dirty="0">
                <a:solidFill>
                  <a:srgbClr val="FF0000"/>
                </a:solidFill>
                <a:latin typeface="華康儷粗圓" panose="020F0709000000000000" pitchFamily="49" charset="-120"/>
                <a:ea typeface="華康儷粗圓" panose="020F0709000000000000" pitchFamily="49" charset="-120"/>
              </a:rPr>
              <a:t>興趣</a:t>
            </a:r>
            <a:endParaRPr lang="en-US" altLang="zh-TW" sz="2400" dirty="0">
              <a:solidFill>
                <a:srgbClr val="FF0000"/>
              </a:solidFill>
              <a:latin typeface="華康儷粗圓" panose="020F0709000000000000" pitchFamily="49" charset="-120"/>
              <a:ea typeface="華康儷粗圓" panose="020F0709000000000000" pitchFamily="49" charset="-120"/>
            </a:endParaRPr>
          </a:p>
        </p:txBody>
      </p:sp>
      <p:sp>
        <p:nvSpPr>
          <p:cNvPr id="38" name="TextBox 37"/>
          <p:cNvSpPr txBox="1"/>
          <p:nvPr/>
        </p:nvSpPr>
        <p:spPr>
          <a:xfrm>
            <a:off x="8697685" y="1956731"/>
            <a:ext cx="3203583" cy="1682255"/>
          </a:xfrm>
          <a:prstGeom prst="rect">
            <a:avLst/>
          </a:prstGeom>
          <a:noFill/>
        </p:spPr>
        <p:txBody>
          <a:bodyPr wrap="square" lIns="0" tIns="0" rIns="0" bIns="0" rtlCol="0">
            <a:spAutoFit/>
          </a:bodyPr>
          <a:lstStyle/>
          <a:p>
            <a:r>
              <a:rPr lang="zh-TW" altLang="en-US" sz="2400" dirty="0">
                <a:solidFill>
                  <a:srgbClr val="C00000"/>
                </a:solidFill>
                <a:latin typeface="華康儷粗圓" panose="020F0709000000000000" pitchFamily="49" charset="-120"/>
                <a:ea typeface="華康儷粗圓" panose="020F0709000000000000" pitchFamily="49" charset="-120"/>
              </a:rPr>
              <a:t>輔導教師和導師合作</a:t>
            </a:r>
            <a:endParaRPr lang="en-US" altLang="zh-TW" sz="2400" dirty="0">
              <a:solidFill>
                <a:srgbClr val="C00000"/>
              </a:solidFill>
              <a:latin typeface="華康儷粗圓" panose="020F0709000000000000" pitchFamily="49" charset="-120"/>
              <a:ea typeface="華康儷粗圓" panose="020F0709000000000000" pitchFamily="49" charset="-120"/>
            </a:endParaRPr>
          </a:p>
          <a:p>
            <a:r>
              <a:rPr lang="zh-TW" altLang="en-US" sz="2133" dirty="0">
                <a:latin typeface="華康儷粗圓" panose="020F0709000000000000" pitchFamily="49" charset="-120"/>
                <a:ea typeface="華康儷粗圓" panose="020F0709000000000000" pitchFamily="49" charset="-120"/>
              </a:rPr>
              <a:t>瞭解學生狀況及家長態度，提供親子溝通的建議，讓學生得以適才適所，追求自己的興趣及夢想</a:t>
            </a:r>
            <a:endParaRPr lang="en-US" altLang="zh-TW" sz="2133" dirty="0">
              <a:latin typeface="華康儷粗圓" panose="020F0709000000000000" pitchFamily="49" charset="-120"/>
              <a:ea typeface="華康儷粗圓" panose="020F0709000000000000" pitchFamily="49" charset="-120"/>
            </a:endParaRPr>
          </a:p>
        </p:txBody>
      </p:sp>
      <p:sp>
        <p:nvSpPr>
          <p:cNvPr id="39" name="TextBox 38"/>
          <p:cNvSpPr txBox="1"/>
          <p:nvPr/>
        </p:nvSpPr>
        <p:spPr>
          <a:xfrm>
            <a:off x="8697685" y="4084105"/>
            <a:ext cx="3203583" cy="2527551"/>
          </a:xfrm>
          <a:prstGeom prst="rect">
            <a:avLst/>
          </a:prstGeom>
          <a:noFill/>
        </p:spPr>
        <p:txBody>
          <a:bodyPr wrap="square" lIns="0" tIns="0" rIns="0" bIns="0" rtlCol="0">
            <a:spAutoFit/>
          </a:bodyPr>
          <a:lstStyle/>
          <a:p>
            <a:pPr>
              <a:lnSpc>
                <a:spcPct val="120000"/>
              </a:lnSpc>
            </a:pPr>
            <a:r>
              <a:rPr lang="zh-CN" altLang="en-US" sz="2667" dirty="0">
                <a:solidFill>
                  <a:srgbClr val="C00000"/>
                </a:solidFill>
                <a:latin typeface="華康儷粗圓" panose="020F0709000000000000" pitchFamily="49" charset="-120"/>
                <a:ea typeface="華康儷粗圓" panose="020F0709000000000000" pitchFamily="49" charset="-120"/>
                <a:sym typeface="Arial" panose="020B0604020202020204" pitchFamily="34" charset="0"/>
              </a:rPr>
              <a:t>親師合作</a:t>
            </a:r>
            <a:endParaRPr lang="en-US" altLang="zh-CN" sz="2667" dirty="0">
              <a:solidFill>
                <a:srgbClr val="C00000"/>
              </a:solidFill>
              <a:latin typeface="華康儷粗圓" panose="020F0709000000000000" pitchFamily="49" charset="-120"/>
              <a:ea typeface="華康儷粗圓" panose="020F0709000000000000" pitchFamily="49" charset="-120"/>
              <a:sym typeface="Arial" panose="020B0604020202020204" pitchFamily="34" charset="0"/>
            </a:endParaRPr>
          </a:p>
          <a:p>
            <a:pPr marL="285744" indent="-285744">
              <a:buFont typeface="Wingdings" panose="05000000000000000000" pitchFamily="2" charset="2"/>
              <a:buChar char="u"/>
            </a:pPr>
            <a:r>
              <a:rPr lang="zh-TW" altLang="en-US" sz="2133" dirty="0">
                <a:latin typeface="華康儷粗圓" panose="020F0709000000000000" pitchFamily="49" charset="-120"/>
                <a:ea typeface="華康儷粗圓" panose="020F0709000000000000" pitchFamily="49" charset="-120"/>
              </a:rPr>
              <a:t>班親會</a:t>
            </a:r>
            <a:endParaRPr lang="en-US" altLang="zh-TW" sz="2133" dirty="0">
              <a:latin typeface="華康儷粗圓" panose="020F0709000000000000" pitchFamily="49" charset="-120"/>
              <a:ea typeface="華康儷粗圓" panose="020F0709000000000000" pitchFamily="49" charset="-120"/>
            </a:endParaRPr>
          </a:p>
          <a:p>
            <a:pPr marL="285744" indent="-285744">
              <a:buFont typeface="Wingdings" panose="05000000000000000000" pitchFamily="2" charset="2"/>
              <a:buChar char="u"/>
            </a:pPr>
            <a:r>
              <a:rPr lang="zh-TW" altLang="en-US" sz="2133" dirty="0">
                <a:latin typeface="華康儷粗圓" panose="020F0709000000000000" pitchFamily="49" charset="-120"/>
                <a:ea typeface="華康儷粗圓" panose="020F0709000000000000" pitchFamily="49" charset="-120"/>
              </a:rPr>
              <a:t>生涯發展教育家長手冊</a:t>
            </a:r>
            <a:endParaRPr lang="en-US" altLang="zh-TW" sz="2133" dirty="0">
              <a:latin typeface="華康儷粗圓" panose="020F0709000000000000" pitchFamily="49" charset="-120"/>
              <a:ea typeface="華康儷粗圓" panose="020F0709000000000000" pitchFamily="49" charset="-120"/>
            </a:endParaRPr>
          </a:p>
          <a:p>
            <a:pPr marL="285744" indent="-285744">
              <a:buFont typeface="Wingdings" panose="05000000000000000000" pitchFamily="2" charset="2"/>
              <a:buChar char="u"/>
            </a:pPr>
            <a:r>
              <a:rPr lang="zh-TW" altLang="en-US" sz="2133" dirty="0">
                <a:latin typeface="華康儷粗圓" panose="020F0709000000000000" pitchFamily="49" charset="-120"/>
                <a:ea typeface="華康儷粗圓" panose="020F0709000000000000" pitchFamily="49" charset="-120"/>
              </a:rPr>
              <a:t>學生生涯發展記錄手冊</a:t>
            </a:r>
            <a:endParaRPr lang="en-US" altLang="zh-TW" sz="2133" dirty="0">
              <a:latin typeface="華康儷粗圓" panose="020F0709000000000000" pitchFamily="49" charset="-120"/>
              <a:ea typeface="華康儷粗圓" panose="020F0709000000000000" pitchFamily="49" charset="-120"/>
            </a:endParaRPr>
          </a:p>
          <a:p>
            <a:pPr marL="285744" indent="-285744">
              <a:buFont typeface="Wingdings" panose="05000000000000000000" pitchFamily="2" charset="2"/>
              <a:buChar char="u"/>
            </a:pPr>
            <a:r>
              <a:rPr lang="zh-TW" altLang="en-US" sz="2133" dirty="0">
                <a:latin typeface="華康儷粗圓" panose="020F0709000000000000" pitchFamily="49" charset="-120"/>
                <a:ea typeface="華康儷粗圓" panose="020F0709000000000000" pitchFamily="49" charset="-120"/>
              </a:rPr>
              <a:t>志願選填紙本</a:t>
            </a:r>
            <a:endParaRPr lang="en-US" altLang="zh-TW" sz="2133" dirty="0">
              <a:latin typeface="華康儷粗圓" panose="020F0709000000000000" pitchFamily="49" charset="-120"/>
              <a:ea typeface="華康儷粗圓" panose="020F0709000000000000" pitchFamily="49" charset="-120"/>
            </a:endParaRPr>
          </a:p>
          <a:p>
            <a:pPr marL="285744" indent="-285744">
              <a:buFont typeface="Wingdings" panose="05000000000000000000" pitchFamily="2" charset="2"/>
              <a:buChar char="u"/>
            </a:pPr>
            <a:r>
              <a:rPr lang="zh-TW" altLang="en-US" sz="2133" dirty="0">
                <a:latin typeface="華康儷粗圓" panose="020F0709000000000000" pitchFamily="49" charset="-120"/>
                <a:ea typeface="華康儷粗圓" panose="020F0709000000000000" pitchFamily="49" charset="-120"/>
              </a:rPr>
              <a:t>個別序位</a:t>
            </a:r>
            <a:endParaRPr lang="en-US" altLang="zh-TW" sz="2133" dirty="0">
              <a:latin typeface="華康儷粗圓" panose="020F0709000000000000" pitchFamily="49" charset="-120"/>
              <a:ea typeface="華康儷粗圓" panose="020F0709000000000000" pitchFamily="49" charset="-120"/>
            </a:endParaRPr>
          </a:p>
          <a:p>
            <a:pPr>
              <a:lnSpc>
                <a:spcPct val="120000"/>
              </a:lnSpc>
            </a:pPr>
            <a:endParaRPr lang="zh-CN" altLang="en-US" sz="2133" dirty="0">
              <a:solidFill>
                <a:schemeClr val="tx1">
                  <a:lumMod val="75000"/>
                  <a:lumOff val="25000"/>
                </a:schemeClr>
              </a:solidFill>
              <a:latin typeface="華康儷粗圓" panose="020F0709000000000000" pitchFamily="49" charset="-120"/>
              <a:ea typeface="華康儷粗圓" panose="020F0709000000000000" pitchFamily="49" charset="-120"/>
              <a:sym typeface="Arial" panose="020B0604020202020204" pitchFamily="34" charset="0"/>
            </a:endParaRPr>
          </a:p>
        </p:txBody>
      </p:sp>
      <p:sp>
        <p:nvSpPr>
          <p:cNvPr id="32" name="文字方塊 31"/>
          <p:cNvSpPr txBox="1"/>
          <p:nvPr/>
        </p:nvSpPr>
        <p:spPr>
          <a:xfrm>
            <a:off x="101600" y="177800"/>
            <a:ext cx="3466787" cy="830997"/>
          </a:xfrm>
          <a:prstGeom prst="rect">
            <a:avLst/>
          </a:prstGeom>
          <a:solidFill>
            <a:srgbClr val="E5DFF9"/>
          </a:solidFill>
          <a:ln>
            <a:noFill/>
          </a:ln>
        </p:spPr>
        <p:txBody>
          <a:bodyPr wrap="square" rtlCol="0">
            <a:spAutoFit/>
          </a:bodyPr>
          <a:lstStyle/>
          <a:p>
            <a:pPr algn="ctr"/>
            <a:r>
              <a:rPr lang="zh-TW" altLang="en-US" sz="4800" dirty="0">
                <a:solidFill>
                  <a:srgbClr val="393C4E"/>
                </a:solidFill>
                <a:latin typeface="華康儷粗圓" panose="020F0709000000000000" pitchFamily="49" charset="-120"/>
                <a:ea typeface="華康儷粗圓" panose="020F0709000000000000" pitchFamily="49" charset="-120"/>
              </a:rPr>
              <a:t>資源整合</a:t>
            </a:r>
            <a:endParaRPr lang="en-US" altLang="ko-KR" sz="4800" dirty="0">
              <a:solidFill>
                <a:srgbClr val="393C4E"/>
              </a:solidFill>
              <a:latin typeface="華康儷粗圓" panose="020F0709000000000000" pitchFamily="49" charset="-120"/>
              <a:ea typeface="華康儷粗圓" panose="020F0709000000000000" pitchFamily="49" charset="-120"/>
            </a:endParaRPr>
          </a:p>
        </p:txBody>
      </p:sp>
    </p:spTree>
    <p:extLst>
      <p:ext uri="{BB962C8B-B14F-4D97-AF65-F5344CB8AC3E}">
        <p14:creationId xmlns:p14="http://schemas.microsoft.com/office/powerpoint/2010/main" val="122188609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53"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par>
                                <p:cTn id="26" presetID="2" presetClass="entr" presetSubtype="8" accel="50000" decel="50000"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0-#ppt_w/2"/>
                                          </p:val>
                                        </p:tav>
                                        <p:tav tm="100000">
                                          <p:val>
                                            <p:strVal val="#ppt_x"/>
                                          </p:val>
                                        </p:tav>
                                      </p:tavLst>
                                    </p:anim>
                                    <p:anim calcmode="lin" valueType="num">
                                      <p:cBhvr additive="base">
                                        <p:cTn id="29" dur="500" fill="hold"/>
                                        <p:tgtEl>
                                          <p:spTgt spid="36"/>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accel="50000" decel="50000"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0-#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accel="50000" decel="5000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0-#ppt_w/2"/>
                                          </p:val>
                                        </p:tav>
                                        <p:tav tm="100000">
                                          <p:val>
                                            <p:strVal val="#ppt_x"/>
                                          </p:val>
                                        </p:tav>
                                      </p:tavLst>
                                    </p:anim>
                                    <p:anim calcmode="lin" valueType="num">
                                      <p:cBhvr additive="base">
                                        <p:cTn id="39" dur="50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par>
                                <p:cTn id="52" presetID="2" presetClass="entr" presetSubtype="8" accel="50000" decel="5000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2" accel="50000" decel="50000"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1+#ppt_w/2"/>
                                          </p:val>
                                        </p:tav>
                                        <p:tav tm="100000">
                                          <p:val>
                                            <p:strVal val="#ppt_x"/>
                                          </p:val>
                                        </p:tav>
                                      </p:tavLst>
                                    </p:anim>
                                    <p:anim calcmode="lin" valueType="num">
                                      <p:cBhvr additive="base">
                                        <p:cTn id="60" dur="500" fill="hold"/>
                                        <p:tgtEl>
                                          <p:spTgt spid="22"/>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2" accel="50000" decel="50000"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additive="base">
                                        <p:cTn id="64" dur="500" fill="hold"/>
                                        <p:tgtEl>
                                          <p:spTgt spid="10"/>
                                        </p:tgtEl>
                                        <p:attrNameLst>
                                          <p:attrName>ppt_x</p:attrName>
                                        </p:attrNameLst>
                                      </p:cBhvr>
                                      <p:tavLst>
                                        <p:tav tm="0">
                                          <p:val>
                                            <p:strVal val="1+#ppt_w/2"/>
                                          </p:val>
                                        </p:tav>
                                        <p:tav tm="100000">
                                          <p:val>
                                            <p:strVal val="#ppt_x"/>
                                          </p:val>
                                        </p:tav>
                                      </p:tavLst>
                                    </p:anim>
                                    <p:anim calcmode="lin" valueType="num">
                                      <p:cBhvr additive="base">
                                        <p:cTn id="65" dur="500" fill="hold"/>
                                        <p:tgtEl>
                                          <p:spTgt spid="10"/>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53"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p:cTn id="69" dur="500" fill="hold"/>
                                        <p:tgtEl>
                                          <p:spTgt spid="20"/>
                                        </p:tgtEl>
                                        <p:attrNameLst>
                                          <p:attrName>ppt_w</p:attrName>
                                        </p:attrNameLst>
                                      </p:cBhvr>
                                      <p:tavLst>
                                        <p:tav tm="0">
                                          <p:val>
                                            <p:fltVal val="0"/>
                                          </p:val>
                                        </p:tav>
                                        <p:tav tm="100000">
                                          <p:val>
                                            <p:strVal val="#ppt_w"/>
                                          </p:val>
                                        </p:tav>
                                      </p:tavLst>
                                    </p:anim>
                                    <p:anim calcmode="lin" valueType="num">
                                      <p:cBhvr>
                                        <p:cTn id="70" dur="500" fill="hold"/>
                                        <p:tgtEl>
                                          <p:spTgt spid="20"/>
                                        </p:tgtEl>
                                        <p:attrNameLst>
                                          <p:attrName>ppt_h</p:attrName>
                                        </p:attrNameLst>
                                      </p:cBhvr>
                                      <p:tavLst>
                                        <p:tav tm="0">
                                          <p:val>
                                            <p:fltVal val="0"/>
                                          </p:val>
                                        </p:tav>
                                        <p:tav tm="100000">
                                          <p:val>
                                            <p:strVal val="#ppt_h"/>
                                          </p:val>
                                        </p:tav>
                                      </p:tavLst>
                                    </p:anim>
                                    <p:animEffect transition="in" filter="fade">
                                      <p:cBhvr>
                                        <p:cTn id="71" dur="500"/>
                                        <p:tgtEl>
                                          <p:spTgt spid="20"/>
                                        </p:tgtEl>
                                      </p:cBhvr>
                                    </p:animEffect>
                                  </p:childTnLst>
                                </p:cTn>
                              </p:par>
                            </p:childTnLst>
                          </p:cTn>
                        </p:par>
                        <p:par>
                          <p:cTn id="72" fill="hold">
                            <p:stCondLst>
                              <p:cond delay="5500"/>
                            </p:stCondLst>
                            <p:childTnLst>
                              <p:par>
                                <p:cTn id="73" presetID="53" presetClass="entr" presetSubtype="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2" presetClass="entr" presetSubtype="2" accel="50000" decel="50000" fill="hold" grpId="0" nodeType="withEffect">
                                  <p:stCondLst>
                                    <p:cond delay="0"/>
                                  </p:stCondLst>
                                  <p:childTnLst>
                                    <p:set>
                                      <p:cBhvr>
                                        <p:cTn id="79" dur="1" fill="hold">
                                          <p:stCondLst>
                                            <p:cond delay="0"/>
                                          </p:stCondLst>
                                        </p:cTn>
                                        <p:tgtEl>
                                          <p:spTgt spid="38"/>
                                        </p:tgtEl>
                                        <p:attrNameLst>
                                          <p:attrName>style.visibility</p:attrName>
                                        </p:attrNameLst>
                                      </p:cBhvr>
                                      <p:to>
                                        <p:strVal val="visible"/>
                                      </p:to>
                                    </p:set>
                                    <p:anim calcmode="lin" valueType="num">
                                      <p:cBhvr additive="base">
                                        <p:cTn id="80" dur="500" fill="hold"/>
                                        <p:tgtEl>
                                          <p:spTgt spid="38"/>
                                        </p:tgtEl>
                                        <p:attrNameLst>
                                          <p:attrName>ppt_x</p:attrName>
                                        </p:attrNameLst>
                                      </p:cBhvr>
                                      <p:tavLst>
                                        <p:tav tm="0">
                                          <p:val>
                                            <p:strVal val="1+#ppt_w/2"/>
                                          </p:val>
                                        </p:tav>
                                        <p:tav tm="100000">
                                          <p:val>
                                            <p:strVal val="#ppt_x"/>
                                          </p:val>
                                        </p:tav>
                                      </p:tavLst>
                                    </p:anim>
                                    <p:anim calcmode="lin" valueType="num">
                                      <p:cBhvr additive="base">
                                        <p:cTn id="81" dur="500" fill="hold"/>
                                        <p:tgtEl>
                                          <p:spTgt spid="38"/>
                                        </p:tgtEl>
                                        <p:attrNameLst>
                                          <p:attrName>ppt_y</p:attrName>
                                        </p:attrNameLst>
                                      </p:cBhvr>
                                      <p:tavLst>
                                        <p:tav tm="0">
                                          <p:val>
                                            <p:strVal val="#ppt_y"/>
                                          </p:val>
                                        </p:tav>
                                        <p:tav tm="100000">
                                          <p:val>
                                            <p:strVal val="#ppt_y"/>
                                          </p:val>
                                        </p:tav>
                                      </p:tavLst>
                                    </p:anim>
                                  </p:childTnLst>
                                </p:cTn>
                              </p:par>
                            </p:childTnLst>
                          </p:cTn>
                        </p:par>
                        <p:par>
                          <p:cTn id="82" fill="hold">
                            <p:stCondLst>
                              <p:cond delay="6000"/>
                            </p:stCondLst>
                            <p:childTnLst>
                              <p:par>
                                <p:cTn id="83" presetID="2" presetClass="entr" presetSubtype="2" accel="50000" decel="50000" fill="hold"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500" fill="hold"/>
                                        <p:tgtEl>
                                          <p:spTgt spid="26"/>
                                        </p:tgtEl>
                                        <p:attrNameLst>
                                          <p:attrName>ppt_x</p:attrName>
                                        </p:attrNameLst>
                                      </p:cBhvr>
                                      <p:tavLst>
                                        <p:tav tm="0">
                                          <p:val>
                                            <p:strVal val="1+#ppt_w/2"/>
                                          </p:val>
                                        </p:tav>
                                        <p:tav tm="100000">
                                          <p:val>
                                            <p:strVal val="#ppt_x"/>
                                          </p:val>
                                        </p:tav>
                                      </p:tavLst>
                                    </p:anim>
                                    <p:anim calcmode="lin" valueType="num">
                                      <p:cBhvr additive="base">
                                        <p:cTn id="86" dur="500" fill="hold"/>
                                        <p:tgtEl>
                                          <p:spTgt spid="26"/>
                                        </p:tgtEl>
                                        <p:attrNameLst>
                                          <p:attrName>ppt_y</p:attrName>
                                        </p:attrNameLst>
                                      </p:cBhvr>
                                      <p:tavLst>
                                        <p:tav tm="0">
                                          <p:val>
                                            <p:strVal val="#ppt_y"/>
                                          </p:val>
                                        </p:tav>
                                        <p:tav tm="100000">
                                          <p:val>
                                            <p:strVal val="#ppt_y"/>
                                          </p:val>
                                        </p:tav>
                                      </p:tavLst>
                                    </p:anim>
                                  </p:childTnLst>
                                </p:cTn>
                              </p:par>
                            </p:childTnLst>
                          </p:cTn>
                        </p:par>
                        <p:par>
                          <p:cTn id="87" fill="hold">
                            <p:stCondLst>
                              <p:cond delay="6500"/>
                            </p:stCondLst>
                            <p:childTnLst>
                              <p:par>
                                <p:cTn id="88" presetID="2" presetClass="entr" presetSubtype="2" accel="50000" decel="50000" fill="hold" grpId="0" nodeType="afterEffect">
                                  <p:stCondLst>
                                    <p:cond delay="0"/>
                                  </p:stCondLst>
                                  <p:childTnLst>
                                    <p:set>
                                      <p:cBhvr>
                                        <p:cTn id="89" dur="1" fill="hold">
                                          <p:stCondLst>
                                            <p:cond delay="0"/>
                                          </p:stCondLst>
                                        </p:cTn>
                                        <p:tgtEl>
                                          <p:spTgt spid="12"/>
                                        </p:tgtEl>
                                        <p:attrNameLst>
                                          <p:attrName>style.visibility</p:attrName>
                                        </p:attrNameLst>
                                      </p:cBhvr>
                                      <p:to>
                                        <p:strVal val="visible"/>
                                      </p:to>
                                    </p:set>
                                    <p:anim calcmode="lin" valueType="num">
                                      <p:cBhvr additive="base">
                                        <p:cTn id="90" dur="500" fill="hold"/>
                                        <p:tgtEl>
                                          <p:spTgt spid="12"/>
                                        </p:tgtEl>
                                        <p:attrNameLst>
                                          <p:attrName>ppt_x</p:attrName>
                                        </p:attrNameLst>
                                      </p:cBhvr>
                                      <p:tavLst>
                                        <p:tav tm="0">
                                          <p:val>
                                            <p:strVal val="1+#ppt_w/2"/>
                                          </p:val>
                                        </p:tav>
                                        <p:tav tm="100000">
                                          <p:val>
                                            <p:strVal val="#ppt_x"/>
                                          </p:val>
                                        </p:tav>
                                      </p:tavLst>
                                    </p:anim>
                                    <p:anim calcmode="lin" valueType="num">
                                      <p:cBhvr additive="base">
                                        <p:cTn id="91" dur="500" fill="hold"/>
                                        <p:tgtEl>
                                          <p:spTgt spid="12"/>
                                        </p:tgtEl>
                                        <p:attrNameLst>
                                          <p:attrName>ppt_y</p:attrName>
                                        </p:attrNameLst>
                                      </p:cBhvr>
                                      <p:tavLst>
                                        <p:tav tm="0">
                                          <p:val>
                                            <p:strVal val="#ppt_y"/>
                                          </p:val>
                                        </p:tav>
                                        <p:tav tm="100000">
                                          <p:val>
                                            <p:strVal val="#ppt_y"/>
                                          </p:val>
                                        </p:tav>
                                      </p:tavLst>
                                    </p:anim>
                                  </p:childTnLst>
                                </p:cTn>
                              </p:par>
                            </p:childTnLst>
                          </p:cTn>
                        </p:par>
                        <p:par>
                          <p:cTn id="92" fill="hold">
                            <p:stCondLst>
                              <p:cond delay="7000"/>
                            </p:stCondLst>
                            <p:childTnLst>
                              <p:par>
                                <p:cTn id="93" presetID="53"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 calcmode="lin" valueType="num">
                                      <p:cBhvr>
                                        <p:cTn id="95" dur="500" fill="hold"/>
                                        <p:tgtEl>
                                          <p:spTgt spid="21"/>
                                        </p:tgtEl>
                                        <p:attrNameLst>
                                          <p:attrName>ppt_w</p:attrName>
                                        </p:attrNameLst>
                                      </p:cBhvr>
                                      <p:tavLst>
                                        <p:tav tm="0">
                                          <p:val>
                                            <p:fltVal val="0"/>
                                          </p:val>
                                        </p:tav>
                                        <p:tav tm="100000">
                                          <p:val>
                                            <p:strVal val="#ppt_w"/>
                                          </p:val>
                                        </p:tav>
                                      </p:tavLst>
                                    </p:anim>
                                    <p:anim calcmode="lin" valueType="num">
                                      <p:cBhvr>
                                        <p:cTn id="96" dur="500" fill="hold"/>
                                        <p:tgtEl>
                                          <p:spTgt spid="21"/>
                                        </p:tgtEl>
                                        <p:attrNameLst>
                                          <p:attrName>ppt_h</p:attrName>
                                        </p:attrNameLst>
                                      </p:cBhvr>
                                      <p:tavLst>
                                        <p:tav tm="0">
                                          <p:val>
                                            <p:fltVal val="0"/>
                                          </p:val>
                                        </p:tav>
                                        <p:tav tm="100000">
                                          <p:val>
                                            <p:strVal val="#ppt_h"/>
                                          </p:val>
                                        </p:tav>
                                      </p:tavLst>
                                    </p:anim>
                                    <p:animEffect transition="in" filter="fade">
                                      <p:cBhvr>
                                        <p:cTn id="97" dur="500"/>
                                        <p:tgtEl>
                                          <p:spTgt spid="21"/>
                                        </p:tgtEl>
                                      </p:cBhvr>
                                    </p:animEffect>
                                  </p:childTnLst>
                                </p:cTn>
                              </p:par>
                            </p:childTnLst>
                          </p:cTn>
                        </p:par>
                        <p:par>
                          <p:cTn id="98" fill="hold">
                            <p:stCondLst>
                              <p:cond delay="7500"/>
                            </p:stCondLst>
                            <p:childTnLst>
                              <p:par>
                                <p:cTn id="99" presetID="53" presetClass="entr" presetSubtype="0" fill="hold" grpId="0" nodeType="afterEffect">
                                  <p:stCondLst>
                                    <p:cond delay="0"/>
                                  </p:stCondLst>
                                  <p:childTnLst>
                                    <p:set>
                                      <p:cBhvr>
                                        <p:cTn id="100" dur="1" fill="hold">
                                          <p:stCondLst>
                                            <p:cond delay="0"/>
                                          </p:stCondLst>
                                        </p:cTn>
                                        <p:tgtEl>
                                          <p:spTgt spid="18"/>
                                        </p:tgtEl>
                                        <p:attrNameLst>
                                          <p:attrName>style.visibility</p:attrName>
                                        </p:attrNameLst>
                                      </p:cBhvr>
                                      <p:to>
                                        <p:strVal val="visible"/>
                                      </p:to>
                                    </p:set>
                                    <p:anim calcmode="lin" valueType="num">
                                      <p:cBhvr>
                                        <p:cTn id="101" dur="500" fill="hold"/>
                                        <p:tgtEl>
                                          <p:spTgt spid="18"/>
                                        </p:tgtEl>
                                        <p:attrNameLst>
                                          <p:attrName>ppt_w</p:attrName>
                                        </p:attrNameLst>
                                      </p:cBhvr>
                                      <p:tavLst>
                                        <p:tav tm="0">
                                          <p:val>
                                            <p:fltVal val="0"/>
                                          </p:val>
                                        </p:tav>
                                        <p:tav tm="100000">
                                          <p:val>
                                            <p:strVal val="#ppt_w"/>
                                          </p:val>
                                        </p:tav>
                                      </p:tavLst>
                                    </p:anim>
                                    <p:anim calcmode="lin" valueType="num">
                                      <p:cBhvr>
                                        <p:cTn id="102" dur="500" fill="hold"/>
                                        <p:tgtEl>
                                          <p:spTgt spid="18"/>
                                        </p:tgtEl>
                                        <p:attrNameLst>
                                          <p:attrName>ppt_h</p:attrName>
                                        </p:attrNameLst>
                                      </p:cBhvr>
                                      <p:tavLst>
                                        <p:tav tm="0">
                                          <p:val>
                                            <p:fltVal val="0"/>
                                          </p:val>
                                        </p:tav>
                                        <p:tav tm="100000">
                                          <p:val>
                                            <p:strVal val="#ppt_h"/>
                                          </p:val>
                                        </p:tav>
                                      </p:tavLst>
                                    </p:anim>
                                    <p:animEffect transition="in" filter="fade">
                                      <p:cBhvr>
                                        <p:cTn id="103" dur="500"/>
                                        <p:tgtEl>
                                          <p:spTgt spid="18"/>
                                        </p:tgtEl>
                                      </p:cBhvr>
                                    </p:animEffect>
                                  </p:childTnLst>
                                </p:cTn>
                              </p:par>
                              <p:par>
                                <p:cTn id="104" presetID="2" presetClass="entr" presetSubtype="2" accel="50000" decel="50000" fill="hold" grpId="0"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additive="base">
                                        <p:cTn id="106" dur="500" fill="hold"/>
                                        <p:tgtEl>
                                          <p:spTgt spid="39"/>
                                        </p:tgtEl>
                                        <p:attrNameLst>
                                          <p:attrName>ppt_x</p:attrName>
                                        </p:attrNameLst>
                                      </p:cBhvr>
                                      <p:tavLst>
                                        <p:tav tm="0">
                                          <p:val>
                                            <p:strVal val="1+#ppt_w/2"/>
                                          </p:val>
                                        </p:tav>
                                        <p:tav tm="100000">
                                          <p:val>
                                            <p:strVal val="#ppt_x"/>
                                          </p:val>
                                        </p:tav>
                                      </p:tavLst>
                                    </p:anim>
                                    <p:anim calcmode="lin" valueType="num">
                                      <p:cBhvr additive="base">
                                        <p:cTn id="10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10" grpId="0" animBg="1"/>
      <p:bldP spid="12" grpId="0" animBg="1"/>
      <p:bldP spid="15" grpId="0"/>
      <p:bldP spid="16" grpId="0"/>
      <p:bldP spid="17" grpId="0"/>
      <p:bldP spid="18" grpId="0"/>
      <p:bldP spid="19" grpId="0" animBg="1"/>
      <p:bldP spid="20" grpId="0" animBg="1"/>
      <p:bldP spid="21" grpId="0" animBg="1"/>
      <p:bldP spid="35" grpId="0"/>
      <p:bldP spid="36" grpId="0"/>
      <p:bldP spid="38" grpId="0"/>
      <p:bldP spid="3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內容版面配置區 2">
            <a:extLst>
              <a:ext uri="{FF2B5EF4-FFF2-40B4-BE49-F238E27FC236}">
                <a16:creationId xmlns:a16="http://schemas.microsoft.com/office/drawing/2014/main" id="{8778C432-CA41-4587-B276-BE300A0F0CE3}"/>
              </a:ext>
            </a:extLst>
          </p:cNvPr>
          <p:cNvSpPr txBox="1">
            <a:spLocks/>
          </p:cNvSpPr>
          <p:nvPr/>
        </p:nvSpPr>
        <p:spPr>
          <a:xfrm>
            <a:off x="1995879" y="2040750"/>
            <a:ext cx="9160778" cy="4109679"/>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buFont typeface="Arial" pitchFamily="34" charset="0"/>
              <a:buChar char="•"/>
            </a:pPr>
            <a:r>
              <a:rPr lang="zh-TW" altLang="en-US" b="1" dirty="0">
                <a:latin typeface="+mj-ea"/>
                <a:ea typeface="+mj-ea"/>
              </a:rPr>
              <a:t>各處室</a:t>
            </a:r>
            <a:r>
              <a:rPr lang="en-US" altLang="zh-TW" b="1" dirty="0">
                <a:latin typeface="+mj-ea"/>
                <a:ea typeface="+mj-ea"/>
              </a:rPr>
              <a:t>-</a:t>
            </a:r>
            <a:r>
              <a:rPr lang="zh-TW" altLang="en-US" b="1" dirty="0">
                <a:latin typeface="+mj-ea"/>
                <a:ea typeface="+mj-ea"/>
              </a:rPr>
              <a:t>以學生為主體訂立</a:t>
            </a:r>
            <a:r>
              <a:rPr lang="zh-TW" altLang="en-US" b="1" dirty="0">
                <a:solidFill>
                  <a:srgbClr val="FF0000"/>
                </a:solidFill>
                <a:latin typeface="+mj-ea"/>
                <a:ea typeface="+mj-ea"/>
              </a:rPr>
              <a:t>各校特色生涯發展教育計畫</a:t>
            </a:r>
            <a:endParaRPr lang="en-US" altLang="zh-TW" b="1" dirty="0">
              <a:solidFill>
                <a:srgbClr val="FF0000"/>
              </a:solidFill>
              <a:latin typeface="+mj-ea"/>
              <a:ea typeface="+mj-ea"/>
            </a:endParaRPr>
          </a:p>
          <a:p>
            <a:pPr>
              <a:buFont typeface="Arial" pitchFamily="34" charset="0"/>
              <a:buChar char="•"/>
            </a:pPr>
            <a:r>
              <a:rPr lang="zh-TW" altLang="en-US" b="1" dirty="0">
                <a:latin typeface="+mj-ea"/>
                <a:ea typeface="+mj-ea"/>
              </a:rPr>
              <a:t>教、輔：分析畢業生升學進路與分數資訊</a:t>
            </a:r>
          </a:p>
          <a:p>
            <a:pPr>
              <a:buFont typeface="Arial" pitchFamily="34" charset="0"/>
              <a:buChar char="•"/>
            </a:pPr>
            <a:r>
              <a:rPr lang="zh-TW" altLang="en-US" b="1" dirty="0">
                <a:latin typeface="+mj-ea"/>
                <a:ea typeface="+mj-ea"/>
                <a:sym typeface="新細明體" panose="02020500000000000000" pitchFamily="18" charset="-120"/>
              </a:rPr>
              <a:t>教務處：國中畢業生適性入學宣導</a:t>
            </a:r>
            <a:r>
              <a:rPr lang="en-US" altLang="zh-TW" b="1" dirty="0">
                <a:latin typeface="+mj-ea"/>
                <a:ea typeface="+mj-ea"/>
                <a:sym typeface="新細明體" panose="02020500000000000000" pitchFamily="18" charset="-120"/>
              </a:rPr>
              <a:t>(</a:t>
            </a:r>
            <a:r>
              <a:rPr lang="zh-TW" altLang="en-US" b="1" dirty="0">
                <a:latin typeface="+mj-ea"/>
                <a:ea typeface="+mj-ea"/>
                <a:sym typeface="新細明體" panose="02020500000000000000" pitchFamily="18" charset="-120"/>
              </a:rPr>
              <a:t>家長、老師、學生場</a:t>
            </a:r>
            <a:r>
              <a:rPr lang="en-US" altLang="zh-TW" b="1" dirty="0">
                <a:latin typeface="+mj-ea"/>
                <a:ea typeface="+mj-ea"/>
                <a:sym typeface="新細明體" panose="02020500000000000000" pitchFamily="18" charset="-120"/>
              </a:rPr>
              <a:t>)</a:t>
            </a:r>
          </a:p>
          <a:p>
            <a:pPr>
              <a:buFont typeface="Arial" pitchFamily="34" charset="0"/>
              <a:buChar char="•"/>
            </a:pPr>
            <a:r>
              <a:rPr lang="zh-TW" altLang="en-US" b="1" dirty="0">
                <a:latin typeface="+mj-ea"/>
                <a:ea typeface="+mj-ea"/>
                <a:sym typeface="新細明體" panose="02020500000000000000" pitchFamily="18" charset="-120"/>
              </a:rPr>
              <a:t>輔導室：從生涯手冊中引導家長如何陪學生共同生涯規劃</a:t>
            </a:r>
            <a:endParaRPr lang="en-US" altLang="zh-TW" b="1" dirty="0">
              <a:latin typeface="+mj-ea"/>
              <a:ea typeface="+mj-ea"/>
              <a:sym typeface="新細明體" panose="02020500000000000000" pitchFamily="18" charset="-120"/>
            </a:endParaRPr>
          </a:p>
          <a:p>
            <a:pPr>
              <a:buFont typeface="Arial" pitchFamily="34" charset="0"/>
              <a:buChar char="•"/>
            </a:pPr>
            <a:r>
              <a:rPr lang="zh-TW" altLang="en-US" b="1" dirty="0">
                <a:latin typeface="+mj-ea"/>
                <a:ea typeface="+mj-ea"/>
                <a:sym typeface="新細明體" panose="02020500000000000000" pitchFamily="18" charset="-120"/>
              </a:rPr>
              <a:t>輔導室：從心理測驗進行團體與個人測驗解釋</a:t>
            </a:r>
            <a:endParaRPr lang="en-US" altLang="zh-TW" b="1" dirty="0">
              <a:latin typeface="+mj-ea"/>
              <a:ea typeface="+mj-ea"/>
              <a:sym typeface="新細明體" panose="02020500000000000000" pitchFamily="18" charset="-120"/>
            </a:endParaRPr>
          </a:p>
          <a:p>
            <a:pPr>
              <a:buFont typeface="Arial" pitchFamily="34" charset="0"/>
              <a:buChar char="•"/>
            </a:pPr>
            <a:r>
              <a:rPr lang="zh-TW" altLang="en-US" b="1" dirty="0">
                <a:latin typeface="+mj-ea"/>
                <a:ea typeface="+mj-ea"/>
                <a:sym typeface="新細明體" panose="02020500000000000000" pitchFamily="18" charset="-120"/>
              </a:rPr>
              <a:t>教、輔：高中職與職場參訪、家長職業達人、學長姐經驗分享</a:t>
            </a:r>
            <a:endParaRPr lang="en-US" altLang="zh-TW" b="1" dirty="0">
              <a:latin typeface="+mj-ea"/>
              <a:ea typeface="+mj-ea"/>
              <a:sym typeface="新細明體" panose="02020500000000000000" pitchFamily="18" charset="-120"/>
            </a:endParaRPr>
          </a:p>
          <a:p>
            <a:pPr>
              <a:buFont typeface="Arial" pitchFamily="34" charset="0"/>
              <a:buChar char="•"/>
            </a:pPr>
            <a:r>
              <a:rPr lang="zh-TW" altLang="en-US" b="1" dirty="0">
                <a:latin typeface="+mj-ea"/>
                <a:ea typeface="+mj-ea"/>
                <a:sym typeface="新細明體" panose="02020500000000000000" pitchFamily="18" charset="-120"/>
              </a:rPr>
              <a:t>輔導室：參加技藝教育課程或專班進行更深入的職群探索</a:t>
            </a:r>
            <a:endParaRPr lang="en-US" altLang="zh-TW" b="1" dirty="0">
              <a:latin typeface="+mj-ea"/>
              <a:ea typeface="+mj-ea"/>
              <a:sym typeface="新細明體" panose="02020500000000000000" pitchFamily="18" charset="-120"/>
            </a:endParaRPr>
          </a:p>
          <a:p>
            <a:pPr>
              <a:buFont typeface="Arial" pitchFamily="34" charset="0"/>
              <a:buChar char="•"/>
            </a:pPr>
            <a:r>
              <a:rPr lang="zh-TW" altLang="en-US" b="1" dirty="0">
                <a:latin typeface="+mj-ea"/>
                <a:ea typeface="+mj-ea"/>
                <a:sym typeface="新細明體" panose="02020500000000000000" pitchFamily="18" charset="-120"/>
              </a:rPr>
              <a:t>教、輔：</a:t>
            </a:r>
            <a:r>
              <a:rPr lang="zh-TW" altLang="en-US" b="1" dirty="0">
                <a:solidFill>
                  <a:srgbClr val="FF0000"/>
                </a:solidFill>
                <a:latin typeface="+mj-ea"/>
                <a:ea typeface="+mj-ea"/>
                <a:sym typeface="新細明體" panose="02020500000000000000" pitchFamily="18" charset="-120"/>
              </a:rPr>
              <a:t>共同協助</a:t>
            </a:r>
            <a:r>
              <a:rPr lang="zh-TW" altLang="en-US" b="1" dirty="0">
                <a:latin typeface="+mj-ea"/>
                <a:ea typeface="+mj-ea"/>
                <a:sym typeface="新細明體" panose="02020500000000000000" pitchFamily="18" charset="-120"/>
              </a:rPr>
              <a:t>第二次模擬志願選填</a:t>
            </a:r>
            <a:endParaRPr lang="en-US" altLang="zh-TW" b="1" dirty="0">
              <a:latin typeface="+mj-ea"/>
              <a:ea typeface="+mj-ea"/>
              <a:sym typeface="新細明體" panose="02020500000000000000" pitchFamily="18" charset="-120"/>
            </a:endParaRPr>
          </a:p>
          <a:p>
            <a:pPr>
              <a:buFont typeface="Arial" pitchFamily="34" charset="0"/>
              <a:buChar char="•"/>
            </a:pPr>
            <a:r>
              <a:rPr lang="zh-TW" altLang="en-US" b="1" dirty="0">
                <a:latin typeface="+mj-ea"/>
                <a:ea typeface="+mj-ea"/>
                <a:sym typeface="新細明體" panose="02020500000000000000" pitchFamily="18" charset="-120"/>
              </a:rPr>
              <a:t>輔導室：規劃師生參與職群體驗與實作課程</a:t>
            </a:r>
            <a:endParaRPr lang="en-US" altLang="zh-TW" b="1" dirty="0">
              <a:latin typeface="+mj-ea"/>
              <a:ea typeface="+mj-ea"/>
              <a:sym typeface="新細明體" panose="02020500000000000000" pitchFamily="18" charset="-120"/>
            </a:endParaRPr>
          </a:p>
          <a:p>
            <a:pPr marL="0" indent="0">
              <a:buFont typeface="Arial"/>
              <a:buNone/>
            </a:pPr>
            <a:endParaRPr lang="zh-TW" altLang="en-US" dirty="0"/>
          </a:p>
        </p:txBody>
      </p:sp>
      <p:sp>
        <p:nvSpPr>
          <p:cNvPr id="8" name="標題 3">
            <a:extLst>
              <a:ext uri="{FF2B5EF4-FFF2-40B4-BE49-F238E27FC236}">
                <a16:creationId xmlns:a16="http://schemas.microsoft.com/office/drawing/2014/main" id="{4D81E1B8-9B2C-4837-B621-CF17977BE55E}"/>
              </a:ext>
            </a:extLst>
          </p:cNvPr>
          <p:cNvSpPr txBox="1">
            <a:spLocks/>
          </p:cNvSpPr>
          <p:nvPr/>
        </p:nvSpPr>
        <p:spPr>
          <a:xfrm>
            <a:off x="462376" y="1110243"/>
            <a:ext cx="10885544" cy="609501"/>
          </a:xfrm>
          <a:prstGeom prst="rect">
            <a:avLst/>
          </a:prstGeom>
          <a:effectLst/>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TW" altLang="zh-TW" sz="4800" dirty="0"/>
              <a:t>志願選填</a:t>
            </a:r>
            <a:r>
              <a:rPr lang="zh-TW" altLang="en-US" sz="4800" dirty="0"/>
              <a:t>學校行政可以做的事</a:t>
            </a:r>
            <a:endParaRPr lang="zh-TW" altLang="en-US" dirty="0">
              <a:latin typeface="新細明體" panose="02020500000000000000" pitchFamily="18" charset="-120"/>
              <a:ea typeface="微軟正黑體" panose="020B0604030504040204" pitchFamily="34" charset="-120"/>
              <a:sym typeface="新細明體" panose="02020500000000000000" pitchFamily="18" charset="-120"/>
            </a:endParaRPr>
          </a:p>
        </p:txBody>
      </p:sp>
    </p:spTree>
    <p:extLst>
      <p:ext uri="{BB962C8B-B14F-4D97-AF65-F5344CB8AC3E}">
        <p14:creationId xmlns:p14="http://schemas.microsoft.com/office/powerpoint/2010/main" val="129177616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custDataLst>
              <p:tags r:id="rId2"/>
            </p:custDataLst>
          </p:nvPr>
        </p:nvCxnSpPr>
        <p:spPr>
          <a:xfrm>
            <a:off x="1676400" y="0"/>
            <a:ext cx="0" cy="685800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custDataLst>
              <p:tags r:id="rId3"/>
            </p:custDataLst>
          </p:nvPr>
        </p:nvCxnSpPr>
        <p:spPr>
          <a:xfrm>
            <a:off x="0" y="3848100"/>
            <a:ext cx="12192000"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文本框 15"/>
          <p:cNvSpPr txBox="1"/>
          <p:nvPr/>
        </p:nvSpPr>
        <p:spPr>
          <a:xfrm>
            <a:off x="5404450" y="2902722"/>
            <a:ext cx="2273379"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4800" dirty="0">
                <a:solidFill>
                  <a:srgbClr val="000000">
                    <a:lumMod val="75000"/>
                    <a:lumOff val="25000"/>
                  </a:srgbClr>
                </a:solidFill>
                <a:latin typeface="Arial"/>
                <a:ea typeface="Microsoft YaHei"/>
                <a:cs typeface="+mn-ea"/>
                <a:sym typeface="+mn-lt"/>
              </a:rPr>
              <a:t>結     論</a:t>
            </a:r>
            <a:endParaRPr kumimoji="0" lang="zh-CN" altLang="en-US" sz="4800" b="0" i="0" u="none" strike="noStrike" kern="1200" cap="none" spc="0" normalizeH="0" baseline="0" noProof="0" dirty="0">
              <a:ln>
                <a:noFill/>
              </a:ln>
              <a:solidFill>
                <a:srgbClr val="000000">
                  <a:lumMod val="75000"/>
                  <a:lumOff val="25000"/>
                </a:srgbClr>
              </a:solidFill>
              <a:effectLst/>
              <a:uLnTx/>
              <a:uFillTx/>
              <a:latin typeface="Arial"/>
              <a:ea typeface="Microsoft YaHei"/>
              <a:cs typeface="+mn-ea"/>
              <a:sym typeface="+mn-lt"/>
            </a:endParaRPr>
          </a:p>
        </p:txBody>
      </p:sp>
      <p:pic>
        <p:nvPicPr>
          <p:cNvPr id="15" name="图片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56610" y="2027627"/>
            <a:ext cx="3875087" cy="2802746"/>
          </a:xfrm>
          <a:prstGeom prst="rect">
            <a:avLst/>
          </a:prstGeom>
        </p:spPr>
      </p:pic>
      <p:sp>
        <p:nvSpPr>
          <p:cNvPr id="16" name="文本框 3"/>
          <p:cNvSpPr txBox="1"/>
          <p:nvPr>
            <p:custDataLst>
              <p:tags r:id="rId4"/>
            </p:custDataLst>
          </p:nvPr>
        </p:nvSpPr>
        <p:spPr>
          <a:xfrm>
            <a:off x="2576181" y="3098501"/>
            <a:ext cx="1835944" cy="400050"/>
          </a:xfrm>
          <a:prstGeom prst="rect">
            <a:avLst/>
          </a:prstGeom>
          <a:noFill/>
        </p:spPr>
        <p:txBody>
          <a:bodyPr lIns="0" rIns="0"/>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rPr>
              <a:t>PART05</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endParaRPr>
          </a:p>
        </p:txBody>
      </p:sp>
    </p:spTree>
    <p:custDataLst>
      <p:tags r:id="rId1"/>
    </p:custDataLst>
    <p:extLst>
      <p:ext uri="{BB962C8B-B14F-4D97-AF65-F5344CB8AC3E}">
        <p14:creationId xmlns:p14="http://schemas.microsoft.com/office/powerpoint/2010/main" val="7120752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ctrTitle"/>
          </p:nvPr>
        </p:nvSpPr>
        <p:spPr>
          <a:xfrm>
            <a:off x="653228" y="726891"/>
            <a:ext cx="10885544" cy="2220686"/>
          </a:xfrm>
        </p:spPr>
        <p:txBody>
          <a:bodyPr rtlCol="0">
            <a:normAutofit fontScale="90000"/>
          </a:bodyPr>
          <a:lstStyle/>
          <a:p>
            <a:pPr algn="ctr"/>
            <a:r>
              <a:rPr lang="zh-TW" altLang="zh-TW" sz="4800" b="1" dirty="0"/>
              <a:t>志願選填</a:t>
            </a:r>
            <a:r>
              <a:rPr lang="zh-TW" altLang="en-US" sz="4800" b="1" dirty="0"/>
              <a:t>試探與輔導作業</a:t>
            </a:r>
            <a:br>
              <a:rPr lang="en-US" altLang="zh-TW" sz="4800" dirty="0"/>
            </a:br>
            <a:r>
              <a:rPr lang="zh-TW" altLang="en-US" sz="4800" dirty="0">
                <a:solidFill>
                  <a:srgbClr val="C00000"/>
                </a:solidFill>
              </a:rPr>
              <a:t>整合與應用</a:t>
            </a:r>
            <a:br>
              <a:rPr lang="en-US" altLang="zh-TW" dirty="0"/>
            </a:br>
            <a:endParaRPr lang="zh-TW" altLang="en-US" dirty="0">
              <a:latin typeface="新細明體" panose="02020500000000000000" pitchFamily="18" charset="-120"/>
              <a:ea typeface="微軟正黑體" panose="020B0604030504040204" pitchFamily="34" charset="-120"/>
              <a:sym typeface="新細明體" panose="02020500000000000000" pitchFamily="18" charset="-120"/>
            </a:endParaRPr>
          </a:p>
        </p:txBody>
      </p:sp>
      <p:sp>
        <p:nvSpPr>
          <p:cNvPr id="3" name="副標題 4"/>
          <p:cNvSpPr>
            <a:spLocks noGrp="1"/>
          </p:cNvSpPr>
          <p:nvPr>
            <p:ph type="subTitle" idx="1"/>
          </p:nvPr>
        </p:nvSpPr>
        <p:spPr>
          <a:xfrm>
            <a:off x="1310042" y="2029417"/>
            <a:ext cx="9906870" cy="3808094"/>
          </a:xfrm>
          <a:solidFill>
            <a:schemeClr val="accent1">
              <a:lumMod val="20000"/>
              <a:lumOff val="80000"/>
            </a:schemeClr>
          </a:solidFill>
        </p:spPr>
        <p:txBody>
          <a:bodyPr rtlCol="0">
            <a:normAutofit fontScale="92500" lnSpcReduction="20000"/>
          </a:bodyPr>
          <a:lstStyle/>
          <a:p>
            <a:pPr algn="l"/>
            <a:endParaRPr lang="en-US" altLang="zh-TW" sz="3200" dirty="0">
              <a:solidFill>
                <a:srgbClr val="C00000"/>
              </a:solidFill>
              <a:sym typeface="新細明體" panose="02020500000000000000" pitchFamily="18" charset="-120"/>
            </a:endParaRPr>
          </a:p>
          <a:p>
            <a:pPr algn="l"/>
            <a:r>
              <a:rPr lang="zh-TW" altLang="en-US" sz="3200" dirty="0">
                <a:solidFill>
                  <a:srgbClr val="C00000"/>
                </a:solidFill>
                <a:sym typeface="新細明體" panose="02020500000000000000" pitchFamily="18" charset="-120"/>
              </a:rPr>
              <a:t>▲</a:t>
            </a:r>
            <a:r>
              <a:rPr lang="zh-TW" altLang="en-US" sz="3200" b="1" dirty="0">
                <a:latin typeface="+mj-ea"/>
                <a:ea typeface="+mj-ea"/>
              </a:rPr>
              <a:t>以</a:t>
            </a:r>
            <a:r>
              <a:rPr lang="zh-TW" altLang="en-US" sz="3200" b="1" dirty="0">
                <a:solidFill>
                  <a:srgbClr val="C00000"/>
                </a:solidFill>
                <a:latin typeface="+mj-ea"/>
                <a:ea typeface="+mj-ea"/>
              </a:rPr>
              <a:t>學生為主體</a:t>
            </a:r>
            <a:r>
              <a:rPr lang="zh-TW" altLang="en-US" sz="3200" b="1" dirty="0">
                <a:latin typeface="+mj-ea"/>
                <a:ea typeface="+mj-ea"/>
              </a:rPr>
              <a:t>，鼓勵家長與重要他人從旁協助引導與探索，規劃更適合學生的生涯進路</a:t>
            </a:r>
            <a:endParaRPr lang="en-US" altLang="zh-TW" sz="3200" dirty="0">
              <a:solidFill>
                <a:srgbClr val="C00000"/>
              </a:solidFill>
              <a:latin typeface="+mj-ea"/>
              <a:ea typeface="+mj-ea"/>
              <a:sym typeface="新細明體" panose="02020500000000000000" pitchFamily="18" charset="-120"/>
            </a:endParaRPr>
          </a:p>
          <a:p>
            <a:pPr algn="l"/>
            <a:r>
              <a:rPr lang="zh-TW" altLang="en-US" sz="3200" dirty="0">
                <a:solidFill>
                  <a:srgbClr val="C00000"/>
                </a:solidFill>
                <a:latin typeface="+mj-ea"/>
                <a:ea typeface="+mj-ea"/>
                <a:sym typeface="新細明體" panose="02020500000000000000" pitchFamily="18" charset="-120"/>
              </a:rPr>
              <a:t>▲</a:t>
            </a:r>
            <a:r>
              <a:rPr lang="zh-TW" altLang="en-US" sz="3200" dirty="0">
                <a:latin typeface="+mj-ea"/>
                <a:ea typeface="+mj-ea"/>
                <a:sym typeface="新細明體" panose="02020500000000000000" pitchFamily="18" charset="-120"/>
              </a:rPr>
              <a:t>善用網路資源</a:t>
            </a:r>
            <a:endParaRPr lang="en-US" altLang="zh-TW" sz="3200" dirty="0">
              <a:latin typeface="+mj-ea"/>
              <a:ea typeface="+mj-ea"/>
              <a:sym typeface="新細明體" panose="02020500000000000000" pitchFamily="18" charset="-120"/>
            </a:endParaRPr>
          </a:p>
          <a:p>
            <a:pPr algn="l"/>
            <a:r>
              <a:rPr lang="zh-TW" altLang="en-US" sz="3200" dirty="0">
                <a:solidFill>
                  <a:srgbClr val="C00000"/>
                </a:solidFill>
                <a:latin typeface="+mj-ea"/>
                <a:ea typeface="+mj-ea"/>
                <a:sym typeface="新細明體" panose="02020500000000000000" pitchFamily="18" charset="-120"/>
              </a:rPr>
              <a:t>▲</a:t>
            </a:r>
            <a:r>
              <a:rPr lang="zh-TW" altLang="en-US" sz="3200" b="1" dirty="0">
                <a:latin typeface="+mj-ea"/>
                <a:ea typeface="+mj-ea"/>
                <a:sym typeface="新細明體" panose="02020500000000000000" pitchFamily="18" charset="-120"/>
              </a:rPr>
              <a:t>凡走過必有能檢核參考之紀錄</a:t>
            </a:r>
            <a:endParaRPr lang="en-US" altLang="zh-TW" sz="3200" b="1" dirty="0">
              <a:latin typeface="+mj-ea"/>
              <a:ea typeface="+mj-ea"/>
              <a:sym typeface="新細明體" panose="02020500000000000000" pitchFamily="18" charset="-120"/>
            </a:endParaRPr>
          </a:p>
          <a:p>
            <a:pPr algn="l"/>
            <a:r>
              <a:rPr lang="zh-TW" altLang="en-US" sz="3200" dirty="0">
                <a:solidFill>
                  <a:srgbClr val="C00000"/>
                </a:solidFill>
                <a:latin typeface="+mj-ea"/>
                <a:ea typeface="+mj-ea"/>
                <a:sym typeface="新細明體" panose="02020500000000000000" pitchFamily="18" charset="-120"/>
              </a:rPr>
              <a:t>▲</a:t>
            </a:r>
            <a:r>
              <a:rPr lang="zh-TW" altLang="en-US" sz="3200" b="1" dirty="0">
                <a:latin typeface="+mj-ea"/>
                <a:ea typeface="+mj-ea"/>
                <a:sym typeface="新細明體" panose="02020500000000000000" pitchFamily="18" charset="-120"/>
              </a:rPr>
              <a:t>客觀並多面向分析與建議</a:t>
            </a:r>
            <a:endParaRPr lang="en-US" altLang="zh-TW" sz="3200" b="1" dirty="0">
              <a:latin typeface="+mj-ea"/>
              <a:ea typeface="+mj-ea"/>
              <a:sym typeface="新細明體" panose="02020500000000000000" pitchFamily="18" charset="-120"/>
            </a:endParaRPr>
          </a:p>
          <a:p>
            <a:pPr algn="l"/>
            <a:r>
              <a:rPr lang="zh-TW" altLang="en-US" sz="3200" dirty="0">
                <a:solidFill>
                  <a:srgbClr val="C00000"/>
                </a:solidFill>
                <a:latin typeface="+mj-ea"/>
                <a:ea typeface="+mj-ea"/>
                <a:sym typeface="新細明體" panose="02020500000000000000" pitchFamily="18" charset="-120"/>
              </a:rPr>
              <a:t>▲選擇自己所愛，愛自己所選擇</a:t>
            </a:r>
            <a:endParaRPr lang="zh-TW" altLang="en-US" sz="3200" b="1" dirty="0">
              <a:latin typeface="+mj-ea"/>
              <a:ea typeface="+mj-ea"/>
              <a:sym typeface="新細明體" panose="02020500000000000000" pitchFamily="18" charset="-120"/>
            </a:endParaRPr>
          </a:p>
        </p:txBody>
      </p:sp>
    </p:spTree>
    <p:extLst>
      <p:ext uri="{BB962C8B-B14F-4D97-AF65-F5344CB8AC3E}">
        <p14:creationId xmlns:p14="http://schemas.microsoft.com/office/powerpoint/2010/main" val="986171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6933988-47BB-4ADC-926B-36CE3AEE0369}"/>
              </a:ext>
            </a:extLst>
          </p:cNvPr>
          <p:cNvSpPr>
            <a:spLocks noGrp="1"/>
          </p:cNvSpPr>
          <p:nvPr>
            <p:ph type="title"/>
          </p:nvPr>
        </p:nvSpPr>
        <p:spPr>
          <a:xfrm>
            <a:off x="838200" y="719393"/>
            <a:ext cx="10515600" cy="958850"/>
          </a:xfrm>
        </p:spPr>
        <p:txBody>
          <a:bodyPr>
            <a:normAutofit/>
          </a:bodyPr>
          <a:lstStyle/>
          <a:p>
            <a:r>
              <a:rPr lang="zh-TW" altLang="en-US" dirty="0"/>
              <a:t>參考下列資源</a:t>
            </a:r>
          </a:p>
        </p:txBody>
      </p:sp>
      <p:sp>
        <p:nvSpPr>
          <p:cNvPr id="3" name="內容版面配置區 2">
            <a:extLst>
              <a:ext uri="{FF2B5EF4-FFF2-40B4-BE49-F238E27FC236}">
                <a16:creationId xmlns:a16="http://schemas.microsoft.com/office/drawing/2014/main" id="{514FEE4C-EE10-47FA-8B77-F5EA79A8686F}"/>
              </a:ext>
            </a:extLst>
          </p:cNvPr>
          <p:cNvSpPr>
            <a:spLocks noGrp="1"/>
          </p:cNvSpPr>
          <p:nvPr>
            <p:ph sz="quarter" idx="13"/>
          </p:nvPr>
        </p:nvSpPr>
        <p:spPr>
          <a:xfrm>
            <a:off x="713232" y="1094132"/>
            <a:ext cx="10394707" cy="4429479"/>
          </a:xfrm>
        </p:spPr>
        <p:txBody>
          <a:bodyPr>
            <a:normAutofit/>
          </a:bodyPr>
          <a:lstStyle/>
          <a:p>
            <a:pPr>
              <a:buNone/>
            </a:pPr>
            <a:endParaRPr lang="en-US" altLang="zh-TW" dirty="0">
              <a:hlinkClick r:id="rId2">
                <a:extLst>
                  <a:ext uri="{A12FA001-AC4F-418D-AE19-62706E023703}">
                    <ahyp:hlinkClr xmlns:ahyp="http://schemas.microsoft.com/office/drawing/2018/hyperlinkcolor" val="tx"/>
                  </a:ext>
                </a:extLst>
              </a:hlinkClick>
            </a:endParaRPr>
          </a:p>
          <a:p>
            <a:r>
              <a:rPr lang="zh-TW" altLang="en-US" dirty="0">
                <a:solidFill>
                  <a:srgbClr val="002060"/>
                </a:solidFill>
                <a:hlinkClick r:id="rId2">
                  <a:extLst>
                    <a:ext uri="{A12FA001-AC4F-418D-AE19-62706E023703}">
                      <ahyp:hlinkClr xmlns:ahyp="http://schemas.microsoft.com/office/drawing/2018/hyperlinkcolor" val="tx"/>
                    </a:ext>
                  </a:extLst>
                </a:hlinkClick>
              </a:rPr>
              <a:t>教育部國民學前教育署學生生涯輔導網</a:t>
            </a:r>
            <a:endParaRPr lang="en-US" altLang="zh-TW" dirty="0">
              <a:solidFill>
                <a:srgbClr val="002060"/>
              </a:solidFill>
              <a:hlinkClick r:id="rId2">
                <a:extLst>
                  <a:ext uri="{A12FA001-AC4F-418D-AE19-62706E023703}">
                    <ahyp:hlinkClr xmlns:ahyp="http://schemas.microsoft.com/office/drawing/2018/hyperlinkcolor" val="tx"/>
                  </a:ext>
                </a:extLst>
              </a:hlinkClick>
            </a:endParaRPr>
          </a:p>
          <a:p>
            <a:r>
              <a:rPr lang="en-US" altLang="zh-TW" u="sng" dirty="0">
                <a:solidFill>
                  <a:srgbClr val="002060"/>
                </a:solidFill>
              </a:rPr>
              <a:t>https://friendlycampus.k12ea.gov.tw/Career</a:t>
            </a:r>
          </a:p>
          <a:p>
            <a:r>
              <a:rPr lang="zh-TW" altLang="en-US" dirty="0">
                <a:solidFill>
                  <a:srgbClr val="002060"/>
                </a:solidFill>
              </a:rPr>
              <a:t>台南市十二年國民基本教育資訊網</a:t>
            </a:r>
            <a:endParaRPr lang="en-US" altLang="zh-TW" dirty="0">
              <a:solidFill>
                <a:srgbClr val="002060"/>
              </a:solidFill>
            </a:endParaRPr>
          </a:p>
          <a:p>
            <a:r>
              <a:rPr lang="en-US" altLang="zh-TW" dirty="0">
                <a:solidFill>
                  <a:srgbClr val="002060"/>
                </a:solidFill>
                <a:hlinkClick r:id="rId3">
                  <a:extLst>
                    <a:ext uri="{A12FA001-AC4F-418D-AE19-62706E023703}">
                      <ahyp:hlinkClr xmlns:ahyp="http://schemas.microsoft.com/office/drawing/2018/hyperlinkcolor" val="tx"/>
                    </a:ext>
                  </a:extLst>
                </a:hlinkClick>
              </a:rPr>
              <a:t>http://12basic.tn.edu.tw/topic_e_0802_DOC.asp?ItemPlanID=164</a:t>
            </a:r>
            <a:endParaRPr lang="en-US" altLang="zh-TW" dirty="0">
              <a:solidFill>
                <a:srgbClr val="002060"/>
              </a:solidFill>
            </a:endParaRPr>
          </a:p>
          <a:p>
            <a:endParaRPr lang="en-US" altLang="zh-TW" dirty="0">
              <a:solidFill>
                <a:srgbClr val="002060"/>
              </a:solidFill>
            </a:endParaRPr>
          </a:p>
          <a:p>
            <a:r>
              <a:rPr lang="en-US" altLang="zh-TW" dirty="0">
                <a:solidFill>
                  <a:srgbClr val="002060"/>
                </a:solidFill>
              </a:rPr>
              <a:t>114</a:t>
            </a:r>
            <a:r>
              <a:rPr lang="zh-TW" altLang="en-US" dirty="0">
                <a:solidFill>
                  <a:srgbClr val="002060"/>
                </a:solidFill>
              </a:rPr>
              <a:t>年國中畢業生適性入學宣導網站</a:t>
            </a:r>
            <a:endParaRPr lang="en-US" altLang="zh-TW" dirty="0">
              <a:solidFill>
                <a:srgbClr val="002060"/>
              </a:solidFill>
            </a:endParaRPr>
          </a:p>
          <a:p>
            <a:r>
              <a:rPr lang="en-US" altLang="zh-TW" u="sng" dirty="0">
                <a:solidFill>
                  <a:srgbClr val="002060"/>
                </a:solidFill>
              </a:rPr>
              <a:t>https://shs.k12ea.gov.tw/site/adapt-k12ea</a:t>
            </a:r>
            <a:endParaRPr lang="en-US" altLang="zh-TW" u="sng" dirty="0"/>
          </a:p>
          <a:p>
            <a:pPr>
              <a:buNone/>
            </a:pPr>
            <a:endParaRPr lang="en-US" altLang="zh-TW" dirty="0"/>
          </a:p>
          <a:p>
            <a:endParaRPr lang="en-US" altLang="zh-TW" dirty="0"/>
          </a:p>
          <a:p>
            <a:pPr marL="0" indent="0">
              <a:buNone/>
            </a:pPr>
            <a:endParaRPr lang="en-US" altLang="zh-TW" dirty="0"/>
          </a:p>
          <a:p>
            <a:endParaRPr lang="zh-TW" altLang="en-US" dirty="0"/>
          </a:p>
        </p:txBody>
      </p:sp>
    </p:spTree>
    <p:extLst>
      <p:ext uri="{BB962C8B-B14F-4D97-AF65-F5344CB8AC3E}">
        <p14:creationId xmlns:p14="http://schemas.microsoft.com/office/powerpoint/2010/main" val="66324944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a:extLst>
              <a:ext uri="{FF2B5EF4-FFF2-40B4-BE49-F238E27FC236}">
                <a16:creationId xmlns:a16="http://schemas.microsoft.com/office/drawing/2014/main" id="{D3850982-5178-4474-8098-F756B1EBBB80}"/>
              </a:ext>
            </a:extLst>
          </p:cNvPr>
          <p:cNvSpPr>
            <a:spLocks noGrp="1"/>
          </p:cNvSpPr>
          <p:nvPr>
            <p:ph idx="1"/>
          </p:nvPr>
        </p:nvSpPr>
        <p:spPr/>
        <p:txBody>
          <a:bodyPr/>
          <a:lstStyle/>
          <a:p>
            <a:endParaRPr lang="zh-TW" altLang="en-US" dirty="0"/>
          </a:p>
        </p:txBody>
      </p:sp>
      <p:pic>
        <p:nvPicPr>
          <p:cNvPr id="4" name="Picture 2" descr="ãè¬è¬ä½ ãçåçæå°çµæ">
            <a:extLst>
              <a:ext uri="{FF2B5EF4-FFF2-40B4-BE49-F238E27FC236}">
                <a16:creationId xmlns:a16="http://schemas.microsoft.com/office/drawing/2014/main" id="{E75C0FDB-4820-4D32-BE1B-8C96F0BA1091}"/>
              </a:ext>
            </a:extLst>
          </p:cNvPr>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699012" y="1839987"/>
            <a:ext cx="3065545" cy="306554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文本框 15">
            <a:extLst>
              <a:ext uri="{FF2B5EF4-FFF2-40B4-BE49-F238E27FC236}">
                <a16:creationId xmlns:a16="http://schemas.microsoft.com/office/drawing/2014/main" id="{9B069174-9B55-4087-8FBD-7F252DA0CECD}"/>
              </a:ext>
            </a:extLst>
          </p:cNvPr>
          <p:cNvSpPr txBox="1"/>
          <p:nvPr/>
        </p:nvSpPr>
        <p:spPr>
          <a:xfrm>
            <a:off x="1723147" y="1332156"/>
            <a:ext cx="8905002" cy="1015663"/>
          </a:xfrm>
          <a:prstGeom prst="rect">
            <a:avLst/>
          </a:prstGeom>
          <a:noFill/>
        </p:spPr>
        <p:txBody>
          <a:bodyPr wrap="none" rtlCol="0">
            <a:spAutoFit/>
          </a:bodyPr>
          <a:lstStyle/>
          <a:p>
            <a:pPr algn="ctr"/>
            <a:r>
              <a:rPr lang="zh-TW" altLang="en-US" sz="4000" b="1" dirty="0">
                <a:solidFill>
                  <a:srgbClr val="00B0F0"/>
                </a:solidFill>
                <a:latin typeface="標楷體" panose="03000509000000000000" pitchFamily="65" charset="-120"/>
                <a:ea typeface="標楷體" panose="03000509000000000000" pitchFamily="65" charset="-120"/>
              </a:rPr>
              <a:t>教育不是注滿一桶水，而是點燃一把火</a:t>
            </a:r>
            <a:endParaRPr lang="zh-CN" altLang="en-US" sz="4000" b="1" dirty="0">
              <a:solidFill>
                <a:schemeClr val="tx1">
                  <a:lumMod val="75000"/>
                  <a:lumOff val="25000"/>
                </a:schemeClr>
              </a:solidFill>
              <a:cs typeface="+mn-ea"/>
              <a:sym typeface="+mn-lt"/>
            </a:endParaRPr>
          </a:p>
          <a:p>
            <a:pPr lvl="0" algn="ctr"/>
            <a:r>
              <a:rPr lang="en-US" altLang="zh-TW" sz="2000" b="1" dirty="0">
                <a:solidFill>
                  <a:prstClr val="black"/>
                </a:solidFill>
                <a:latin typeface="標楷體" panose="03000509000000000000" pitchFamily="65" charset="-120"/>
                <a:ea typeface="標楷體" panose="03000509000000000000" pitchFamily="65" charset="-120"/>
              </a:rPr>
              <a:t>Education is not the filling of a pail, but the lighting of a fire.</a:t>
            </a:r>
          </a:p>
        </p:txBody>
      </p:sp>
      <p:pic>
        <p:nvPicPr>
          <p:cNvPr id="6" name="圖片 5">
            <a:extLst>
              <a:ext uri="{FF2B5EF4-FFF2-40B4-BE49-F238E27FC236}">
                <a16:creationId xmlns:a16="http://schemas.microsoft.com/office/drawing/2014/main" id="{521AC2EE-8138-420C-8DB2-DB3FCC0E25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8207390" y="2457007"/>
            <a:ext cx="2689207" cy="1602730"/>
          </a:xfrm>
          <a:prstGeom prst="rect">
            <a:avLst/>
          </a:prstGeom>
        </p:spPr>
      </p:pic>
      <p:sp>
        <p:nvSpPr>
          <p:cNvPr id="7" name="文本框 14">
            <a:extLst>
              <a:ext uri="{FF2B5EF4-FFF2-40B4-BE49-F238E27FC236}">
                <a16:creationId xmlns:a16="http://schemas.microsoft.com/office/drawing/2014/main" id="{0E970B2A-D01F-48E6-A97F-89249D867599}"/>
              </a:ext>
            </a:extLst>
          </p:cNvPr>
          <p:cNvSpPr txBox="1"/>
          <p:nvPr/>
        </p:nvSpPr>
        <p:spPr>
          <a:xfrm>
            <a:off x="431434" y="3122938"/>
            <a:ext cx="10465163" cy="748988"/>
          </a:xfrm>
          <a:prstGeom prst="rect">
            <a:avLst/>
          </a:prstGeom>
          <a:noFill/>
        </p:spPr>
        <p:txBody>
          <a:bodyPr wrap="square" rtlCol="0">
            <a:spAutoFit/>
          </a:bodyPr>
          <a:lstStyle/>
          <a:p>
            <a:pPr algn="ctr"/>
            <a:r>
              <a:rPr lang="zh-TW" altLang="en-US" sz="4267" b="1" dirty="0">
                <a:solidFill>
                  <a:srgbClr val="FF3399"/>
                </a:solidFill>
                <a:cs typeface="+mn-ea"/>
                <a:sym typeface="+mn-lt"/>
              </a:rPr>
              <a:t>感謝有您</a:t>
            </a:r>
            <a:endParaRPr lang="en-US" altLang="zh-TW" sz="4267" b="1" dirty="0">
              <a:solidFill>
                <a:srgbClr val="FF3399"/>
              </a:solidFill>
              <a:cs typeface="+mn-ea"/>
              <a:sym typeface="+mn-lt"/>
            </a:endParaRPr>
          </a:p>
        </p:txBody>
      </p:sp>
      <p:sp>
        <p:nvSpPr>
          <p:cNvPr id="11" name="文本框 14">
            <a:extLst>
              <a:ext uri="{FF2B5EF4-FFF2-40B4-BE49-F238E27FC236}">
                <a16:creationId xmlns:a16="http://schemas.microsoft.com/office/drawing/2014/main" id="{F341658F-1B6A-4071-B49A-C0CCA75471A9}"/>
              </a:ext>
            </a:extLst>
          </p:cNvPr>
          <p:cNvSpPr txBox="1"/>
          <p:nvPr/>
        </p:nvSpPr>
        <p:spPr>
          <a:xfrm>
            <a:off x="699012" y="4540504"/>
            <a:ext cx="11347197" cy="1241237"/>
          </a:xfrm>
          <a:prstGeom prst="rect">
            <a:avLst/>
          </a:prstGeom>
          <a:noFill/>
        </p:spPr>
        <p:txBody>
          <a:bodyPr wrap="square" rtlCol="0">
            <a:spAutoFit/>
          </a:bodyPr>
          <a:lstStyle/>
          <a:p>
            <a:pPr algn="ctr"/>
            <a:r>
              <a:rPr lang="zh-TW" altLang="en-US" sz="3733" b="1" dirty="0">
                <a:solidFill>
                  <a:schemeClr val="tx1">
                    <a:lumMod val="75000"/>
                    <a:lumOff val="25000"/>
                  </a:schemeClr>
                </a:solidFill>
                <a:latin typeface="+mj-ea"/>
                <a:ea typeface="+mj-ea"/>
                <a:cs typeface="+mn-ea"/>
                <a:sym typeface="+mn-lt"/>
              </a:rPr>
              <a:t>有無私奉獻行政夥伴們跨處室協助共好</a:t>
            </a:r>
            <a:endParaRPr lang="en-US" altLang="zh-TW" sz="3733" b="1" dirty="0">
              <a:solidFill>
                <a:schemeClr val="tx1">
                  <a:lumMod val="75000"/>
                  <a:lumOff val="25000"/>
                </a:schemeClr>
              </a:solidFill>
              <a:latin typeface="+mj-ea"/>
              <a:ea typeface="+mj-ea"/>
              <a:cs typeface="+mn-ea"/>
              <a:sym typeface="+mn-lt"/>
            </a:endParaRPr>
          </a:p>
          <a:p>
            <a:pPr algn="ctr"/>
            <a:r>
              <a:rPr lang="zh-TW" altLang="en-US" sz="3733" b="1" dirty="0">
                <a:solidFill>
                  <a:schemeClr val="tx1">
                    <a:lumMod val="75000"/>
                    <a:lumOff val="25000"/>
                  </a:schemeClr>
                </a:solidFill>
                <a:latin typeface="+mj-ea"/>
                <a:ea typeface="+mj-ea"/>
                <a:cs typeface="+mn-ea"/>
                <a:sym typeface="+mn-lt"/>
              </a:rPr>
              <a:t>讓學生們都有成功經驗的舞臺</a:t>
            </a:r>
            <a:endParaRPr lang="en-US" altLang="zh-TW" sz="3733" b="1" dirty="0">
              <a:solidFill>
                <a:schemeClr val="tx1">
                  <a:lumMod val="75000"/>
                  <a:lumOff val="25000"/>
                </a:schemeClr>
              </a:solidFill>
              <a:latin typeface="+mj-ea"/>
              <a:ea typeface="+mj-ea"/>
              <a:cs typeface="+mn-ea"/>
              <a:sym typeface="+mn-lt"/>
            </a:endParaRPr>
          </a:p>
        </p:txBody>
      </p:sp>
    </p:spTree>
    <p:extLst>
      <p:ext uri="{BB962C8B-B14F-4D97-AF65-F5344CB8AC3E}">
        <p14:creationId xmlns:p14="http://schemas.microsoft.com/office/powerpoint/2010/main" val="1964077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2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500"/>
                                        <p:tgtEl>
                                          <p:spTgt spid="7"/>
                                        </p:tgtEl>
                                      </p:cBhvr>
                                    </p:animEffect>
                                    <p:anim calcmode="lin" valueType="num">
                                      <p:cBhvr>
                                        <p:cTn id="14" dur="1500" fill="hold"/>
                                        <p:tgtEl>
                                          <p:spTgt spid="7"/>
                                        </p:tgtEl>
                                        <p:attrNameLst>
                                          <p:attrName>ppt_x</p:attrName>
                                        </p:attrNameLst>
                                      </p:cBhvr>
                                      <p:tavLst>
                                        <p:tav tm="0">
                                          <p:val>
                                            <p:strVal val="#ppt_x"/>
                                          </p:val>
                                        </p:tav>
                                        <p:tav tm="100000">
                                          <p:val>
                                            <p:strVal val="#ppt_x"/>
                                          </p:val>
                                        </p:tav>
                                      </p:tavLst>
                                    </p:anim>
                                    <p:anim calcmode="lin" valueType="num">
                                      <p:cBhvr>
                                        <p:cTn id="15" dur="15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3500"/>
                            </p:stCondLst>
                            <p:childTnLst>
                              <p:par>
                                <p:cTn id="17" presetID="6"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circle(in)">
                                      <p:cBhvr>
                                        <p:cTn id="1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12" name="Shape 352">
            <a:extLst>
              <a:ext uri="{FF2B5EF4-FFF2-40B4-BE49-F238E27FC236}">
                <a16:creationId xmlns:a16="http://schemas.microsoft.com/office/drawing/2014/main" id="{B5DEDCC9-E128-4C00-B7D0-3A9ACC07E6C4}"/>
              </a:ext>
            </a:extLst>
          </p:cNvPr>
          <p:cNvSpPr/>
          <p:nvPr/>
        </p:nvSpPr>
        <p:spPr>
          <a:xfrm>
            <a:off x="1524001" y="250978"/>
            <a:ext cx="7250723" cy="712061"/>
          </a:xfrm>
          <a:prstGeom prst="rect">
            <a:avLst/>
          </a:prstGeom>
          <a:solidFill>
            <a:srgbClr val="F8CBAD"/>
          </a:solidFill>
          <a:ln>
            <a:noFill/>
          </a:ln>
        </p:spPr>
        <p:txBody>
          <a:bodyPr lIns="91425" tIns="91425" rIns="91425" bIns="91425" anchor="ctr" anchorCtr="0">
            <a:noAutofit/>
          </a:bodyPr>
          <a:lstStyle/>
          <a:p>
            <a:pPr algn="ctr" defTabSz="914400">
              <a:defRPr/>
            </a:pPr>
            <a:endParaRPr lang="en" sz="1200" kern="0" dirty="0">
              <a:solidFill>
                <a:srgbClr val="FFFFFF"/>
              </a:solidFill>
              <a:latin typeface="Muli"/>
              <a:ea typeface="Muli"/>
              <a:cs typeface="Muli"/>
              <a:sym typeface="Muli"/>
            </a:endParaRPr>
          </a:p>
        </p:txBody>
      </p:sp>
      <p:sp>
        <p:nvSpPr>
          <p:cNvPr id="8" name="文本框 8">
            <a:extLst>
              <a:ext uri="{FF2B5EF4-FFF2-40B4-BE49-F238E27FC236}">
                <a16:creationId xmlns:a16="http://schemas.microsoft.com/office/drawing/2014/main" id="{88E1921B-021D-4675-8F2A-FDA4BB3F2AD9}"/>
              </a:ext>
            </a:extLst>
          </p:cNvPr>
          <p:cNvSpPr txBox="1"/>
          <p:nvPr/>
        </p:nvSpPr>
        <p:spPr>
          <a:xfrm>
            <a:off x="1720908" y="83126"/>
            <a:ext cx="1024700" cy="1569660"/>
          </a:xfrm>
          <a:prstGeom prst="rect">
            <a:avLst/>
          </a:prstGeom>
          <a:noFill/>
        </p:spPr>
        <p:txBody>
          <a:bodyPr wrap="square" rtlCol="0">
            <a:spAutoFit/>
          </a:bodyPr>
          <a:lstStyle/>
          <a:p>
            <a:pPr defTabSz="914400">
              <a:defRPr/>
            </a:pPr>
            <a:r>
              <a:rPr lang="zh-CN" altLang="en-US" sz="9600" b="1" kern="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rPr>
              <a:t>“</a:t>
            </a:r>
            <a:endParaRPr lang="zh-CN" altLang="en-US" sz="9600" b="1" kern="0" spc="-300" dirty="0">
              <a:solidFill>
                <a:srgbClr val="ED7D31"/>
              </a:solidFill>
              <a:latin typeface="Arial Unicode MS" panose="020B0604020202020204" pitchFamily="34" charset="-122"/>
              <a:ea typeface="Arial Unicode MS" panose="020B0604020202020204" pitchFamily="34" charset="-122"/>
              <a:cs typeface="Arial Unicode MS" panose="020B0604020202020204" pitchFamily="34" charset="-122"/>
              <a:sym typeface="Arial"/>
            </a:endParaRPr>
          </a:p>
        </p:txBody>
      </p:sp>
      <p:sp>
        <p:nvSpPr>
          <p:cNvPr id="9" name="Shape 203">
            <a:extLst>
              <a:ext uri="{FF2B5EF4-FFF2-40B4-BE49-F238E27FC236}">
                <a16:creationId xmlns:a16="http://schemas.microsoft.com/office/drawing/2014/main" id="{8A13DD77-59DE-4033-B2F1-96008847AA34}"/>
              </a:ext>
            </a:extLst>
          </p:cNvPr>
          <p:cNvSpPr txBox="1">
            <a:spLocks/>
          </p:cNvSpPr>
          <p:nvPr/>
        </p:nvSpPr>
        <p:spPr>
          <a:xfrm>
            <a:off x="2460997" y="250977"/>
            <a:ext cx="6313727" cy="712061"/>
          </a:xfrm>
          <a:prstGeom prst="rect">
            <a:avLst/>
          </a:prstGeom>
          <a:noFill/>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defTabSz="914400">
              <a:defRPr/>
            </a:pPr>
            <a:r>
              <a:rPr lang="zh-TW" altLang="en-US" sz="30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生涯規劃的參考模式</a:t>
            </a:r>
            <a:endParaRPr lang="en" sz="2200" b="1" kern="0" dirty="0">
              <a:solidFill>
                <a:srgbClr val="ED7D3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sp>
        <p:nvSpPr>
          <p:cNvPr id="16" name="矩形 15">
            <a:extLst>
              <a:ext uri="{FF2B5EF4-FFF2-40B4-BE49-F238E27FC236}">
                <a16:creationId xmlns:a16="http://schemas.microsoft.com/office/drawing/2014/main" id="{721C9B18-1AA8-46F7-AFD6-E43C82088D76}"/>
              </a:ext>
            </a:extLst>
          </p:cNvPr>
          <p:cNvSpPr/>
          <p:nvPr/>
        </p:nvSpPr>
        <p:spPr>
          <a:xfrm>
            <a:off x="1809562" y="1021472"/>
            <a:ext cx="6545382" cy="523220"/>
          </a:xfrm>
          <a:prstGeom prst="rect">
            <a:avLst/>
          </a:prstGeom>
        </p:spPr>
        <p:txBody>
          <a:bodyPr wrap="none">
            <a:spAutoFit/>
          </a:bodyPr>
          <a:lstStyle/>
          <a:p>
            <a:pPr marL="342900" indent="-342900" defTabSz="914400">
              <a:buClr>
                <a:srgbClr val="002060"/>
              </a:buClr>
              <a:buFont typeface="Wingdings" pitchFamily="2" charset="2"/>
              <a:buChar char="l"/>
              <a:defRPr/>
            </a:pPr>
            <a:r>
              <a:rPr lang="en-US" altLang="zh-TW" sz="2800" b="1" kern="0" dirty="0">
                <a:solidFill>
                  <a:srgbClr val="00206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cs typeface="Arial"/>
                <a:sym typeface="Wingdings" pitchFamily="2" charset="2"/>
              </a:rPr>
              <a:t>Swain</a:t>
            </a:r>
            <a:r>
              <a:rPr lang="zh-TW" altLang="en-US" sz="2800" b="1" kern="0" dirty="0">
                <a:solidFill>
                  <a:srgbClr val="00206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cs typeface="Arial"/>
                <a:sym typeface="Wingdings" pitchFamily="2" charset="2"/>
              </a:rPr>
              <a:t>生涯規劃模式</a:t>
            </a:r>
            <a:r>
              <a:rPr lang="en-US" altLang="zh-TW" sz="2800" b="1" kern="0" dirty="0">
                <a:solidFill>
                  <a:srgbClr val="FF000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cs typeface="Arial"/>
                <a:sym typeface="Wingdings" pitchFamily="2" charset="2"/>
              </a:rPr>
              <a:t>(</a:t>
            </a:r>
            <a:r>
              <a:rPr lang="zh-TW" altLang="en-US" sz="2800" b="1" kern="0" dirty="0">
                <a:solidFill>
                  <a:srgbClr val="FF000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cs typeface="Arial"/>
                <a:sym typeface="Wingdings" pitchFamily="2" charset="2"/>
              </a:rPr>
              <a:t>跨處室整併資訊</a:t>
            </a:r>
            <a:r>
              <a:rPr lang="en-US" altLang="zh-TW" sz="2800" b="1" kern="0" dirty="0">
                <a:solidFill>
                  <a:srgbClr val="FF000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cs typeface="Arial"/>
                <a:sym typeface="Wingdings" pitchFamily="2" charset="2"/>
              </a:rPr>
              <a:t>)</a:t>
            </a:r>
            <a:endParaRPr lang="zh-TW" altLang="en-US" sz="2800" b="1" kern="0" dirty="0">
              <a:solidFill>
                <a:srgbClr val="FF000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cs typeface="Arial"/>
              <a:sym typeface="Arial"/>
            </a:endParaRPr>
          </a:p>
        </p:txBody>
      </p:sp>
      <p:grpSp>
        <p:nvGrpSpPr>
          <p:cNvPr id="2" name="群組 1">
            <a:extLst>
              <a:ext uri="{FF2B5EF4-FFF2-40B4-BE49-F238E27FC236}">
                <a16:creationId xmlns:a16="http://schemas.microsoft.com/office/drawing/2014/main" id="{17850F84-1C52-4E40-8474-6DE17D244BDB}"/>
              </a:ext>
            </a:extLst>
          </p:cNvPr>
          <p:cNvGrpSpPr/>
          <p:nvPr/>
        </p:nvGrpSpPr>
        <p:grpSpPr>
          <a:xfrm>
            <a:off x="1901802" y="1812677"/>
            <a:ext cx="8248576" cy="4270159"/>
            <a:chOff x="593311" y="1700098"/>
            <a:chExt cx="5900993" cy="3051867"/>
          </a:xfrm>
        </p:grpSpPr>
        <p:pic>
          <p:nvPicPr>
            <p:cNvPr id="14" name="Picture 5" descr="1">
              <a:extLst>
                <a:ext uri="{FF2B5EF4-FFF2-40B4-BE49-F238E27FC236}">
                  <a16:creationId xmlns:a16="http://schemas.microsoft.com/office/drawing/2014/main" id="{5F7597AF-723E-4FBF-A053-80A73D147CE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31880" y="1700098"/>
              <a:ext cx="4019022" cy="305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文字方塊 1">
              <a:extLst>
                <a:ext uri="{FF2B5EF4-FFF2-40B4-BE49-F238E27FC236}">
                  <a16:creationId xmlns:a16="http://schemas.microsoft.com/office/drawing/2014/main" id="{C8D9162C-614A-4E4C-AAE7-B99A5B0917C5}"/>
                </a:ext>
              </a:extLst>
            </p:cNvPr>
            <p:cNvSpPr txBox="1">
              <a:spLocks noChangeArrowheads="1"/>
            </p:cNvSpPr>
            <p:nvPr/>
          </p:nvSpPr>
          <p:spPr bwMode="auto">
            <a:xfrm>
              <a:off x="4263606" y="1916915"/>
              <a:ext cx="1190732" cy="461665"/>
            </a:xfrm>
            <a:prstGeom prst="rect">
              <a:avLst/>
            </a:prstGeom>
            <a:solidFill>
              <a:srgbClr val="FFC0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defTabSz="914400" eaLnBrk="1" hangingPunct="1">
                <a:defRPr/>
              </a:pPr>
              <a:r>
                <a:rPr lang="zh-TW" altLang="zh-TW" b="1" kern="0" dirty="0">
                  <a:solidFill>
                    <a:srgbClr val="000000"/>
                  </a:solidFill>
                  <a:latin typeface="Microsoft YaHei" panose="020B0503020204020204" pitchFamily="34" charset="-122"/>
                  <a:ea typeface="Microsoft YaHei" panose="020B0503020204020204" pitchFamily="34" charset="-122"/>
                  <a:cs typeface="Arial"/>
                  <a:sym typeface="Arial"/>
                </a:rPr>
                <a:t>個人特質的</a:t>
              </a:r>
              <a:endParaRPr lang="en-US" altLang="zh-TW" b="1" kern="0" dirty="0">
                <a:solidFill>
                  <a:srgbClr val="000000"/>
                </a:solidFill>
                <a:latin typeface="Microsoft YaHei" panose="020B0503020204020204" pitchFamily="34" charset="-122"/>
                <a:ea typeface="Microsoft YaHei" panose="020B0503020204020204" pitchFamily="34" charset="-122"/>
                <a:cs typeface="Arial"/>
                <a:sym typeface="Arial"/>
              </a:endParaRPr>
            </a:p>
            <a:p>
              <a:pPr algn="ctr" defTabSz="914400" eaLnBrk="1" hangingPunct="1">
                <a:defRPr/>
              </a:pPr>
              <a:r>
                <a:rPr lang="zh-TW" altLang="zh-TW" b="1" kern="0" dirty="0">
                  <a:solidFill>
                    <a:srgbClr val="000000"/>
                  </a:solidFill>
                  <a:latin typeface="Microsoft YaHei" panose="020B0503020204020204" pitchFamily="34" charset="-122"/>
                  <a:ea typeface="Microsoft YaHei" panose="020B0503020204020204" pitchFamily="34" charset="-122"/>
                  <a:cs typeface="Arial"/>
                  <a:sym typeface="Arial"/>
                </a:rPr>
                <a:t>澄清與了解</a:t>
              </a:r>
              <a:endParaRPr lang="zh-TW" altLang="en-US" b="1" kern="0" dirty="0">
                <a:solidFill>
                  <a:srgbClr val="000000"/>
                </a:solidFill>
                <a:latin typeface="Microsoft YaHei" panose="020B0503020204020204" pitchFamily="34" charset="-122"/>
                <a:ea typeface="Microsoft YaHei" panose="020B0503020204020204" pitchFamily="34" charset="-122"/>
                <a:cs typeface="Arial"/>
                <a:sym typeface="Arial"/>
              </a:endParaRPr>
            </a:p>
          </p:txBody>
        </p:sp>
        <p:sp>
          <p:nvSpPr>
            <p:cNvPr id="18" name="文字方塊 7">
              <a:extLst>
                <a:ext uri="{FF2B5EF4-FFF2-40B4-BE49-F238E27FC236}">
                  <a16:creationId xmlns:a16="http://schemas.microsoft.com/office/drawing/2014/main" id="{7C5820E4-6F36-4B29-BB9C-0313B387D994}"/>
                </a:ext>
              </a:extLst>
            </p:cNvPr>
            <p:cNvSpPr txBox="1">
              <a:spLocks noChangeArrowheads="1"/>
            </p:cNvSpPr>
            <p:nvPr/>
          </p:nvSpPr>
          <p:spPr bwMode="auto">
            <a:xfrm>
              <a:off x="5307134" y="3587512"/>
              <a:ext cx="1187170" cy="458809"/>
            </a:xfrm>
            <a:prstGeom prst="rect">
              <a:avLst/>
            </a:prstGeom>
            <a:solidFill>
              <a:srgbClr val="FBA6A3"/>
            </a:solidFill>
            <a:ln>
              <a:noFill/>
            </a:ln>
            <a:effectLst>
              <a:outerShdw blurRad="50800" dist="38100" dir="2700000" algn="tl" rotWithShape="0">
                <a:prstClr val="black">
                  <a:alpha val="40000"/>
                </a:prstClr>
              </a:outerShdw>
            </a:effectLst>
          </p:spPr>
          <p:txBody>
            <a:bodyPr wrap="square">
              <a:spAutoFit/>
            </a:bodyPr>
            <a:lstStyle>
              <a:lvl1pPr eaLnBrk="0" hangingPunct="0">
                <a:defRPr kumimoji="1" sz="3200">
                  <a:solidFill>
                    <a:schemeClr val="tx1"/>
                  </a:solidFill>
                  <a:latin typeface="Calibri" pitchFamily="34" charset="0"/>
                  <a:ea typeface="新細明體" charset="-120"/>
                </a:defRPr>
              </a:lvl1pPr>
              <a:lvl2pPr marL="742950" indent="-285750" eaLnBrk="0" hangingPunct="0">
                <a:defRPr kumimoji="1" sz="3200">
                  <a:solidFill>
                    <a:schemeClr val="tx1"/>
                  </a:solidFill>
                  <a:latin typeface="Calibri" pitchFamily="34" charset="0"/>
                  <a:ea typeface="新細明體" charset="-120"/>
                </a:defRPr>
              </a:lvl2pPr>
              <a:lvl3pPr marL="1143000" indent="-228600" eaLnBrk="0" hangingPunct="0">
                <a:defRPr kumimoji="1" sz="3200">
                  <a:solidFill>
                    <a:schemeClr val="tx1"/>
                  </a:solidFill>
                  <a:latin typeface="Calibri" pitchFamily="34" charset="0"/>
                  <a:ea typeface="新細明體" charset="-120"/>
                </a:defRPr>
              </a:lvl3pPr>
              <a:lvl4pPr marL="1600200" indent="-228600" eaLnBrk="0" hangingPunct="0">
                <a:defRPr kumimoji="1" sz="3200">
                  <a:solidFill>
                    <a:schemeClr val="tx1"/>
                  </a:solidFill>
                  <a:latin typeface="Calibri" pitchFamily="34" charset="0"/>
                  <a:ea typeface="新細明體" charset="-120"/>
                </a:defRPr>
              </a:lvl4pPr>
              <a:lvl5pPr marL="2057400" indent="-228600" eaLnBrk="0" hangingPunct="0">
                <a:defRPr kumimoji="1" sz="3200">
                  <a:solidFill>
                    <a:schemeClr val="tx1"/>
                  </a:solidFill>
                  <a:latin typeface="Calibri" pitchFamily="34" charset="0"/>
                  <a:ea typeface="新細明體" charset="-120"/>
                </a:defRPr>
              </a:lvl5pPr>
              <a:lvl6pPr marL="2514600" indent="-228600" eaLnBrk="0" fontAlgn="base" hangingPunct="0">
                <a:spcBef>
                  <a:spcPct val="0"/>
                </a:spcBef>
                <a:spcAft>
                  <a:spcPct val="0"/>
                </a:spcAft>
                <a:defRPr kumimoji="1" sz="3200">
                  <a:solidFill>
                    <a:schemeClr val="tx1"/>
                  </a:solidFill>
                  <a:latin typeface="Calibri" pitchFamily="34" charset="0"/>
                  <a:ea typeface="新細明體" charset="-120"/>
                </a:defRPr>
              </a:lvl6pPr>
              <a:lvl7pPr marL="2971800" indent="-228600" eaLnBrk="0" fontAlgn="base" hangingPunct="0">
                <a:spcBef>
                  <a:spcPct val="0"/>
                </a:spcBef>
                <a:spcAft>
                  <a:spcPct val="0"/>
                </a:spcAft>
                <a:defRPr kumimoji="1" sz="3200">
                  <a:solidFill>
                    <a:schemeClr val="tx1"/>
                  </a:solidFill>
                  <a:latin typeface="Calibri" pitchFamily="34" charset="0"/>
                  <a:ea typeface="新細明體" charset="-120"/>
                </a:defRPr>
              </a:lvl7pPr>
              <a:lvl8pPr marL="3429000" indent="-228600" eaLnBrk="0" fontAlgn="base" hangingPunct="0">
                <a:spcBef>
                  <a:spcPct val="0"/>
                </a:spcBef>
                <a:spcAft>
                  <a:spcPct val="0"/>
                </a:spcAft>
                <a:defRPr kumimoji="1" sz="3200">
                  <a:solidFill>
                    <a:schemeClr val="tx1"/>
                  </a:solidFill>
                  <a:latin typeface="Calibri" pitchFamily="34" charset="0"/>
                  <a:ea typeface="新細明體" charset="-120"/>
                </a:defRPr>
              </a:lvl8pPr>
              <a:lvl9pPr marL="3886200" indent="-228600" eaLnBrk="0" fontAlgn="base" hangingPunct="0">
                <a:spcBef>
                  <a:spcPct val="0"/>
                </a:spcBef>
                <a:spcAft>
                  <a:spcPct val="0"/>
                </a:spcAft>
                <a:defRPr kumimoji="1" sz="3200">
                  <a:solidFill>
                    <a:schemeClr val="tx1"/>
                  </a:solidFill>
                  <a:latin typeface="Calibri" pitchFamily="34" charset="0"/>
                  <a:ea typeface="新細明體" charset="-120"/>
                </a:defRPr>
              </a:lvl9pPr>
            </a:lstStyle>
            <a:p>
              <a:pPr algn="ctr" defTabSz="914400" eaLnBrk="1" hangingPunct="1">
                <a:defRPr/>
              </a:pPr>
              <a:r>
                <a:rPr kumimoji="0" lang="zh-TW" altLang="en-US" sz="1800" b="1" kern="0" dirty="0">
                  <a:solidFill>
                    <a:srgbClr val="000000">
                      <a:lumMod val="50000"/>
                    </a:srgbClr>
                  </a:solidFill>
                  <a:latin typeface="Microsoft YaHei" panose="020B0503020204020204" pitchFamily="34" charset="-122"/>
                  <a:ea typeface="Microsoft YaHei" panose="020B0503020204020204" pitchFamily="34" charset="-122"/>
                  <a:cs typeface="Arial"/>
                  <a:sym typeface="Arial"/>
                </a:rPr>
                <a:t>教育與職業</a:t>
              </a:r>
            </a:p>
            <a:p>
              <a:pPr algn="ctr" defTabSz="914400" eaLnBrk="1" hangingPunct="1">
                <a:defRPr/>
              </a:pPr>
              <a:r>
                <a:rPr kumimoji="0" lang="zh-TW" altLang="en-US" sz="1800" b="1" kern="0" dirty="0">
                  <a:solidFill>
                    <a:srgbClr val="000000">
                      <a:lumMod val="50000"/>
                    </a:srgbClr>
                  </a:solidFill>
                  <a:latin typeface="Microsoft YaHei" panose="020B0503020204020204" pitchFamily="34" charset="-122"/>
                  <a:ea typeface="Microsoft YaHei" panose="020B0503020204020204" pitchFamily="34" charset="-122"/>
                  <a:cs typeface="Arial"/>
                  <a:sym typeface="Arial"/>
                </a:rPr>
                <a:t>資料的提供</a:t>
              </a:r>
            </a:p>
          </p:txBody>
        </p:sp>
        <p:sp>
          <p:nvSpPr>
            <p:cNvPr id="19" name="文字方塊 8">
              <a:extLst>
                <a:ext uri="{FF2B5EF4-FFF2-40B4-BE49-F238E27FC236}">
                  <a16:creationId xmlns:a16="http://schemas.microsoft.com/office/drawing/2014/main" id="{5647B2C4-F451-4898-9F2E-099498F8312D}"/>
                </a:ext>
              </a:extLst>
            </p:cNvPr>
            <p:cNvSpPr txBox="1">
              <a:spLocks noChangeArrowheads="1"/>
            </p:cNvSpPr>
            <p:nvPr/>
          </p:nvSpPr>
          <p:spPr bwMode="auto">
            <a:xfrm>
              <a:off x="593311" y="3043525"/>
              <a:ext cx="1190732" cy="461930"/>
            </a:xfrm>
            <a:prstGeom prst="rect">
              <a:avLst/>
            </a:prstGeom>
            <a:solidFill>
              <a:srgbClr val="92D05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defTabSz="914400" eaLnBrk="1" hangingPunct="1">
                <a:defRPr/>
              </a:pPr>
              <a:r>
                <a:rPr lang="zh-TW" altLang="zh-TW" b="1" kern="0" dirty="0">
                  <a:solidFill>
                    <a:srgbClr val="000000"/>
                  </a:solidFill>
                  <a:latin typeface="Microsoft YaHei" panose="020B0503020204020204" pitchFamily="34" charset="-122"/>
                  <a:ea typeface="Microsoft YaHei" panose="020B0503020204020204" pitchFamily="34" charset="-122"/>
                  <a:cs typeface="Arial"/>
                  <a:sym typeface="Arial"/>
                </a:rPr>
                <a:t>個人與環境</a:t>
              </a:r>
              <a:endParaRPr lang="en-US" altLang="zh-TW" b="1" kern="0" dirty="0">
                <a:solidFill>
                  <a:srgbClr val="000000"/>
                </a:solidFill>
                <a:latin typeface="Microsoft YaHei" panose="020B0503020204020204" pitchFamily="34" charset="-122"/>
                <a:ea typeface="Microsoft YaHei" panose="020B0503020204020204" pitchFamily="34" charset="-122"/>
                <a:cs typeface="Arial"/>
                <a:sym typeface="Arial"/>
              </a:endParaRPr>
            </a:p>
            <a:p>
              <a:pPr algn="ctr" defTabSz="914400" eaLnBrk="1" hangingPunct="1">
                <a:defRPr/>
              </a:pPr>
              <a:r>
                <a:rPr lang="zh-TW" altLang="zh-TW" b="1" kern="0" dirty="0">
                  <a:solidFill>
                    <a:srgbClr val="000000"/>
                  </a:solidFill>
                  <a:latin typeface="Microsoft YaHei" panose="020B0503020204020204" pitchFamily="34" charset="-122"/>
                  <a:ea typeface="Microsoft YaHei" panose="020B0503020204020204" pitchFamily="34" charset="-122"/>
                  <a:cs typeface="Arial"/>
                  <a:sym typeface="Arial"/>
                </a:rPr>
                <a:t>關係的協調</a:t>
              </a:r>
              <a:endParaRPr lang="zh-TW" altLang="en-US" b="1" kern="0" dirty="0">
                <a:solidFill>
                  <a:srgbClr val="000000"/>
                </a:solidFill>
                <a:latin typeface="Microsoft YaHei" panose="020B0503020204020204" pitchFamily="34" charset="-122"/>
                <a:ea typeface="Microsoft YaHei" panose="020B0503020204020204" pitchFamily="34" charset="-122"/>
                <a:cs typeface="Arial"/>
                <a:sym typeface="Arial"/>
              </a:endParaRPr>
            </a:p>
          </p:txBody>
        </p:sp>
      </p:grpSp>
      <p:sp>
        <p:nvSpPr>
          <p:cNvPr id="11" name="Rectangle 6">
            <a:extLst>
              <a:ext uri="{FF2B5EF4-FFF2-40B4-BE49-F238E27FC236}">
                <a16:creationId xmlns:a16="http://schemas.microsoft.com/office/drawing/2014/main" id="{37752430-74EC-4BF7-90B8-C07C0AE54FE6}"/>
              </a:ext>
            </a:extLst>
          </p:cNvPr>
          <p:cNvSpPr>
            <a:spLocks noChangeArrowheads="1"/>
          </p:cNvSpPr>
          <p:nvPr/>
        </p:nvSpPr>
        <p:spPr bwMode="auto">
          <a:xfrm>
            <a:off x="3328855" y="6022504"/>
            <a:ext cx="4860625" cy="553998"/>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defTabSz="914400" eaLnBrk="1" hangingPunct="1">
              <a:spcBef>
                <a:spcPct val="0"/>
              </a:spcBef>
              <a:buNone/>
              <a:defRPr/>
            </a:pPr>
            <a:r>
              <a:rPr lang="zh-TW" altLang="en-US" sz="1200" kern="0" dirty="0">
                <a:solidFill>
                  <a:srgbClr val="CCCCCC">
                    <a:lumMod val="75000"/>
                  </a:srgbClr>
                </a:solidFill>
                <a:latin typeface="新細明體" panose="02020500000000000000" pitchFamily="18" charset="-120"/>
                <a:ea typeface="新細明體" panose="02020500000000000000" pitchFamily="18" charset="-120"/>
                <a:cs typeface="Times New Roman" pitchFamily="18" charset="0"/>
                <a:sym typeface="Arial"/>
              </a:rPr>
              <a:t>資料來源</a:t>
            </a:r>
            <a:r>
              <a:rPr lang="en-US" altLang="en-US" sz="1800" kern="0" dirty="0">
                <a:solidFill>
                  <a:srgbClr val="CCCCCC">
                    <a:lumMod val="75000"/>
                  </a:srgbClr>
                </a:solidFill>
                <a:ea typeface="+mj-ea"/>
                <a:cs typeface="Times New Roman" pitchFamily="18" charset="0"/>
                <a:sym typeface="Arial"/>
              </a:rPr>
              <a:t>：</a:t>
            </a:r>
            <a:r>
              <a:rPr lang="en-US" altLang="zh-TW" sz="1200" kern="0" dirty="0">
                <a:solidFill>
                  <a:srgbClr val="CCCCCC">
                    <a:lumMod val="75000"/>
                  </a:srgbClr>
                </a:solidFill>
                <a:latin typeface="新細明體" panose="02020500000000000000" pitchFamily="18" charset="-120"/>
                <a:ea typeface="新細明體" panose="02020500000000000000" pitchFamily="18" charset="-120"/>
                <a:cs typeface="Times New Roman" pitchFamily="18" charset="0"/>
                <a:sym typeface="Arial"/>
              </a:rPr>
              <a:t>http://hope.nyc.gov.tw/</a:t>
            </a:r>
            <a:r>
              <a:rPr lang="en-US" altLang="zh-TW" sz="1200" kern="0" dirty="0" err="1">
                <a:solidFill>
                  <a:srgbClr val="CCCCCC">
                    <a:lumMod val="75000"/>
                  </a:srgbClr>
                </a:solidFill>
                <a:latin typeface="新細明體" panose="02020500000000000000" pitchFamily="18" charset="-120"/>
                <a:ea typeface="新細明體" panose="02020500000000000000" pitchFamily="18" charset="-120"/>
                <a:cs typeface="Times New Roman" pitchFamily="18" charset="0"/>
                <a:sym typeface="Arial"/>
              </a:rPr>
              <a:t>career.php?mod</a:t>
            </a:r>
            <a:r>
              <a:rPr lang="en-US" altLang="zh-TW" sz="1200" kern="0" dirty="0">
                <a:solidFill>
                  <a:srgbClr val="CCCCCC">
                    <a:lumMod val="75000"/>
                  </a:srgbClr>
                </a:solidFill>
                <a:latin typeface="新細明體" panose="02020500000000000000" pitchFamily="18" charset="-120"/>
                <a:ea typeface="新細明體" panose="02020500000000000000" pitchFamily="18" charset="-120"/>
                <a:cs typeface="Times New Roman" pitchFamily="18" charset="0"/>
                <a:sym typeface="Arial"/>
              </a:rPr>
              <a:t>=15&amp;cid=1&amp;id=33&amp;ms=</a:t>
            </a:r>
            <a:r>
              <a:rPr lang="en-US" altLang="zh-TW" sz="1200" kern="0" dirty="0">
                <a:solidFill>
                  <a:srgbClr val="CCCCCC">
                    <a:lumMod val="75000"/>
                  </a:srgbClr>
                </a:solidFill>
                <a:latin typeface="Times New Roman" pitchFamily="18" charset="0"/>
                <a:ea typeface="標楷體" pitchFamily="65" charset="-120"/>
                <a:cs typeface="Times New Roman" pitchFamily="18" charset="0"/>
                <a:sym typeface="Arial"/>
              </a:rPr>
              <a:t>1</a:t>
            </a:r>
            <a:endParaRPr lang="zh-TW" altLang="en-US" sz="1200" kern="0" dirty="0">
              <a:solidFill>
                <a:srgbClr val="CCCCCC">
                  <a:lumMod val="75000"/>
                </a:srgbClr>
              </a:solidFill>
              <a:latin typeface="Times New Roman" pitchFamily="18" charset="0"/>
              <a:ea typeface="標楷體" pitchFamily="65" charset="-120"/>
              <a:cs typeface="Times New Roman" pitchFamily="18" charset="0"/>
              <a:sym typeface="Arial"/>
            </a:endParaRPr>
          </a:p>
          <a:p>
            <a:pPr algn="ctr" defTabSz="914400" eaLnBrk="1" hangingPunct="1">
              <a:spcBef>
                <a:spcPct val="0"/>
              </a:spcBef>
              <a:buNone/>
              <a:defRPr/>
            </a:pPr>
            <a:endParaRPr lang="zh-TW" altLang="en-US" sz="1200" kern="0" dirty="0">
              <a:solidFill>
                <a:srgbClr val="CCCCCC">
                  <a:lumMod val="75000"/>
                </a:srgbClr>
              </a:solidFill>
              <a:latin typeface="Times New Roman" pitchFamily="18" charset="0"/>
              <a:ea typeface="標楷體" pitchFamily="65" charset="-120"/>
              <a:cs typeface="Times New Roman" pitchFamily="18" charset="0"/>
              <a:sym typeface="Arial"/>
            </a:endParaRPr>
          </a:p>
        </p:txBody>
      </p:sp>
    </p:spTree>
    <p:extLst>
      <p:ext uri="{BB962C8B-B14F-4D97-AF65-F5344CB8AC3E}">
        <p14:creationId xmlns:p14="http://schemas.microsoft.com/office/powerpoint/2010/main" val="227955169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0E4CD1C4-C1A7-4E9E-90F6-120DDDFBA861}"/>
              </a:ext>
            </a:extLst>
          </p:cNvPr>
          <p:cNvSpPr>
            <a:spLocks noGrp="1"/>
          </p:cNvSpPr>
          <p:nvPr>
            <p:ph type="title"/>
          </p:nvPr>
        </p:nvSpPr>
        <p:spPr/>
        <p:txBody>
          <a:bodyPr>
            <a:normAutofit/>
          </a:bodyPr>
          <a:lstStyle/>
          <a:p>
            <a:r>
              <a:rPr lang="zh-TW" altLang="en-US" sz="5400" dirty="0"/>
              <a:t>簡報結束</a:t>
            </a:r>
          </a:p>
        </p:txBody>
      </p:sp>
      <p:sp>
        <p:nvSpPr>
          <p:cNvPr id="3" name="內容版面配置區 2">
            <a:extLst>
              <a:ext uri="{FF2B5EF4-FFF2-40B4-BE49-F238E27FC236}">
                <a16:creationId xmlns:a16="http://schemas.microsoft.com/office/drawing/2014/main" id="{AFD190A2-7F73-4FFA-A57A-73E73AEEF4C7}"/>
              </a:ext>
            </a:extLst>
          </p:cNvPr>
          <p:cNvSpPr>
            <a:spLocks noGrp="1"/>
          </p:cNvSpPr>
          <p:nvPr>
            <p:ph idx="1"/>
          </p:nvPr>
        </p:nvSpPr>
        <p:spPr>
          <a:xfrm>
            <a:off x="5951292" y="3372759"/>
            <a:ext cx="6702803" cy="1602297"/>
          </a:xfrm>
        </p:spPr>
        <p:txBody>
          <a:bodyPr>
            <a:normAutofit lnSpcReduction="10000"/>
          </a:bodyPr>
          <a:lstStyle/>
          <a:p>
            <a:pPr marL="0" indent="0">
              <a:buNone/>
            </a:pPr>
            <a:r>
              <a:rPr lang="zh-TW" altLang="en-US" sz="4400" dirty="0">
                <a:ln w="3175" cmpd="sng">
                  <a:noFill/>
                </a:ln>
                <a:latin typeface="+mj-lt"/>
                <a:ea typeface="+mj-ea"/>
                <a:cs typeface="+mj-cs"/>
              </a:rPr>
              <a:t>感謝長官先進們</a:t>
            </a:r>
            <a:endParaRPr lang="en-US" altLang="zh-TW" sz="4400" dirty="0">
              <a:ln w="3175" cmpd="sng">
                <a:noFill/>
              </a:ln>
              <a:latin typeface="+mj-lt"/>
              <a:ea typeface="+mj-ea"/>
              <a:cs typeface="+mj-cs"/>
            </a:endParaRPr>
          </a:p>
          <a:p>
            <a:pPr marL="0" indent="0">
              <a:buNone/>
            </a:pPr>
            <a:r>
              <a:rPr lang="zh-TW" altLang="en-US" sz="4400" dirty="0">
                <a:ln w="3175" cmpd="sng">
                  <a:noFill/>
                </a:ln>
                <a:latin typeface="+mj-lt"/>
                <a:ea typeface="+mj-ea"/>
                <a:cs typeface="+mj-cs"/>
              </a:rPr>
              <a:t>不吝給予指導</a:t>
            </a:r>
            <a:endParaRPr lang="en-US" altLang="zh-TW" sz="4400" dirty="0">
              <a:ln w="3175" cmpd="sng">
                <a:noFill/>
              </a:ln>
              <a:latin typeface="+mj-lt"/>
              <a:ea typeface="+mj-ea"/>
              <a:cs typeface="+mj-cs"/>
            </a:endParaRPr>
          </a:p>
          <a:p>
            <a:pPr marL="0" indent="0">
              <a:buNone/>
            </a:pPr>
            <a:endParaRPr lang="en-US" altLang="zh-TW" sz="4400" dirty="0">
              <a:ln w="3175" cmpd="sng">
                <a:noFill/>
              </a:ln>
              <a:latin typeface="+mj-lt"/>
              <a:ea typeface="+mj-ea"/>
              <a:cs typeface="+mj-cs"/>
            </a:endParaRPr>
          </a:p>
          <a:p>
            <a:endParaRPr lang="zh-TW" altLang="en-US" dirty="0"/>
          </a:p>
        </p:txBody>
      </p:sp>
      <p:pic>
        <p:nvPicPr>
          <p:cNvPr id="5" name="Picture 2" descr="ãè¬è¬ä½ ãçåçæå°çµæ">
            <a:extLst>
              <a:ext uri="{FF2B5EF4-FFF2-40B4-BE49-F238E27FC236}">
                <a16:creationId xmlns:a16="http://schemas.microsoft.com/office/drawing/2014/main" id="{E3E10EDF-15BC-48BC-B66B-7C9F89700883}"/>
              </a:ext>
            </a:extLst>
          </p:cNvPr>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2108362" y="2737609"/>
            <a:ext cx="3065545" cy="306554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0359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2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582338A-0055-4B8B-B589-0851E7DD5E18}"/>
              </a:ext>
            </a:extLst>
          </p:cNvPr>
          <p:cNvSpPr>
            <a:spLocks noGrp="1"/>
          </p:cNvSpPr>
          <p:nvPr>
            <p:ph type="title"/>
          </p:nvPr>
        </p:nvSpPr>
        <p:spPr>
          <a:xfrm>
            <a:off x="805426" y="209006"/>
            <a:ext cx="9601196" cy="1303867"/>
          </a:xfrm>
        </p:spPr>
        <p:txBody>
          <a:bodyPr>
            <a:normAutofit/>
          </a:bodyPr>
          <a:lstStyle/>
          <a:p>
            <a:r>
              <a:rPr lang="zh-TW" altLang="en-US" sz="5400" b="1" dirty="0">
                <a:latin typeface="微軟正黑體" panose="020B0604030504040204" pitchFamily="34" charset="-120"/>
                <a:ea typeface="微軟正黑體" panose="020B0604030504040204" pitchFamily="34" charset="-120"/>
              </a:rPr>
              <a:t>志願選填考量因素</a:t>
            </a:r>
          </a:p>
        </p:txBody>
      </p:sp>
      <p:pic>
        <p:nvPicPr>
          <p:cNvPr id="11" name="圖片 10">
            <a:extLst>
              <a:ext uri="{FF2B5EF4-FFF2-40B4-BE49-F238E27FC236}">
                <a16:creationId xmlns:a16="http://schemas.microsoft.com/office/drawing/2014/main" id="{3F300534-4EC8-476E-9E6A-70A9068EFD3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431" y="2143298"/>
            <a:ext cx="4635406" cy="389599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2" name="表格 11">
            <a:extLst>
              <a:ext uri="{FF2B5EF4-FFF2-40B4-BE49-F238E27FC236}">
                <a16:creationId xmlns:a16="http://schemas.microsoft.com/office/drawing/2014/main" id="{5400CE26-2CE1-4439-AADD-DA6E7F34B893}"/>
              </a:ext>
            </a:extLst>
          </p:cNvPr>
          <p:cNvGraphicFramePr>
            <a:graphicFrameLocks noGrp="1"/>
          </p:cNvGraphicFramePr>
          <p:nvPr>
            <p:extLst>
              <p:ext uri="{D42A27DB-BD31-4B8C-83A1-F6EECF244321}">
                <p14:modId xmlns:p14="http://schemas.microsoft.com/office/powerpoint/2010/main" val="3872513534"/>
              </p:ext>
            </p:extLst>
          </p:nvPr>
        </p:nvGraphicFramePr>
        <p:xfrm>
          <a:off x="4406643" y="1403542"/>
          <a:ext cx="6594567" cy="5164516"/>
        </p:xfrm>
        <a:graphic>
          <a:graphicData uri="http://schemas.openxmlformats.org/drawingml/2006/table">
            <a:tbl>
              <a:tblPr firstRow="1" bandRow="1">
                <a:tableStyleId>{BC89EF96-8CEA-46FF-86C4-4CE0E7609802}</a:tableStyleId>
              </a:tblPr>
              <a:tblGrid>
                <a:gridCol w="2198189">
                  <a:extLst>
                    <a:ext uri="{9D8B030D-6E8A-4147-A177-3AD203B41FA5}">
                      <a16:colId xmlns:a16="http://schemas.microsoft.com/office/drawing/2014/main" val="614860481"/>
                    </a:ext>
                  </a:extLst>
                </a:gridCol>
                <a:gridCol w="2198189">
                  <a:extLst>
                    <a:ext uri="{9D8B030D-6E8A-4147-A177-3AD203B41FA5}">
                      <a16:colId xmlns:a16="http://schemas.microsoft.com/office/drawing/2014/main" val="2148793196"/>
                    </a:ext>
                  </a:extLst>
                </a:gridCol>
                <a:gridCol w="2198189">
                  <a:extLst>
                    <a:ext uri="{9D8B030D-6E8A-4147-A177-3AD203B41FA5}">
                      <a16:colId xmlns:a16="http://schemas.microsoft.com/office/drawing/2014/main" val="1229090891"/>
                    </a:ext>
                  </a:extLst>
                </a:gridCol>
              </a:tblGrid>
              <a:tr h="675815">
                <a:tc>
                  <a:txBody>
                    <a:bodyPr/>
                    <a:lstStyle/>
                    <a:p>
                      <a:pPr algn="ctr"/>
                      <a:r>
                        <a:rPr lang="zh-TW" altLang="en-US" sz="3200" dirty="0">
                          <a:solidFill>
                            <a:srgbClr val="C00000"/>
                          </a:solidFill>
                          <a:latin typeface="標楷體" panose="03000509000000000000" pitchFamily="65" charset="-120"/>
                          <a:ea typeface="標楷體" panose="03000509000000000000" pitchFamily="65" charset="-120"/>
                        </a:rPr>
                        <a:t>個人因素</a:t>
                      </a:r>
                    </a:p>
                  </a:txBody>
                  <a:tcPr/>
                </a:tc>
                <a:tc>
                  <a:txBody>
                    <a:bodyPr/>
                    <a:lstStyle/>
                    <a:p>
                      <a:pPr algn="ctr"/>
                      <a:r>
                        <a:rPr lang="zh-TW" altLang="en-US" sz="3200" dirty="0">
                          <a:solidFill>
                            <a:srgbClr val="C00000"/>
                          </a:solidFill>
                          <a:latin typeface="標楷體" panose="03000509000000000000" pitchFamily="65" charset="-120"/>
                          <a:ea typeface="標楷體" panose="03000509000000000000" pitchFamily="65" charset="-120"/>
                        </a:rPr>
                        <a:t>後續發展</a:t>
                      </a:r>
                    </a:p>
                  </a:txBody>
                  <a:tcPr/>
                </a:tc>
                <a:tc>
                  <a:txBody>
                    <a:bodyPr/>
                    <a:lstStyle/>
                    <a:p>
                      <a:pPr algn="ctr"/>
                      <a:r>
                        <a:rPr lang="zh-TW" altLang="en-US" sz="3200" dirty="0">
                          <a:solidFill>
                            <a:srgbClr val="C00000"/>
                          </a:solidFill>
                          <a:latin typeface="標楷體" panose="03000509000000000000" pitchFamily="65" charset="-120"/>
                          <a:ea typeface="標楷體" panose="03000509000000000000" pitchFamily="65" charset="-120"/>
                        </a:rPr>
                        <a:t>競爭優勢</a:t>
                      </a:r>
                    </a:p>
                  </a:txBody>
                  <a:tcPr/>
                </a:tc>
                <a:extLst>
                  <a:ext uri="{0D108BD9-81ED-4DB2-BD59-A6C34878D82A}">
                    <a16:rowId xmlns:a16="http://schemas.microsoft.com/office/drawing/2014/main" val="2990653042"/>
                  </a:ext>
                </a:extLst>
              </a:tr>
              <a:tr h="1929264">
                <a:tc>
                  <a:txBody>
                    <a:bodyPr/>
                    <a:lstStyle/>
                    <a:p>
                      <a:endParaRPr lang="zh-TW" altLang="en-US" dirty="0"/>
                    </a:p>
                  </a:txBody>
                  <a:tcPr/>
                </a:tc>
                <a:tc>
                  <a:txBody>
                    <a:bodyPr/>
                    <a:lstStyle/>
                    <a:p>
                      <a:endParaRPr lang="zh-TW" altLang="en-US" dirty="0"/>
                    </a:p>
                  </a:txBody>
                  <a:tcPr/>
                </a:tc>
                <a:tc>
                  <a:txBody>
                    <a:bodyPr/>
                    <a:lstStyle/>
                    <a:p>
                      <a:endParaRPr lang="zh-TW" altLang="en-US"/>
                    </a:p>
                  </a:txBody>
                  <a:tcPr/>
                </a:tc>
                <a:extLst>
                  <a:ext uri="{0D108BD9-81ED-4DB2-BD59-A6C34878D82A}">
                    <a16:rowId xmlns:a16="http://schemas.microsoft.com/office/drawing/2014/main" val="2560861974"/>
                  </a:ext>
                </a:extLst>
              </a:tr>
              <a:tr h="6462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3200" b="1" dirty="0">
                          <a:solidFill>
                            <a:srgbClr val="C00000"/>
                          </a:solidFill>
                          <a:latin typeface="標楷體" panose="03000509000000000000" pitchFamily="65" charset="-120"/>
                          <a:ea typeface="標楷體" panose="03000509000000000000" pitchFamily="65" charset="-120"/>
                        </a:rPr>
                        <a:t>經濟因素</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3200" b="1" dirty="0">
                          <a:solidFill>
                            <a:srgbClr val="C00000"/>
                          </a:solidFill>
                          <a:latin typeface="標楷體" panose="03000509000000000000" pitchFamily="65" charset="-120"/>
                          <a:ea typeface="標楷體" panose="03000509000000000000" pitchFamily="65" charset="-120"/>
                        </a:rPr>
                        <a:t>距離因素</a:t>
                      </a:r>
                    </a:p>
                  </a:txBody>
                  <a:tcPr/>
                </a:tc>
                <a:tc>
                  <a:txBody>
                    <a:bodyPr/>
                    <a:lstStyle/>
                    <a:p>
                      <a:pPr algn="ctr"/>
                      <a:r>
                        <a:rPr lang="zh-TW" altLang="en-US" sz="3200" b="1" dirty="0">
                          <a:solidFill>
                            <a:srgbClr val="C00000"/>
                          </a:solidFill>
                          <a:latin typeface="標楷體" panose="03000509000000000000" pitchFamily="65" charset="-120"/>
                          <a:ea typeface="標楷體" panose="03000509000000000000" pitchFamily="65" charset="-120"/>
                        </a:rPr>
                        <a:t>選填策略</a:t>
                      </a:r>
                    </a:p>
                  </a:txBody>
                  <a:tcPr/>
                </a:tc>
                <a:extLst>
                  <a:ext uri="{0D108BD9-81ED-4DB2-BD59-A6C34878D82A}">
                    <a16:rowId xmlns:a16="http://schemas.microsoft.com/office/drawing/2014/main" val="2241472366"/>
                  </a:ext>
                </a:extLst>
              </a:tr>
              <a:tr h="1913187">
                <a:tc>
                  <a:txBody>
                    <a:bodyPr/>
                    <a:lstStyle/>
                    <a:p>
                      <a:endParaRPr lang="zh-TW" altLang="en-US" dirty="0"/>
                    </a:p>
                  </a:txBody>
                  <a:tcPr/>
                </a:tc>
                <a:tc>
                  <a:txBody>
                    <a:bodyPr/>
                    <a:lstStyle/>
                    <a:p>
                      <a:endParaRPr lang="zh-TW" altLang="en-US" dirty="0"/>
                    </a:p>
                  </a:txBody>
                  <a:tcPr/>
                </a:tc>
                <a:tc>
                  <a:txBody>
                    <a:bodyPr/>
                    <a:lstStyle/>
                    <a:p>
                      <a:endParaRPr lang="zh-TW" altLang="en-US" dirty="0"/>
                    </a:p>
                  </a:txBody>
                  <a:tcPr/>
                </a:tc>
                <a:extLst>
                  <a:ext uri="{0D108BD9-81ED-4DB2-BD59-A6C34878D82A}">
                    <a16:rowId xmlns:a16="http://schemas.microsoft.com/office/drawing/2014/main" val="837580438"/>
                  </a:ext>
                </a:extLst>
              </a:tr>
            </a:tbl>
          </a:graphicData>
        </a:graphic>
      </p:graphicFrame>
      <p:pic>
        <p:nvPicPr>
          <p:cNvPr id="5" name="Picture 2" descr="ç¸éåç">
            <a:extLst>
              <a:ext uri="{FF2B5EF4-FFF2-40B4-BE49-F238E27FC236}">
                <a16:creationId xmlns:a16="http://schemas.microsoft.com/office/drawing/2014/main" id="{8DC183C2-CD48-4474-945A-6416035FC52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948942" y="2253601"/>
            <a:ext cx="2144688" cy="1732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2" descr="https://flipedu-cdn.parenting.com.tw/image/upload/ed71431af52365b336710e2a5b3d3793-230188.png">
            <a:extLst>
              <a:ext uri="{FF2B5EF4-FFF2-40B4-BE49-F238E27FC236}">
                <a16:creationId xmlns:a16="http://schemas.microsoft.com/office/drawing/2014/main" id="{85870319-2622-49A7-93C8-D6FFA43FD30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58355" y="2202276"/>
            <a:ext cx="2098167" cy="17791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 name="圖片 2">
            <a:extLst>
              <a:ext uri="{FF2B5EF4-FFF2-40B4-BE49-F238E27FC236}">
                <a16:creationId xmlns:a16="http://schemas.microsoft.com/office/drawing/2014/main" id="{39F1BB9F-7103-4CCC-AC09-E07C9CD9EF2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29822" y="4588357"/>
            <a:ext cx="2152403" cy="1732201"/>
          </a:xfrm>
          <a:prstGeom prst="rect">
            <a:avLst/>
          </a:prstGeom>
          <a:ln>
            <a:noFill/>
          </a:ln>
          <a:effectLst>
            <a:outerShdw blurRad="292100" dist="139700" dir="2700000" algn="tl" rotWithShape="0">
              <a:srgbClr val="333333">
                <a:alpha val="65000"/>
              </a:srgbClr>
            </a:outerShdw>
          </a:effectLst>
        </p:spPr>
      </p:pic>
      <p:pic>
        <p:nvPicPr>
          <p:cNvPr id="4" name="圖片 3">
            <a:extLst>
              <a:ext uri="{FF2B5EF4-FFF2-40B4-BE49-F238E27FC236}">
                <a16:creationId xmlns:a16="http://schemas.microsoft.com/office/drawing/2014/main" id="{1C00A3A5-CAA7-4C36-8EA5-CB06A0258AC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847793" y="4670788"/>
            <a:ext cx="1981433" cy="1772765"/>
          </a:xfrm>
          <a:prstGeom prst="rect">
            <a:avLst/>
          </a:prstGeom>
          <a:ln>
            <a:noFill/>
          </a:ln>
          <a:effectLst>
            <a:outerShdw blurRad="292100" dist="139700" dir="2700000" algn="tl" rotWithShape="0">
              <a:srgbClr val="333333">
                <a:alpha val="65000"/>
              </a:srgbClr>
            </a:outerShdw>
          </a:effectLst>
        </p:spPr>
      </p:pic>
      <p:pic>
        <p:nvPicPr>
          <p:cNvPr id="10" name="圖片 9">
            <a:extLst>
              <a:ext uri="{FF2B5EF4-FFF2-40B4-BE49-F238E27FC236}">
                <a16:creationId xmlns:a16="http://schemas.microsoft.com/office/drawing/2014/main" id="{514FCF84-696F-42C6-AA6F-FA277D273D8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917667" y="4726529"/>
            <a:ext cx="2133568" cy="1732199"/>
          </a:xfrm>
          <a:prstGeom prst="rect">
            <a:avLst/>
          </a:prstGeom>
          <a:ln>
            <a:noFill/>
          </a:ln>
          <a:effectLst>
            <a:outerShdw blurRad="292100" dist="139700" dir="2700000" algn="tl" rotWithShape="0">
              <a:srgbClr val="333333">
                <a:alpha val="65000"/>
              </a:srgbClr>
            </a:outerShdw>
          </a:effectLst>
        </p:spPr>
      </p:pic>
      <p:pic>
        <p:nvPicPr>
          <p:cNvPr id="8" name="圖片 7">
            <a:extLst>
              <a:ext uri="{FF2B5EF4-FFF2-40B4-BE49-F238E27FC236}">
                <a16:creationId xmlns:a16="http://schemas.microsoft.com/office/drawing/2014/main" id="{A891F502-28C0-4672-B74B-6045A5FD653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595426" y="2225731"/>
            <a:ext cx="2097903" cy="1732201"/>
          </a:xfrm>
          <a:prstGeom prst="rect">
            <a:avLst/>
          </a:prstGeom>
          <a:ln>
            <a:noFill/>
          </a:ln>
          <a:effectLst>
            <a:outerShdw blurRad="292100" dist="139700" dir="2700000" algn="tl" rotWithShape="0">
              <a:srgbClr val="333333">
                <a:alpha val="65000"/>
              </a:srgbClr>
            </a:outerShdw>
          </a:effectLst>
        </p:spPr>
      </p:pic>
      <p:sp>
        <p:nvSpPr>
          <p:cNvPr id="7" name="投影片編號版面配置區 6">
            <a:extLst>
              <a:ext uri="{FF2B5EF4-FFF2-40B4-BE49-F238E27FC236}">
                <a16:creationId xmlns:a16="http://schemas.microsoft.com/office/drawing/2014/main" id="{7246DAAB-B113-4EDE-A430-8C0D03C59F6E}"/>
              </a:ext>
            </a:extLst>
          </p:cNvPr>
          <p:cNvSpPr>
            <a:spLocks noGrp="1"/>
          </p:cNvSpPr>
          <p:nvPr>
            <p:ph type="sldNum" sz="quarter" idx="12"/>
          </p:nvPr>
        </p:nvSpPr>
        <p:spPr/>
        <p:txBody>
          <a:bodyPr/>
          <a:lstStyle/>
          <a:p>
            <a:fld id="{7553966D-A2A1-4EF2-9E50-A8E827234632}" type="slidenum">
              <a:rPr lang="zh-TW" altLang="en-US" smtClean="0"/>
              <a:t>8</a:t>
            </a:fld>
            <a:endParaRPr lang="zh-TW" altLang="en-US"/>
          </a:p>
        </p:txBody>
      </p:sp>
    </p:spTree>
    <p:extLst>
      <p:ext uri="{BB962C8B-B14F-4D97-AF65-F5344CB8AC3E}">
        <p14:creationId xmlns:p14="http://schemas.microsoft.com/office/powerpoint/2010/main" val="6162811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131BC24-9030-49D4-A11A-AA2C53EA81E1}"/>
              </a:ext>
            </a:extLst>
          </p:cNvPr>
          <p:cNvSpPr txBox="1">
            <a:spLocks/>
          </p:cNvSpPr>
          <p:nvPr/>
        </p:nvSpPr>
        <p:spPr>
          <a:xfrm>
            <a:off x="1531121" y="4823311"/>
            <a:ext cx="10515600" cy="1325563"/>
          </a:xfrm>
          <a:prstGeom prst="rect">
            <a:avLst/>
          </a:prstGeom>
        </p:spPr>
        <p:txBody>
          <a:bodyP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zh-TW" altLang="en-US" sz="1400" b="1" dirty="0">
                <a:solidFill>
                  <a:srgbClr val="C00000"/>
                </a:solidFill>
              </a:rPr>
              <a:t>村上龍指出：學生第一次重大的</a:t>
            </a:r>
            <a:r>
              <a:rPr lang="en-US" altLang="zh-TW" sz="1400" b="1" dirty="0">
                <a:solidFill>
                  <a:srgbClr val="C00000"/>
                </a:solidFill>
              </a:rPr>
              <a:t>《</a:t>
            </a:r>
            <a:r>
              <a:rPr lang="zh-TW" altLang="en-US" sz="1400" b="1" dirty="0">
                <a:solidFill>
                  <a:srgbClr val="C00000"/>
                </a:solidFill>
              </a:rPr>
              <a:t>工作大未來</a:t>
            </a:r>
            <a:r>
              <a:rPr lang="en-US" altLang="zh-TW" sz="1400" b="1" dirty="0">
                <a:solidFill>
                  <a:srgbClr val="C00000"/>
                </a:solidFill>
              </a:rPr>
              <a:t>——</a:t>
            </a:r>
            <a:r>
              <a:rPr lang="zh-TW" altLang="en-US" sz="1400" b="1" dirty="0">
                <a:solidFill>
                  <a:srgbClr val="C00000"/>
                </a:solidFill>
              </a:rPr>
              <a:t>從</a:t>
            </a:r>
            <a:r>
              <a:rPr lang="en-US" altLang="zh-TW" sz="1400" b="1" dirty="0">
                <a:solidFill>
                  <a:srgbClr val="C00000"/>
                </a:solidFill>
              </a:rPr>
              <a:t>13</a:t>
            </a:r>
            <a:r>
              <a:rPr lang="zh-TW" altLang="en-US" sz="1400" b="1" dirty="0">
                <a:solidFill>
                  <a:srgbClr val="C00000"/>
                </a:solidFill>
              </a:rPr>
              <a:t>歲開始迎向世界</a:t>
            </a:r>
            <a:r>
              <a:rPr lang="en-US" altLang="zh-TW" sz="1400" b="1" dirty="0">
                <a:solidFill>
                  <a:srgbClr val="C00000"/>
                </a:solidFill>
              </a:rPr>
              <a:t>》</a:t>
            </a:r>
          </a:p>
          <a:p>
            <a:pPr algn="l"/>
            <a:r>
              <a:rPr lang="zh-TW" altLang="en-US" sz="1400" b="1" dirty="0">
                <a:solidFill>
                  <a:srgbClr val="C00000"/>
                </a:solidFill>
              </a:rPr>
              <a:t>黃金</a:t>
            </a:r>
            <a:r>
              <a:rPr lang="en-US" altLang="zh-TW" sz="1400" b="1" dirty="0">
                <a:solidFill>
                  <a:srgbClr val="C00000"/>
                </a:solidFill>
              </a:rPr>
              <a:t>10</a:t>
            </a:r>
            <a:r>
              <a:rPr lang="zh-TW" altLang="en-US" sz="1400" b="1" dirty="0">
                <a:solidFill>
                  <a:srgbClr val="C00000"/>
                </a:solidFill>
              </a:rPr>
              <a:t>年：</a:t>
            </a:r>
            <a:r>
              <a:rPr lang="en-US" altLang="zh-TW" sz="1400" b="1" dirty="0">
                <a:solidFill>
                  <a:srgbClr val="C00000"/>
                </a:solidFill>
              </a:rPr>
              <a:t>13</a:t>
            </a:r>
            <a:r>
              <a:rPr lang="zh-TW" altLang="en-US" sz="1400" b="1" dirty="0">
                <a:solidFill>
                  <a:srgbClr val="C00000"/>
                </a:solidFill>
              </a:rPr>
              <a:t>歲起探索興趣，</a:t>
            </a:r>
            <a:r>
              <a:rPr lang="en-US" altLang="zh-TW" sz="1400" b="1" dirty="0">
                <a:solidFill>
                  <a:srgbClr val="C00000"/>
                </a:solidFill>
              </a:rPr>
              <a:t>•13</a:t>
            </a:r>
            <a:r>
              <a:rPr lang="zh-TW" altLang="en-US" sz="1400" b="1" dirty="0">
                <a:solidFill>
                  <a:srgbClr val="C00000"/>
                </a:solidFill>
              </a:rPr>
              <a:t>歲到</a:t>
            </a:r>
            <a:r>
              <a:rPr lang="en-US" altLang="zh-TW" sz="1400" b="1" dirty="0">
                <a:solidFill>
                  <a:srgbClr val="C00000"/>
                </a:solidFill>
              </a:rPr>
              <a:t>22</a:t>
            </a:r>
            <a:r>
              <a:rPr lang="zh-TW" altLang="en-US" sz="1400" b="1" dirty="0">
                <a:solidFill>
                  <a:srgbClr val="C00000"/>
                </a:solidFill>
              </a:rPr>
              <a:t>歲，孩子既有旺盛的好奇心，也有邏輯思</a:t>
            </a:r>
          </a:p>
          <a:p>
            <a:pPr algn="l"/>
            <a:r>
              <a:rPr lang="zh-TW" altLang="en-US" sz="1400" b="1" dirty="0">
                <a:solidFill>
                  <a:srgbClr val="C00000"/>
                </a:solidFill>
              </a:rPr>
              <a:t>考能力，可謂孩子探索興趣的黃金</a:t>
            </a:r>
            <a:r>
              <a:rPr lang="en-US" altLang="zh-TW" sz="1400" b="1" dirty="0">
                <a:solidFill>
                  <a:srgbClr val="C00000"/>
                </a:solidFill>
              </a:rPr>
              <a:t>10</a:t>
            </a:r>
            <a:r>
              <a:rPr lang="zh-TW" altLang="en-US" sz="1400" b="1" dirty="0">
                <a:solidFill>
                  <a:srgbClr val="C00000"/>
                </a:solidFill>
              </a:rPr>
              <a:t>年。</a:t>
            </a:r>
            <a:r>
              <a:rPr lang="en-US" altLang="zh-TW" sz="1400" b="1" dirty="0">
                <a:solidFill>
                  <a:srgbClr val="C00000"/>
                </a:solidFill>
              </a:rPr>
              <a:t>•</a:t>
            </a:r>
            <a:r>
              <a:rPr lang="zh-TW" altLang="en-US" sz="1400" b="1" dirty="0">
                <a:solidFill>
                  <a:srgbClr val="C00000"/>
                </a:solidFill>
              </a:rPr>
              <a:t>「年輕人在出社會之前，就應該、也能夠找</a:t>
            </a:r>
          </a:p>
          <a:p>
            <a:pPr algn="l"/>
            <a:r>
              <a:rPr lang="zh-TW" altLang="en-US" sz="1400" b="1" dirty="0">
                <a:solidFill>
                  <a:srgbClr val="C00000"/>
                </a:solidFill>
              </a:rPr>
              <a:t>到自己真正想從事的工作。」生涯選擇</a:t>
            </a:r>
            <a:endParaRPr lang="zh-TW" altLang="en-US" sz="1400" dirty="0">
              <a:solidFill>
                <a:srgbClr val="C00000"/>
              </a:solidFill>
            </a:endParaRPr>
          </a:p>
        </p:txBody>
      </p:sp>
      <p:sp>
        <p:nvSpPr>
          <p:cNvPr id="3" name="內容版面配置區 2">
            <a:extLst>
              <a:ext uri="{FF2B5EF4-FFF2-40B4-BE49-F238E27FC236}">
                <a16:creationId xmlns:a16="http://schemas.microsoft.com/office/drawing/2014/main" id="{5C875344-AE61-4A8C-8829-6FF5F1E18A2E}"/>
              </a:ext>
            </a:extLst>
          </p:cNvPr>
          <p:cNvSpPr txBox="1">
            <a:spLocks/>
          </p:cNvSpPr>
          <p:nvPr/>
        </p:nvSpPr>
        <p:spPr>
          <a:xfrm>
            <a:off x="1756866" y="1478790"/>
            <a:ext cx="9198528" cy="4670084"/>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zh-TW" altLang="en-US" sz="3200" b="1" dirty="0">
                <a:latin typeface="+mj-ea"/>
                <a:ea typeface="+mj-ea"/>
              </a:rPr>
              <a:t>引導學生生涯探索與做決定</a:t>
            </a:r>
            <a:endParaRPr lang="en-US" altLang="zh-TW" sz="3200" b="1" dirty="0">
              <a:latin typeface="+mj-ea"/>
              <a:ea typeface="+mj-ea"/>
            </a:endParaRPr>
          </a:p>
          <a:p>
            <a:pPr marL="0" indent="0">
              <a:buFont typeface="Arial"/>
              <a:buNone/>
            </a:pPr>
            <a:endParaRPr lang="en-US" altLang="zh-TW" dirty="0">
              <a:latin typeface="+mj-ea"/>
              <a:ea typeface="+mj-ea"/>
            </a:endParaRPr>
          </a:p>
          <a:p>
            <a:pPr marL="0" indent="0">
              <a:buFont typeface="Arial"/>
              <a:buNone/>
            </a:pPr>
            <a:r>
              <a:rPr lang="en-US" altLang="zh-TW" dirty="0">
                <a:latin typeface="+mj-ea"/>
                <a:ea typeface="+mj-ea"/>
              </a:rPr>
              <a:t>(</a:t>
            </a:r>
            <a:r>
              <a:rPr lang="zh-TW" altLang="en-US" dirty="0">
                <a:latin typeface="+mj-ea"/>
                <a:ea typeface="+mj-ea"/>
              </a:rPr>
              <a:t>一</a:t>
            </a:r>
            <a:r>
              <a:rPr lang="en-US" altLang="zh-TW" dirty="0">
                <a:latin typeface="+mj-ea"/>
                <a:ea typeface="+mj-ea"/>
              </a:rPr>
              <a:t>)</a:t>
            </a:r>
            <a:r>
              <a:rPr lang="zh-TW" altLang="en-US" dirty="0">
                <a:solidFill>
                  <a:srgbClr val="006FC0"/>
                </a:solidFill>
                <a:latin typeface="+mj-ea"/>
                <a:ea typeface="+mj-ea"/>
              </a:rPr>
              <a:t> </a:t>
            </a:r>
            <a:r>
              <a:rPr lang="zh-TW" altLang="en-US" dirty="0">
                <a:solidFill>
                  <a:schemeClr val="tx1"/>
                </a:solidFill>
                <a:latin typeface="+mj-ea"/>
                <a:ea typeface="+mj-ea"/>
              </a:rPr>
              <a:t>考量</a:t>
            </a:r>
            <a:r>
              <a:rPr lang="zh-TW" altLang="en-US" dirty="0">
                <a:solidFill>
                  <a:srgbClr val="FF0000"/>
                </a:solidFill>
                <a:latin typeface="+mj-ea"/>
                <a:ea typeface="+mj-ea"/>
              </a:rPr>
              <a:t>重要他人</a:t>
            </a:r>
            <a:r>
              <a:rPr lang="zh-TW" altLang="en-US" dirty="0">
                <a:solidFill>
                  <a:schemeClr val="tx1"/>
                </a:solidFill>
                <a:latin typeface="+mj-ea"/>
                <a:ea typeface="+mj-ea"/>
              </a:rPr>
              <a:t>的意見</a:t>
            </a:r>
            <a:endParaRPr lang="en-US" altLang="zh-TW" dirty="0">
              <a:solidFill>
                <a:schemeClr val="tx1"/>
              </a:solidFill>
              <a:latin typeface="+mj-ea"/>
              <a:ea typeface="+mj-ea"/>
            </a:endParaRPr>
          </a:p>
          <a:p>
            <a:pPr marL="0" indent="0">
              <a:buFont typeface="Arial"/>
              <a:buNone/>
            </a:pPr>
            <a:r>
              <a:rPr lang="zh-TW" altLang="en-US" dirty="0">
                <a:latin typeface="+mj-ea"/>
                <a:ea typeface="+mj-ea"/>
              </a:rPr>
              <a:t> </a:t>
            </a:r>
            <a:r>
              <a:rPr lang="en-US" altLang="zh-TW" dirty="0">
                <a:latin typeface="+mj-ea"/>
                <a:ea typeface="+mj-ea"/>
              </a:rPr>
              <a:t>(</a:t>
            </a:r>
            <a:r>
              <a:rPr lang="zh-TW" altLang="en-US" dirty="0">
                <a:latin typeface="+mj-ea"/>
                <a:ea typeface="+mj-ea"/>
              </a:rPr>
              <a:t>二</a:t>
            </a:r>
            <a:r>
              <a:rPr lang="en-US" altLang="zh-TW" dirty="0">
                <a:latin typeface="+mj-ea"/>
                <a:ea typeface="+mj-ea"/>
              </a:rPr>
              <a:t>)</a:t>
            </a:r>
            <a:r>
              <a:rPr lang="zh-TW" altLang="en-US" dirty="0">
                <a:latin typeface="+mj-ea"/>
                <a:ea typeface="+mj-ea"/>
              </a:rPr>
              <a:t>個人特質、興趣、性向、價值觀、生涯願景。</a:t>
            </a:r>
            <a:endParaRPr lang="en-US" altLang="zh-TW" dirty="0">
              <a:latin typeface="+mj-ea"/>
              <a:ea typeface="+mj-ea"/>
            </a:endParaRPr>
          </a:p>
          <a:p>
            <a:pPr marL="0" indent="0">
              <a:buFont typeface="Arial"/>
              <a:buNone/>
            </a:pPr>
            <a:r>
              <a:rPr lang="en-US" altLang="zh-TW" dirty="0">
                <a:latin typeface="+mj-ea"/>
                <a:ea typeface="+mj-ea"/>
              </a:rPr>
              <a:t> (</a:t>
            </a:r>
            <a:r>
              <a:rPr lang="zh-TW" altLang="en-US" dirty="0">
                <a:latin typeface="+mj-ea"/>
                <a:ea typeface="+mj-ea"/>
              </a:rPr>
              <a:t>三</a:t>
            </a:r>
            <a:r>
              <a:rPr lang="en-US" altLang="zh-TW" dirty="0">
                <a:latin typeface="+mj-ea"/>
                <a:ea typeface="+mj-ea"/>
              </a:rPr>
              <a:t>)</a:t>
            </a:r>
            <a:r>
              <a:rPr lang="zh-TW" altLang="en-US" dirty="0">
                <a:latin typeface="+mj-ea"/>
                <a:ea typeface="+mj-ea"/>
              </a:rPr>
              <a:t>環境的</a:t>
            </a:r>
            <a:r>
              <a:rPr lang="zh-TW" altLang="en-US" dirty="0">
                <a:solidFill>
                  <a:srgbClr val="FF0000"/>
                </a:solidFill>
                <a:latin typeface="+mj-ea"/>
                <a:ea typeface="+mj-ea"/>
              </a:rPr>
              <a:t>支持度</a:t>
            </a:r>
            <a:r>
              <a:rPr lang="zh-TW" altLang="en-US" dirty="0">
                <a:latin typeface="+mj-ea"/>
                <a:ea typeface="+mj-ea"/>
              </a:rPr>
              <a:t>與</a:t>
            </a:r>
            <a:r>
              <a:rPr lang="zh-TW" altLang="en-US" dirty="0">
                <a:solidFill>
                  <a:srgbClr val="FF0000"/>
                </a:solidFill>
                <a:latin typeface="+mj-ea"/>
                <a:ea typeface="+mj-ea"/>
              </a:rPr>
              <a:t>資訊</a:t>
            </a:r>
            <a:endParaRPr lang="en-US" altLang="zh-TW" dirty="0">
              <a:solidFill>
                <a:srgbClr val="FF0000"/>
              </a:solidFill>
              <a:latin typeface="+mj-ea"/>
              <a:ea typeface="+mj-ea"/>
            </a:endParaRPr>
          </a:p>
          <a:p>
            <a:pPr marL="0" indent="0">
              <a:buFont typeface="Arial"/>
              <a:buNone/>
            </a:pPr>
            <a:r>
              <a:rPr lang="zh-TW" altLang="en-US" dirty="0">
                <a:latin typeface="+mj-ea"/>
                <a:ea typeface="+mj-ea"/>
              </a:rPr>
              <a:t> </a:t>
            </a:r>
            <a:r>
              <a:rPr lang="en-US" altLang="zh-TW" dirty="0">
                <a:latin typeface="+mj-ea"/>
                <a:ea typeface="+mj-ea"/>
              </a:rPr>
              <a:t> (</a:t>
            </a:r>
            <a:r>
              <a:rPr lang="zh-TW" altLang="en-US" dirty="0">
                <a:latin typeface="+mj-ea"/>
                <a:ea typeface="+mj-ea"/>
              </a:rPr>
              <a:t>四</a:t>
            </a:r>
            <a:r>
              <a:rPr lang="en-US" altLang="zh-TW" dirty="0">
                <a:latin typeface="+mj-ea"/>
                <a:ea typeface="+mj-ea"/>
              </a:rPr>
              <a:t>)</a:t>
            </a:r>
            <a:r>
              <a:rPr lang="zh-TW" altLang="en-US" dirty="0">
                <a:solidFill>
                  <a:srgbClr val="FF0000"/>
                </a:solidFill>
                <a:latin typeface="+mj-ea"/>
                <a:ea typeface="+mj-ea"/>
              </a:rPr>
              <a:t>做決定</a:t>
            </a:r>
            <a:r>
              <a:rPr lang="zh-TW" altLang="en-US" dirty="0">
                <a:latin typeface="+mj-ea"/>
                <a:ea typeface="+mj-ea"/>
              </a:rPr>
              <a:t>的練習</a:t>
            </a:r>
          </a:p>
        </p:txBody>
      </p:sp>
      <p:pic>
        <p:nvPicPr>
          <p:cNvPr id="4" name="圖片 3">
            <a:extLst>
              <a:ext uri="{FF2B5EF4-FFF2-40B4-BE49-F238E27FC236}">
                <a16:creationId xmlns:a16="http://schemas.microsoft.com/office/drawing/2014/main" id="{C43F4EF5-2998-4131-9C4E-9F879C8F1B3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610870" y="2087900"/>
            <a:ext cx="2510448" cy="3451864"/>
          </a:xfrm>
          <a:prstGeom prst="rect">
            <a:avLst/>
          </a:prstGeom>
        </p:spPr>
      </p:pic>
    </p:spTree>
    <p:extLst>
      <p:ext uri="{BB962C8B-B14F-4D97-AF65-F5344CB8AC3E}">
        <p14:creationId xmlns:p14="http://schemas.microsoft.com/office/powerpoint/2010/main" val="209829410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OTHERS"/>
  <p:tag name="ID" val="553516"/>
</p:tagLst>
</file>

<file path=ppt/tags/tag10.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11.xml><?xml version="1.0" encoding="utf-8"?>
<p:tagLst xmlns:a="http://schemas.openxmlformats.org/drawingml/2006/main" xmlns:r="http://schemas.openxmlformats.org/officeDocument/2006/relationships" xmlns:p="http://schemas.openxmlformats.org/presentationml/2006/main">
  <p:tag name="MH" val="20170413144322"/>
  <p:tag name="MH_LIBRARY" val="GRAPHIC"/>
</p:tagLst>
</file>

<file path=ppt/tags/tag12.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6"/>
</p:tagLst>
</file>

<file path=ppt/tags/tag13.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9"/>
</p:tagLst>
</file>

<file path=ppt/tags/tag14.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15.xml><?xml version="1.0" encoding="utf-8"?>
<p:tagLst xmlns:a="http://schemas.openxmlformats.org/drawingml/2006/main" xmlns:r="http://schemas.openxmlformats.org/officeDocument/2006/relationships" xmlns:p="http://schemas.openxmlformats.org/presentationml/2006/main">
  <p:tag name="MH" val="20170413144322"/>
  <p:tag name="MH_LIBRARY" val="GRAPHIC"/>
</p:tagLst>
</file>

<file path=ppt/tags/tag16.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6"/>
</p:tagLst>
</file>

<file path=ppt/tags/tag17.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9"/>
</p:tagLst>
</file>

<file path=ppt/tags/tag18.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19.xml><?xml version="1.0" encoding="utf-8"?>
<p:tagLst xmlns:a="http://schemas.openxmlformats.org/drawingml/2006/main" xmlns:r="http://schemas.openxmlformats.org/officeDocument/2006/relationships" xmlns:p="http://schemas.openxmlformats.org/presentationml/2006/main">
  <p:tag name="MH" val="20170413144322"/>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OTHERS"/>
  <p:tag name="ID" val="553516"/>
</p:tagLst>
</file>

<file path=ppt/tags/tag20.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6"/>
</p:tagLst>
</file>

<file path=ppt/tags/tag21.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9"/>
</p:tagLst>
</file>

<file path=ppt/tags/tag22.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3.xml><?xml version="1.0" encoding="utf-8"?>
<p:tagLst xmlns:a="http://schemas.openxmlformats.org/drawingml/2006/main" xmlns:r="http://schemas.openxmlformats.org/officeDocument/2006/relationships" xmlns:p="http://schemas.openxmlformats.org/presentationml/2006/main">
  <p:tag name="MH" val="20170413144322"/>
  <p:tag name="MH_LIBRARY" val="GRAPHIC"/>
</p:tagLst>
</file>

<file path=ppt/tags/tag4.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6"/>
</p:tagLst>
</file>

<file path=ppt/tags/tag5.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9"/>
</p:tagLst>
</file>

<file path=ppt/tags/tag6.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7.xml><?xml version="1.0" encoding="utf-8"?>
<p:tagLst xmlns:a="http://schemas.openxmlformats.org/drawingml/2006/main" xmlns:r="http://schemas.openxmlformats.org/officeDocument/2006/relationships" xmlns:p="http://schemas.openxmlformats.org/presentationml/2006/main">
  <p:tag name="MH" val="20170413144322"/>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6"/>
</p:tagLst>
</file>

<file path=ppt/tags/tag9.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9"/>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有機">
  <a:themeElements>
    <a:clrScheme name="有機">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有機">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有機">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2815</TotalTime>
  <Words>8522</Words>
  <Application>Microsoft Office PowerPoint</Application>
  <PresentationFormat>寬螢幕</PresentationFormat>
  <Paragraphs>1279</Paragraphs>
  <Slides>70</Slides>
  <Notes>29</Notes>
  <HiddenSlides>0</HiddenSlides>
  <MMClips>0</MMClips>
  <ScaleCrop>false</ScaleCrop>
  <HeadingPairs>
    <vt:vector size="6" baseType="variant">
      <vt:variant>
        <vt:lpstr>使用字型</vt:lpstr>
      </vt:variant>
      <vt:variant>
        <vt:i4>30</vt:i4>
      </vt:variant>
      <vt:variant>
        <vt:lpstr>佈景主題</vt:lpstr>
      </vt:variant>
      <vt:variant>
        <vt:i4>1</vt:i4>
      </vt:variant>
      <vt:variant>
        <vt:lpstr>投影片標題</vt:lpstr>
      </vt:variant>
      <vt:variant>
        <vt:i4>70</vt:i4>
      </vt:variant>
    </vt:vector>
  </HeadingPairs>
  <TitlesOfParts>
    <vt:vector size="101" baseType="lpstr">
      <vt:lpstr>Adobe 繁黑體 Std B</vt:lpstr>
      <vt:lpstr>Arial Unicode MS</vt:lpstr>
      <vt:lpstr>바탕</vt:lpstr>
      <vt:lpstr>等线</vt:lpstr>
      <vt:lpstr>方正舒体</vt:lpstr>
      <vt:lpstr>맑은 고딕</vt:lpstr>
      <vt:lpstr>微软雅黑</vt:lpstr>
      <vt:lpstr>微软雅黑</vt:lpstr>
      <vt:lpstr>Microsoft YaHei UI</vt:lpstr>
      <vt:lpstr>Muli</vt:lpstr>
      <vt:lpstr>Noto Sans CJK HK</vt:lpstr>
      <vt:lpstr>Noto Sans CJK HK Medium</vt:lpstr>
      <vt:lpstr>Noto Sans Mono CJK HK</vt:lpstr>
      <vt:lpstr>宋体</vt:lpstr>
      <vt:lpstr>字魂35号-经典雅黑</vt:lpstr>
      <vt:lpstr>思源黑体</vt:lpstr>
      <vt:lpstr>思源黑體</vt:lpstr>
      <vt:lpstr>華康宗楷體W7</vt:lpstr>
      <vt:lpstr>華康儷粗圓</vt:lpstr>
      <vt:lpstr>微軟正黑體</vt:lpstr>
      <vt:lpstr>微軟正黑體</vt:lpstr>
      <vt:lpstr>新細明體</vt:lpstr>
      <vt:lpstr>標楷體</vt:lpstr>
      <vt:lpstr>標楷體</vt:lpstr>
      <vt:lpstr>Arial</vt:lpstr>
      <vt:lpstr>Calibri</vt:lpstr>
      <vt:lpstr>Garamond</vt:lpstr>
      <vt:lpstr>Impact</vt:lpstr>
      <vt:lpstr>Times New Roman</vt:lpstr>
      <vt:lpstr>Wingdings</vt:lpstr>
      <vt:lpstr>有機</vt:lpstr>
      <vt:lpstr>學校行政人員（含輔導室及其他處室）於學生志願選填試探上之作為</vt:lpstr>
      <vt:lpstr>PowerPoint 簡報</vt:lpstr>
      <vt:lpstr>PowerPoint 簡報</vt:lpstr>
      <vt:lpstr>PowerPoint 簡報</vt:lpstr>
      <vt:lpstr>PowerPoint 簡報</vt:lpstr>
      <vt:lpstr>PowerPoint 簡報</vt:lpstr>
      <vt:lpstr>PowerPoint 簡報</vt:lpstr>
      <vt:lpstr>志願選填考量因素</vt:lpstr>
      <vt:lpstr>PowerPoint 簡報</vt:lpstr>
      <vt:lpstr>PowerPoint 簡報</vt:lpstr>
      <vt:lpstr>PowerPoint 簡報</vt:lpstr>
      <vt:lpstr>PowerPoint 簡報</vt:lpstr>
      <vt:lpstr>技術型高中專業群科</vt:lpstr>
      <vt:lpstr>技術型高中專業群科</vt:lpstr>
      <vt:lpstr>PowerPoint 簡報</vt:lpstr>
      <vt:lpstr>PowerPoint 簡報</vt:lpstr>
      <vt:lpstr>PowerPoint 簡報</vt:lpstr>
      <vt:lpstr>PowerPoint 簡報</vt:lpstr>
      <vt:lpstr>PowerPoint 簡報</vt:lpstr>
      <vt:lpstr>PowerPoint 簡報</vt:lpstr>
      <vt:lpstr>PowerPoint 簡報</vt:lpstr>
      <vt:lpstr>PowerPoint 簡報</vt:lpstr>
      <vt:lpstr>新管道       114學年度試辦群招生</vt:lpstr>
      <vt:lpstr>PowerPoint 簡報</vt:lpstr>
      <vt:lpstr>PowerPoint 簡報</vt:lpstr>
      <vt:lpstr>PowerPoint 簡報</vt:lpstr>
      <vt:lpstr>PowerPoint 簡報</vt:lpstr>
      <vt:lpstr>國中教育會考作用-學力檢驗</vt:lpstr>
      <vt:lpstr>PowerPoint 簡報</vt:lpstr>
      <vt:lpstr>PowerPoint 簡報</vt:lpstr>
      <vt:lpstr>行政保有合作熱情 ~希望學生有更好的未來</vt:lpstr>
      <vt:lpstr>PowerPoint 簡報</vt:lpstr>
      <vt:lpstr>志願選填試探與輔導作業整體推動架構 </vt:lpstr>
      <vt:lpstr>PowerPoint 簡報</vt:lpstr>
      <vt:lpstr>PowerPoint 簡報</vt:lpstr>
      <vt:lpstr>PowerPoint 簡報</vt:lpstr>
      <vt:lpstr>PowerPoint 簡報</vt:lpstr>
      <vt:lpstr>學生進行志願選填試探作業各處室職責</vt:lpstr>
      <vt:lpstr>選填試探及輔導階段</vt:lpstr>
      <vt:lpstr>選填試探及輔導階段</vt:lpstr>
      <vt:lpstr>PowerPoint 簡報</vt:lpstr>
      <vt:lpstr>選填試探及輔導階段</vt:lpstr>
      <vt:lpstr>PowerPoint 簡報</vt:lpstr>
      <vt:lpstr>PowerPoint 簡報</vt:lpstr>
      <vt:lpstr>PowerPoint 簡報</vt:lpstr>
      <vt:lpstr>PowerPoint 簡報</vt:lpstr>
      <vt:lpstr>PowerPoint 簡報</vt:lpstr>
      <vt:lpstr>模擬考成績訊息分析</vt:lpstr>
      <vt:lpstr>○○國中三年級志願選填適性入學輔導記錄 (輔導夥伴如專輔教師於第二次模擬志願選填、會考成績公告後可協助教務處進行適性輔導建議)</vt:lpstr>
      <vt:lpstr>PowerPoint 簡報</vt:lpstr>
      <vt:lpstr>PowerPoint 簡報</vt:lpstr>
      <vt:lpstr>PowerPoint 簡報</vt:lpstr>
      <vt:lpstr>PowerPoint 簡報</vt:lpstr>
      <vt:lpstr>PowerPoint 簡報</vt:lpstr>
      <vt:lpstr>PowerPoint 簡報</vt:lpstr>
      <vt:lpstr>PowerPoint 簡報</vt:lpstr>
      <vt:lpstr>模擬志願選填輔導人員協助</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志願選填試探與輔導作業 整合與應用 </vt:lpstr>
      <vt:lpstr>參考下列資源</vt:lpstr>
      <vt:lpstr>PowerPoint 簡報</vt:lpstr>
      <vt:lpstr>簡報結束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基層訓練站訪視</dc:title>
  <dc:creator>學務處</dc:creator>
  <cp:lastModifiedBy>RDJH</cp:lastModifiedBy>
  <cp:revision>321</cp:revision>
  <dcterms:created xsi:type="dcterms:W3CDTF">2022-08-31T01:37:19Z</dcterms:created>
  <dcterms:modified xsi:type="dcterms:W3CDTF">2024-12-03T03:20:53Z</dcterms:modified>
</cp:coreProperties>
</file>