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橢圓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708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89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矩形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橢圓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715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195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28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02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矩形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935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 defTabSz="914400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9452070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387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9/15/2017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995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569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465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4805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763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930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75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4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9769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9" name="直線接點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19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3051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107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38400" y="3159761"/>
            <a:ext cx="6096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pPr defTabSz="914400"/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320" y="1219200"/>
            <a:ext cx="100584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800" y="3375491"/>
            <a:ext cx="82296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775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305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89600" y="4074498"/>
            <a:ext cx="6096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4267368"/>
            <a:ext cx="49784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0" y="1905000"/>
            <a:ext cx="804672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0963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792224" y="658368"/>
            <a:ext cx="4364736" cy="3429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705600" y="658369"/>
            <a:ext cx="4364736" cy="3432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179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816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2224" y="1371600"/>
            <a:ext cx="43688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600" y="661976"/>
            <a:ext cx="4364736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600" y="1371600"/>
            <a:ext cx="4364736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08853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3707" y="520192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273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0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8891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05227" y="1774588"/>
            <a:ext cx="6096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8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8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685801"/>
            <a:ext cx="57912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0" y="685801"/>
            <a:ext cx="34544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560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5600" y="612776"/>
            <a:ext cx="89408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0" y="3453047"/>
            <a:ext cx="67056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7136" y="3331464"/>
            <a:ext cx="6096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834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4800" y="685802"/>
            <a:ext cx="7721600" cy="3505199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228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800" y="609601"/>
            <a:ext cx="2844800" cy="5181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0800" y="685801"/>
            <a:ext cx="6705600" cy="45720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9/15/2017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591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3857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756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3530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4609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6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12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2739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226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9" name="直線接點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495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2666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41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679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9377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809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7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070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3034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798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673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9" name="直線接點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788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22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736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32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3705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3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3355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902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604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1485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1295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9" name="直線接點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52663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93862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/>
              <a:t>9/15/2017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6EC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lang="en-US" smtClean="0">
                <a:solidFill>
                  <a:srgbClr val="D6ECFF"/>
                </a:solidFill>
              </a:rPr>
              <a:pPr/>
              <a:t>‹#›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84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甜甜圈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defTabSz="914400"/>
            <a:fld id="{54AB02A5-4FE5-49D9-9E24-09F23B90C4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 defTabSz="914400"/>
              <a:t>9/15/2017</a:t>
            </a:fld>
            <a:endParaRPr lang="en-US">
              <a:solidFill>
                <a:srgbClr val="E7DEC9">
                  <a:shade val="50000"/>
                </a:srgbClr>
              </a:solidFill>
            </a:endParaRPr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defTabSz="914400"/>
            <a:endParaRPr lang="en-US">
              <a:solidFill>
                <a:srgbClr val="E7DEC9">
                  <a:shade val="50000"/>
                </a:srgbClr>
              </a:solidFill>
            </a:endParaRPr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defTabSz="914400"/>
            <a:fld id="{6294C92D-0306-4E69-9CD3-20855E849650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 defTabSz="914400"/>
              <a:t>‹#›</a:t>
            </a:fld>
            <a:endParaRPr lang="en-US">
              <a:solidFill>
                <a:srgbClr val="E7DEC9">
                  <a:shade val="50000"/>
                </a:srgbClr>
              </a:solidFill>
            </a:endParaRPr>
          </a:p>
        </p:txBody>
      </p:sp>
      <p:sp>
        <p:nvSpPr>
          <p:cNvPr id="15" name="矩形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77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defTabSz="914400"/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 algn="r" defTabSz="914400"/>
              <a:t>9/15/2017</a:t>
            </a:fld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defTabSz="914400"/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ctr" defTabSz="914400"/>
            <a:fld id="{6294C92D-0306-4E69-9CD3-20855E849650}" type="slidenum">
              <a:rPr lang="en-US" smtClean="0">
                <a:solidFill>
                  <a:srgbClr val="D6ECFF"/>
                </a:solidFill>
              </a:rPr>
              <a:pPr algn="ctr" defTabSz="914400"/>
              <a:t>‹#›</a:t>
            </a:fld>
            <a:endParaRPr lang="en-US">
              <a:solidFill>
                <a:srgbClr val="4E5B6F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6909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9724275">
            <a:off x="1830961" y="1038441"/>
            <a:ext cx="965416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557464" y="419133"/>
            <a:ext cx="5538472" cy="5973945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4370607" y="116855"/>
            <a:ext cx="8639149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320" y="4876800"/>
            <a:ext cx="100584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800" y="685802"/>
            <a:ext cx="8128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5473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defTabSz="914400"/>
            <a:fld id="{54AB02A5-4FE5-49D9-9E24-09F23B90C450}" type="datetimeFigureOut">
              <a:rPr lang="en-US" smtClean="0">
                <a:solidFill>
                  <a:prstClr val="white">
                    <a:alpha val="60000"/>
                  </a:prstClr>
                </a:solidFill>
              </a:rPr>
              <a:pPr defTabSz="914400"/>
              <a:t>9/15/2017</a:t>
            </a:fld>
            <a:endParaRPr lang="en-US" sz="1200">
              <a:solidFill>
                <a:srgbClr val="242852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80" y="6154739"/>
            <a:ext cx="6096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defTabSz="914400"/>
            <a:endParaRPr lang="en-US" sz="1200">
              <a:solidFill>
                <a:srgbClr val="242852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280" y="5842000"/>
            <a:ext cx="28448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algn="ctr" defTabSz="914400"/>
            <a:fld id="{6294C92D-0306-4E69-9CD3-20855E849650}" type="slidenum">
              <a:rPr lang="en-US" smtClean="0">
                <a:solidFill>
                  <a:prstClr val="white">
                    <a:alpha val="60000"/>
                  </a:prstClr>
                </a:solidFill>
              </a:rPr>
              <a:pPr algn="ctr" defTabSz="914400"/>
              <a:t>‹#›</a:t>
            </a:fld>
            <a:endParaRPr lang="en-US" sz="1200">
              <a:solidFill>
                <a:srgbClr val="24285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36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defTabSz="914400"/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 algn="r" defTabSz="914400"/>
              <a:t>9/15/2017</a:t>
            </a:fld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defTabSz="914400"/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ctr" defTabSz="914400"/>
            <a:fld id="{6294C92D-0306-4E69-9CD3-20855E849650}" type="slidenum">
              <a:rPr lang="en-US" smtClean="0">
                <a:solidFill>
                  <a:srgbClr val="D6ECFF"/>
                </a:solidFill>
              </a:rPr>
              <a:pPr algn="ctr" defTabSz="914400"/>
              <a:t>‹#›</a:t>
            </a:fld>
            <a:endParaRPr lang="en-US">
              <a:solidFill>
                <a:srgbClr val="4E5B6F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846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defTabSz="914400"/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 algn="r" defTabSz="914400"/>
              <a:t>9/15/2017</a:t>
            </a:fld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defTabSz="914400"/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ctr" defTabSz="914400"/>
            <a:fld id="{6294C92D-0306-4E69-9CD3-20855E849650}" type="slidenum">
              <a:rPr lang="en-US" smtClean="0">
                <a:solidFill>
                  <a:srgbClr val="D6ECFF"/>
                </a:solidFill>
              </a:rPr>
              <a:pPr algn="ctr" defTabSz="914400"/>
              <a:t>‹#›</a:t>
            </a:fld>
            <a:endParaRPr lang="en-US">
              <a:solidFill>
                <a:srgbClr val="4E5B6F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88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defTabSz="914400"/>
            <a:fld id="{54AB02A5-4FE5-49D9-9E24-09F23B90C450}" type="datetimeFigureOut">
              <a:rPr lang="en-US" smtClean="0">
                <a:solidFill>
                  <a:srgbClr val="D6ECFF"/>
                </a:solidFill>
              </a:rPr>
              <a:pPr algn="r" defTabSz="914400"/>
              <a:t>9/15/2017</a:t>
            </a:fld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defTabSz="914400"/>
            <a:endParaRPr lang="en-US" sz="1200">
              <a:solidFill>
                <a:srgbClr val="4E5B6F">
                  <a:shade val="50000"/>
                </a:srgbClr>
              </a:solidFill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ctr" defTabSz="914400"/>
            <a:fld id="{6294C92D-0306-4E69-9CD3-20855E849650}" type="slidenum">
              <a:rPr lang="en-US" smtClean="0">
                <a:solidFill>
                  <a:srgbClr val="D6ECFF"/>
                </a:solidFill>
              </a:rPr>
              <a:pPr algn="ctr" defTabSz="914400"/>
              <a:t>‹#›</a:t>
            </a:fld>
            <a:endParaRPr lang="en-US">
              <a:solidFill>
                <a:srgbClr val="4E5B6F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6027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106</a:t>
            </a:r>
            <a:r>
              <a:rPr lang="zh-TW" altLang="en-US" dirty="0" smtClean="0"/>
              <a:t>學年班親會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20170915(</a:t>
            </a:r>
            <a:r>
              <a:rPr lang="zh-TW" altLang="en-US" dirty="0" smtClean="0"/>
              <a:t>五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3091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/>
              <a:t>訓導處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359696" y="2564904"/>
            <a:ext cx="5328592" cy="1752600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班親會宣導</a:t>
            </a:r>
          </a:p>
        </p:txBody>
      </p:sp>
    </p:spTree>
    <p:extLst>
      <p:ext uri="{BB962C8B-B14F-4D97-AF65-F5344CB8AC3E}">
        <p14:creationId xmlns:p14="http://schemas.microsoft.com/office/powerpoint/2010/main" val="514405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7648" y="476672"/>
            <a:ext cx="7498080" cy="1368152"/>
          </a:xfrm>
        </p:spPr>
        <p:txBody>
          <a:bodyPr>
            <a:normAutofit fontScale="90000"/>
          </a:bodyPr>
          <a:lstStyle/>
          <a:p>
            <a:r>
              <a:rPr lang="zh-TW" altLang="en-US" sz="4800" dirty="0"/>
              <a:t>交通安全宣導事項</a:t>
            </a:r>
            <a:r>
              <a:rPr lang="en-US" altLang="zh-TW" sz="4800" dirty="0"/>
              <a:t>-</a:t>
            </a:r>
            <a:r>
              <a:rPr lang="zh-TW" altLang="en-US" sz="4800" dirty="0"/>
              <a:t>上學路線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27648" y="1916832"/>
            <a:ext cx="7498080" cy="2520280"/>
          </a:xfrm>
        </p:spPr>
        <p:txBody>
          <a:bodyPr>
            <a:normAutofit/>
          </a:bodyPr>
          <a:lstStyle/>
          <a:p>
            <a:r>
              <a:rPr lang="zh-TW" altLang="en-US" dirty="0"/>
              <a:t>學生經由導護指揮通過行人穿越道進入</a:t>
            </a:r>
            <a:r>
              <a:rPr lang="zh-TW" altLang="en-US" dirty="0" smtClean="0"/>
              <a:t>校門</a:t>
            </a:r>
            <a:endParaRPr lang="en-US" altLang="zh-TW" dirty="0" smtClean="0"/>
          </a:p>
          <a:p>
            <a:r>
              <a:rPr lang="zh-TW" altLang="en-US" dirty="0" smtClean="0"/>
              <a:t>自行車</a:t>
            </a:r>
            <a:r>
              <a:rPr lang="zh-TW" altLang="en-US" dirty="0"/>
              <a:t>：由牽行方式</a:t>
            </a:r>
            <a:r>
              <a:rPr lang="zh-TW" altLang="en-US" dirty="0" smtClean="0"/>
              <a:t>，</a:t>
            </a:r>
            <a:r>
              <a:rPr lang="zh-TW" altLang="en-US" dirty="0"/>
              <a:t>通過行人穿越道，</a:t>
            </a:r>
            <a:r>
              <a:rPr lang="zh-TW" altLang="en-US" dirty="0" smtClean="0"/>
              <a:t>經</a:t>
            </a:r>
            <a:r>
              <a:rPr lang="zh-TW" altLang="en-US" dirty="0"/>
              <a:t>校外紅磚道從側門 進入車庫停放。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2268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5"/>
          <p:cNvSpPr>
            <a:spLocks noChangeShapeType="1"/>
          </p:cNvSpPr>
          <p:nvPr/>
        </p:nvSpPr>
        <p:spPr bwMode="auto">
          <a:xfrm flipV="1">
            <a:off x="4572000" y="22860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8" name="Line 56"/>
          <p:cNvSpPr>
            <a:spLocks noChangeShapeType="1"/>
          </p:cNvSpPr>
          <p:nvPr/>
        </p:nvSpPr>
        <p:spPr bwMode="auto">
          <a:xfrm>
            <a:off x="6248400" y="4953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Line 57"/>
          <p:cNvSpPr>
            <a:spLocks noChangeShapeType="1"/>
          </p:cNvSpPr>
          <p:nvPr/>
        </p:nvSpPr>
        <p:spPr bwMode="auto">
          <a:xfrm flipH="1">
            <a:off x="1524000" y="228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auto">
          <a:xfrm>
            <a:off x="6477000" y="1143000"/>
            <a:ext cx="3048000" cy="609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里聯合活動中心</a:t>
            </a:r>
          </a:p>
        </p:txBody>
      </p:sp>
      <p:sp>
        <p:nvSpPr>
          <p:cNvPr id="11" name="Line 59"/>
          <p:cNvSpPr>
            <a:spLocks noChangeShapeType="1"/>
          </p:cNvSpPr>
          <p:nvPr/>
        </p:nvSpPr>
        <p:spPr bwMode="auto">
          <a:xfrm flipV="1">
            <a:off x="6477000" y="114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2" name="Line 60"/>
          <p:cNvSpPr>
            <a:spLocks noChangeShapeType="1"/>
          </p:cNvSpPr>
          <p:nvPr/>
        </p:nvSpPr>
        <p:spPr bwMode="auto">
          <a:xfrm flipV="1">
            <a:off x="6477000" y="114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3" name="Rectangle 61"/>
          <p:cNvSpPr>
            <a:spLocks noChangeArrowheads="1"/>
          </p:cNvSpPr>
          <p:nvPr/>
        </p:nvSpPr>
        <p:spPr bwMode="auto">
          <a:xfrm>
            <a:off x="6477000" y="4953000"/>
            <a:ext cx="762000" cy="762000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警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衛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室</a:t>
            </a:r>
          </a:p>
        </p:txBody>
      </p:sp>
      <p:sp>
        <p:nvSpPr>
          <p:cNvPr id="14" name="Rectangle 62"/>
          <p:cNvSpPr>
            <a:spLocks noChangeArrowheads="1"/>
          </p:cNvSpPr>
          <p:nvPr/>
        </p:nvSpPr>
        <p:spPr bwMode="auto">
          <a:xfrm>
            <a:off x="8001000" y="4953000"/>
            <a:ext cx="1524000" cy="1524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敦</a:t>
            </a:r>
          </a:p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親</a:t>
            </a:r>
          </a:p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館</a:t>
            </a:r>
          </a:p>
        </p:txBody>
      </p:sp>
      <p:sp>
        <p:nvSpPr>
          <p:cNvPr id="15" name="Line 63"/>
          <p:cNvSpPr>
            <a:spLocks noChangeShapeType="1"/>
          </p:cNvSpPr>
          <p:nvPr/>
        </p:nvSpPr>
        <p:spPr bwMode="auto">
          <a:xfrm flipV="1">
            <a:off x="1524000" y="4953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6" name="Rectangle 64"/>
          <p:cNvSpPr>
            <a:spLocks noChangeArrowheads="1"/>
          </p:cNvSpPr>
          <p:nvPr/>
        </p:nvSpPr>
        <p:spPr bwMode="auto">
          <a:xfrm>
            <a:off x="1905000" y="4953000"/>
            <a:ext cx="914400" cy="1143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0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朝</a:t>
            </a:r>
          </a:p>
          <a:p>
            <a:pPr algn="ctr" defTabSz="914400"/>
            <a:r>
              <a:rPr lang="zh-TW" altLang="en-US" sz="20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榮</a:t>
            </a:r>
          </a:p>
          <a:p>
            <a:pPr algn="ctr" defTabSz="914400"/>
            <a:r>
              <a:rPr lang="zh-TW" altLang="en-US" sz="20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館</a:t>
            </a:r>
          </a:p>
        </p:txBody>
      </p:sp>
      <p:sp>
        <p:nvSpPr>
          <p:cNvPr id="17" name="Line 65"/>
          <p:cNvSpPr>
            <a:spLocks noChangeShapeType="1"/>
          </p:cNvSpPr>
          <p:nvPr/>
        </p:nvSpPr>
        <p:spPr bwMode="auto">
          <a:xfrm flipV="1">
            <a:off x="3071813" y="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8" name="Line 66"/>
          <p:cNvSpPr>
            <a:spLocks noChangeShapeType="1"/>
          </p:cNvSpPr>
          <p:nvPr/>
        </p:nvSpPr>
        <p:spPr bwMode="auto">
          <a:xfrm flipV="1">
            <a:off x="4572000" y="609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9" name="Line 67"/>
          <p:cNvSpPr>
            <a:spLocks noChangeShapeType="1"/>
          </p:cNvSpPr>
          <p:nvPr/>
        </p:nvSpPr>
        <p:spPr bwMode="auto">
          <a:xfrm flipV="1">
            <a:off x="10287000" y="533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0" name="Line 68"/>
          <p:cNvSpPr>
            <a:spLocks noChangeShapeType="1"/>
          </p:cNvSpPr>
          <p:nvPr/>
        </p:nvSpPr>
        <p:spPr bwMode="auto">
          <a:xfrm flipH="1" flipV="1">
            <a:off x="4572000" y="609600"/>
            <a:ext cx="495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1" name="Line 69"/>
          <p:cNvSpPr>
            <a:spLocks noChangeShapeType="1"/>
          </p:cNvSpPr>
          <p:nvPr/>
        </p:nvSpPr>
        <p:spPr bwMode="auto">
          <a:xfrm flipH="1" flipV="1">
            <a:off x="4495800" y="0"/>
            <a:ext cx="579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2" name="Line 70"/>
          <p:cNvSpPr>
            <a:spLocks noChangeShapeType="1"/>
          </p:cNvSpPr>
          <p:nvPr/>
        </p:nvSpPr>
        <p:spPr bwMode="auto">
          <a:xfrm>
            <a:off x="95250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3" name="Rectangle 71" descr="粉紅色面紙"/>
          <p:cNvSpPr>
            <a:spLocks noChangeArrowheads="1"/>
          </p:cNvSpPr>
          <p:nvPr/>
        </p:nvSpPr>
        <p:spPr bwMode="auto">
          <a:xfrm>
            <a:off x="1905000" y="4572000"/>
            <a:ext cx="2667000" cy="381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zh-TW" altLang="zh-TW" sz="16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24" name="Rectangle 72" descr="粉紅色面紙"/>
          <p:cNvSpPr>
            <a:spLocks noChangeArrowheads="1"/>
          </p:cNvSpPr>
          <p:nvPr/>
        </p:nvSpPr>
        <p:spPr bwMode="auto">
          <a:xfrm>
            <a:off x="6477000" y="4572000"/>
            <a:ext cx="3048000" cy="381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zh-TW" altLang="zh-TW" sz="16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25" name="Line 74"/>
          <p:cNvSpPr>
            <a:spLocks noChangeShapeType="1"/>
          </p:cNvSpPr>
          <p:nvPr/>
        </p:nvSpPr>
        <p:spPr bwMode="auto">
          <a:xfrm>
            <a:off x="1524000" y="45720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6" name="Rectangle 76" descr="新聞紙"/>
          <p:cNvSpPr>
            <a:spLocks noChangeArrowheads="1"/>
          </p:cNvSpPr>
          <p:nvPr/>
        </p:nvSpPr>
        <p:spPr bwMode="auto">
          <a:xfrm>
            <a:off x="4114800" y="990600"/>
            <a:ext cx="457200" cy="129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汽車</a:t>
            </a:r>
          </a:p>
          <a:p>
            <a:pPr algn="ctr" defTabSz="914400"/>
            <a:endParaRPr lang="zh-TW" altLang="en-US" sz="1600" dirty="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  <a:p>
            <a:pPr algn="ctr" defTabSz="914400"/>
            <a:r>
              <a:rPr lang="zh-TW" altLang="en-US" sz="16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停</a:t>
            </a:r>
          </a:p>
          <a:p>
            <a:pPr algn="ctr" defTabSz="914400"/>
            <a:r>
              <a:rPr lang="zh-TW" altLang="en-US" sz="16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車</a:t>
            </a:r>
          </a:p>
          <a:p>
            <a:pPr algn="ctr" defTabSz="914400"/>
            <a:r>
              <a:rPr lang="zh-TW" altLang="en-US" sz="16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區</a:t>
            </a:r>
            <a:endParaRPr lang="zh-TW" altLang="en-US" sz="2400" dirty="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27" name="Rectangle 77" descr="新聞紙"/>
          <p:cNvSpPr>
            <a:spLocks noChangeArrowheads="1"/>
          </p:cNvSpPr>
          <p:nvPr/>
        </p:nvSpPr>
        <p:spPr bwMode="auto">
          <a:xfrm>
            <a:off x="6858000" y="2286000"/>
            <a:ext cx="26670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Times New Roman" pitchFamily="18" charset="0"/>
              </a:rPr>
              <a:t>家長汽車、機車停車區</a:t>
            </a:r>
          </a:p>
        </p:txBody>
      </p:sp>
      <p:sp>
        <p:nvSpPr>
          <p:cNvPr id="28" name="Rectangle 78" descr="新聞紙"/>
          <p:cNvSpPr>
            <a:spLocks noChangeArrowheads="1"/>
          </p:cNvSpPr>
          <p:nvPr/>
        </p:nvSpPr>
        <p:spPr bwMode="auto">
          <a:xfrm>
            <a:off x="1905000" y="4191000"/>
            <a:ext cx="26670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家長汽車停車區</a:t>
            </a:r>
          </a:p>
        </p:txBody>
      </p:sp>
      <p:sp>
        <p:nvSpPr>
          <p:cNvPr id="29" name="Rectangle 79" descr="新聞紙"/>
          <p:cNvSpPr>
            <a:spLocks noChangeArrowheads="1"/>
          </p:cNvSpPr>
          <p:nvPr/>
        </p:nvSpPr>
        <p:spPr bwMode="auto">
          <a:xfrm>
            <a:off x="6477000" y="4191000"/>
            <a:ext cx="30480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一到六年級家長機車停車區</a:t>
            </a:r>
          </a:p>
        </p:txBody>
      </p:sp>
      <p:sp>
        <p:nvSpPr>
          <p:cNvPr id="30" name="Rectangle 80" descr="淺色右斜對角線"/>
          <p:cNvSpPr>
            <a:spLocks noChangeArrowheads="1"/>
          </p:cNvSpPr>
          <p:nvPr/>
        </p:nvSpPr>
        <p:spPr bwMode="auto">
          <a:xfrm>
            <a:off x="4572000" y="4572000"/>
            <a:ext cx="1905000" cy="3810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Times New Roman" pitchFamily="18" charset="0"/>
                <a:ea typeface="華康POP1體W5" pitchFamily="49" charset="-120"/>
              </a:rPr>
              <a:t>大門</a:t>
            </a:r>
          </a:p>
        </p:txBody>
      </p:sp>
      <p:sp>
        <p:nvSpPr>
          <p:cNvPr id="31" name="Line 81"/>
          <p:cNvSpPr>
            <a:spLocks noChangeShapeType="1"/>
          </p:cNvSpPr>
          <p:nvPr/>
        </p:nvSpPr>
        <p:spPr bwMode="auto">
          <a:xfrm>
            <a:off x="1714500" y="3429000"/>
            <a:ext cx="87630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32" name="Text Box 82"/>
          <p:cNvSpPr txBox="1">
            <a:spLocks noChangeArrowheads="1"/>
          </p:cNvSpPr>
          <p:nvPr/>
        </p:nvSpPr>
        <p:spPr bwMode="auto">
          <a:xfrm>
            <a:off x="6477001" y="2971800"/>
            <a:ext cx="2949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灣　　裡　　路</a:t>
            </a:r>
          </a:p>
        </p:txBody>
      </p:sp>
      <p:sp>
        <p:nvSpPr>
          <p:cNvPr id="33" name="Text Box 83"/>
          <p:cNvSpPr txBox="1">
            <a:spLocks noChangeArrowheads="1"/>
          </p:cNvSpPr>
          <p:nvPr/>
        </p:nvSpPr>
        <p:spPr bwMode="auto">
          <a:xfrm>
            <a:off x="3348394" y="836676"/>
            <a:ext cx="55399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61</a:t>
            </a:r>
            <a:r>
              <a:rPr lang="zh-TW" altLang="en-US" sz="24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巷</a:t>
            </a: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1785977" y="5097464"/>
            <a:ext cx="553998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endParaRPr lang="zh-TW" altLang="zh-TW" sz="24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35" name="Text Box 85"/>
          <p:cNvSpPr txBox="1">
            <a:spLocks noChangeArrowheads="1"/>
          </p:cNvSpPr>
          <p:nvPr/>
        </p:nvSpPr>
        <p:spPr bwMode="auto">
          <a:xfrm>
            <a:off x="6477000" y="5029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endParaRPr lang="zh-TW" altLang="zh-TW" sz="24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6499226" y="1143000"/>
            <a:ext cx="302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endParaRPr lang="zh-TW" altLang="zh-TW" sz="24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37" name="Rectangle 87"/>
          <p:cNvSpPr>
            <a:spLocks noChangeArrowheads="1"/>
          </p:cNvSpPr>
          <p:nvPr/>
        </p:nvSpPr>
        <p:spPr bwMode="auto">
          <a:xfrm>
            <a:off x="5105400" y="11430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電力公司</a:t>
            </a:r>
          </a:p>
        </p:txBody>
      </p:sp>
      <p:sp>
        <p:nvSpPr>
          <p:cNvPr id="38" name="Line 88"/>
          <p:cNvSpPr>
            <a:spLocks noChangeShapeType="1"/>
          </p:cNvSpPr>
          <p:nvPr/>
        </p:nvSpPr>
        <p:spPr bwMode="auto">
          <a:xfrm>
            <a:off x="7162800" y="2895600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39" name="Line 89"/>
          <p:cNvSpPr>
            <a:spLocks noChangeShapeType="1"/>
          </p:cNvSpPr>
          <p:nvPr/>
        </p:nvSpPr>
        <p:spPr bwMode="auto">
          <a:xfrm>
            <a:off x="7239000" y="2895600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0" name="Line 90"/>
          <p:cNvSpPr>
            <a:spLocks noChangeShapeType="1"/>
          </p:cNvSpPr>
          <p:nvPr/>
        </p:nvSpPr>
        <p:spPr bwMode="auto">
          <a:xfrm>
            <a:off x="7086600" y="2895600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1" name="Line 91"/>
          <p:cNvSpPr>
            <a:spLocks noChangeShapeType="1"/>
          </p:cNvSpPr>
          <p:nvPr/>
        </p:nvSpPr>
        <p:spPr bwMode="auto">
          <a:xfrm>
            <a:off x="6934200" y="3810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2" name="Line 92"/>
          <p:cNvSpPr>
            <a:spLocks noChangeShapeType="1"/>
          </p:cNvSpPr>
          <p:nvPr/>
        </p:nvSpPr>
        <p:spPr bwMode="auto">
          <a:xfrm>
            <a:off x="31242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3" name="Line 93"/>
          <p:cNvSpPr>
            <a:spLocks noChangeShapeType="1"/>
          </p:cNvSpPr>
          <p:nvPr/>
        </p:nvSpPr>
        <p:spPr bwMode="auto">
          <a:xfrm>
            <a:off x="7391400" y="2895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4" name="Line 94"/>
          <p:cNvSpPr>
            <a:spLocks noChangeShapeType="1"/>
          </p:cNvSpPr>
          <p:nvPr/>
        </p:nvSpPr>
        <p:spPr bwMode="auto">
          <a:xfrm>
            <a:off x="3200400" y="2895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/>
        </p:nvSpPr>
        <p:spPr bwMode="auto">
          <a:xfrm>
            <a:off x="4572000" y="990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6" name="Line 96"/>
          <p:cNvSpPr>
            <a:spLocks noChangeShapeType="1"/>
          </p:cNvSpPr>
          <p:nvPr/>
        </p:nvSpPr>
        <p:spPr bwMode="auto">
          <a:xfrm>
            <a:off x="6781800" y="2286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7" name="Line 97"/>
          <p:cNvSpPr>
            <a:spLocks noChangeShapeType="1"/>
          </p:cNvSpPr>
          <p:nvPr/>
        </p:nvSpPr>
        <p:spPr bwMode="auto">
          <a:xfrm flipV="1">
            <a:off x="5232400" y="4797425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8" name="Line 100"/>
          <p:cNvSpPr>
            <a:spLocks noChangeShapeType="1"/>
          </p:cNvSpPr>
          <p:nvPr/>
        </p:nvSpPr>
        <p:spPr bwMode="auto">
          <a:xfrm>
            <a:off x="9753600" y="495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9" name="Line 101"/>
          <p:cNvSpPr>
            <a:spLocks noChangeShapeType="1"/>
          </p:cNvSpPr>
          <p:nvPr/>
        </p:nvSpPr>
        <p:spPr bwMode="auto">
          <a:xfrm>
            <a:off x="10134600" y="495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0" name="Line 102"/>
          <p:cNvSpPr>
            <a:spLocks noChangeShapeType="1"/>
          </p:cNvSpPr>
          <p:nvPr/>
        </p:nvSpPr>
        <p:spPr bwMode="auto">
          <a:xfrm>
            <a:off x="101346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1" name="Line 103"/>
          <p:cNvSpPr>
            <a:spLocks noChangeShapeType="1"/>
          </p:cNvSpPr>
          <p:nvPr/>
        </p:nvSpPr>
        <p:spPr bwMode="auto">
          <a:xfrm>
            <a:off x="10287000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2" name="Rectangle 104" descr="寬左斜對角線"/>
          <p:cNvSpPr>
            <a:spLocks noChangeArrowheads="1"/>
          </p:cNvSpPr>
          <p:nvPr/>
        </p:nvSpPr>
        <p:spPr bwMode="auto">
          <a:xfrm>
            <a:off x="6096000" y="2286000"/>
            <a:ext cx="228600" cy="22860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3" name="Rectangle 105" descr="寬左斜對角線"/>
          <p:cNvSpPr>
            <a:spLocks noChangeArrowheads="1"/>
          </p:cNvSpPr>
          <p:nvPr/>
        </p:nvSpPr>
        <p:spPr bwMode="auto">
          <a:xfrm>
            <a:off x="4876800" y="2286000"/>
            <a:ext cx="228600" cy="22860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4" name="Rectangle 106" descr="菱形外框線"/>
          <p:cNvSpPr>
            <a:spLocks noChangeArrowheads="1"/>
          </p:cNvSpPr>
          <p:nvPr/>
        </p:nvSpPr>
        <p:spPr bwMode="auto">
          <a:xfrm>
            <a:off x="5105400" y="2286000"/>
            <a:ext cx="990600" cy="2286000"/>
          </a:xfrm>
          <a:prstGeom prst="rect">
            <a:avLst/>
          </a:prstGeom>
          <a:pattFill prst="openDmnd">
            <a:fgClr>
              <a:srgbClr val="FFCC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5" name="Line 110"/>
          <p:cNvSpPr>
            <a:spLocks noChangeShapeType="1"/>
          </p:cNvSpPr>
          <p:nvPr/>
        </p:nvSpPr>
        <p:spPr bwMode="auto">
          <a:xfrm flipH="1">
            <a:off x="4511675" y="486916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6" name="Line 112"/>
          <p:cNvSpPr>
            <a:spLocks noChangeShapeType="1"/>
          </p:cNvSpPr>
          <p:nvPr/>
        </p:nvSpPr>
        <p:spPr bwMode="auto">
          <a:xfrm>
            <a:off x="5448300" y="2349501"/>
            <a:ext cx="0" cy="3743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7" name="Line 113"/>
          <p:cNvSpPr>
            <a:spLocks noChangeShapeType="1"/>
          </p:cNvSpPr>
          <p:nvPr/>
        </p:nvSpPr>
        <p:spPr bwMode="auto">
          <a:xfrm flipH="1">
            <a:off x="5808663" y="4869160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8" name="Line 114"/>
          <p:cNvSpPr>
            <a:spLocks noChangeShapeType="1"/>
          </p:cNvSpPr>
          <p:nvPr/>
        </p:nvSpPr>
        <p:spPr bwMode="auto">
          <a:xfrm>
            <a:off x="5664200" y="4724401"/>
            <a:ext cx="0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9" name="Rectangle 115"/>
          <p:cNvSpPr>
            <a:spLocks noChangeArrowheads="1"/>
          </p:cNvSpPr>
          <p:nvPr/>
        </p:nvSpPr>
        <p:spPr bwMode="auto">
          <a:xfrm>
            <a:off x="4727575" y="6165850"/>
            <a:ext cx="1728788" cy="692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Times New Roman" pitchFamily="18" charset="0"/>
              </a:rPr>
              <a:t>穿堂</a:t>
            </a:r>
          </a:p>
        </p:txBody>
      </p:sp>
      <p:sp>
        <p:nvSpPr>
          <p:cNvPr id="68" name="Line 112"/>
          <p:cNvSpPr>
            <a:spLocks noChangeShapeType="1"/>
          </p:cNvSpPr>
          <p:nvPr/>
        </p:nvSpPr>
        <p:spPr bwMode="auto">
          <a:xfrm>
            <a:off x="5879976" y="2352676"/>
            <a:ext cx="0" cy="2409824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9" name="Line 110"/>
          <p:cNvSpPr>
            <a:spLocks noChangeShapeType="1"/>
          </p:cNvSpPr>
          <p:nvPr/>
        </p:nvSpPr>
        <p:spPr bwMode="auto">
          <a:xfrm flipH="1">
            <a:off x="5879976" y="4724400"/>
            <a:ext cx="2664296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0" name="Line 114"/>
          <p:cNvSpPr>
            <a:spLocks noChangeShapeType="1"/>
          </p:cNvSpPr>
          <p:nvPr/>
        </p:nvSpPr>
        <p:spPr bwMode="auto">
          <a:xfrm>
            <a:off x="8516840" y="4742625"/>
            <a:ext cx="0" cy="26828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5557238" y="1971697"/>
            <a:ext cx="73193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14400"/>
            <a:r>
              <a:rPr lang="zh-TW" altLang="en-US" sz="1400" b="1" dirty="0">
                <a:solidFill>
                  <a:srgbClr val="FF0000"/>
                </a:solidFill>
              </a:rPr>
              <a:t>腳踏車</a:t>
            </a:r>
          </a:p>
        </p:txBody>
      </p:sp>
      <p:sp>
        <p:nvSpPr>
          <p:cNvPr id="72" name="文字方塊 71"/>
          <p:cNvSpPr txBox="1"/>
          <p:nvPr/>
        </p:nvSpPr>
        <p:spPr>
          <a:xfrm>
            <a:off x="4930776" y="1970207"/>
            <a:ext cx="57102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14400"/>
            <a:r>
              <a:rPr lang="zh-TW" altLang="en-US" sz="1400" b="1" dirty="0">
                <a:solidFill>
                  <a:prstClr val="black"/>
                </a:solidFill>
              </a:rPr>
              <a:t>行人</a:t>
            </a:r>
          </a:p>
        </p:txBody>
      </p:sp>
    </p:spTree>
    <p:extLst>
      <p:ext uri="{BB962C8B-B14F-4D97-AF65-F5344CB8AC3E}">
        <p14:creationId xmlns:p14="http://schemas.microsoft.com/office/powerpoint/2010/main" val="171564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7648" y="47667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zh-TW" altLang="en-US" sz="4800" dirty="0"/>
              <a:t>交通安全宣導事項</a:t>
            </a:r>
            <a:r>
              <a:rPr lang="en-US" altLang="zh-TW" sz="4800" dirty="0"/>
              <a:t>-</a:t>
            </a:r>
            <a:r>
              <a:rPr lang="zh-TW" altLang="en-US" sz="4800" dirty="0"/>
              <a:t>放學路線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27648" y="1916832"/>
            <a:ext cx="7498080" cy="439248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自行回家、家長機車接送：出校門右側</a:t>
            </a:r>
            <a:endParaRPr lang="en-US" altLang="zh-TW" dirty="0" smtClean="0"/>
          </a:p>
          <a:p>
            <a:r>
              <a:rPr lang="zh-TW" altLang="en-US" dirty="0" smtClean="0"/>
              <a:t>自行車：將自行車牽出校門再騎</a:t>
            </a:r>
            <a:endParaRPr lang="en-US" altLang="zh-TW" dirty="0" smtClean="0"/>
          </a:p>
          <a:p>
            <a:r>
              <a:rPr lang="zh-TW" altLang="en-US" dirty="0" smtClean="0"/>
              <a:t>安親班接送：台電前廣場集合</a:t>
            </a:r>
            <a:endParaRPr lang="en-US" altLang="zh-TW" dirty="0" smtClean="0"/>
          </a:p>
          <a:p>
            <a:r>
              <a:rPr lang="zh-TW" altLang="en-US" dirty="0" smtClean="0"/>
              <a:t>家長汽車接送：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</a:t>
            </a:r>
            <a:r>
              <a:rPr lang="en-US" altLang="zh-TW" dirty="0" smtClean="0"/>
              <a:t>1.</a:t>
            </a:r>
            <a:r>
              <a:rPr lang="zh-TW" altLang="en-US" dirty="0" smtClean="0"/>
              <a:t>出校門左側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2.</a:t>
            </a:r>
            <a:r>
              <a:rPr lang="zh-TW" altLang="en-US" dirty="0" smtClean="0"/>
              <a:t>台電廣場旁馬路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3.</a:t>
            </a:r>
            <a:r>
              <a:rPr lang="zh-TW" altLang="en-US" dirty="0" smtClean="0"/>
              <a:t>活動中心後方廣場</a:t>
            </a:r>
            <a:endParaRPr lang="en-US" altLang="zh-TW" dirty="0" smtClean="0"/>
          </a:p>
          <a:p>
            <a:pPr marL="82296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9495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ine 4"/>
          <p:cNvSpPr>
            <a:spLocks noChangeShapeType="1"/>
          </p:cNvSpPr>
          <p:nvPr/>
        </p:nvSpPr>
        <p:spPr bwMode="auto">
          <a:xfrm flipV="1">
            <a:off x="4572000" y="22860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1" name="Line 5"/>
          <p:cNvSpPr>
            <a:spLocks noChangeShapeType="1"/>
          </p:cNvSpPr>
          <p:nvPr/>
        </p:nvSpPr>
        <p:spPr bwMode="auto">
          <a:xfrm>
            <a:off x="6248400" y="4953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2" name="Line 6"/>
          <p:cNvSpPr>
            <a:spLocks noChangeShapeType="1"/>
          </p:cNvSpPr>
          <p:nvPr/>
        </p:nvSpPr>
        <p:spPr bwMode="auto">
          <a:xfrm flipH="1">
            <a:off x="1524000" y="228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3" name="Rectangle 7"/>
          <p:cNvSpPr>
            <a:spLocks noChangeArrowheads="1"/>
          </p:cNvSpPr>
          <p:nvPr/>
        </p:nvSpPr>
        <p:spPr bwMode="auto">
          <a:xfrm>
            <a:off x="6477000" y="1143000"/>
            <a:ext cx="3048000" cy="609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里聯合活動中心</a:t>
            </a:r>
          </a:p>
        </p:txBody>
      </p:sp>
      <p:sp>
        <p:nvSpPr>
          <p:cNvPr id="64" name="Line 8"/>
          <p:cNvSpPr>
            <a:spLocks noChangeShapeType="1"/>
          </p:cNvSpPr>
          <p:nvPr/>
        </p:nvSpPr>
        <p:spPr bwMode="auto">
          <a:xfrm flipV="1">
            <a:off x="6477000" y="114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5" name="Line 9"/>
          <p:cNvSpPr>
            <a:spLocks noChangeShapeType="1"/>
          </p:cNvSpPr>
          <p:nvPr/>
        </p:nvSpPr>
        <p:spPr bwMode="auto">
          <a:xfrm flipV="1">
            <a:off x="6477000" y="114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6" name="Rectangle 10"/>
          <p:cNvSpPr>
            <a:spLocks noChangeArrowheads="1"/>
          </p:cNvSpPr>
          <p:nvPr/>
        </p:nvSpPr>
        <p:spPr bwMode="auto">
          <a:xfrm>
            <a:off x="6477000" y="4953000"/>
            <a:ext cx="762000" cy="762000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警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衛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室</a:t>
            </a:r>
          </a:p>
        </p:txBody>
      </p:sp>
      <p:sp>
        <p:nvSpPr>
          <p:cNvPr id="67" name="Rectangle 11"/>
          <p:cNvSpPr>
            <a:spLocks noChangeArrowheads="1"/>
          </p:cNvSpPr>
          <p:nvPr/>
        </p:nvSpPr>
        <p:spPr bwMode="auto">
          <a:xfrm>
            <a:off x="8001000" y="4953000"/>
            <a:ext cx="1524000" cy="15240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敦</a:t>
            </a:r>
          </a:p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親</a:t>
            </a:r>
          </a:p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館</a:t>
            </a:r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 flipV="1">
            <a:off x="1524000" y="4953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1905000" y="4953000"/>
            <a:ext cx="914400" cy="1143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0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朝</a:t>
            </a:r>
          </a:p>
          <a:p>
            <a:pPr algn="ctr" defTabSz="914400"/>
            <a:r>
              <a:rPr lang="zh-TW" altLang="en-US" sz="20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榮</a:t>
            </a:r>
          </a:p>
          <a:p>
            <a:pPr algn="ctr" defTabSz="914400"/>
            <a:r>
              <a:rPr lang="zh-TW" altLang="en-US" sz="20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館</a:t>
            </a:r>
          </a:p>
        </p:txBody>
      </p:sp>
      <p:sp>
        <p:nvSpPr>
          <p:cNvPr id="75" name="Line 15"/>
          <p:cNvSpPr>
            <a:spLocks noChangeShapeType="1"/>
          </p:cNvSpPr>
          <p:nvPr/>
        </p:nvSpPr>
        <p:spPr bwMode="auto">
          <a:xfrm flipV="1">
            <a:off x="4572000" y="609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6" name="Line 16"/>
          <p:cNvSpPr>
            <a:spLocks noChangeShapeType="1"/>
          </p:cNvSpPr>
          <p:nvPr/>
        </p:nvSpPr>
        <p:spPr bwMode="auto">
          <a:xfrm flipV="1">
            <a:off x="10287000" y="533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 flipH="1" flipV="1">
            <a:off x="4572000" y="609600"/>
            <a:ext cx="495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8" name="Line 21"/>
          <p:cNvSpPr>
            <a:spLocks noChangeShapeType="1"/>
          </p:cNvSpPr>
          <p:nvPr/>
        </p:nvSpPr>
        <p:spPr bwMode="auto">
          <a:xfrm>
            <a:off x="95250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9" name="Rectangle 22" descr="粉紅色面紙"/>
          <p:cNvSpPr>
            <a:spLocks noChangeArrowheads="1"/>
          </p:cNvSpPr>
          <p:nvPr/>
        </p:nvSpPr>
        <p:spPr bwMode="auto">
          <a:xfrm>
            <a:off x="1905000" y="4572000"/>
            <a:ext cx="2667000" cy="381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學童等候區</a:t>
            </a:r>
          </a:p>
        </p:txBody>
      </p:sp>
      <p:sp>
        <p:nvSpPr>
          <p:cNvPr id="80" name="Rectangle 23" descr="粉紅色面紙"/>
          <p:cNvSpPr>
            <a:spLocks noChangeArrowheads="1"/>
          </p:cNvSpPr>
          <p:nvPr/>
        </p:nvSpPr>
        <p:spPr bwMode="auto">
          <a:xfrm>
            <a:off x="6477000" y="4572000"/>
            <a:ext cx="3048000" cy="381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一到六年級學童等候區</a:t>
            </a:r>
          </a:p>
        </p:txBody>
      </p:sp>
      <p:sp>
        <p:nvSpPr>
          <p:cNvPr id="81" name="Rectangle 24" descr="粉紅色面紙"/>
          <p:cNvSpPr>
            <a:spLocks noChangeArrowheads="1"/>
          </p:cNvSpPr>
          <p:nvPr/>
        </p:nvSpPr>
        <p:spPr bwMode="auto">
          <a:xfrm>
            <a:off x="6858000" y="1905000"/>
            <a:ext cx="2667000" cy="381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Times New Roman" pitchFamily="18" charset="0"/>
              </a:rPr>
              <a:t>學童等候區</a:t>
            </a:r>
          </a:p>
        </p:txBody>
      </p:sp>
      <p:sp>
        <p:nvSpPr>
          <p:cNvPr id="82" name="Line 28"/>
          <p:cNvSpPr>
            <a:spLocks noChangeShapeType="1"/>
          </p:cNvSpPr>
          <p:nvPr/>
        </p:nvSpPr>
        <p:spPr bwMode="auto">
          <a:xfrm>
            <a:off x="1524000" y="45720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83" name="Rectangle 29" descr="粉紅色面紙"/>
          <p:cNvSpPr>
            <a:spLocks noChangeArrowheads="1"/>
          </p:cNvSpPr>
          <p:nvPr/>
        </p:nvSpPr>
        <p:spPr bwMode="auto">
          <a:xfrm>
            <a:off x="4572000" y="990600"/>
            <a:ext cx="533400" cy="12954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endParaRPr lang="en-US" altLang="zh-TW" sz="16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學童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等候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區</a:t>
            </a:r>
          </a:p>
        </p:txBody>
      </p:sp>
      <p:sp>
        <p:nvSpPr>
          <p:cNvPr id="84" name="Rectangle 31" descr="新聞紙"/>
          <p:cNvSpPr>
            <a:spLocks noChangeArrowheads="1"/>
          </p:cNvSpPr>
          <p:nvPr/>
        </p:nvSpPr>
        <p:spPr bwMode="auto">
          <a:xfrm>
            <a:off x="4114800" y="990600"/>
            <a:ext cx="457200" cy="1295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汽車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安親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停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車</a:t>
            </a:r>
          </a:p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區</a:t>
            </a:r>
            <a:endParaRPr lang="zh-TW" altLang="en-US" sz="24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85" name="Rectangle 32" descr="新聞紙"/>
          <p:cNvSpPr>
            <a:spLocks noChangeArrowheads="1"/>
          </p:cNvSpPr>
          <p:nvPr/>
        </p:nvSpPr>
        <p:spPr bwMode="auto">
          <a:xfrm>
            <a:off x="6858000" y="2286000"/>
            <a:ext cx="26670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Times New Roman" pitchFamily="18" charset="0"/>
              </a:rPr>
              <a:t>家長汽車、安親班停車區</a:t>
            </a:r>
          </a:p>
        </p:txBody>
      </p:sp>
      <p:sp>
        <p:nvSpPr>
          <p:cNvPr id="86" name="Rectangle 39" descr="新聞紙"/>
          <p:cNvSpPr>
            <a:spLocks noChangeArrowheads="1"/>
          </p:cNvSpPr>
          <p:nvPr/>
        </p:nvSpPr>
        <p:spPr bwMode="auto">
          <a:xfrm>
            <a:off x="1905000" y="4191000"/>
            <a:ext cx="26670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家長汽車停車區</a:t>
            </a:r>
          </a:p>
        </p:txBody>
      </p:sp>
      <p:sp>
        <p:nvSpPr>
          <p:cNvPr id="87" name="Rectangle 40" descr="新聞紙"/>
          <p:cNvSpPr>
            <a:spLocks noChangeArrowheads="1"/>
          </p:cNvSpPr>
          <p:nvPr/>
        </p:nvSpPr>
        <p:spPr bwMode="auto">
          <a:xfrm>
            <a:off x="6477000" y="4191000"/>
            <a:ext cx="3048000" cy="381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16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一到六年級家長機車停車區</a:t>
            </a:r>
          </a:p>
        </p:txBody>
      </p:sp>
      <p:sp>
        <p:nvSpPr>
          <p:cNvPr id="88" name="Rectangle 41" descr="淺色右斜對角線"/>
          <p:cNvSpPr>
            <a:spLocks noChangeArrowheads="1"/>
          </p:cNvSpPr>
          <p:nvPr/>
        </p:nvSpPr>
        <p:spPr bwMode="auto">
          <a:xfrm>
            <a:off x="4572000" y="4572000"/>
            <a:ext cx="1905000" cy="3810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Times New Roman" pitchFamily="18" charset="0"/>
                <a:ea typeface="華康POP1體W5" pitchFamily="49" charset="-120"/>
              </a:rPr>
              <a:t>大門</a:t>
            </a:r>
          </a:p>
        </p:txBody>
      </p:sp>
      <p:sp>
        <p:nvSpPr>
          <p:cNvPr id="89" name="Line 44"/>
          <p:cNvSpPr>
            <a:spLocks noChangeShapeType="1"/>
          </p:cNvSpPr>
          <p:nvPr/>
        </p:nvSpPr>
        <p:spPr bwMode="auto">
          <a:xfrm>
            <a:off x="1714500" y="3429000"/>
            <a:ext cx="8763000" cy="0"/>
          </a:xfrm>
          <a:prstGeom prst="line">
            <a:avLst/>
          </a:prstGeom>
          <a:noFill/>
          <a:ln w="76200" cmpd="dbl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0" name="Text Box 45"/>
          <p:cNvSpPr txBox="1">
            <a:spLocks noChangeArrowheads="1"/>
          </p:cNvSpPr>
          <p:nvPr/>
        </p:nvSpPr>
        <p:spPr bwMode="auto">
          <a:xfrm>
            <a:off x="6477001" y="2971800"/>
            <a:ext cx="2949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灣　　裡　　路</a:t>
            </a:r>
          </a:p>
        </p:txBody>
      </p:sp>
      <p:sp>
        <p:nvSpPr>
          <p:cNvPr id="91" name="Text Box 47"/>
          <p:cNvSpPr txBox="1">
            <a:spLocks noChangeArrowheads="1"/>
          </p:cNvSpPr>
          <p:nvPr/>
        </p:nvSpPr>
        <p:spPr bwMode="auto">
          <a:xfrm>
            <a:off x="3348077" y="838200"/>
            <a:ext cx="55399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n-US" altLang="zh-TW" sz="24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61</a:t>
            </a:r>
            <a:r>
              <a:rPr lang="zh-TW" altLang="en-US" sz="2400" dirty="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巷</a:t>
            </a:r>
          </a:p>
        </p:txBody>
      </p:sp>
      <p:sp>
        <p:nvSpPr>
          <p:cNvPr id="92" name="Text Box 48"/>
          <p:cNvSpPr txBox="1">
            <a:spLocks noChangeArrowheads="1"/>
          </p:cNvSpPr>
          <p:nvPr/>
        </p:nvSpPr>
        <p:spPr bwMode="auto">
          <a:xfrm>
            <a:off x="1785977" y="5097464"/>
            <a:ext cx="553998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defTabSz="914400">
              <a:spcBef>
                <a:spcPct val="50000"/>
              </a:spcBef>
            </a:pPr>
            <a:endParaRPr lang="zh-TW" altLang="zh-TW" sz="24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93" name="Text Box 50"/>
          <p:cNvSpPr txBox="1">
            <a:spLocks noChangeArrowheads="1"/>
          </p:cNvSpPr>
          <p:nvPr/>
        </p:nvSpPr>
        <p:spPr bwMode="auto">
          <a:xfrm>
            <a:off x="6477000" y="5029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endParaRPr lang="zh-TW" altLang="zh-TW" sz="24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94" name="Text Box 51"/>
          <p:cNvSpPr txBox="1">
            <a:spLocks noChangeArrowheads="1"/>
          </p:cNvSpPr>
          <p:nvPr/>
        </p:nvSpPr>
        <p:spPr bwMode="auto">
          <a:xfrm>
            <a:off x="6499226" y="1143000"/>
            <a:ext cx="3025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endParaRPr lang="zh-TW" altLang="zh-TW" sz="2400">
              <a:solidFill>
                <a:prstClr val="black"/>
              </a:solidFill>
              <a:latin typeface="華康POP1體W5" pitchFamily="49" charset="-120"/>
              <a:ea typeface="華康POP1體W5" pitchFamily="49" charset="-120"/>
            </a:endParaRPr>
          </a:p>
        </p:txBody>
      </p:sp>
      <p:sp>
        <p:nvSpPr>
          <p:cNvPr id="95" name="Rectangle 52"/>
          <p:cNvSpPr>
            <a:spLocks noChangeArrowheads="1"/>
          </p:cNvSpPr>
          <p:nvPr/>
        </p:nvSpPr>
        <p:spPr bwMode="auto">
          <a:xfrm>
            <a:off x="5105400" y="1143000"/>
            <a:ext cx="1371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/>
            <a:r>
              <a:rPr lang="zh-TW" altLang="en-US" sz="2400">
                <a:solidFill>
                  <a:prstClr val="black"/>
                </a:solidFill>
                <a:latin typeface="華康POP1體W5" pitchFamily="49" charset="-120"/>
                <a:ea typeface="華康POP1體W5" pitchFamily="49" charset="-120"/>
              </a:rPr>
              <a:t>電力公司</a:t>
            </a:r>
          </a:p>
        </p:txBody>
      </p:sp>
      <p:sp>
        <p:nvSpPr>
          <p:cNvPr id="96" name="Line 54"/>
          <p:cNvSpPr>
            <a:spLocks noChangeShapeType="1"/>
          </p:cNvSpPr>
          <p:nvPr/>
        </p:nvSpPr>
        <p:spPr bwMode="auto">
          <a:xfrm>
            <a:off x="7162800" y="2895600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7" name="Line 55"/>
          <p:cNvSpPr>
            <a:spLocks noChangeShapeType="1"/>
          </p:cNvSpPr>
          <p:nvPr/>
        </p:nvSpPr>
        <p:spPr bwMode="auto">
          <a:xfrm>
            <a:off x="7239000" y="2895600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8" name="Line 56"/>
          <p:cNvSpPr>
            <a:spLocks noChangeShapeType="1"/>
          </p:cNvSpPr>
          <p:nvPr/>
        </p:nvSpPr>
        <p:spPr bwMode="auto">
          <a:xfrm>
            <a:off x="7086600" y="2895600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9" name="Line 57"/>
          <p:cNvSpPr>
            <a:spLocks noChangeShapeType="1"/>
          </p:cNvSpPr>
          <p:nvPr/>
        </p:nvSpPr>
        <p:spPr bwMode="auto">
          <a:xfrm>
            <a:off x="6934200" y="3810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0" name="Line 58"/>
          <p:cNvSpPr>
            <a:spLocks noChangeShapeType="1"/>
          </p:cNvSpPr>
          <p:nvPr/>
        </p:nvSpPr>
        <p:spPr bwMode="auto">
          <a:xfrm>
            <a:off x="3124200" y="3810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1" name="Line 59"/>
          <p:cNvSpPr>
            <a:spLocks noChangeShapeType="1"/>
          </p:cNvSpPr>
          <p:nvPr/>
        </p:nvSpPr>
        <p:spPr bwMode="auto">
          <a:xfrm>
            <a:off x="7391400" y="2895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2" name="Line 60"/>
          <p:cNvSpPr>
            <a:spLocks noChangeShapeType="1"/>
          </p:cNvSpPr>
          <p:nvPr/>
        </p:nvSpPr>
        <p:spPr bwMode="auto">
          <a:xfrm>
            <a:off x="3200400" y="2895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3" name="Line 61"/>
          <p:cNvSpPr>
            <a:spLocks noChangeShapeType="1"/>
          </p:cNvSpPr>
          <p:nvPr/>
        </p:nvSpPr>
        <p:spPr bwMode="auto">
          <a:xfrm>
            <a:off x="4572000" y="990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4" name="Line 62"/>
          <p:cNvSpPr>
            <a:spLocks noChangeShapeType="1"/>
          </p:cNvSpPr>
          <p:nvPr/>
        </p:nvSpPr>
        <p:spPr bwMode="auto">
          <a:xfrm>
            <a:off x="6781800" y="2286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5" name="Line 63"/>
          <p:cNvSpPr>
            <a:spLocks noChangeShapeType="1"/>
          </p:cNvSpPr>
          <p:nvPr/>
        </p:nvSpPr>
        <p:spPr bwMode="auto">
          <a:xfrm>
            <a:off x="5257800" y="5334000"/>
            <a:ext cx="0" cy="762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6" name="Line 65"/>
          <p:cNvSpPr>
            <a:spLocks noChangeShapeType="1"/>
          </p:cNvSpPr>
          <p:nvPr/>
        </p:nvSpPr>
        <p:spPr bwMode="auto">
          <a:xfrm>
            <a:off x="5562600" y="5334000"/>
            <a:ext cx="0" cy="762000"/>
          </a:xfrm>
          <a:prstGeom prst="line">
            <a:avLst/>
          </a:prstGeom>
          <a:noFill/>
          <a:ln w="9525">
            <a:solidFill>
              <a:srgbClr val="FF66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7" name="Line 66"/>
          <p:cNvSpPr>
            <a:spLocks noChangeShapeType="1"/>
          </p:cNvSpPr>
          <p:nvPr/>
        </p:nvSpPr>
        <p:spPr bwMode="auto">
          <a:xfrm>
            <a:off x="5867400" y="5334000"/>
            <a:ext cx="0" cy="76200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8" name="Line 67"/>
          <p:cNvSpPr>
            <a:spLocks noChangeShapeType="1"/>
          </p:cNvSpPr>
          <p:nvPr/>
        </p:nvSpPr>
        <p:spPr bwMode="auto">
          <a:xfrm>
            <a:off x="9753600" y="495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9" name="Line 68"/>
          <p:cNvSpPr>
            <a:spLocks noChangeShapeType="1"/>
          </p:cNvSpPr>
          <p:nvPr/>
        </p:nvSpPr>
        <p:spPr bwMode="auto">
          <a:xfrm>
            <a:off x="10134600" y="4953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0" name="Line 69"/>
          <p:cNvSpPr>
            <a:spLocks noChangeShapeType="1"/>
          </p:cNvSpPr>
          <p:nvPr/>
        </p:nvSpPr>
        <p:spPr bwMode="auto">
          <a:xfrm>
            <a:off x="10134600" y="4953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1" name="Line 70"/>
          <p:cNvSpPr>
            <a:spLocks noChangeShapeType="1"/>
          </p:cNvSpPr>
          <p:nvPr/>
        </p:nvSpPr>
        <p:spPr bwMode="auto">
          <a:xfrm>
            <a:off x="10287000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2" name="Rectangle 71" descr="寬左斜對角線"/>
          <p:cNvSpPr>
            <a:spLocks noChangeArrowheads="1"/>
          </p:cNvSpPr>
          <p:nvPr/>
        </p:nvSpPr>
        <p:spPr bwMode="auto">
          <a:xfrm>
            <a:off x="6096000" y="2286000"/>
            <a:ext cx="228600" cy="22860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3" name="Rectangle 72" descr="寬左斜對角線"/>
          <p:cNvSpPr>
            <a:spLocks noChangeArrowheads="1"/>
          </p:cNvSpPr>
          <p:nvPr/>
        </p:nvSpPr>
        <p:spPr bwMode="auto">
          <a:xfrm>
            <a:off x="4876800" y="2286000"/>
            <a:ext cx="228600" cy="2286000"/>
          </a:xfrm>
          <a:prstGeom prst="rect">
            <a:avLst/>
          </a:prstGeom>
          <a:pattFill prst="wdDnDiag">
            <a:fgClr>
              <a:schemeClr val="tx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4" name="Rectangle 73" descr="菱形外框線"/>
          <p:cNvSpPr>
            <a:spLocks noChangeArrowheads="1"/>
          </p:cNvSpPr>
          <p:nvPr/>
        </p:nvSpPr>
        <p:spPr bwMode="auto">
          <a:xfrm>
            <a:off x="5105400" y="2286000"/>
            <a:ext cx="990600" cy="2286000"/>
          </a:xfrm>
          <a:prstGeom prst="rect">
            <a:avLst/>
          </a:prstGeom>
          <a:pattFill prst="openDmnd">
            <a:fgClr>
              <a:srgbClr val="FFCC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5" name="Line 78"/>
          <p:cNvSpPr>
            <a:spLocks noChangeShapeType="1"/>
          </p:cNvSpPr>
          <p:nvPr/>
        </p:nvSpPr>
        <p:spPr bwMode="auto">
          <a:xfrm>
            <a:off x="5257800" y="4724400"/>
            <a:ext cx="0" cy="762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6" name="Line 79"/>
          <p:cNvSpPr>
            <a:spLocks noChangeShapeType="1"/>
          </p:cNvSpPr>
          <p:nvPr/>
        </p:nvSpPr>
        <p:spPr bwMode="auto">
          <a:xfrm>
            <a:off x="5562600" y="4419600"/>
            <a:ext cx="0" cy="1066800"/>
          </a:xfrm>
          <a:prstGeom prst="line">
            <a:avLst/>
          </a:prstGeom>
          <a:noFill/>
          <a:ln w="9525">
            <a:solidFill>
              <a:srgbClr val="FF66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7" name="Line 82"/>
          <p:cNvSpPr>
            <a:spLocks noChangeShapeType="1"/>
          </p:cNvSpPr>
          <p:nvPr/>
        </p:nvSpPr>
        <p:spPr bwMode="auto">
          <a:xfrm>
            <a:off x="5867400" y="4724400"/>
            <a:ext cx="0" cy="76200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8" name="Line 83"/>
          <p:cNvSpPr>
            <a:spLocks noChangeShapeType="1"/>
          </p:cNvSpPr>
          <p:nvPr/>
        </p:nvSpPr>
        <p:spPr bwMode="auto">
          <a:xfrm>
            <a:off x="4572000" y="4724400"/>
            <a:ext cx="6858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9" name="Line 84"/>
          <p:cNvSpPr>
            <a:spLocks noChangeShapeType="1"/>
          </p:cNvSpPr>
          <p:nvPr/>
        </p:nvSpPr>
        <p:spPr bwMode="auto">
          <a:xfrm>
            <a:off x="5867400" y="4724400"/>
            <a:ext cx="685800" cy="0"/>
          </a:xfrm>
          <a:prstGeom prst="line">
            <a:avLst/>
          </a:prstGeom>
          <a:noFill/>
          <a:ln w="9525">
            <a:solidFill>
              <a:srgbClr val="66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20" name="Line 14"/>
          <p:cNvSpPr>
            <a:spLocks noChangeShapeType="1"/>
          </p:cNvSpPr>
          <p:nvPr/>
        </p:nvSpPr>
        <p:spPr bwMode="auto">
          <a:xfrm flipV="1">
            <a:off x="3048000" y="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21" name="Line 20"/>
          <p:cNvSpPr>
            <a:spLocks noChangeShapeType="1"/>
          </p:cNvSpPr>
          <p:nvPr/>
        </p:nvSpPr>
        <p:spPr bwMode="auto">
          <a:xfrm flipH="1" flipV="1">
            <a:off x="4495800" y="0"/>
            <a:ext cx="579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15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27648" y="476672"/>
            <a:ext cx="7498080" cy="1143000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交安注意事項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27648" y="1772816"/>
            <a:ext cx="7498080" cy="439248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機車接送：機車車頭向外，保護學生上下車安全及增加機動性。</a:t>
            </a:r>
            <a:endParaRPr lang="en-US" altLang="zh-TW" dirty="0" smtClean="0"/>
          </a:p>
          <a:p>
            <a:r>
              <a:rPr lang="zh-TW" altLang="en-US" dirty="0"/>
              <a:t>騎</a:t>
            </a:r>
            <a:r>
              <a:rPr lang="zh-TW" altLang="en-US" dirty="0" smtClean="0"/>
              <a:t>自行車及騎乘機車請戴安全帽。</a:t>
            </a:r>
            <a:endParaRPr lang="en-US" altLang="zh-TW" dirty="0" smtClean="0"/>
          </a:p>
          <a:p>
            <a:r>
              <a:rPr lang="zh-TW" altLang="en-US" dirty="0" smtClean="0"/>
              <a:t>鼓勵孩子走路上下學，並多利用導護指揮過馬路。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img" descr="http://img.chinatimes.com/newsphoto/2017-03-14/656/2017031400445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96" y="4530583"/>
            <a:ext cx="2952329" cy="1743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g" descr="http://img.chinatimes.com/newsphoto/2017-03-14/656/2017031400445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4509121"/>
            <a:ext cx="2448272" cy="17650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字方塊 5"/>
          <p:cNvSpPr txBox="1"/>
          <p:nvPr/>
        </p:nvSpPr>
        <p:spPr>
          <a:xfrm>
            <a:off x="840025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zh-TW" altLang="en-US" dirty="0">
                <a:solidFill>
                  <a:prstClr val="black"/>
                </a:solidFill>
              </a:rPr>
              <a:t>圖片來源：網路</a:t>
            </a:r>
          </a:p>
        </p:txBody>
      </p:sp>
    </p:spTree>
    <p:extLst>
      <p:ext uri="{BB962C8B-B14F-4D97-AF65-F5344CB8AC3E}">
        <p14:creationId xmlns:p14="http://schemas.microsoft.com/office/powerpoint/2010/main" val="488447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/>
              <a:t>訓導處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359696" y="2564904"/>
            <a:ext cx="5328592" cy="1752600"/>
          </a:xfrm>
        </p:spPr>
        <p:txBody>
          <a:bodyPr>
            <a:normAutofit/>
          </a:bodyPr>
          <a:lstStyle/>
          <a:p>
            <a:r>
              <a:rPr lang="zh-TW" altLang="en-US" sz="4400" dirty="0"/>
              <a:t>健康中心宣導事項</a:t>
            </a:r>
          </a:p>
        </p:txBody>
      </p:sp>
    </p:spTree>
    <p:extLst>
      <p:ext uri="{BB962C8B-B14F-4D97-AF65-F5344CB8AC3E}">
        <p14:creationId xmlns:p14="http://schemas.microsoft.com/office/powerpoint/2010/main" val="1626099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衛生宣導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9608" y="1663824"/>
            <a:ext cx="7498080" cy="4717504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緊急</a:t>
            </a:r>
            <a:r>
              <a:rPr lang="zh-TW" altLang="en-US" dirty="0" smtClean="0"/>
              <a:t>聯絡</a:t>
            </a:r>
            <a:r>
              <a:rPr lang="zh-TW" altLang="zh-TW" dirty="0" smtClean="0"/>
              <a:t>卡</a:t>
            </a:r>
            <a:r>
              <a:rPr lang="zh-TW" altLang="zh-TW" dirty="0"/>
              <a:t>內的聯絡電話，請務必填寫能聯絡到家長的號碼</a:t>
            </a:r>
            <a:r>
              <a:rPr lang="en-US" altLang="zh-TW" dirty="0"/>
              <a:t>(</a:t>
            </a:r>
            <a:r>
              <a:rPr lang="zh-TW" altLang="zh-TW" dirty="0"/>
              <a:t>若學期中有更改請告知班導師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/>
              <a:t>感冒期間請戴口罩，若有發燒情形請在家</a:t>
            </a:r>
            <a:r>
              <a:rPr lang="zh-TW" altLang="zh-TW" dirty="0" smtClean="0"/>
              <a:t>休息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腸病毒及流感確診注意事項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altLang="zh-TW" b="1" dirty="0" smtClean="0">
                <a:solidFill>
                  <a:srgbClr val="FF0000"/>
                </a:solidFill>
              </a:rPr>
              <a:t>1.</a:t>
            </a:r>
            <a:r>
              <a:rPr lang="zh-TW" altLang="en-US" b="1" dirty="0" smtClean="0">
                <a:solidFill>
                  <a:srgbClr val="FF0000"/>
                </a:solidFill>
              </a:rPr>
              <a:t>腸病毒：在家休息一週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r>
              <a:rPr lang="zh-TW" altLang="en-US" b="1" dirty="0">
                <a:solidFill>
                  <a:srgbClr val="FF0000"/>
                </a:solidFill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</a:rPr>
              <a:t>2.</a:t>
            </a:r>
            <a:r>
              <a:rPr lang="zh-TW" altLang="en-US" b="1" dirty="0" smtClean="0">
                <a:solidFill>
                  <a:srgbClr val="FF0000"/>
                </a:solidFill>
              </a:rPr>
              <a:t>流感：服用克流感，並在家休息五天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2899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衛生宣導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9608" y="1663824"/>
            <a:ext cx="6520768" cy="3781400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推動餐後潔牙，請準備刷牙用具。</a:t>
            </a:r>
            <a:endParaRPr lang="en-US" altLang="zh-TW" sz="3600" dirty="0"/>
          </a:p>
          <a:p>
            <a:r>
              <a:rPr lang="zh-TW" altLang="en-US" sz="3600" dirty="0"/>
              <a:t>每周二用餐後實施漱口水計畫。</a:t>
            </a:r>
            <a:endParaRPr lang="en-US" altLang="zh-TW" sz="3600" dirty="0"/>
          </a:p>
          <a:p>
            <a:r>
              <a:rPr lang="zh-TW" altLang="zh-TW" sz="3600" dirty="0"/>
              <a:t>天氣炎熱，請學童攜帶水壺或水杯到校，可至飲水機盛裝飲用水，適時補充水分。</a:t>
            </a:r>
            <a:endParaRPr lang="en-US" altLang="zh-TW" sz="3600" dirty="0"/>
          </a:p>
          <a:p>
            <a:pPr marL="8229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2458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團隊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43671" y="1484783"/>
            <a:ext cx="5019253" cy="3382491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棒球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隊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軟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網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隊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舞獅隊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戰鼓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隊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2296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441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64248" y="1774663"/>
            <a:ext cx="10318418" cy="4394988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+mn-ea"/>
                <a:ea typeface="+mn-ea"/>
              </a:rPr>
              <a:t>教務處報告</a:t>
            </a:r>
            <a:r>
              <a:rPr lang="zh-TW" altLang="en-US" sz="4800" dirty="0"/>
              <a:t/>
            </a:r>
            <a:br>
              <a:rPr lang="zh-TW" altLang="en-US" sz="4800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106</a:t>
            </a:r>
            <a:r>
              <a:rPr lang="zh-TW" altLang="en-US" dirty="0"/>
              <a:t>學年班親會</a:t>
            </a:r>
          </a:p>
        </p:txBody>
      </p:sp>
    </p:spTree>
    <p:extLst>
      <p:ext uri="{BB962C8B-B14F-4D97-AF65-F5344CB8AC3E}">
        <p14:creationId xmlns:p14="http://schemas.microsoft.com/office/powerpoint/2010/main" val="387234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200275" y="525463"/>
            <a:ext cx="76327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algn="ctr" defTabSz="914400" eaLnBrk="1" hangingPunct="1">
              <a:lnSpc>
                <a:spcPct val="90000"/>
              </a:lnSpc>
              <a:buNone/>
              <a:defRPr/>
            </a:pPr>
            <a:r>
              <a:rPr lang="zh-TW" altLang="en-US" sz="5400" b="1" dirty="0">
                <a:solidFill>
                  <a:prstClr val="white">
                    <a:lumMod val="75000"/>
                  </a:prstClr>
                </a:solidFill>
                <a:latin typeface="文鼎甜妞體B" pitchFamily="82" charset="-120"/>
                <a:ea typeface="文鼎粗行楷" panose="02010609010101010101" pitchFamily="49" charset="-120"/>
              </a:rPr>
              <a:t>省躬國小訓導處</a:t>
            </a:r>
            <a:endParaRPr lang="en-US" altLang="zh-TW" sz="5400" b="1" dirty="0">
              <a:solidFill>
                <a:prstClr val="white">
                  <a:lumMod val="75000"/>
                </a:prstClr>
              </a:solidFill>
              <a:latin typeface="文鼎甜妞體B" pitchFamily="82" charset="-120"/>
              <a:ea typeface="文鼎粗行楷" panose="02010609010101010101" pitchFamily="49" charset="-120"/>
            </a:endParaRPr>
          </a:p>
          <a:p>
            <a:pPr algn="ctr" defTabSz="914400" eaLnBrk="1" hangingPunct="1">
              <a:lnSpc>
                <a:spcPct val="90000"/>
              </a:lnSpc>
              <a:buNone/>
              <a:defRPr/>
            </a:pPr>
            <a:r>
              <a:rPr lang="zh-TW" altLang="en-US" sz="5400" b="1" dirty="0">
                <a:solidFill>
                  <a:prstClr val="white">
                    <a:lumMod val="75000"/>
                  </a:prstClr>
                </a:solidFill>
                <a:latin typeface="文鼎甜妞體B" pitchFamily="82" charset="-120"/>
                <a:ea typeface="文鼎粗行楷" panose="02010609010101010101" pitchFamily="49" charset="-120"/>
              </a:rPr>
              <a:t>各項宣導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6419850" y="6092825"/>
            <a:ext cx="42481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9pPr>
          </a:lstStyle>
          <a:p>
            <a:pPr algn="ctr" defTabSz="914400">
              <a:spcBef>
                <a:spcPct val="0"/>
              </a:spcBef>
              <a:buClrTx/>
              <a:buSzTx/>
              <a:buNone/>
            </a:pPr>
            <a:r>
              <a:rPr lang="zh-TW" altLang="en-US" sz="2400" b="1">
                <a:solidFill>
                  <a:srgbClr val="0000FF"/>
                </a:solidFill>
                <a:latin typeface="Verdana" pitchFamily="34" charset="0"/>
                <a:ea typeface="標楷體" pitchFamily="65" charset="-120"/>
              </a:rPr>
              <a:t>省躬國小訓導處關心您</a:t>
            </a:r>
            <a:endParaRPr lang="zh-TW" altLang="en-US" sz="1800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12292" name="文字方塊 3"/>
          <p:cNvSpPr txBox="1">
            <a:spLocks noChangeArrowheads="1"/>
          </p:cNvSpPr>
          <p:nvPr/>
        </p:nvSpPr>
        <p:spPr bwMode="auto">
          <a:xfrm>
            <a:off x="1741489" y="2192339"/>
            <a:ext cx="809148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"/>
              <a:defRPr sz="24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itchFamily="18" charset="2"/>
              <a:buChar char=""/>
              <a:defRPr sz="22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Corbel" pitchFamily="34" charset="0"/>
                <a:ea typeface="新細明體" charset="-120"/>
              </a:defRPr>
            </a:lvl9pPr>
          </a:lstStyle>
          <a:p>
            <a:pPr defTabSz="914400">
              <a:spcBef>
                <a:spcPct val="0"/>
              </a:spcBef>
              <a:buClrTx/>
              <a:buSzTx/>
              <a:buNone/>
            </a:pPr>
            <a:r>
              <a:rPr lang="en-US" altLang="zh-TW" sz="44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﹡</a:t>
            </a:r>
            <a:r>
              <a:rPr lang="zh-TW" altLang="en-US" sz="44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衛生組</a:t>
            </a:r>
            <a:r>
              <a:rPr lang="en-US" altLang="zh-TW" sz="44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---</a:t>
            </a:r>
            <a:r>
              <a:rPr lang="zh-TW" altLang="en-US" sz="44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傳染疾病防治宣導</a:t>
            </a:r>
          </a:p>
        </p:txBody>
      </p:sp>
      <p:pic>
        <p:nvPicPr>
          <p:cNvPr id="12293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3357564"/>
            <a:ext cx="30003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3357564"/>
            <a:ext cx="37369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70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96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layer.slidesplayer.com/61/11247987/slides/slid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476250"/>
            <a:ext cx="8569325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39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9650" y="512764"/>
            <a:ext cx="7931150" cy="57245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TW" altLang="en-US" dirty="0" smtClean="0">
                <a:solidFill>
                  <a:schemeClr val="tx1"/>
                </a:solidFill>
                <a:ea typeface="文鼎粗隸" panose="02010609010101010101" pitchFamily="49" charset="-120"/>
              </a:rPr>
              <a:t>♀♂愛滋病傳染途徑</a:t>
            </a:r>
            <a:r>
              <a:rPr lang="en-US" altLang="zh-TW" dirty="0" smtClean="0">
                <a:solidFill>
                  <a:schemeClr val="tx1"/>
                </a:solidFill>
                <a:ea typeface="文鼎粗隸" panose="02010609010101010101" pitchFamily="49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ea typeface="文鼎粗隸" panose="02010609010101010101" pitchFamily="49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>1.</a:t>
            </a:r>
            <a:r>
              <a:rPr lang="zh-TW" altLang="en-US" sz="3200" dirty="0">
                <a:solidFill>
                  <a:schemeClr val="tx1"/>
                </a:solidFill>
                <a:ea typeface="文鼎粗隸" panose="02010609010101010101" pitchFamily="49" charset="-120"/>
              </a:rPr>
              <a:t>性行為</a:t>
            </a: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>2.</a:t>
            </a:r>
            <a:r>
              <a:rPr lang="zh-TW" altLang="en-US" sz="3200" dirty="0">
                <a:solidFill>
                  <a:schemeClr val="tx1"/>
                </a:solidFill>
                <a:ea typeface="文鼎粗隸" panose="02010609010101010101" pitchFamily="49" charset="-120"/>
              </a:rPr>
              <a:t>血液交換</a:t>
            </a: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>-</a:t>
            </a:r>
            <a:r>
              <a:rPr lang="zh-TW" altLang="en-US" sz="3200" dirty="0">
                <a:solidFill>
                  <a:schemeClr val="tx1"/>
                </a:solidFill>
                <a:ea typeface="文鼎粗隸" panose="02010609010101010101" pitchFamily="49" charset="-120"/>
              </a:rPr>
              <a:t>吸毒者共用針頭、刺青等</a:t>
            </a: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>………</a:t>
            </a:r>
            <a:r>
              <a:rPr lang="zh-TW" altLang="en-US" sz="3200" dirty="0">
                <a:solidFill>
                  <a:schemeClr val="tx1"/>
                </a:solidFill>
                <a:ea typeface="文鼎粗隸" panose="02010609010101010101" pitchFamily="49" charset="-120"/>
              </a:rPr>
              <a:t>。</a:t>
            </a:r>
            <a:r>
              <a:rPr lang="zh-TW" altLang="en-US" sz="3200" dirty="0">
                <a:solidFill>
                  <a:srgbClr val="FF0000"/>
                </a:solidFill>
                <a:ea typeface="文鼎粗隸" panose="02010609010101010101" pitchFamily="49" charset="-120"/>
              </a:rPr>
              <a:t>若疑似感染請至醫療院所檢查，千萬不可去捐血中心捐血，捐血中心即使檢驗出</a:t>
            </a:r>
            <a:r>
              <a:rPr lang="en-US" altLang="zh-TW" sz="3200" dirty="0">
                <a:solidFill>
                  <a:srgbClr val="FF0000"/>
                </a:solidFill>
                <a:ea typeface="文鼎粗隸" panose="02010609010101010101" pitchFamily="49" charset="-120"/>
              </a:rPr>
              <a:t>HIV</a:t>
            </a:r>
            <a:r>
              <a:rPr lang="zh-TW" altLang="en-US" sz="3200" dirty="0">
                <a:solidFill>
                  <a:srgbClr val="FF0000"/>
                </a:solidFill>
                <a:ea typeface="文鼎粗隸" panose="02010609010101010101" pitchFamily="49" charset="-120"/>
              </a:rPr>
              <a:t>感染，也不會另行通知。</a:t>
            </a:r>
            <a:r>
              <a:rPr lang="en-US" altLang="zh-TW" sz="3200" dirty="0">
                <a:solidFill>
                  <a:srgbClr val="FF0000"/>
                </a:solidFill>
                <a:ea typeface="文鼎粗隸" panose="02010609010101010101" pitchFamily="49" charset="-120"/>
              </a:rPr>
              <a:t/>
            </a:r>
            <a:br>
              <a:rPr lang="en-US" altLang="zh-TW" sz="3200" dirty="0">
                <a:solidFill>
                  <a:srgbClr val="FF0000"/>
                </a:solidFill>
                <a:ea typeface="文鼎粗隸" panose="02010609010101010101" pitchFamily="49" charset="-120"/>
              </a:rPr>
            </a:b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>3.</a:t>
            </a:r>
            <a:r>
              <a:rPr lang="zh-TW" altLang="en-US" sz="3200" dirty="0">
                <a:solidFill>
                  <a:schemeClr val="tx1"/>
                </a:solidFill>
                <a:ea typeface="文鼎粗隸" panose="02010609010101010101" pitchFamily="49" charset="-120"/>
              </a:rPr>
              <a:t>母子垂直感染</a:t>
            </a: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</a:br>
            <a:r>
              <a:rPr lang="zh-TW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>＊</a:t>
            </a:r>
            <a:r>
              <a:rPr lang="zh-TW" altLang="en-US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>日常生活如一起用餐、上課、上班、游泳、</a:t>
            </a:r>
            <a:r>
              <a:rPr lang="en-US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</a:br>
            <a:r>
              <a:rPr lang="zh-TW" altLang="en-US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>     共用電話或水龍頭、擁抱等</a:t>
            </a:r>
            <a:r>
              <a:rPr lang="en-US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>……</a:t>
            </a:r>
            <a:r>
              <a:rPr lang="zh-TW" altLang="en-US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>是不會傳</a:t>
            </a:r>
            <a:r>
              <a:rPr lang="en-US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</a:br>
            <a:r>
              <a:rPr lang="zh-TW" altLang="en-US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>     染愛滋病的，請勿歧視愛滋病患，剝奪其 </a:t>
            </a:r>
            <a:r>
              <a:rPr lang="en-US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</a:br>
            <a:r>
              <a:rPr lang="zh-TW" altLang="en-US" sz="3200" dirty="0">
                <a:solidFill>
                  <a:schemeClr val="tx1"/>
                </a:solidFill>
                <a:latin typeface="新細明體"/>
                <a:ea typeface="文鼎粗隸" panose="02010609010101010101" pitchFamily="49" charset="-120"/>
              </a:rPr>
              <a:t>     就學及就業權利。</a:t>
            </a:r>
            <a: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  <a:t/>
            </a:r>
            <a:br>
              <a:rPr lang="en-US" altLang="zh-TW" sz="3200" dirty="0">
                <a:solidFill>
                  <a:schemeClr val="tx1"/>
                </a:solidFill>
                <a:ea typeface="文鼎粗隸" panose="02010609010101010101" pitchFamily="49" charset="-120"/>
              </a:rPr>
            </a:br>
            <a:endParaRPr lang="zh-TW" altLang="en-US" sz="3200" dirty="0">
              <a:solidFill>
                <a:schemeClr val="tx1"/>
              </a:solidFill>
              <a:ea typeface="文鼎粗隸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544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字方塊 3"/>
          <p:cNvSpPr txBox="1">
            <a:spLocks noChangeArrowheads="1"/>
          </p:cNvSpPr>
          <p:nvPr/>
        </p:nvSpPr>
        <p:spPr bwMode="auto">
          <a:xfrm>
            <a:off x="1774825" y="692150"/>
            <a:ext cx="80660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9pPr>
          </a:lstStyle>
          <a:p>
            <a:pPr algn="ctr" defTabSz="91440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TW" altLang="en-US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肺結核防治宣導</a:t>
            </a:r>
            <a:r>
              <a:rPr lang="en-US" altLang="zh-TW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(</a:t>
            </a:r>
            <a:r>
              <a:rPr lang="zh-TW" altLang="en-US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衛生組</a:t>
            </a:r>
            <a:r>
              <a:rPr lang="en-US" altLang="zh-TW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)</a:t>
            </a:r>
            <a:endParaRPr lang="zh-TW" altLang="en-US" sz="4800">
              <a:solidFill>
                <a:prstClr val="white"/>
              </a:solidFill>
              <a:latin typeface="華康墨字體(P)" pitchFamily="82" charset="-120"/>
              <a:ea typeface="文鼎粗隸" pitchFamily="49" charset="-120"/>
            </a:endParaRPr>
          </a:p>
        </p:txBody>
      </p:sp>
      <p:sp>
        <p:nvSpPr>
          <p:cNvPr id="6147" name="矩形 4"/>
          <p:cNvSpPr>
            <a:spLocks noChangeArrowheads="1"/>
          </p:cNvSpPr>
          <p:nvPr/>
        </p:nvSpPr>
        <p:spPr bwMode="auto">
          <a:xfrm>
            <a:off x="1798638" y="1700213"/>
            <a:ext cx="8545512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pitchFamily="18" charset="-120"/>
              </a:defRPr>
            </a:lvl9pPr>
          </a:lstStyle>
          <a:p>
            <a:pPr defTabSz="914400" eaLnBrk="1" hangingPunct="1">
              <a:defRPr/>
            </a:pPr>
            <a:r>
              <a:rPr lang="en-US" altLang="zh-TW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咳</a:t>
            </a:r>
            <a:r>
              <a:rPr lang="zh-TW" altLang="zh-TW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三週</a:t>
            </a:r>
            <a:r>
              <a:rPr lang="zh-TW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以上</a:t>
            </a:r>
            <a:r>
              <a:rPr lang="zh-TW" altLang="en-US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未痊癒或</a:t>
            </a:r>
            <a:r>
              <a:rPr lang="zh-TW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痰中帶血</a:t>
            </a:r>
            <a:r>
              <a:rPr lang="zh-TW" altLang="en-US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，盡</a:t>
            </a:r>
            <a:endParaRPr lang="en-US" altLang="zh-TW" sz="4000" b="1" dirty="0">
              <a:solidFill>
                <a:srgbClr val="D6ECFF">
                  <a:lumMod val="40000"/>
                  <a:lumOff val="6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1" hangingPunct="1">
              <a:defRPr/>
            </a:pPr>
            <a:r>
              <a:rPr lang="zh-TW" altLang="en-US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  快驗痰確認，服藥</a:t>
            </a:r>
            <a:r>
              <a:rPr lang="en-US" altLang="zh-TW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週後不具傳染</a:t>
            </a:r>
            <a:endParaRPr lang="en-US" altLang="zh-TW" sz="4000" b="1" dirty="0">
              <a:solidFill>
                <a:srgbClr val="D6ECFF">
                  <a:lumMod val="40000"/>
                  <a:lumOff val="6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1" hangingPunct="1">
              <a:defRPr/>
            </a:pPr>
            <a:r>
              <a:rPr lang="zh-TW" altLang="en-US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  力。</a:t>
            </a:r>
            <a:endParaRPr lang="en-US" altLang="zh-TW" sz="4000" b="1" dirty="0">
              <a:solidFill>
                <a:srgbClr val="D6ECFF">
                  <a:lumMod val="40000"/>
                  <a:lumOff val="6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1" hangingPunct="1">
              <a:defRPr/>
            </a:pPr>
            <a:endParaRPr lang="zh-TW" altLang="zh-TW" sz="4000" b="1" dirty="0">
              <a:solidFill>
                <a:srgbClr val="D6ECFF">
                  <a:lumMod val="40000"/>
                  <a:lumOff val="6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1" hangingPunct="1">
              <a:defRPr/>
            </a:pPr>
            <a:r>
              <a:rPr lang="en-US" altLang="zh-TW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4000" b="1" dirty="0">
                <a:solidFill>
                  <a:srgbClr val="D6ECFF">
                    <a:lumMod val="40000"/>
                    <a:lumOff val="60000"/>
                  </a:srgbClr>
                </a:solidFill>
                <a:latin typeface="標楷體" pitchFamily="65" charset="-120"/>
                <a:ea typeface="標楷體" pitchFamily="65" charset="-120"/>
              </a:rPr>
              <a:t>結核疾病不可怕，規則服藥可治癒</a:t>
            </a:r>
            <a:endParaRPr lang="en-US" altLang="zh-TW" sz="4000" b="1" dirty="0">
              <a:solidFill>
                <a:srgbClr val="D6ECFF">
                  <a:lumMod val="40000"/>
                  <a:lumOff val="6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1" hangingPunct="1">
              <a:defRPr/>
            </a:pPr>
            <a:endParaRPr lang="en-US" altLang="zh-TW" sz="4000" b="1" dirty="0">
              <a:solidFill>
                <a:srgbClr val="D6ECFF">
                  <a:lumMod val="40000"/>
                  <a:lumOff val="60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defTabSz="914400" eaLnBrk="1" hangingPunct="1">
              <a:defRPr/>
            </a:pPr>
            <a:endParaRPr lang="zh-TW" altLang="zh-TW" sz="40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6419850" y="6092825"/>
            <a:ext cx="42481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9pPr>
          </a:lstStyle>
          <a:p>
            <a:pPr algn="ctr" defTabSz="91440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TW" altLang="en-US" sz="2400" b="1">
                <a:solidFill>
                  <a:prstClr val="white"/>
                </a:solidFill>
                <a:latin typeface="Verdana" pitchFamily="34" charset="0"/>
                <a:ea typeface="標楷體" pitchFamily="65" charset="-120"/>
              </a:rPr>
              <a:t>省躬國小訓導處關心您</a:t>
            </a:r>
            <a:endParaRPr lang="zh-TW" altLang="en-US" sz="1800">
              <a:solidFill>
                <a:prstClr val="white"/>
              </a:solidFill>
              <a:latin typeface="Verdana" pitchFamily="34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8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1" y="1138238"/>
            <a:ext cx="7991475" cy="4921250"/>
          </a:xfrm>
        </p:spPr>
        <p:txBody>
          <a:bodyPr>
            <a:normAutofit/>
          </a:bodyPr>
          <a:lstStyle/>
          <a:p>
            <a:pPr fontAlgn="auto">
              <a:buFont typeface="Wingdings" pitchFamily="2" charset="2"/>
              <a:buChar char="l"/>
              <a:defRPr/>
            </a:pPr>
            <a:r>
              <a:rPr lang="zh-TW" altLang="en-US" sz="4000" b="1" dirty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腸病毒通報</a:t>
            </a:r>
            <a:endParaRPr lang="en-US" altLang="zh-TW" sz="4000" b="1" dirty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  <a:defRPr/>
            </a:pPr>
            <a:endParaRPr lang="en-US" altLang="zh-TW" sz="4000" b="1" dirty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buFont typeface="Wingdings" pitchFamily="2" charset="2"/>
              <a:buChar char="l"/>
              <a:defRPr/>
            </a:pPr>
            <a:r>
              <a:rPr lang="zh-TW" altLang="en-US" sz="4000" b="1" dirty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腸病毒請假規範</a:t>
            </a:r>
            <a:endParaRPr lang="en-US" altLang="zh-TW" sz="4000" b="1" dirty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  <a:defRPr/>
            </a:pPr>
            <a:endParaRPr lang="en-US" altLang="zh-TW" sz="4000" b="1" dirty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buFont typeface="Wingdings" pitchFamily="2" charset="2"/>
              <a:buChar char="l"/>
              <a:defRPr/>
            </a:pPr>
            <a:r>
              <a:rPr lang="zh-TW" altLang="en-US" sz="4000" b="1" dirty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登革熱防治措施</a:t>
            </a:r>
            <a:endParaRPr lang="en-US" altLang="zh-TW" sz="4000" b="1" dirty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buFont typeface="Wingdings" pitchFamily="2" charset="2"/>
              <a:buChar char="l"/>
              <a:defRPr/>
            </a:pPr>
            <a:endParaRPr lang="en-US" altLang="zh-TW" sz="4000" b="1" dirty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auto">
              <a:buFont typeface="Wingdings" pitchFamily="2" charset="2"/>
              <a:buChar char="l"/>
              <a:defRPr/>
            </a:pPr>
            <a:r>
              <a:rPr lang="zh-TW" altLang="en-US" sz="4000" b="1" dirty="0"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環境清潔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6419850" y="6092825"/>
            <a:ext cx="42481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9pPr>
          </a:lstStyle>
          <a:p>
            <a:pPr algn="ctr" defTabSz="91440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TW" altLang="en-US" sz="2400" b="1">
                <a:solidFill>
                  <a:srgbClr val="0000FF"/>
                </a:solidFill>
                <a:latin typeface="Verdana" pitchFamily="34" charset="0"/>
                <a:ea typeface="標楷體" pitchFamily="65" charset="-120"/>
              </a:rPr>
              <a:t>省躬國小訓導處關心您</a:t>
            </a:r>
            <a:endParaRPr lang="zh-TW" altLang="en-US" sz="1800">
              <a:solidFill>
                <a:prstClr val="white"/>
              </a:solidFill>
              <a:latin typeface="Verdana" pitchFamily="34" charset="0"/>
              <a:ea typeface="新細明體" charset="-120"/>
            </a:endParaRPr>
          </a:p>
        </p:txBody>
      </p:sp>
      <p:sp>
        <p:nvSpPr>
          <p:cNvPr id="16388" name="文字方塊 4"/>
          <p:cNvSpPr txBox="1">
            <a:spLocks noChangeArrowheads="1"/>
          </p:cNvSpPr>
          <p:nvPr/>
        </p:nvSpPr>
        <p:spPr bwMode="auto">
          <a:xfrm>
            <a:off x="1847850" y="333376"/>
            <a:ext cx="8064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5pPr>
            <a:lvl6pPr marL="25146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6pPr>
            <a:lvl7pPr marL="29718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7pPr>
            <a:lvl8pPr marL="34290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8pPr>
            <a:lvl9pPr marL="3886200" indent="-228600" fontAlgn="base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 sz="1700">
                <a:solidFill>
                  <a:schemeClr val="tx1"/>
                </a:solidFill>
                <a:latin typeface="Arial Narrow" pitchFamily="34" charset="0"/>
                <a:ea typeface="微軟正黑體" pitchFamily="34" charset="-120"/>
              </a:defRPr>
            </a:lvl9pPr>
          </a:lstStyle>
          <a:p>
            <a:pPr defTabSz="91440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TW" altLang="en-US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腸病毒及登革熱防治</a:t>
            </a:r>
            <a:r>
              <a:rPr lang="en-US" altLang="zh-TW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(</a:t>
            </a:r>
            <a:r>
              <a:rPr lang="zh-TW" altLang="en-US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衛生組</a:t>
            </a:r>
            <a:r>
              <a:rPr lang="en-US" altLang="zh-TW" sz="4800">
                <a:solidFill>
                  <a:prstClr val="white"/>
                </a:solidFill>
                <a:latin typeface="華康墨字體(P)" pitchFamily="82" charset="-120"/>
                <a:ea typeface="文鼎粗隸" pitchFamily="49" charset="-120"/>
              </a:rPr>
              <a:t>)</a:t>
            </a:r>
            <a:endParaRPr lang="zh-TW" altLang="en-US" sz="4800">
              <a:solidFill>
                <a:prstClr val="white"/>
              </a:solidFill>
              <a:latin typeface="華康墨字體(P)" pitchFamily="82" charset="-120"/>
              <a:ea typeface="文鼎粗隸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4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3592" y="260648"/>
            <a:ext cx="7772400" cy="756696"/>
          </a:xfrm>
        </p:spPr>
        <p:txBody>
          <a:bodyPr/>
          <a:lstStyle/>
          <a:p>
            <a:pPr algn="ctr"/>
            <a:r>
              <a:rPr lang="zh-TW" altLang="en-US" dirty="0">
                <a:ea typeface="文鼎粗隸" panose="02010609010101010101" pitchFamily="49" charset="-120"/>
              </a:rPr>
              <a:t>衛生</a:t>
            </a:r>
            <a:r>
              <a:rPr lang="zh-TW" altLang="en-US" dirty="0" smtClean="0">
                <a:ea typeface="文鼎粗隸" panose="02010609010101010101" pitchFamily="49" charset="-120"/>
              </a:rPr>
              <a:t>組節電宣導</a:t>
            </a:r>
            <a:endParaRPr lang="zh-TW" altLang="en-US" dirty="0">
              <a:ea typeface="文鼎粗隸" panose="02010609010101010101" pitchFamily="49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567608" y="1196753"/>
            <a:ext cx="7776864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914400"/>
            <a:r>
              <a:rPr lang="en-US" altLang="zh-TW" sz="3600" dirty="0">
                <a:solidFill>
                  <a:srgbClr val="EA157A">
                    <a:lumMod val="75000"/>
                  </a:srgbClr>
                </a:solidFill>
                <a:ea typeface="文鼎粗隸" panose="02010609010101010101" pitchFamily="49" charset="-120"/>
              </a:rPr>
              <a:t>1.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ea typeface="文鼎粗隸" panose="02010609010101010101" pitchFamily="49" charset="-120"/>
              </a:rPr>
              <a:t>能源危機，人人有責</a:t>
            </a:r>
            <a:endParaRPr lang="en-US" altLang="zh-TW" sz="3600" dirty="0">
              <a:solidFill>
                <a:srgbClr val="EA157A">
                  <a:lumMod val="75000"/>
                </a:srgbClr>
              </a:solidFill>
              <a:ea typeface="文鼎粗隸" panose="02010609010101010101" pitchFamily="49" charset="-120"/>
            </a:endParaRPr>
          </a:p>
          <a:p>
            <a:pPr defTabSz="914400"/>
            <a:r>
              <a:rPr lang="en-US" altLang="zh-TW" sz="3600" dirty="0">
                <a:solidFill>
                  <a:srgbClr val="EA157A">
                    <a:lumMod val="75000"/>
                  </a:srgbClr>
                </a:solidFill>
                <a:ea typeface="文鼎粗隸" panose="02010609010101010101" pitchFamily="49" charset="-120"/>
              </a:rPr>
              <a:t>2.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ea typeface="文鼎粗隸" panose="02010609010101010101" pitchFamily="49" charset="-120"/>
              </a:rPr>
              <a:t>節省能源，從生活做起</a:t>
            </a:r>
            <a:endParaRPr lang="en-US" altLang="zh-TW" sz="3600" dirty="0">
              <a:solidFill>
                <a:srgbClr val="EA157A">
                  <a:lumMod val="75000"/>
                </a:srgbClr>
              </a:solidFill>
              <a:ea typeface="文鼎粗隸" panose="02010609010101010101" pitchFamily="49" charset="-120"/>
            </a:endParaRPr>
          </a:p>
          <a:p>
            <a:pPr defTabSz="914400"/>
            <a:r>
              <a:rPr lang="en-US" altLang="zh-TW" sz="3600" dirty="0">
                <a:solidFill>
                  <a:srgbClr val="EA157A">
                    <a:lumMod val="75000"/>
                  </a:srgbClr>
                </a:solidFill>
                <a:ea typeface="文鼎粗隸" panose="02010609010101010101" pitchFamily="49" charset="-120"/>
              </a:rPr>
              <a:t>3.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ea typeface="文鼎粗隸" panose="02010609010101010101" pitchFamily="49" charset="-120"/>
              </a:rPr>
              <a:t>您可以怎麼做</a:t>
            </a:r>
            <a:r>
              <a:rPr lang="en-US" altLang="zh-TW" sz="3600" dirty="0">
                <a:solidFill>
                  <a:srgbClr val="EA157A">
                    <a:lumMod val="75000"/>
                  </a:srgbClr>
                </a:solidFill>
                <a:ea typeface="文鼎粗隸" panose="02010609010101010101" pitchFamily="49" charset="-120"/>
              </a:rPr>
              <a:t>?</a:t>
            </a:r>
          </a:p>
          <a:p>
            <a:pPr defTabSz="914400"/>
            <a:r>
              <a:rPr lang="en-US" altLang="zh-TW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▲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隨手關閉電源</a:t>
            </a:r>
            <a:endParaRPr lang="en-US" altLang="zh-TW" sz="3600" dirty="0">
              <a:solidFill>
                <a:srgbClr val="EA157A">
                  <a:lumMod val="75000"/>
                </a:srgbClr>
              </a:solidFill>
              <a:latin typeface="Consolas"/>
              <a:ea typeface="文鼎粗隸" panose="02010609010101010101" pitchFamily="49" charset="-120"/>
              <a:cs typeface="Consolas"/>
            </a:endParaRPr>
          </a:p>
          <a:p>
            <a:pPr defTabSz="914400"/>
            <a:r>
              <a:rPr lang="zh-TW" altLang="zh-TW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▲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只開啟您正在使用中的空間光源</a:t>
            </a:r>
            <a:endParaRPr lang="en-US" altLang="zh-TW" sz="3600" dirty="0">
              <a:solidFill>
                <a:srgbClr val="EA157A">
                  <a:lumMod val="75000"/>
                </a:srgbClr>
              </a:solidFill>
              <a:latin typeface="Consolas"/>
              <a:ea typeface="文鼎粗隸" panose="02010609010101010101" pitchFamily="49" charset="-120"/>
              <a:cs typeface="Consolas"/>
            </a:endParaRPr>
          </a:p>
          <a:p>
            <a:pPr defTabSz="914400"/>
            <a:r>
              <a:rPr lang="zh-TW" altLang="zh-TW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▲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少使用的電器將插頭拔起</a:t>
            </a:r>
            <a:endParaRPr lang="en-US" altLang="zh-TW" sz="3600" dirty="0">
              <a:solidFill>
                <a:srgbClr val="EA157A">
                  <a:lumMod val="75000"/>
                </a:srgbClr>
              </a:solidFill>
              <a:latin typeface="Consolas"/>
              <a:ea typeface="文鼎粗隸" panose="02010609010101010101" pitchFamily="49" charset="-120"/>
              <a:cs typeface="Consolas"/>
            </a:endParaRPr>
          </a:p>
          <a:p>
            <a:pPr defTabSz="914400"/>
            <a:r>
              <a:rPr lang="zh-TW" altLang="zh-TW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▲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選購高效能電器</a:t>
            </a:r>
            <a:r>
              <a:rPr lang="en-US" altLang="zh-TW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(</a:t>
            </a:r>
            <a:r>
              <a:rPr lang="zh-TW" altLang="en-US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環保標章</a:t>
            </a:r>
            <a:r>
              <a:rPr lang="en-US" altLang="zh-TW" sz="3600" dirty="0">
                <a:solidFill>
                  <a:srgbClr val="EA157A">
                    <a:lumMod val="75000"/>
                  </a:srgbClr>
                </a:solidFill>
                <a:latin typeface="Consolas"/>
                <a:ea typeface="文鼎粗隸" panose="02010609010101010101" pitchFamily="49" charset="-120"/>
                <a:cs typeface="Consolas"/>
              </a:rPr>
              <a:t>)</a:t>
            </a:r>
          </a:p>
          <a:p>
            <a:pPr defTabSz="914400"/>
            <a:endParaRPr lang="en-US" altLang="zh-TW" sz="3600" dirty="0">
              <a:solidFill>
                <a:srgbClr val="D6ECFF">
                  <a:lumMod val="25000"/>
                </a:srgbClr>
              </a:solidFill>
              <a:latin typeface="Consolas"/>
              <a:ea typeface="文鼎粗隸" panose="02010609010101010101" pitchFamily="49" charset="-120"/>
              <a:cs typeface="Consolas"/>
            </a:endParaRPr>
          </a:p>
          <a:p>
            <a:pPr defTabSz="914400"/>
            <a:endParaRPr lang="en-US" altLang="zh-TW" sz="3600" dirty="0">
              <a:solidFill>
                <a:prstClr val="black"/>
              </a:solidFill>
              <a:latin typeface="Consolas"/>
              <a:ea typeface="文鼎粗隸" panose="02010609010101010101" pitchFamily="49" charset="-120"/>
              <a:cs typeface="Consolas"/>
            </a:endParaRPr>
          </a:p>
          <a:p>
            <a:pPr defTabSz="914400"/>
            <a:endParaRPr lang="zh-TW" altLang="en-US" sz="3600" dirty="0">
              <a:solidFill>
                <a:prstClr val="black"/>
              </a:solidFill>
              <a:ea typeface="文鼎粗隸" panose="02010609010101010101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761" y="5157193"/>
            <a:ext cx="4320479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4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總務處報告</a:t>
            </a: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>
          <a:xfrm>
            <a:off x="2567470" y="5741071"/>
            <a:ext cx="8045373" cy="742279"/>
          </a:xfrm>
        </p:spPr>
        <p:txBody>
          <a:bodyPr>
            <a:normAutofit/>
          </a:bodyPr>
          <a:lstStyle/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學年班親會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73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副標題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第一次收費</a:t>
            </a:r>
            <a:endParaRPr lang="en-US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時間：約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月下旬</a:t>
            </a:r>
            <a:endParaRPr lang="en-US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39963" indent="-2239963"/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項目：學費、雜費、代辦費、午餐費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(8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月、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月、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l"/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71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l"/>
            <a:r>
              <a:rPr lang="zh-TW" altLang="en-US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第二次收費</a:t>
            </a:r>
            <a:endParaRPr lang="en-US" altLang="zh-TW" sz="60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/>
            <a:r>
              <a:rPr lang="zh-TW" altLang="en-US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時間：約</a:t>
            </a:r>
            <a:r>
              <a:rPr lang="en-US" altLang="zh-TW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月中旬</a:t>
            </a:r>
            <a:endParaRPr lang="en-US" altLang="zh-TW" sz="60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239963" indent="-2239963"/>
            <a:r>
              <a:rPr lang="zh-TW" altLang="en-US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項目：午餐費</a:t>
            </a:r>
            <a:r>
              <a:rPr lang="en-US" altLang="zh-TW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(11</a:t>
            </a:r>
            <a:r>
              <a:rPr lang="zh-TW" altLang="en-US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月、</a:t>
            </a:r>
            <a:r>
              <a:rPr lang="en-US" altLang="zh-TW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月、</a:t>
            </a:r>
            <a:r>
              <a:rPr lang="en-US" altLang="zh-TW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6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071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5520" y="548680"/>
            <a:ext cx="8640960" cy="576064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監視系統共有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個攝影鏡頭，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小時記錄。</a:t>
            </a:r>
            <a:endParaRPr lang="en-US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學校保全由誼光保全承作，夜間及假日進行管制。</a:t>
            </a:r>
          </a:p>
        </p:txBody>
      </p:sp>
    </p:spTree>
    <p:extLst>
      <p:ext uri="{BB962C8B-B14F-4D97-AF65-F5344CB8AC3E}">
        <p14:creationId xmlns:p14="http://schemas.microsoft.com/office/powerpoint/2010/main" val="49392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07569" y="404664"/>
            <a:ext cx="6512511" cy="1143000"/>
          </a:xfrm>
        </p:spPr>
        <p:txBody>
          <a:bodyPr/>
          <a:lstStyle/>
          <a:p>
            <a:pPr algn="ctr"/>
            <a:r>
              <a:rPr lang="zh-TW" altLang="en-US" dirty="0"/>
              <a:t>教務處報告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43672" y="1916832"/>
            <a:ext cx="6400800" cy="3474720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書包減重</a:t>
            </a:r>
            <a:endParaRPr lang="en-US" altLang="zh-TW" sz="4800" dirty="0"/>
          </a:p>
          <a:p>
            <a:r>
              <a:rPr lang="zh-TW" altLang="en-US" sz="4800" dirty="0"/>
              <a:t>聯絡簿事宜</a:t>
            </a:r>
            <a:endParaRPr lang="en-US" altLang="zh-TW" sz="4800" dirty="0"/>
          </a:p>
          <a:p>
            <a:r>
              <a:rPr lang="zh-TW" altLang="en-US" sz="4800" dirty="0"/>
              <a:t>成績評量</a:t>
            </a:r>
          </a:p>
        </p:txBody>
      </p:sp>
    </p:spTree>
    <p:extLst>
      <p:ext uri="{BB962C8B-B14F-4D97-AF65-F5344CB8AC3E}">
        <p14:creationId xmlns:p14="http://schemas.microsoft.com/office/powerpoint/2010/main" val="144187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5520" y="548680"/>
            <a:ext cx="8640960" cy="5760640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星期一到星期五，上午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分到下午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分，為本校上班上課時間，不開放民眾到學校運動。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校園無圍牆，洽公或家長到校時，先至警衛室登記後才進入校園。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95905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5520" y="548680"/>
            <a:ext cx="8640960" cy="576064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放學後及假日管制學生返回教室，請叮嚀孩子務必帶回當日所需的學用品及作業等。</a:t>
            </a:r>
            <a:endParaRPr lang="en-US" altLang="zh-TW" sz="4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考量民眾與師生安全，非經學校許可，不開放在校園玩棒壘球。</a:t>
            </a:r>
          </a:p>
        </p:txBody>
      </p:sp>
    </p:spTree>
    <p:extLst>
      <p:ext uri="{BB962C8B-B14F-4D97-AF65-F5344CB8AC3E}">
        <p14:creationId xmlns:p14="http://schemas.microsoft.com/office/powerpoint/2010/main" val="2465266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5520" y="548680"/>
            <a:ext cx="8640960" cy="576064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一年級制服及運動服</a:t>
            </a:r>
            <a:r>
              <a:rPr lang="zh-TW" altLang="en-US" sz="4400" b="1">
                <a:latin typeface="標楷體" panose="03000509000000000000" pitchFamily="65" charset="-120"/>
                <a:ea typeface="標楷體" panose="03000509000000000000" pitchFamily="65" charset="-120"/>
              </a:rPr>
              <a:t>部分，預定</a:t>
            </a:r>
            <a:r>
              <a:rPr lang="en-US" altLang="zh-TW" sz="4400" b="1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月中旬分發。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學校飲用水採用逆滲透製水，均定時更換濾芯及每月保養檢修，請安心飲用。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學校每年四月及九月進行環境噴藥消毒，確保校園環境衛生。</a:t>
            </a:r>
          </a:p>
        </p:txBody>
      </p:sp>
    </p:spTree>
    <p:extLst>
      <p:ext uri="{BB962C8B-B14F-4D97-AF65-F5344CB8AC3E}">
        <p14:creationId xmlns:p14="http://schemas.microsoft.com/office/powerpoint/2010/main" val="2937571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47528" y="548680"/>
            <a:ext cx="8568952" cy="5760640"/>
          </a:xfrm>
        </p:spPr>
        <p:txBody>
          <a:bodyPr>
            <a:normAutofit/>
          </a:bodyPr>
          <a:lstStyle/>
          <a:p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配合省躬棒球隊成立，學校爭取到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800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萬元將在超峰公園建設棒球場，培訓省躬小選手。</a:t>
            </a:r>
          </a:p>
        </p:txBody>
      </p:sp>
    </p:spTree>
    <p:extLst>
      <p:ext uri="{BB962C8B-B14F-4D97-AF65-F5344CB8AC3E}">
        <p14:creationId xmlns:p14="http://schemas.microsoft.com/office/powerpoint/2010/main" val="25226581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南棟大樓拆除重建</a:t>
            </a:r>
            <a:endParaRPr lang="en-US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預定</a:t>
            </a:r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107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年進行拆除重建。</a:t>
            </a:r>
            <a:endParaRPr lang="en-US" altLang="zh-TW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一、二年級學生安置在北棟大樓。</a:t>
            </a:r>
          </a:p>
        </p:txBody>
      </p:sp>
    </p:spTree>
    <p:extLst>
      <p:ext uri="{BB962C8B-B14F-4D97-AF65-F5344CB8AC3E}">
        <p14:creationId xmlns:p14="http://schemas.microsoft.com/office/powerpoint/2010/main" val="422541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40423" y="1117438"/>
            <a:ext cx="10318418" cy="4394988"/>
          </a:xfrm>
        </p:spPr>
        <p:txBody>
          <a:bodyPr/>
          <a:lstStyle/>
          <a:p>
            <a:r>
              <a:rPr lang="zh-TW" altLang="en-US" sz="6000" dirty="0">
                <a:latin typeface="+mn-ea"/>
                <a:ea typeface="+mn-ea"/>
              </a:rPr>
              <a:t>輔導室報告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05545" y="5893471"/>
            <a:ext cx="8045373" cy="742279"/>
          </a:xfrm>
        </p:spPr>
        <p:txBody>
          <a:bodyPr/>
          <a:lstStyle/>
          <a:p>
            <a:r>
              <a:rPr lang="en-US" altLang="zh-TW" dirty="0" smtClean="0"/>
              <a:t>106</a:t>
            </a:r>
            <a:r>
              <a:rPr lang="zh-TW" altLang="en-US" dirty="0" smtClean="0"/>
              <a:t>班親會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66734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主要業務報告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133475"/>
            <a:ext cx="10178322" cy="5553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• </a:t>
            </a:r>
            <a:r>
              <a:rPr lang="zh-TW" altLang="en-US" sz="2800" dirty="0"/>
              <a:t>輔導處遇：輔導相關計畫，配置專輔</a:t>
            </a:r>
            <a:r>
              <a:rPr lang="zh-TW" altLang="en-US" sz="2800" dirty="0" smtClean="0"/>
              <a:t>老師</a:t>
            </a:r>
            <a:endParaRPr lang="zh-TW" altLang="en-US" sz="2800" dirty="0"/>
          </a:p>
          <a:p>
            <a:pPr marL="0" indent="0">
              <a:buNone/>
            </a:pPr>
            <a:r>
              <a:rPr lang="en-US" altLang="zh-TW" sz="2800" dirty="0"/>
              <a:t>• </a:t>
            </a:r>
            <a:r>
              <a:rPr lang="zh-TW" altLang="en-US" sz="2800" dirty="0"/>
              <a:t>特殊教育：資優及</a:t>
            </a:r>
            <a:r>
              <a:rPr lang="zh-TW" altLang="en-US" sz="2800" dirty="0" smtClean="0"/>
              <a:t>特殊生</a:t>
            </a:r>
            <a:r>
              <a:rPr lang="zh-TW" altLang="en-US" sz="2800" dirty="0"/>
              <a:t>學習（資源班）</a:t>
            </a:r>
          </a:p>
          <a:p>
            <a:pPr marL="0" indent="0">
              <a:buNone/>
            </a:pPr>
            <a:r>
              <a:rPr lang="en-US" altLang="zh-TW" sz="2800" dirty="0"/>
              <a:t>• </a:t>
            </a:r>
            <a:r>
              <a:rPr lang="zh-TW" altLang="en-US" sz="2800" dirty="0"/>
              <a:t>親職教育：本學期預計</a:t>
            </a:r>
            <a:r>
              <a:rPr lang="zh-TW" altLang="en-US" sz="2800" dirty="0" smtClean="0"/>
              <a:t>辦理</a:t>
            </a:r>
            <a:r>
              <a:rPr lang="en-US" altLang="zh-TW" sz="2800" dirty="0" smtClean="0"/>
              <a:t>2</a:t>
            </a:r>
            <a:r>
              <a:rPr lang="zh-TW" altLang="en-US" sz="2800" dirty="0"/>
              <a:t>場</a:t>
            </a:r>
          </a:p>
          <a:p>
            <a:pPr marL="0" indent="0">
              <a:buNone/>
            </a:pPr>
            <a:r>
              <a:rPr lang="en-US" altLang="zh-TW" sz="2800" dirty="0"/>
              <a:t>• </a:t>
            </a:r>
            <a:r>
              <a:rPr lang="zh-TW" altLang="en-US" sz="2800" dirty="0"/>
              <a:t>其他</a:t>
            </a:r>
            <a:r>
              <a:rPr lang="zh-TW" altLang="en-US" sz="2800" dirty="0" smtClean="0"/>
              <a:t>：</a:t>
            </a:r>
            <a:endParaRPr lang="en-US" altLang="zh-TW" sz="2800" dirty="0"/>
          </a:p>
          <a:p>
            <a:pPr marL="400050" lvl="1" indent="0">
              <a:buNone/>
            </a:pPr>
            <a:r>
              <a:rPr lang="zh-TW" altLang="en-US" sz="2800" dirty="0" smtClean="0"/>
              <a:t>國樂</a:t>
            </a:r>
            <a:r>
              <a:rPr lang="zh-TW" altLang="en-US" sz="2800" dirty="0"/>
              <a:t>社團課程規劃業務統籌：彈撥及中國笛</a:t>
            </a:r>
            <a:r>
              <a:rPr lang="zh-TW" altLang="en-US" sz="2800" dirty="0" smtClean="0"/>
              <a:t>兩組</a:t>
            </a:r>
            <a:endParaRPr lang="zh-TW" altLang="en-US" sz="2800" dirty="0"/>
          </a:p>
          <a:p>
            <a:pPr marL="0" indent="0">
              <a:buNone/>
            </a:pPr>
            <a:r>
              <a:rPr lang="en-US" altLang="zh-TW" sz="2800" dirty="0"/>
              <a:t>• </a:t>
            </a:r>
            <a:r>
              <a:rPr lang="zh-TW" altLang="en-US" sz="2800" dirty="0"/>
              <a:t>家長會</a:t>
            </a:r>
            <a:r>
              <a:rPr lang="zh-TW" altLang="en-US" sz="2800" dirty="0" smtClean="0"/>
              <a:t>業務：</a:t>
            </a:r>
            <a:endParaRPr lang="en-US" altLang="zh-TW" sz="2800" dirty="0" smtClean="0"/>
          </a:p>
          <a:p>
            <a:r>
              <a:rPr lang="zh-TW" altLang="en-US" sz="2800" dirty="0"/>
              <a:t>志工</a:t>
            </a:r>
            <a:r>
              <a:rPr lang="zh-TW" altLang="en-US" sz="2800" dirty="0" smtClean="0"/>
              <a:t>招募：說故事媽媽招募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/>
              <a:t> </a:t>
            </a:r>
            <a:r>
              <a:rPr lang="zh-TW" altLang="en-US" sz="2800" dirty="0" smtClean="0"/>
              <a:t>                     （每週二晨間時間）</a:t>
            </a:r>
            <a:endParaRPr lang="en-US" altLang="zh-TW" sz="2800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0933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資訊安全宣導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400" dirty="0" smtClean="0"/>
              <a:t>請留意孩子上網時間</a:t>
            </a:r>
            <a:endParaRPr lang="en-US" altLang="zh-TW" sz="4400" dirty="0" smtClean="0"/>
          </a:p>
          <a:p>
            <a:r>
              <a:rPr lang="zh-TW" altLang="en-US" sz="4400" dirty="0" smtClean="0"/>
              <a:t>留意孩子上網內容，陪孩子健康上網</a:t>
            </a:r>
            <a:endParaRPr lang="en-US" altLang="zh-TW" sz="4400" dirty="0" smtClean="0"/>
          </a:p>
          <a:p>
            <a:r>
              <a:rPr lang="zh-TW" altLang="en-US" sz="4400" dirty="0" smtClean="0"/>
              <a:t>請留意孩子網路交友情形</a:t>
            </a:r>
            <a:endParaRPr lang="en-US" altLang="zh-TW" sz="4400" dirty="0" smtClean="0"/>
          </a:p>
          <a:p>
            <a:r>
              <a:rPr lang="zh-TW" altLang="en-US" sz="4400" dirty="0" smtClean="0"/>
              <a:t>留意孩子個資不外洩</a:t>
            </a:r>
            <a:endParaRPr lang="en-US" altLang="zh-TW" sz="440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853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</a:rPr>
              <a:t>成績評量</a:t>
            </a:r>
            <a:r>
              <a:rPr lang="zh-TW" altLang="en-US" b="1" dirty="0">
                <a:solidFill>
                  <a:srgbClr val="0070C0"/>
                </a:solidFill>
              </a:rPr>
              <a:t/>
            </a:r>
            <a:br>
              <a:rPr lang="zh-TW" altLang="en-US" b="1" dirty="0">
                <a:solidFill>
                  <a:srgbClr val="0070C0"/>
                </a:solidFill>
              </a:rPr>
            </a:br>
            <a:endParaRPr lang="zh-TW" alt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209675"/>
            <a:ext cx="10178322" cy="4669917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solidFill>
                  <a:srgbClr val="0070C0"/>
                </a:solidFill>
              </a:rPr>
              <a:t>「畢業標準」：</a:t>
            </a:r>
            <a:endParaRPr lang="zh-TW" altLang="en-US" sz="2800" b="1" dirty="0">
              <a:solidFill>
                <a:srgbClr val="0070C0"/>
              </a:solidFill>
            </a:endParaRPr>
          </a:p>
          <a:p>
            <a:pPr marL="560070" indent="-514350">
              <a:buFont typeface="+mj-lt"/>
              <a:buAutoNum type="arabicPeriod"/>
            </a:pPr>
            <a:r>
              <a:rPr lang="zh-TW" altLang="en-US" sz="2800" b="1" dirty="0" smtClean="0">
                <a:solidFill>
                  <a:srgbClr val="0070C0"/>
                </a:solidFill>
              </a:rPr>
              <a:t>   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(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一</a:t>
            </a:r>
            <a:r>
              <a:rPr lang="en-US" altLang="zh-TW" sz="2800" b="1" dirty="0">
                <a:solidFill>
                  <a:srgbClr val="0070C0"/>
                </a:solidFill>
              </a:rPr>
              <a:t>)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學習</a:t>
            </a:r>
            <a:r>
              <a:rPr lang="zh-TW" altLang="en-US" sz="2800" b="1" dirty="0">
                <a:solidFill>
                  <a:srgbClr val="0070C0"/>
                </a:solidFill>
              </a:rPr>
              <a:t>期間扣除學校核可之公、喪、病假，上課總出席率至少達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三分之二</a:t>
            </a:r>
            <a:r>
              <a:rPr lang="zh-TW" altLang="en-US" sz="2800" b="1" dirty="0">
                <a:solidFill>
                  <a:srgbClr val="0070C0"/>
                </a:solidFill>
              </a:rPr>
              <a:t>以上，且經獎懲抵銷後，未滿三大過。</a:t>
            </a:r>
          </a:p>
          <a:p>
            <a:pPr marL="560070" indent="-514350">
              <a:buFont typeface="+mj-lt"/>
              <a:buAutoNum type="arabicPeriod"/>
            </a:pPr>
            <a:r>
              <a:rPr lang="en-US" altLang="zh-TW" sz="2800" b="1" dirty="0" smtClean="0">
                <a:solidFill>
                  <a:srgbClr val="0070C0"/>
                </a:solidFill>
              </a:rPr>
              <a:t>   (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二</a:t>
            </a:r>
            <a:r>
              <a:rPr lang="en-US" altLang="zh-TW" sz="2800" b="1" dirty="0">
                <a:solidFill>
                  <a:srgbClr val="0070C0"/>
                </a:solidFill>
              </a:rPr>
              <a:t>)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七大</a:t>
            </a:r>
            <a:r>
              <a:rPr lang="zh-TW" altLang="en-US" sz="2800" b="1" dirty="0">
                <a:solidFill>
                  <a:srgbClr val="0070C0"/>
                </a:solidFill>
              </a:rPr>
              <a:t>學習領域有四大學習領域以上，其各學習領域之畢業總平均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成績，均</a:t>
            </a:r>
            <a:r>
              <a:rPr lang="zh-TW" altLang="en-US" sz="2800" b="1" dirty="0">
                <a:solidFill>
                  <a:srgbClr val="0070C0"/>
                </a:solidFill>
              </a:rPr>
              <a:t>達丙等以上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「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畢業</a:t>
            </a:r>
            <a:r>
              <a:rPr lang="zh-TW" altLang="zh-TW" sz="2800" b="1" dirty="0">
                <a:solidFill>
                  <a:srgbClr val="0070C0"/>
                </a:solidFill>
              </a:rPr>
              <a:t>總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成績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」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：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pPr marL="560070" indent="-514350">
              <a:buFont typeface="+mj-lt"/>
              <a:buAutoNum type="arabicPeriod"/>
            </a:pPr>
            <a:r>
              <a:rPr lang="en-US" altLang="zh-TW" sz="2800" b="1" dirty="0">
                <a:solidFill>
                  <a:srgbClr val="0070C0"/>
                </a:solidFill>
              </a:rPr>
              <a:t> 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  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以</a:t>
            </a:r>
            <a:r>
              <a:rPr lang="zh-TW" altLang="zh-TW" sz="2800" b="1" dirty="0">
                <a:solidFill>
                  <a:srgbClr val="0070C0"/>
                </a:solidFill>
              </a:rPr>
              <a:t>各學期總成績合併計算，其中一、二年級各佔百分之十；三、四年級各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佔百分之十五</a:t>
            </a:r>
            <a:r>
              <a:rPr lang="zh-TW" altLang="zh-TW" sz="2800" b="1" dirty="0">
                <a:solidFill>
                  <a:srgbClr val="0070C0"/>
                </a:solidFill>
              </a:rPr>
              <a:t>；五、六年級各佔百分之二十五。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45573" y="609600"/>
            <a:ext cx="10453254" cy="135636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</a:rPr>
              <a:t>「無力繳交代收代辦費」＆「弱勢學生教科書補助」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524001"/>
            <a:ext cx="10178322" cy="5076824"/>
          </a:xfrm>
        </p:spPr>
        <p:txBody>
          <a:bodyPr>
            <a:noAutofit/>
          </a:bodyPr>
          <a:lstStyle/>
          <a:p>
            <a:r>
              <a:rPr lang="zh-TW" altLang="zh-TW" sz="2800" b="1" dirty="0">
                <a:solidFill>
                  <a:srgbClr val="0070C0"/>
                </a:solidFill>
              </a:rPr>
              <a:t>申請資格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：低</a:t>
            </a:r>
            <a:r>
              <a:rPr lang="zh-TW" altLang="zh-TW" sz="2800" b="1" dirty="0">
                <a:solidFill>
                  <a:srgbClr val="0070C0"/>
                </a:solidFill>
              </a:rPr>
              <a:t>、中低收入戶、身心障礙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學生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、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原住民、</a:t>
            </a:r>
            <a:r>
              <a:rPr lang="zh-TW" altLang="zh-TW" sz="2800" b="1" dirty="0">
                <a:solidFill>
                  <a:srgbClr val="0070C0"/>
                </a:solidFill>
              </a:rPr>
              <a:t>身心障礙人士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子女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、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導師</a:t>
            </a:r>
            <a:r>
              <a:rPr lang="zh-TW" altLang="zh-TW" sz="2800" b="1" dirty="0">
                <a:solidFill>
                  <a:srgbClr val="0070C0"/>
                </a:solidFill>
              </a:rPr>
              <a:t>家訪認定需補助之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學生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補助項目：</a:t>
            </a:r>
            <a:r>
              <a:rPr lang="zh-TW" altLang="zh-TW" sz="2800" b="1" dirty="0">
                <a:solidFill>
                  <a:srgbClr val="0070C0"/>
                </a:solidFill>
              </a:rPr>
              <a:t>教科書書籍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費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、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團體保險費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>
                <a:solidFill>
                  <a:srgbClr val="0070C0"/>
                </a:solidFill>
              </a:rPr>
              <a:t>「導師認定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」、「其他縣市之低收、中低收入戶」學生，</a:t>
            </a:r>
            <a:r>
              <a:rPr lang="zh-TW" altLang="en-US" sz="2800" b="1" dirty="0">
                <a:solidFill>
                  <a:srgbClr val="0070C0"/>
                </a:solidFill>
              </a:rPr>
              <a:t>教科書補助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上限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500</a:t>
            </a:r>
            <a:r>
              <a:rPr lang="zh-TW" altLang="en-US" sz="2800" b="1" dirty="0">
                <a:solidFill>
                  <a:srgbClr val="0070C0"/>
                </a:solidFill>
              </a:rPr>
              <a:t>元，超額需自付。「中度以下身障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生及</a:t>
            </a:r>
            <a:r>
              <a:rPr lang="zh-TW" altLang="en-US" sz="2800" b="1" dirty="0">
                <a:solidFill>
                  <a:srgbClr val="0070C0"/>
                </a:solidFill>
              </a:rPr>
              <a:t>身障子女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」需</a:t>
            </a:r>
            <a:r>
              <a:rPr lang="zh-TW" altLang="en-US" sz="2800" b="1" dirty="0">
                <a:solidFill>
                  <a:srgbClr val="0070C0"/>
                </a:solidFill>
              </a:rPr>
              <a:t>自付團體保險費。</a:t>
            </a:r>
          </a:p>
        </p:txBody>
      </p:sp>
    </p:spTree>
    <p:extLst>
      <p:ext uri="{BB962C8B-B14F-4D97-AF65-F5344CB8AC3E}">
        <p14:creationId xmlns:p14="http://schemas.microsoft.com/office/powerpoint/2010/main" val="396798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臺南市「學生卡」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171575"/>
            <a:ext cx="10178322" cy="5438775"/>
          </a:xfrm>
        </p:spPr>
        <p:txBody>
          <a:bodyPr/>
          <a:lstStyle/>
          <a:p>
            <a:r>
              <a:rPr lang="zh-TW" altLang="en-US" sz="2800" b="1" dirty="0" smtClean="0">
                <a:solidFill>
                  <a:srgbClr val="0070C0"/>
                </a:solidFill>
              </a:rPr>
              <a:t>一年級新生「學生卡個人資料處理同意授權書」。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學生卡功能：臺南市圖書館借閱、搭乘公共運輸工具、小額消費、觀光景點優惠。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未繳交「授權書」之學生：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altLang="zh-TW" sz="2800" b="1" dirty="0" smtClean="0">
                <a:solidFill>
                  <a:srgbClr val="0070C0"/>
                </a:solidFill>
              </a:rPr>
              <a:t>   1.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可拿到學生卡，但僅具有臺</a:t>
            </a:r>
            <a:r>
              <a:rPr lang="zh-TW" altLang="en-US" sz="2800" b="1" dirty="0">
                <a:solidFill>
                  <a:srgbClr val="0070C0"/>
                </a:solidFill>
              </a:rPr>
              <a:t>南市圖書館借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閱功能。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altLang="zh-TW" sz="2800" b="1" dirty="0" smtClean="0">
                <a:solidFill>
                  <a:srgbClr val="0070C0"/>
                </a:solidFill>
              </a:rPr>
              <a:t>   2.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如於在學期間欲重新開啟一卡通功能，需繳回授權書方可受理。</a:t>
            </a:r>
            <a:endParaRPr lang="en-US" altLang="zh-TW" sz="2800" b="1" dirty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905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課後照顧班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162051"/>
            <a:ext cx="10178322" cy="5514974"/>
          </a:xfrm>
        </p:spPr>
        <p:txBody>
          <a:bodyPr>
            <a:normAutofit/>
          </a:bodyPr>
          <a:lstStyle/>
          <a:p>
            <a:endParaRPr lang="en-US" altLang="zh-TW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教學經驗豐富</a:t>
            </a:r>
            <a:endParaRPr lang="en-US" altLang="zh-TW" sz="2800" b="1" dirty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減輕家長負擔：個別指導學生，針對一年級新生，採一對一指導作業。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pPr marL="85725" indent="-41275"/>
            <a:r>
              <a:rPr lang="zh-TW" altLang="en-US" sz="2800" b="1" dirty="0" smtClean="0">
                <a:solidFill>
                  <a:srgbClr val="0070C0"/>
                </a:solidFill>
              </a:rPr>
              <a:t>月考前加強復習。</a:t>
            </a:r>
            <a:endParaRPr lang="en-US" altLang="zh-TW" sz="2800" b="1" dirty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活動空間大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zh-TW" sz="2800" b="1" dirty="0" smtClean="0">
                <a:solidFill>
                  <a:srgbClr val="0070C0"/>
                </a:solidFill>
              </a:rPr>
              <a:t>低</a:t>
            </a:r>
            <a:r>
              <a:rPr lang="zh-TW" altLang="zh-TW" sz="2800" b="1" dirty="0">
                <a:solidFill>
                  <a:srgbClr val="0070C0"/>
                </a:solidFill>
              </a:rPr>
              <a:t>收入戶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子女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、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身心</a:t>
            </a:r>
            <a:r>
              <a:rPr lang="zh-TW" altLang="zh-TW" sz="2800" b="1" dirty="0">
                <a:solidFill>
                  <a:srgbClr val="0070C0"/>
                </a:solidFill>
              </a:rPr>
              <a:t>障礙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學生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、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原住民</a:t>
            </a:r>
            <a:r>
              <a:rPr lang="zh-TW" altLang="zh-TW" sz="2800" b="1" dirty="0">
                <a:solidFill>
                  <a:srgbClr val="0070C0"/>
                </a:solidFill>
              </a:rPr>
              <a:t>籍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學生</a:t>
            </a:r>
            <a:r>
              <a:rPr lang="zh-TW" altLang="zh-TW" sz="2800" b="1" dirty="0">
                <a:solidFill>
                  <a:srgbClr val="0070C0"/>
                </a:solidFill>
              </a:rPr>
              <a:t>得優先免費參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加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。</a:t>
            </a:r>
            <a:endParaRPr lang="zh-TW" altLang="zh-TW" sz="2800" b="1" dirty="0">
              <a:solidFill>
                <a:srgbClr val="0070C0"/>
              </a:solidFill>
            </a:endParaRPr>
          </a:p>
          <a:p>
            <a:endParaRPr lang="zh-TW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30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補 校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招收對象：外籍配偶、失學民眾。</a:t>
            </a:r>
            <a:endParaRPr lang="en-US" altLang="zh-TW" sz="2800" b="1" dirty="0" smtClean="0">
              <a:solidFill>
                <a:srgbClr val="0070C0"/>
              </a:solidFill>
            </a:endParaRPr>
          </a:p>
          <a:p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上課時間：週一～四晚間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7:00-9:30</a:t>
            </a:r>
          </a:p>
          <a:p>
            <a:endParaRPr lang="en-US" altLang="zh-TW" sz="2800" b="1" dirty="0" smtClean="0">
              <a:solidFill>
                <a:srgbClr val="0070C0"/>
              </a:solidFill>
            </a:endParaRPr>
          </a:p>
          <a:p>
            <a:r>
              <a:rPr lang="zh-TW" altLang="en-US" sz="2800" b="1" dirty="0" smtClean="0">
                <a:solidFill>
                  <a:srgbClr val="0070C0"/>
                </a:solidFill>
              </a:rPr>
              <a:t>歡迎有興趣報名的民眾，電洽教務處註冊組陳老師（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2622460 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分機</a:t>
            </a:r>
            <a:r>
              <a:rPr lang="en-US" altLang="zh-TW" sz="2800" b="1" dirty="0" smtClean="0">
                <a:solidFill>
                  <a:srgbClr val="0070C0"/>
                </a:solidFill>
              </a:rPr>
              <a:t>710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）</a:t>
            </a:r>
            <a:endParaRPr lang="zh-TW" alt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7706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夏至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自然力">
  <a:themeElements>
    <a:clrScheme name="自然力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自然力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自然力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16</TotalTime>
  <Words>1364</Words>
  <Application>Microsoft Office PowerPoint</Application>
  <PresentationFormat>寬螢幕</PresentationFormat>
  <Paragraphs>199</Paragraphs>
  <Slides>36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19</vt:i4>
      </vt:variant>
      <vt:variant>
        <vt:lpstr>佈景主題</vt:lpstr>
      </vt:variant>
      <vt:variant>
        <vt:i4>7</vt:i4>
      </vt:variant>
      <vt:variant>
        <vt:lpstr>投影片標題</vt:lpstr>
      </vt:variant>
      <vt:variant>
        <vt:i4>36</vt:i4>
      </vt:variant>
    </vt:vector>
  </HeadingPairs>
  <TitlesOfParts>
    <vt:vector size="62" baseType="lpstr">
      <vt:lpstr>文鼎甜妞體B</vt:lpstr>
      <vt:lpstr>文鼎粗行楷</vt:lpstr>
      <vt:lpstr>文鼎粗隸</vt:lpstr>
      <vt:lpstr>華康POP1體W5</vt:lpstr>
      <vt:lpstr>華康墨字體(P)</vt:lpstr>
      <vt:lpstr>微軟正黑體</vt:lpstr>
      <vt:lpstr>新細明體</vt:lpstr>
      <vt:lpstr>標楷體</vt:lpstr>
      <vt:lpstr>Arial</vt:lpstr>
      <vt:lpstr>Consolas</vt:lpstr>
      <vt:lpstr>Corbel</vt:lpstr>
      <vt:lpstr>Gill Sans MT</vt:lpstr>
      <vt:lpstr>Impact</vt:lpstr>
      <vt:lpstr>Palatino Linotype</vt:lpstr>
      <vt:lpstr>Times New Roman</vt:lpstr>
      <vt:lpstr>Verdana</vt:lpstr>
      <vt:lpstr>Wingdings</vt:lpstr>
      <vt:lpstr>Wingdings 2</vt:lpstr>
      <vt:lpstr>Wingdings 3</vt:lpstr>
      <vt:lpstr>Badge</vt:lpstr>
      <vt:lpstr>夏至</vt:lpstr>
      <vt:lpstr>地鐵</vt:lpstr>
      <vt:lpstr>自然力</vt:lpstr>
      <vt:lpstr>1_地鐵</vt:lpstr>
      <vt:lpstr>2_地鐵</vt:lpstr>
      <vt:lpstr>3_地鐵</vt:lpstr>
      <vt:lpstr>106學年班親會</vt:lpstr>
      <vt:lpstr>教務處報告 </vt:lpstr>
      <vt:lpstr>教務處報告</vt:lpstr>
      <vt:lpstr>資訊安全宣導</vt:lpstr>
      <vt:lpstr>成績評量 </vt:lpstr>
      <vt:lpstr>「無力繳交代收代辦費」＆「弱勢學生教科書補助」</vt:lpstr>
      <vt:lpstr>臺南市「學生卡」</vt:lpstr>
      <vt:lpstr>課後照顧班</vt:lpstr>
      <vt:lpstr>補 校</vt:lpstr>
      <vt:lpstr>訓導處</vt:lpstr>
      <vt:lpstr>交通安全宣導事項-上學路線</vt:lpstr>
      <vt:lpstr>PowerPoint 簡報</vt:lpstr>
      <vt:lpstr>交通安全宣導事項-放學路線</vt:lpstr>
      <vt:lpstr>PowerPoint 簡報</vt:lpstr>
      <vt:lpstr>交安注意事項</vt:lpstr>
      <vt:lpstr>訓導處</vt:lpstr>
      <vt:lpstr>衛生宣導</vt:lpstr>
      <vt:lpstr>衛生宣導</vt:lpstr>
      <vt:lpstr>各類團隊</vt:lpstr>
      <vt:lpstr>PowerPoint 簡報</vt:lpstr>
      <vt:lpstr>PowerPoint 簡報</vt:lpstr>
      <vt:lpstr>♀♂愛滋病傳染途徑 1.性行為 2.血液交換-吸毒者共用針頭、刺青等………。若疑似感染請至醫療院所檢查，千萬不可去捐血中心捐血，捐血中心即使檢驗出HIV感染，也不會另行通知。 3.母子垂直感染 ＊日常生活如一起用餐、上課、上班、游泳、      共用電話或水龍頭、擁抱等……是不會傳      染愛滋病的，請勿歧視愛滋病患，剝奪其       就學及就業權利。 </vt:lpstr>
      <vt:lpstr>PowerPoint 簡報</vt:lpstr>
      <vt:lpstr>PowerPoint 簡報</vt:lpstr>
      <vt:lpstr>衛生組節電宣導</vt:lpstr>
      <vt:lpstr>總務處報告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輔導室報告</vt:lpstr>
      <vt:lpstr>主要業務報告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106學年班親會</dc:title>
  <dc:creator>student</dc:creator>
  <cp:lastModifiedBy>student</cp:lastModifiedBy>
  <cp:revision>5</cp:revision>
  <dcterms:created xsi:type="dcterms:W3CDTF">2017-09-14T06:26:16Z</dcterms:created>
  <dcterms:modified xsi:type="dcterms:W3CDTF">2017-09-15T12:13:48Z</dcterms:modified>
</cp:coreProperties>
</file>