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64" r:id="rId4"/>
    <p:sldId id="272" r:id="rId5"/>
    <p:sldId id="271" r:id="rId6"/>
    <p:sldId id="267" r:id="rId7"/>
    <p:sldId id="273" r:id="rId8"/>
    <p:sldId id="274" r:id="rId9"/>
    <p:sldId id="262" r:id="rId10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8D"/>
    <a:srgbClr val="FFFB65"/>
    <a:srgbClr val="B0DD7F"/>
    <a:srgbClr val="FEEF94"/>
    <a:srgbClr val="EEE300"/>
    <a:srgbClr val="FFD85D"/>
    <a:srgbClr val="F8F80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83" autoAdjust="0"/>
  </p:normalViewPr>
  <p:slideViewPr>
    <p:cSldViewPr snapToObjects="1">
      <p:cViewPr varScale="1">
        <p:scale>
          <a:sx n="34" d="100"/>
          <a:sy n="34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24820823-48D0-46C9-AE2D-EDEE44B564E6}" type="datetimeFigureOut">
              <a:rPr lang="zh-TW" altLang="en-US"/>
              <a:pPr>
                <a:defRPr/>
              </a:pPr>
              <a:t>2015/11/6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F45173D5-8F80-4F9A-80A2-EF9D02EE47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5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73273-0F38-4E27-AD3B-77F6FF181334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 </a:t>
            </a: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272F2-FDB4-4266-BD5E-2E41F60154C2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4C63D-4A93-46BC-86F8-5C0C0A558E67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0E91C-4461-441F-8B7E-B26A4D19E6BC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726C2-082C-4474-AD1D-C1C3485218AD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4D5B8-CDF4-4D56-96EC-98DC04C19341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3E682-2C17-4E42-AB12-4B275AD5CA04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A32D-6F61-4C4D-9785-C2BEE6B41BEA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01C7-334D-4737-B078-9433961BD8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A387-00AC-4D54-AF0A-D58967B37456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40B5-BBC9-451F-A45D-389E63161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3426-D90F-4644-9584-FF40788CCD08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7A40-B558-4FF8-8AF6-7A8C61ECEB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 userDrawn="1"/>
        </p:nvSpPr>
        <p:spPr>
          <a:xfrm>
            <a:off x="0" y="333375"/>
            <a:ext cx="9144000" cy="6524625"/>
          </a:xfrm>
          <a:prstGeom prst="rect">
            <a:avLst/>
          </a:prstGeom>
          <a:gradFill>
            <a:gsLst>
              <a:gs pos="0">
                <a:srgbClr val="FCFBD5"/>
              </a:gs>
              <a:gs pos="100000">
                <a:srgbClr val="E7F9F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" name="Picture 2" descr="C:\Documents and Settings\livy\Local Settings\Temporary Internet Files\Content.IE5\4SHIRRBF\MC900434821[1]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3175"/>
            <a:ext cx="2800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B5ED-C0BC-45A8-BFE0-224ACDBE4747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A05D-1A1E-4C8F-9134-D021FB5347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A2E1-9618-4116-8934-A513C6608F3D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D5BC-4F77-49AB-8056-40F837496A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31E9-5476-4127-8994-26D8278477C0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B7D6-2EFE-4674-BC50-A1684062A1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83B6-7090-426C-8AF1-AB1AB1195F5C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6249-C2F7-41BB-8923-E294DCBE12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3EF3-D19B-4D60-8390-55CD8B9D2597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A3D3-6E55-4D8B-B0A1-BB46570336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873E-171D-4A35-8C66-339C2C29D7CE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CF0C-6473-4D27-AE1F-A50B987C55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80EC-24EA-416B-BBC0-2C5255EE0FB8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ED35-0E77-4E6A-B734-BB48C37AD6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C6FD-D7B2-4F0F-A0F4-EFDC578B87BD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D6E2-57E9-4DD4-8199-67DF6E6BED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F36AD3-2091-49DF-AB70-CDAB08458170}" type="datetimeFigureOut">
              <a:rPr lang="zh-TW" altLang="en-US"/>
              <a:pPr>
                <a:defRPr/>
              </a:pPr>
              <a:t>2015/11/6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0CF553-3331-4251-8969-6E1F5ACCFB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6" r:id="rId4"/>
    <p:sldLayoutId id="2147483675" r:id="rId5"/>
    <p:sldLayoutId id="2147483667" r:id="rId6"/>
    <p:sldLayoutId id="2147483668" r:id="rId7"/>
    <p:sldLayoutId id="2147483676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pa.gov.tw/Bhpnet/Web/HealthTopic/TopicBulletin.aspx?No=201003040002&amp;parentid=201003040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1357313"/>
            <a:ext cx="7848600" cy="1927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zh-TW" sz="4800" cap="none" smtClean="0">
                <a:latin typeface="微軟正黑體" pitchFamily="34" charset="-120"/>
                <a:ea typeface="標楷體" pitchFamily="65" charset="-120"/>
                <a:cs typeface="華康娃娃體"/>
              </a:rPr>
              <a:t>國小學童臼齒窩溝封填</a:t>
            </a:r>
            <a:r>
              <a:rPr lang="en-US" altLang="zh-TW" sz="4800" cap="none" smtClean="0">
                <a:latin typeface="微軟正黑體" pitchFamily="34" charset="-120"/>
                <a:ea typeface="標楷體" pitchFamily="65" charset="-120"/>
                <a:cs typeface="華康娃娃體"/>
              </a:rPr>
              <a:t/>
            </a:r>
            <a:br>
              <a:rPr lang="en-US" altLang="zh-TW" sz="4800" cap="none" smtClean="0">
                <a:latin typeface="微軟正黑體" pitchFamily="34" charset="-120"/>
                <a:ea typeface="標楷體" pitchFamily="65" charset="-120"/>
                <a:cs typeface="華康娃娃體"/>
              </a:rPr>
            </a:br>
            <a:r>
              <a:rPr lang="zh-TW" altLang="zh-TW" sz="4800" cap="none" smtClean="0">
                <a:latin typeface="微軟正黑體" pitchFamily="34" charset="-120"/>
                <a:ea typeface="標楷體" pitchFamily="65" charset="-120"/>
                <a:cs typeface="華康娃娃體"/>
              </a:rPr>
              <a:t>補助服務方案</a:t>
            </a:r>
            <a:endParaRPr lang="zh-TW" altLang="en-US" sz="5000" cap="none" smtClean="0">
              <a:latin typeface="微軟正黑體" pitchFamily="34" charset="-120"/>
              <a:ea typeface="標楷體" pitchFamily="65" charset="-120"/>
              <a:cs typeface="華康娃娃體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7813" y="3167063"/>
            <a:ext cx="463391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4451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388" y="350838"/>
            <a:ext cx="1728787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2700" b="1" smtClean="0">
                <a:ea typeface="標楷體" pitchFamily="65" charset="-120"/>
              </a:rPr>
              <a:t>背景說明</a:t>
            </a:r>
          </a:p>
        </p:txBody>
      </p:sp>
      <p:sp>
        <p:nvSpPr>
          <p:cNvPr id="5" name="橢圓 4"/>
          <p:cNvSpPr/>
          <p:nvPr/>
        </p:nvSpPr>
        <p:spPr>
          <a:xfrm>
            <a:off x="4175125" y="4800600"/>
            <a:ext cx="325438" cy="311150"/>
          </a:xfrm>
          <a:prstGeom prst="ellipse">
            <a:avLst/>
          </a:prstGeom>
          <a:solidFill>
            <a:srgbClr val="B4EA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雲朵形 5"/>
          <p:cNvSpPr/>
          <p:nvPr/>
        </p:nvSpPr>
        <p:spPr>
          <a:xfrm>
            <a:off x="755650" y="4371975"/>
            <a:ext cx="7739063" cy="2200275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zh-TW" sz="2000">
                <a:solidFill>
                  <a:srgbClr val="FFFFFF"/>
                </a:solidFill>
                <a:ea typeface="標楷體" pitchFamily="65" charset="-120"/>
              </a:rPr>
              <a:t>兒童口腔保健應從乳牙開始，齲齒產生的口腔健康問題不僅會影響咀嚼、發音及美觀，甚至影響未來恆牙的生長、發育及健康。</a:t>
            </a:r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 rot="614697">
            <a:off x="6802438" y="4295775"/>
            <a:ext cx="1955800" cy="796925"/>
          </a:xfrm>
          <a:prstGeom prst="rect">
            <a:avLst/>
          </a:prstGeom>
          <a:solidFill>
            <a:srgbClr val="FFFF00"/>
          </a:solidFill>
          <a:ln w="264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000" b="1">
                <a:ea typeface="標楷體" pitchFamily="65" charset="-120"/>
              </a:rPr>
              <a:t>兒童</a:t>
            </a:r>
            <a:r>
              <a:rPr kumimoji="0" lang="zh-TW" altLang="zh-TW" sz="2000" b="1">
                <a:ea typeface="標楷體" pitchFamily="65" charset="-120"/>
              </a:rPr>
              <a:t>口腔</a:t>
            </a:r>
            <a:r>
              <a:rPr kumimoji="0" lang="zh-TW" altLang="en-US" sz="2000" b="1">
                <a:ea typeface="標楷體" pitchFamily="65" charset="-120"/>
              </a:rPr>
              <a:t>健康</a:t>
            </a:r>
            <a:endParaRPr kumimoji="0" lang="en-US" altLang="zh-TW" sz="2000" b="1">
              <a:ea typeface="標楷體" pitchFamily="65" charset="-120"/>
            </a:endParaRPr>
          </a:p>
          <a:p>
            <a:pPr algn="ctr"/>
            <a:r>
              <a:rPr kumimoji="0" lang="zh-TW" altLang="en-US" sz="2000" b="1">
                <a:ea typeface="標楷體" pitchFamily="65" charset="-120"/>
              </a:rPr>
              <a:t>的影響</a:t>
            </a:r>
          </a:p>
        </p:txBody>
      </p:sp>
      <p:sp>
        <p:nvSpPr>
          <p:cNvPr id="9" name="等腰三角形 8"/>
          <p:cNvSpPr/>
          <p:nvPr/>
        </p:nvSpPr>
        <p:spPr>
          <a:xfrm flipV="1">
            <a:off x="7164388" y="4941888"/>
            <a:ext cx="182562" cy="70961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雲朵形 10"/>
          <p:cNvSpPr/>
          <p:nvPr/>
        </p:nvSpPr>
        <p:spPr>
          <a:xfrm>
            <a:off x="2011363" y="706438"/>
            <a:ext cx="6683375" cy="314325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600" dirty="0"/>
          </a:p>
        </p:txBody>
      </p:sp>
      <p:sp>
        <p:nvSpPr>
          <p:cNvPr id="16391" name="文字方塊 13"/>
          <p:cNvSpPr txBox="1">
            <a:spLocks noChangeArrowheads="1"/>
          </p:cNvSpPr>
          <p:nvPr/>
        </p:nvSpPr>
        <p:spPr bwMode="auto">
          <a:xfrm>
            <a:off x="2916238" y="1509713"/>
            <a:ext cx="52149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我國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2011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兒童</a:t>
            </a:r>
            <a:r>
              <a:rPr kumimoji="0" lang="zh-TW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齲齒率高達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79.3%</a:t>
            </a:r>
            <a:r>
              <a:rPr kumimoji="0" lang="zh-TW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kumimoji="0" lang="en-US" altLang="zh-TW" sz="20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與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OECD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國家相比，排行倒數第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0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charset="0"/>
              <a:buChar char="•"/>
            </a:pP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我國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2012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歲恆齒齲齒指數為</a:t>
            </a:r>
            <a:r>
              <a:rPr kumimoji="0" lang="en-US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2.5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顆；</a:t>
            </a:r>
            <a:endParaRPr kumimoji="0" lang="en-US" altLang="zh-TW" sz="20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與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34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OECD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國家相比，排行倒數第</a:t>
            </a:r>
            <a:r>
              <a:rPr kumimoji="0"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buFont typeface="Arial" charset="0"/>
              <a:buChar char="•"/>
            </a:pPr>
            <a:endParaRPr kumimoji="0" lang="zh-TW" altLang="en-US" sz="200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16" name="等腰三角形 15"/>
          <p:cNvSpPr/>
          <p:nvPr/>
        </p:nvSpPr>
        <p:spPr>
          <a:xfrm rot="20558822" flipV="1">
            <a:off x="2779713" y="944563"/>
            <a:ext cx="141287" cy="101282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 rot="-754425">
            <a:off x="2063750" y="700088"/>
            <a:ext cx="2084388" cy="796925"/>
          </a:xfrm>
          <a:prstGeom prst="rect">
            <a:avLst/>
          </a:prstGeom>
          <a:solidFill>
            <a:srgbClr val="FFFF00"/>
          </a:solidFill>
          <a:ln w="264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000" b="1">
                <a:ea typeface="標楷體" pitchFamily="65" charset="-120"/>
              </a:rPr>
              <a:t>我國兒童蛀牙</a:t>
            </a:r>
            <a:endParaRPr kumimoji="0" lang="en-US" altLang="zh-TW" sz="2000" b="1">
              <a:ea typeface="標楷體" pitchFamily="65" charset="-120"/>
            </a:endParaRPr>
          </a:p>
          <a:p>
            <a:pPr algn="ctr"/>
            <a:r>
              <a:rPr kumimoji="0" lang="zh-TW" altLang="en-US" sz="2000" b="1">
                <a:ea typeface="標楷體" pitchFamily="65" charset="-120"/>
              </a:rPr>
              <a:t>問題嚴重</a:t>
            </a:r>
          </a:p>
        </p:txBody>
      </p:sp>
      <p:pic>
        <p:nvPicPr>
          <p:cNvPr id="16394" name="Picture 2" descr="C:\Documents and Settings\carina.ho\Local Settings\Temporary Internet Files\Content.IE5\W2OXT3VV\MC90044180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9815">
            <a:off x="5686425" y="5622925"/>
            <a:ext cx="10429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76127" flipH="1">
            <a:off x="6891338" y="2736850"/>
            <a:ext cx="15589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單箭頭接點 21"/>
          <p:cNvCxnSpPr/>
          <p:nvPr/>
        </p:nvCxnSpPr>
        <p:spPr>
          <a:xfrm flipV="1">
            <a:off x="755650" y="4005263"/>
            <a:ext cx="7993063" cy="714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892175" y="4064000"/>
            <a:ext cx="7993063" cy="7302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8" name="Picture 2" descr="C:\Documents and Settings\carina.ho\Local Settings\Temporary Internet Files\Content.IE5\UHGHX5BT\MC90044180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563" y="4448175"/>
            <a:ext cx="10112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雲朵形 10"/>
          <p:cNvSpPr>
            <a:spLocks/>
          </p:cNvSpPr>
          <p:nvPr/>
        </p:nvSpPr>
        <p:spPr bwMode="auto">
          <a:xfrm>
            <a:off x="250825" y="2924175"/>
            <a:ext cx="6481763" cy="19446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FF"/>
          </a:solidFill>
          <a:ln w="26416" cap="flat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827088" y="3284538"/>
            <a:ext cx="518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歲齲齒率由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2011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年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79.3%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降至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2017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56%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2020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年降至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40%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歲齲齒指數由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2012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年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2.5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顆降至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2017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1.75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顆，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2020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年降至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1.3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顆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等腰三角形 15"/>
          <p:cNvSpPr>
            <a:spLocks noChangeArrowheads="1"/>
          </p:cNvSpPr>
          <p:nvPr/>
        </p:nvSpPr>
        <p:spPr bwMode="auto">
          <a:xfrm rot="20558822" flipV="1">
            <a:off x="468313" y="2921000"/>
            <a:ext cx="141287" cy="10128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6425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402" name="矩形 14"/>
          <p:cNvSpPr>
            <a:spLocks noChangeArrowheads="1"/>
          </p:cNvSpPr>
          <p:nvPr/>
        </p:nvSpPr>
        <p:spPr bwMode="auto">
          <a:xfrm>
            <a:off x="179388" y="2636838"/>
            <a:ext cx="2879725" cy="647700"/>
          </a:xfrm>
          <a:prstGeom prst="rect">
            <a:avLst/>
          </a:prstGeom>
          <a:solidFill>
            <a:srgbClr val="FFFF00"/>
          </a:solidFill>
          <a:ln w="264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我國兒童口腔健康</a:t>
            </a:r>
            <a:r>
              <a:rPr kumimoji="0" lang="en-US" altLang="zh-TW" sz="2000" b="1">
                <a:latin typeface="標楷體" pitchFamily="65" charset="-120"/>
                <a:ea typeface="標楷體" pitchFamily="65" charset="-120"/>
              </a:rPr>
              <a:t>2020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年要達成雙目標減半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pic>
        <p:nvPicPr>
          <p:cNvPr id="16403" name="圖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1175" y="5845175"/>
            <a:ext cx="10128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橢圓 55"/>
          <p:cNvSpPr/>
          <p:nvPr/>
        </p:nvSpPr>
        <p:spPr>
          <a:xfrm>
            <a:off x="8675688" y="1868488"/>
            <a:ext cx="166687" cy="158750"/>
          </a:xfrm>
          <a:prstGeom prst="ellipse">
            <a:avLst/>
          </a:prstGeom>
          <a:solidFill>
            <a:srgbClr val="ECB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sz="3100">
              <a:solidFill>
                <a:srgbClr val="FFFFFF"/>
              </a:solidFill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8443913" y="3724275"/>
            <a:ext cx="166687" cy="158750"/>
          </a:xfrm>
          <a:prstGeom prst="ellipse">
            <a:avLst/>
          </a:prstGeom>
          <a:solidFill>
            <a:srgbClr val="ECB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sz="3100">
              <a:solidFill>
                <a:srgbClr val="FFFFFF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8610600" y="3275013"/>
            <a:ext cx="196850" cy="188912"/>
          </a:xfrm>
          <a:prstGeom prst="ellipse">
            <a:avLst/>
          </a:prstGeom>
          <a:solidFill>
            <a:srgbClr val="FFF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sz="3100">
              <a:solidFill>
                <a:srgbClr val="FFFFFF"/>
              </a:solidFill>
            </a:endParaRPr>
          </a:p>
        </p:txBody>
      </p:sp>
      <p:pic>
        <p:nvPicPr>
          <p:cNvPr id="18436" name="Picture 2" descr="C:\Documents and Settings\livy\Local Settings\Temporary Internet Files\Content.IE5\4SHIRRBF\MC90043482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88988"/>
            <a:ext cx="4841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文字方塊 22"/>
          <p:cNvSpPr txBox="1">
            <a:spLocks noChangeArrowheads="1"/>
          </p:cNvSpPr>
          <p:nvPr/>
        </p:nvSpPr>
        <p:spPr bwMode="auto">
          <a:xfrm>
            <a:off x="-3000375" y="2352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-2649538" y="5091113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齲齒</a:t>
            </a:r>
          </a:p>
        </p:txBody>
      </p:sp>
      <p:sp>
        <p:nvSpPr>
          <p:cNvPr id="43" name="標題 1"/>
          <p:cNvSpPr>
            <a:spLocks noGrp="1"/>
          </p:cNvSpPr>
          <p:nvPr>
            <p:ph type="title"/>
          </p:nvPr>
        </p:nvSpPr>
        <p:spPr>
          <a:xfrm>
            <a:off x="233363" y="350838"/>
            <a:ext cx="7218362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2700" b="1" smtClean="0">
                <a:latin typeface="標楷體" pitchFamily="65" charset="-120"/>
                <a:ea typeface="標楷體" pitchFamily="65" charset="-120"/>
              </a:rPr>
              <a:t>衛生福利部國民健康署</a:t>
            </a:r>
            <a:r>
              <a:rPr lang="en-US" altLang="zh-TW" sz="27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700" b="1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700" b="1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700" b="1" smtClean="0">
                <a:latin typeface="標楷體" pitchFamily="65" charset="-120"/>
                <a:ea typeface="標楷體" pitchFamily="65" charset="-120"/>
              </a:rPr>
              <a:t>已提供之氟化物防齲措施</a:t>
            </a:r>
          </a:p>
        </p:txBody>
      </p:sp>
      <p:pic>
        <p:nvPicPr>
          <p:cNvPr id="18440" name="Picture 2" descr="C:\Documents and Settings\carina.ho\Local Settings\Temporary Internet Files\Content.IE5\W2OXT3VV\MC90044180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9815">
            <a:off x="6461125" y="985838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橢圓 52"/>
          <p:cNvSpPr/>
          <p:nvPr/>
        </p:nvSpPr>
        <p:spPr>
          <a:xfrm>
            <a:off x="2124075" y="1196975"/>
            <a:ext cx="325438" cy="309563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3713163" y="1241425"/>
            <a:ext cx="173037" cy="166688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7956550" y="1211263"/>
            <a:ext cx="325438" cy="309562"/>
          </a:xfrm>
          <a:prstGeom prst="ellipse">
            <a:avLst/>
          </a:prstGeom>
          <a:solidFill>
            <a:srgbClr val="B4EA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8444" name="Picture 2" descr="C:\Documents and Settings\livy\Local Settings\Temporary Internet Files\Content.IE5\4SHIRRBF\MC90043482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5037">
            <a:off x="8375650" y="1289050"/>
            <a:ext cx="482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橢圓 58"/>
          <p:cNvSpPr/>
          <p:nvPr/>
        </p:nvSpPr>
        <p:spPr>
          <a:xfrm>
            <a:off x="1190625" y="2308225"/>
            <a:ext cx="271463" cy="258763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8446" name="Picture 3" descr="C:\Documents and Settings\carina.ho\Local Settings\Temporary Internet Files\Content.IE5\53Y5CBUO\MC90034886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8863" y="4391025"/>
            <a:ext cx="304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975" y="3298825"/>
            <a:ext cx="3457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橢圓 61"/>
          <p:cNvSpPr/>
          <p:nvPr/>
        </p:nvSpPr>
        <p:spPr>
          <a:xfrm>
            <a:off x="7289800" y="6370638"/>
            <a:ext cx="325438" cy="309562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6443663" y="6359525"/>
            <a:ext cx="174625" cy="165100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8450" name="圖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0688" y="5843588"/>
            <a:ext cx="10144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剪去並圓角化單一角落矩形 2"/>
          <p:cNvSpPr/>
          <p:nvPr/>
        </p:nvSpPr>
        <p:spPr>
          <a:xfrm>
            <a:off x="2882900" y="1935163"/>
            <a:ext cx="6135688" cy="557212"/>
          </a:xfrm>
          <a:prstGeom prst="snipRoundRect">
            <a:avLst/>
          </a:prstGeom>
          <a:solidFill>
            <a:srgbClr val="ED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kumimoji="0" lang="zh-TW" altLang="zh-TW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含氟牙膏</a:t>
            </a: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刷牙每天至少</a:t>
            </a:r>
            <a:r>
              <a:rPr kumimoji="0" lang="en-US" altLang="zh-TW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次</a:t>
            </a:r>
            <a:endParaRPr kumimoji="0" lang="en-US" altLang="zh-TW" sz="31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剪去並圓角化單一角落矩形 50"/>
          <p:cNvSpPr/>
          <p:nvPr/>
        </p:nvSpPr>
        <p:spPr>
          <a:xfrm>
            <a:off x="2855913" y="2505075"/>
            <a:ext cx="6167437" cy="958850"/>
          </a:xfrm>
          <a:prstGeom prst="snipRoundRect">
            <a:avLst/>
          </a:prstGeom>
          <a:solidFill>
            <a:srgbClr val="ECB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未滿</a:t>
            </a:r>
            <a:r>
              <a:rPr kumimoji="0"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歲兒童每半年</a:t>
            </a:r>
            <a:r>
              <a:rPr kumimoji="0"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次，及未滿</a:t>
            </a:r>
            <a:r>
              <a:rPr kumimoji="0"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歲弱勢學童每</a:t>
            </a:r>
            <a:r>
              <a:rPr kumimoji="0"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個月</a:t>
            </a:r>
            <a:r>
              <a:rPr kumimoji="0"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次牙齒塗氟</a:t>
            </a:r>
          </a:p>
        </p:txBody>
      </p:sp>
      <p:sp>
        <p:nvSpPr>
          <p:cNvPr id="52" name="剪去並圓角化單一角落矩形 51"/>
          <p:cNvSpPr/>
          <p:nvPr/>
        </p:nvSpPr>
        <p:spPr>
          <a:xfrm>
            <a:off x="2843213" y="3467100"/>
            <a:ext cx="6140450" cy="557213"/>
          </a:xfrm>
          <a:prstGeom prst="snipRoundRect">
            <a:avLst/>
          </a:prstGeom>
          <a:solidFill>
            <a:srgbClr val="B4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國小學童每週使用</a:t>
            </a:r>
            <a:r>
              <a:rPr kumimoji="0" lang="en-US" altLang="zh-TW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次含氟漱口水</a:t>
            </a:r>
            <a:endParaRPr kumimoji="0" lang="en-US" altLang="zh-TW" sz="31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54" name="Picture 6" descr="C:\Documents and Settings\carina.ho\Local Settings\Temporary Internet Files\Content.IE5\53Y5CBUO\MC90001313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3300" y="3732213"/>
            <a:ext cx="431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5888"/>
            <a:ext cx="367188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等腰三角形 23"/>
          <p:cNvSpPr/>
          <p:nvPr/>
        </p:nvSpPr>
        <p:spPr>
          <a:xfrm rot="3735046">
            <a:off x="4389438" y="1700212"/>
            <a:ext cx="534988" cy="1439863"/>
          </a:xfrm>
          <a:prstGeom prst="triangle">
            <a:avLst>
              <a:gd name="adj" fmla="val 18599"/>
            </a:avLst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750" y="2420938"/>
            <a:ext cx="3816350" cy="1079500"/>
          </a:xfrm>
          <a:prstGeom prst="rect">
            <a:avLst/>
          </a:prstGeom>
          <a:gradFill>
            <a:gsLst>
              <a:gs pos="0">
                <a:srgbClr val="FFD85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484" name="文字方塊 4"/>
          <p:cNvSpPr txBox="1">
            <a:spLocks noChangeArrowheads="1"/>
          </p:cNvSpPr>
          <p:nvPr/>
        </p:nvSpPr>
        <p:spPr bwMode="auto">
          <a:xfrm>
            <a:off x="709613" y="2724150"/>
            <a:ext cx="381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小朋友的恆牙大多約在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6-7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歲時開始萌出，首先萌出的是第一大臼齒。</a:t>
            </a:r>
          </a:p>
        </p:txBody>
      </p:sp>
      <p:sp>
        <p:nvSpPr>
          <p:cNvPr id="6" name="五邊形 5"/>
          <p:cNvSpPr/>
          <p:nvPr/>
        </p:nvSpPr>
        <p:spPr>
          <a:xfrm>
            <a:off x="1111250" y="2060575"/>
            <a:ext cx="2141538" cy="522288"/>
          </a:xfrm>
          <a:prstGeom prst="homePlate">
            <a:avLst/>
          </a:prstGeom>
          <a:solidFill>
            <a:srgbClr val="FFD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孩子換牙時間</a:t>
            </a:r>
          </a:p>
        </p:txBody>
      </p:sp>
      <p:sp>
        <p:nvSpPr>
          <p:cNvPr id="20486" name="文字方塊 6"/>
          <p:cNvSpPr txBox="1">
            <a:spLocks noChangeArrowheads="1"/>
          </p:cNvSpPr>
          <p:nvPr/>
        </p:nvSpPr>
        <p:spPr bwMode="auto">
          <a:xfrm rot="-942158">
            <a:off x="652463" y="1838325"/>
            <a:ext cx="6080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400" b="1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kumimoji="0" lang="zh-TW" altLang="en-US" sz="54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27550" y="5105400"/>
            <a:ext cx="3959225" cy="1419225"/>
          </a:xfrm>
          <a:prstGeom prst="rect">
            <a:avLst/>
          </a:prstGeom>
          <a:gradFill>
            <a:gsLst>
              <a:gs pos="0">
                <a:srgbClr val="FFD85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488" name="文字方塊 10"/>
          <p:cNvSpPr txBox="1">
            <a:spLocks noChangeArrowheads="1"/>
          </p:cNvSpPr>
          <p:nvPr/>
        </p:nvSpPr>
        <p:spPr bwMode="auto">
          <a:xfrm>
            <a:off x="4849813" y="5410200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ea typeface="標楷體" pitchFamily="65" charset="-120"/>
              </a:rPr>
              <a:t>在臼齒咬合面上，有許多不易清潔的窩溝，容易堆積食物殘渣和細菌，使牙齒有</a:t>
            </a:r>
            <a:r>
              <a:rPr kumimoji="0" lang="zh-TW" altLang="zh-TW">
                <a:ea typeface="標楷體" pitchFamily="65" charset="-120"/>
              </a:rPr>
              <a:t>齲齒</a:t>
            </a:r>
            <a:r>
              <a:rPr kumimoji="0" lang="zh-TW" altLang="en-US">
                <a:ea typeface="標楷體" pitchFamily="65" charset="-120"/>
              </a:rPr>
              <a:t>的潛在危險。</a:t>
            </a:r>
          </a:p>
        </p:txBody>
      </p:sp>
      <p:sp>
        <p:nvSpPr>
          <p:cNvPr id="12" name="五邊形 11"/>
          <p:cNvSpPr/>
          <p:nvPr/>
        </p:nvSpPr>
        <p:spPr>
          <a:xfrm>
            <a:off x="5418138" y="4745038"/>
            <a:ext cx="2538412" cy="523875"/>
          </a:xfrm>
          <a:prstGeom prst="homePlate">
            <a:avLst/>
          </a:prstGeom>
          <a:solidFill>
            <a:srgbClr val="FFD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>
                <a:solidFill>
                  <a:schemeClr val="tx1"/>
                </a:solidFill>
                <a:ea typeface="標楷體" pitchFamily="65" charset="-120"/>
              </a:rPr>
              <a:t>為何咬合面最常齲齒</a:t>
            </a:r>
            <a:endParaRPr kumimoji="0" lang="zh-TW" altLang="en-US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490" name="文字方塊 12"/>
          <p:cNvSpPr txBox="1">
            <a:spLocks noChangeArrowheads="1"/>
          </p:cNvSpPr>
          <p:nvPr/>
        </p:nvSpPr>
        <p:spPr bwMode="auto">
          <a:xfrm rot="-942158">
            <a:off x="4986338" y="4486275"/>
            <a:ext cx="608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400" b="1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kumimoji="0" lang="zh-TW" altLang="en-US" sz="5400" b="1">
              <a:solidFill>
                <a:srgbClr val="FF0000"/>
              </a:solidFill>
              <a:ea typeface="微軟正黑體" pitchFamily="34" charset="-120"/>
            </a:endParaRPr>
          </a:p>
        </p:txBody>
      </p:sp>
      <p:pic>
        <p:nvPicPr>
          <p:cNvPr id="20491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 descr="C:\Documents and Settings\livy\Local Settings\Temporary Internet Files\Content.IE5\4SHIRRBF\MC90043482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6040438"/>
            <a:ext cx="658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147955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zh-TW" sz="2400" b="1" smtClean="0">
                <a:ea typeface="標楷體" pitchFamily="65" charset="-120"/>
              </a:rPr>
              <a:t>恆牙</a:t>
            </a:r>
            <a:r>
              <a:rPr lang="en-US" altLang="zh-TW" sz="2400" b="1" smtClean="0">
                <a:ea typeface="標楷體" pitchFamily="65" charset="-120"/>
              </a:rPr>
              <a:t/>
            </a:r>
            <a:br>
              <a:rPr lang="en-US" altLang="zh-TW" sz="2400" b="1" smtClean="0">
                <a:ea typeface="標楷體" pitchFamily="65" charset="-120"/>
              </a:rPr>
            </a:br>
            <a:r>
              <a:rPr lang="zh-TW" altLang="zh-TW" sz="2400" b="1" smtClean="0">
                <a:ea typeface="標楷體" pitchFamily="65" charset="-120"/>
              </a:rPr>
              <a:t>臼齒窩溝</a:t>
            </a:r>
            <a:endParaRPr lang="zh-TW" altLang="en-US" sz="2400" b="1" smtClean="0">
              <a:ea typeface="標楷體" pitchFamily="65" charset="-120"/>
            </a:endParaRPr>
          </a:p>
        </p:txBody>
      </p:sp>
      <p:sp>
        <p:nvSpPr>
          <p:cNvPr id="16" name="等腰三角形 15"/>
          <p:cNvSpPr/>
          <p:nvPr/>
        </p:nvSpPr>
        <p:spPr>
          <a:xfrm rot="6459993">
            <a:off x="3862388" y="4770437"/>
            <a:ext cx="534988" cy="1439863"/>
          </a:xfrm>
          <a:prstGeom prst="triangle">
            <a:avLst>
              <a:gd name="adj" fmla="val 18599"/>
            </a:avLst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0495" name="Picture 3"/>
          <p:cNvPicPr>
            <a:picLocks noChangeAspect="1" noChangeArrowheads="1"/>
          </p:cNvPicPr>
          <p:nvPr/>
        </p:nvPicPr>
        <p:blipFill>
          <a:blip r:embed="rId6"/>
          <a:srcRect r="8034"/>
          <a:stretch>
            <a:fillRect/>
          </a:stretch>
        </p:blipFill>
        <p:spPr bwMode="auto">
          <a:xfrm>
            <a:off x="611188" y="3789363"/>
            <a:ext cx="36433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79388" y="4111625"/>
            <a:ext cx="4117975" cy="2033588"/>
          </a:xfrm>
          <a:prstGeom prst="rect">
            <a:avLst/>
          </a:prstGeom>
          <a:gradFill>
            <a:gsLst>
              <a:gs pos="0">
                <a:srgbClr val="B4EAD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4932363" y="1268413"/>
            <a:ext cx="4211637" cy="2232025"/>
          </a:xfrm>
          <a:prstGeom prst="rect">
            <a:avLst/>
          </a:prstGeom>
          <a:gradFill>
            <a:gsLst>
              <a:gs pos="0">
                <a:srgbClr val="B4EAD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750" y="2060575"/>
            <a:ext cx="3816350" cy="1803400"/>
          </a:xfrm>
          <a:prstGeom prst="rect">
            <a:avLst/>
          </a:prstGeom>
          <a:gradFill>
            <a:gsLst>
              <a:gs pos="0">
                <a:srgbClr val="B4EAD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147955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2400" b="1" smtClean="0">
                <a:ea typeface="標楷體" pitchFamily="65" charset="-120"/>
              </a:rPr>
              <a:t>什麼是</a:t>
            </a:r>
            <a:r>
              <a:rPr lang="en-US" altLang="zh-TW" sz="2400" b="1" smtClean="0">
                <a:ea typeface="標楷體" pitchFamily="65" charset="-120"/>
              </a:rPr>
              <a:t/>
            </a:r>
            <a:br>
              <a:rPr lang="en-US" altLang="zh-TW" sz="2400" b="1" smtClean="0">
                <a:ea typeface="標楷體" pitchFamily="65" charset="-120"/>
              </a:rPr>
            </a:br>
            <a:r>
              <a:rPr lang="zh-TW" altLang="en-US" sz="2400" b="1" smtClean="0">
                <a:ea typeface="標楷體" pitchFamily="65" charset="-120"/>
              </a:rPr>
              <a:t>窩溝封填</a:t>
            </a:r>
          </a:p>
        </p:txBody>
      </p:sp>
      <p:sp>
        <p:nvSpPr>
          <p:cNvPr id="22533" name="文字方塊 9"/>
          <p:cNvSpPr txBox="1">
            <a:spLocks noChangeArrowheads="1"/>
          </p:cNvSpPr>
          <p:nvPr/>
        </p:nvSpPr>
        <p:spPr bwMode="auto">
          <a:xfrm>
            <a:off x="709613" y="2298700"/>
            <a:ext cx="35020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C00000"/>
                </a:solidFill>
                <a:ea typeface="標楷體" pitchFamily="65" charset="-120"/>
              </a:rPr>
              <a:t>窩溝封填</a:t>
            </a:r>
            <a:r>
              <a:rPr kumimoji="0" lang="zh-TW" altLang="en-US">
                <a:ea typeface="標楷體" pitchFamily="65" charset="-120"/>
              </a:rPr>
              <a:t>是指在臼齒完全萌出且牙面窩溝還沒有被蛀蝕之前，使用窩溝封劑填滿這些隙縫，就可以阻止食物殘渣和細菌的侵入，防止齲齒。</a:t>
            </a:r>
          </a:p>
        </p:txBody>
      </p:sp>
      <p:sp>
        <p:nvSpPr>
          <p:cNvPr id="12" name="五邊形 11"/>
          <p:cNvSpPr/>
          <p:nvPr/>
        </p:nvSpPr>
        <p:spPr>
          <a:xfrm>
            <a:off x="1084263" y="1697038"/>
            <a:ext cx="2139950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什麼是窩溝封填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5" name="文字方塊 10"/>
          <p:cNvSpPr txBox="1">
            <a:spLocks noChangeArrowheads="1"/>
          </p:cNvSpPr>
          <p:nvPr/>
        </p:nvSpPr>
        <p:spPr bwMode="auto">
          <a:xfrm rot="-942158">
            <a:off x="652463" y="1465263"/>
            <a:ext cx="60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400" b="1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kumimoji="0" lang="zh-TW" altLang="en-US" sz="54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5724525" y="852488"/>
            <a:ext cx="2663825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為什麼要做窩溝封填</a:t>
            </a:r>
          </a:p>
        </p:txBody>
      </p:sp>
      <p:sp>
        <p:nvSpPr>
          <p:cNvPr id="22537" name="文字方塊 14"/>
          <p:cNvSpPr txBox="1">
            <a:spLocks noChangeArrowheads="1"/>
          </p:cNvSpPr>
          <p:nvPr/>
        </p:nvSpPr>
        <p:spPr bwMode="auto">
          <a:xfrm rot="-942158">
            <a:off x="5292725" y="620713"/>
            <a:ext cx="60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400" b="1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kumimoji="0" lang="zh-TW" altLang="en-US" sz="54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22538" name="文字方塊 16"/>
          <p:cNvSpPr txBox="1">
            <a:spLocks noChangeArrowheads="1"/>
          </p:cNvSpPr>
          <p:nvPr/>
        </p:nvSpPr>
        <p:spPr bwMode="auto">
          <a:xfrm>
            <a:off x="5003800" y="1597025"/>
            <a:ext cx="403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kumimoji="0" lang="en-US" altLang="zh-TW">
                <a:latin typeface="微軟正黑體" pitchFamily="34" charset="-120"/>
                <a:ea typeface="微軟正黑體" pitchFamily="34" charset="-120"/>
              </a:rPr>
              <a:t>A1</a:t>
            </a:r>
            <a:r>
              <a:rPr kumimoji="0" lang="zh-TW" altLang="zh-TW"/>
              <a:t>：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窩溝封劑是一種特殊的牙科樹脂</a:t>
            </a:r>
          </a:p>
          <a:p>
            <a:pPr marL="265113" indent="-265113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    材料，具有良好的流動性可進入</a:t>
            </a:r>
          </a:p>
          <a:p>
            <a:pPr marL="265113" indent="-265113"/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牙齒微小裂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溝隙中，與牙齒緊密 </a:t>
            </a:r>
          </a:p>
          <a:p>
            <a:pPr marL="265113" indent="-265113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    結合達到良好的封填效果。</a:t>
            </a:r>
            <a:r>
              <a:rPr kumimoji="0" lang="zh-TW" altLang="en-US"/>
              <a:t>      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 marL="265113" indent="-265113"/>
            <a:r>
              <a:rPr kumimoji="0" lang="en-US" altLang="zh-TW">
                <a:latin typeface="微軟正黑體" pitchFamily="34" charset="-120"/>
                <a:ea typeface="微軟正黑體" pitchFamily="34" charset="-120"/>
              </a:rPr>
              <a:t>A2</a:t>
            </a:r>
            <a:r>
              <a:rPr kumimoji="0" lang="zh-TW" altLang="zh-TW"/>
              <a:t>：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施作窩溝封填 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2 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年後可降低大臼</a:t>
            </a:r>
          </a:p>
          <a:p>
            <a:pPr marL="265113" indent="-265113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    齒齲齒發生率約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34-51%</a:t>
            </a:r>
            <a:r>
              <a:rPr kumimoji="0" lang="en-US" altLang="zh-TW"/>
              <a:t> </a:t>
            </a:r>
            <a:r>
              <a:rPr kumimoji="0" lang="zh-TW" altLang="en-US"/>
              <a:t> </a:t>
            </a:r>
            <a:endParaRPr kumimoji="0" lang="en-US" altLang="zh-TW"/>
          </a:p>
        </p:txBody>
      </p:sp>
      <p:sp>
        <p:nvSpPr>
          <p:cNvPr id="18" name="雲朵形 17"/>
          <p:cNvSpPr/>
          <p:nvPr/>
        </p:nvSpPr>
        <p:spPr>
          <a:xfrm rot="408176">
            <a:off x="4429125" y="3938588"/>
            <a:ext cx="4521200" cy="2946400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/>
          <a:srcRect r="59784"/>
          <a:stretch/>
        </p:blipFill>
        <p:spPr bwMode="auto">
          <a:xfrm>
            <a:off x="5607050" y="4043363"/>
            <a:ext cx="1073150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/>
          <a:srcRect l="64405"/>
          <a:stretch/>
        </p:blipFill>
        <p:spPr bwMode="auto">
          <a:xfrm>
            <a:off x="7007225" y="4094163"/>
            <a:ext cx="941388" cy="92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542" name="Picture 4"/>
          <p:cNvPicPr>
            <a:picLocks noChangeAspect="1" noChangeArrowheads="1"/>
          </p:cNvPicPr>
          <p:nvPr/>
        </p:nvPicPr>
        <p:blipFill>
          <a:blip r:embed="rId5"/>
          <a:srcRect l="55557" r="22221"/>
          <a:stretch>
            <a:fillRect/>
          </a:stretch>
        </p:blipFill>
        <p:spPr bwMode="auto">
          <a:xfrm>
            <a:off x="7273925" y="4892675"/>
            <a:ext cx="13176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5"/>
          <p:cNvPicPr>
            <a:picLocks noChangeAspect="1" noChangeArrowheads="1"/>
          </p:cNvPicPr>
          <p:nvPr/>
        </p:nvPicPr>
        <p:blipFill>
          <a:blip r:embed="rId6"/>
          <a:srcRect r="66864"/>
          <a:stretch>
            <a:fillRect/>
          </a:stretch>
        </p:blipFill>
        <p:spPr bwMode="auto">
          <a:xfrm>
            <a:off x="4270375" y="4892675"/>
            <a:ext cx="19637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＞形箭號 22"/>
          <p:cNvSpPr/>
          <p:nvPr/>
        </p:nvSpPr>
        <p:spPr>
          <a:xfrm>
            <a:off x="6342063" y="5727700"/>
            <a:ext cx="322262" cy="376238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4" name="＞形箭號 23"/>
          <p:cNvSpPr/>
          <p:nvPr/>
        </p:nvSpPr>
        <p:spPr>
          <a:xfrm>
            <a:off x="6604000" y="5727700"/>
            <a:ext cx="322263" cy="376238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5" name="＞形箭號 24"/>
          <p:cNvSpPr/>
          <p:nvPr/>
        </p:nvSpPr>
        <p:spPr>
          <a:xfrm>
            <a:off x="6845300" y="5730875"/>
            <a:ext cx="322263" cy="376238"/>
          </a:xfrm>
          <a:prstGeom prst="chevron">
            <a:avLst/>
          </a:prstGeom>
          <a:solidFill>
            <a:srgbClr val="FCF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6492875" y="4611688"/>
            <a:ext cx="69532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文字方塊 27"/>
          <p:cNvSpPr txBox="1">
            <a:spLocks noChangeArrowheads="1"/>
          </p:cNvSpPr>
          <p:nvPr/>
        </p:nvSpPr>
        <p:spPr bwMode="auto">
          <a:xfrm>
            <a:off x="7932738" y="4456113"/>
            <a:ext cx="1069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華康少女文字W7" pitchFamily="81" charset="-120"/>
                <a:ea typeface="華康少女文字W7" pitchFamily="81" charset="-120"/>
              </a:rPr>
              <a:t>窩溝封劑</a:t>
            </a:r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8104188" y="4799013"/>
            <a:ext cx="0" cy="431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文字方塊 30"/>
          <p:cNvSpPr txBox="1">
            <a:spLocks noChangeArrowheads="1"/>
          </p:cNvSpPr>
          <p:nvPr/>
        </p:nvSpPr>
        <p:spPr bwMode="auto">
          <a:xfrm>
            <a:off x="5110163" y="4508500"/>
            <a:ext cx="79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 b="1">
                <a:latin typeface="華康少女文字W7" pitchFamily="81" charset="-120"/>
                <a:ea typeface="華康少女文字W7" pitchFamily="81" charset="-120"/>
              </a:rPr>
              <a:t>窩溝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944087" y="5727073"/>
            <a:ext cx="206882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華康少女文字W7" pitchFamily="81" charset="-120"/>
                <a:ea typeface="華康少女文字W7" pitchFamily="81" charset="-120"/>
              </a:rPr>
              <a:t>施作窩溝封填</a:t>
            </a:r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5413375" y="4849813"/>
            <a:ext cx="0" cy="36195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邊形 28"/>
          <p:cNvSpPr/>
          <p:nvPr/>
        </p:nvSpPr>
        <p:spPr>
          <a:xfrm>
            <a:off x="825500" y="3756025"/>
            <a:ext cx="1346200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如何封填</a:t>
            </a:r>
          </a:p>
        </p:txBody>
      </p:sp>
      <p:sp>
        <p:nvSpPr>
          <p:cNvPr id="22554" name="文字方塊 34"/>
          <p:cNvSpPr txBox="1">
            <a:spLocks noChangeArrowheads="1"/>
          </p:cNvSpPr>
          <p:nvPr/>
        </p:nvSpPr>
        <p:spPr bwMode="auto">
          <a:xfrm>
            <a:off x="263525" y="4268788"/>
            <a:ext cx="4033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牙科醫師會清潔要施作的牙齒，經過表面處理及乾燥，再塗上窩溝封劑，等封劑硬化後，就形同替臼齒穿上防彈保護衣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55" name="文字方塊 36"/>
          <p:cNvSpPr txBox="1">
            <a:spLocks noChangeArrowheads="1"/>
          </p:cNvSpPr>
          <p:nvPr/>
        </p:nvSpPr>
        <p:spPr bwMode="auto">
          <a:xfrm rot="-942158">
            <a:off x="371475" y="3573463"/>
            <a:ext cx="60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400" b="1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kumimoji="0" lang="zh-TW" altLang="en-US" sz="5400" b="1">
              <a:solidFill>
                <a:srgbClr val="FF0000"/>
              </a:solidFill>
              <a:ea typeface="微軟正黑體" pitchFamily="34" charset="-120"/>
            </a:endParaRPr>
          </a:p>
        </p:txBody>
      </p:sp>
      <p:pic>
        <p:nvPicPr>
          <p:cNvPr id="22556" name="圖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2138" y="5926138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43438" y="2997200"/>
            <a:ext cx="3098800" cy="2879725"/>
          </a:xfrm>
          <a:prstGeom prst="rect">
            <a:avLst/>
          </a:prstGeom>
          <a:solidFill>
            <a:srgbClr val="FEE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五邊形 43"/>
          <p:cNvSpPr/>
          <p:nvPr/>
        </p:nvSpPr>
        <p:spPr>
          <a:xfrm flipH="1">
            <a:off x="5992813" y="2622550"/>
            <a:ext cx="1730375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服務內容</a:t>
            </a:r>
          </a:p>
        </p:txBody>
      </p:sp>
      <p:sp>
        <p:nvSpPr>
          <p:cNvPr id="16" name="六邊形 15"/>
          <p:cNvSpPr/>
          <p:nvPr/>
        </p:nvSpPr>
        <p:spPr>
          <a:xfrm>
            <a:off x="1476375" y="1639888"/>
            <a:ext cx="3816350" cy="3187700"/>
          </a:xfrm>
          <a:prstGeom prst="hexagon">
            <a:avLst/>
          </a:prstGeom>
          <a:solidFill>
            <a:srgbClr val="B0D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580" name="文字方塊 16"/>
          <p:cNvSpPr txBox="1">
            <a:spLocks noChangeArrowheads="1"/>
          </p:cNvSpPr>
          <p:nvPr/>
        </p:nvSpPr>
        <p:spPr bwMode="auto">
          <a:xfrm>
            <a:off x="2105025" y="1989138"/>
            <a:ext cx="2557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103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9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月入學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國小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年級學童及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弱勢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年級學童 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約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19.6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萬名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9" name="五邊形 18"/>
          <p:cNvSpPr/>
          <p:nvPr/>
        </p:nvSpPr>
        <p:spPr>
          <a:xfrm>
            <a:off x="2551113" y="1377950"/>
            <a:ext cx="1704975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補助對象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3933825"/>
            <a:ext cx="16335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3186113"/>
            <a:ext cx="38417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Documents and Settings\livy\Local Settings\Temporary Internet Files\Content.IE5\4SHIRRBF\MC90043482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7663" y="1901825"/>
            <a:ext cx="4841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橢圓 21"/>
          <p:cNvSpPr/>
          <p:nvPr/>
        </p:nvSpPr>
        <p:spPr>
          <a:xfrm>
            <a:off x="3862388" y="5027613"/>
            <a:ext cx="327025" cy="311150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662488" y="1370013"/>
            <a:ext cx="174625" cy="165100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292725" y="2481263"/>
            <a:ext cx="271463" cy="260350"/>
          </a:xfrm>
          <a:prstGeom prst="ellipse">
            <a:avLst/>
          </a:prstGeom>
          <a:solidFill>
            <a:srgbClr val="93DB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808913" y="2535238"/>
            <a:ext cx="327025" cy="309562"/>
          </a:xfrm>
          <a:prstGeom prst="ellipse">
            <a:avLst/>
          </a:prstGeom>
          <a:solidFill>
            <a:srgbClr val="B4EA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8135938" y="3571875"/>
            <a:ext cx="165100" cy="158750"/>
          </a:xfrm>
          <a:prstGeom prst="ellipse">
            <a:avLst/>
          </a:prstGeom>
          <a:solidFill>
            <a:srgbClr val="ECB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4590" name="Picture 2" descr="C:\Documents and Settings\livy\Local Settings\Temporary Internet Files\Content.IE5\4SHIRRBF\MC90043482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5037">
            <a:off x="7834313" y="2992438"/>
            <a:ext cx="4841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文字方塊 41"/>
          <p:cNvSpPr txBox="1">
            <a:spLocks noChangeArrowheads="1"/>
          </p:cNvSpPr>
          <p:nvPr/>
        </p:nvSpPr>
        <p:spPr bwMode="auto">
          <a:xfrm>
            <a:off x="4913313" y="3141663"/>
            <a:ext cx="2559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 typeface="Wingdings" pitchFamily="2" charset="2"/>
              <a:buChar char="l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補助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顆恆牙第一大臼齒免費窩溝封填、口腔檢查、口腔保健衛教指導</a:t>
            </a:r>
            <a:endParaRPr kumimoji="0" lang="en-US" altLang="zh-TW" sz="20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85750" lvl="1" indent="-285750">
              <a:buFont typeface="Wingdings" pitchFamily="2" charset="2"/>
              <a:buChar char="l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施作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個月及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個月後，可接受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次的評估檢查或脫落補施作</a:t>
            </a:r>
          </a:p>
        </p:txBody>
      </p:sp>
      <p:pic>
        <p:nvPicPr>
          <p:cNvPr id="24592" name="圖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938" y="591343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419475" y="3357563"/>
            <a:ext cx="46085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 descr="2"/>
          <p:cNvPicPr>
            <a:picLocks noChangeAspect="1" noChangeArrowheads="1"/>
          </p:cNvPicPr>
          <p:nvPr/>
        </p:nvPicPr>
        <p:blipFill>
          <a:blip r:embed="rId3"/>
          <a:srcRect l="49899"/>
          <a:stretch>
            <a:fillRect/>
          </a:stretch>
        </p:blipFill>
        <p:spPr bwMode="auto">
          <a:xfrm>
            <a:off x="1042988" y="3357563"/>
            <a:ext cx="235902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標題 1"/>
          <p:cNvSpPr>
            <a:spLocks/>
          </p:cNvSpPr>
          <p:nvPr/>
        </p:nvSpPr>
        <p:spPr bwMode="auto">
          <a:xfrm>
            <a:off x="323850" y="188913"/>
            <a:ext cx="1479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400" b="1">
                <a:solidFill>
                  <a:schemeClr val="tx2"/>
                </a:solidFill>
                <a:ea typeface="標楷體" pitchFamily="65" charset="-120"/>
              </a:rPr>
              <a:t>如何獲得服務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0825" y="3500438"/>
            <a:ext cx="3816350" cy="18034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9" name="文字方塊 9"/>
          <p:cNvSpPr txBox="1">
            <a:spLocks noChangeArrowheads="1"/>
          </p:cNvSpPr>
          <p:nvPr/>
        </p:nvSpPr>
        <p:spPr bwMode="auto">
          <a:xfrm>
            <a:off x="755650" y="1700213"/>
            <a:ext cx="3529013" cy="1728787"/>
          </a:xfrm>
          <a:prstGeom prst="rect">
            <a:avLst/>
          </a:prstGeom>
          <a:gradFill rotWithShape="0">
            <a:gsLst>
              <a:gs pos="0">
                <a:srgbClr val="B4EADD"/>
              </a:gs>
              <a:gs pos="100000">
                <a:srgbClr val="EBEEEC"/>
              </a:gs>
            </a:gsLst>
            <a:lin ang="5400000"/>
          </a:gra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>
                <a:solidFill>
                  <a:srgbClr val="003300"/>
                </a:solidFill>
                <a:ea typeface="微軟正黑體" pitchFamily="34" charset="-120"/>
              </a:rPr>
              <a:t>家長及小朋友們，在拿到學校轉發本署印製之「護齒護照」及通知書後，記得到鄰近的</a:t>
            </a:r>
            <a:r>
              <a:rPr kumimoji="0" lang="zh-TW" altLang="en-US">
                <a:solidFill>
                  <a:srgbClr val="003300"/>
                </a:solidFill>
                <a:ea typeface="微軟正黑體" pitchFamily="34" charset="-120"/>
                <a:hlinkClick r:id="rId4"/>
              </a:rPr>
              <a:t>牙科醫療院所</a:t>
            </a:r>
            <a:r>
              <a:rPr kumimoji="0" lang="zh-TW" altLang="en-US">
                <a:solidFill>
                  <a:srgbClr val="003300"/>
                </a:solidFill>
                <a:ea typeface="微軟正黑體" pitchFamily="34" charset="-120"/>
              </a:rPr>
              <a:t>預約門診時間，並攜帶健保卡接受臼齒窩溝封填服務。</a:t>
            </a:r>
            <a:r>
              <a:rPr kumimoji="0" lang="zh-TW" altLang="en-US">
                <a:solidFill>
                  <a:srgbClr val="FFFFFF"/>
                </a:solidFill>
                <a:ea typeface="微軟正黑體" pitchFamily="34" charset="-120"/>
              </a:rPr>
              <a:t> </a:t>
            </a:r>
          </a:p>
        </p:txBody>
      </p:sp>
      <p:sp>
        <p:nvSpPr>
          <p:cNvPr id="12" name="五邊形 11"/>
          <p:cNvSpPr/>
          <p:nvPr/>
        </p:nvSpPr>
        <p:spPr>
          <a:xfrm>
            <a:off x="1258888" y="1125538"/>
            <a:ext cx="2481262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到牙科醫療院所</a:t>
            </a:r>
          </a:p>
        </p:txBody>
      </p:sp>
      <p:sp>
        <p:nvSpPr>
          <p:cNvPr id="4" name="矩形 15"/>
          <p:cNvSpPr/>
          <p:nvPr/>
        </p:nvSpPr>
        <p:spPr>
          <a:xfrm>
            <a:off x="4356100" y="1700213"/>
            <a:ext cx="3744913" cy="1728787"/>
          </a:xfrm>
          <a:prstGeom prst="rect">
            <a:avLst/>
          </a:prstGeom>
          <a:gradFill>
            <a:gsLst>
              <a:gs pos="0">
                <a:srgbClr val="B4EAD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rgbClr val="003300"/>
                </a:solidFill>
                <a:ea typeface="新細明體" charset="-120"/>
              </a:rPr>
              <a:t>如果學校所在地區是屬於牙醫師或牙醫資源較不足的地區，也會由學校及衛生局結合牙醫師公會安排到校提供臼齒窩溝封填！學童只要經家長同意後，持健保卡及同意書，也可於學校接受服務。</a:t>
            </a:r>
          </a:p>
        </p:txBody>
      </p:sp>
      <p:sp>
        <p:nvSpPr>
          <p:cNvPr id="5" name="五邊形 11"/>
          <p:cNvSpPr/>
          <p:nvPr/>
        </p:nvSpPr>
        <p:spPr>
          <a:xfrm>
            <a:off x="4932363" y="1125538"/>
            <a:ext cx="2735262" cy="523875"/>
          </a:xfrm>
          <a:prstGeom prst="homePlate">
            <a:avLst/>
          </a:prstGeom>
          <a:solidFill>
            <a:srgbClr val="78DA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學校巡迴或校牙醫服務 </a:t>
            </a:r>
          </a:p>
        </p:txBody>
      </p:sp>
      <p:sp>
        <p:nvSpPr>
          <p:cNvPr id="26633" name="文字方塊 9"/>
          <p:cNvSpPr txBox="1">
            <a:spLocks noChangeArrowheads="1"/>
          </p:cNvSpPr>
          <p:nvPr/>
        </p:nvSpPr>
        <p:spPr bwMode="auto">
          <a:xfrm>
            <a:off x="755650" y="1700213"/>
            <a:ext cx="3529013" cy="1728787"/>
          </a:xfrm>
          <a:prstGeom prst="rect">
            <a:avLst/>
          </a:prstGeom>
          <a:gradFill rotWithShape="0">
            <a:gsLst>
              <a:gs pos="0">
                <a:srgbClr val="B4EADD"/>
              </a:gs>
              <a:gs pos="100000">
                <a:srgbClr val="EBEEEC"/>
              </a:gs>
            </a:gsLst>
            <a:lin ang="5400000"/>
          </a:gra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>
                <a:solidFill>
                  <a:srgbClr val="003300"/>
                </a:solidFill>
                <a:ea typeface="標楷體" pitchFamily="65" charset="-120"/>
              </a:rPr>
              <a:t>家長及小朋友們，在拿到學校轉發本署印製之「護齒護照」及通知書後，記得到鄰近的</a:t>
            </a:r>
            <a:r>
              <a:rPr kumimoji="0" lang="zh-TW" altLang="en-US">
                <a:solidFill>
                  <a:srgbClr val="003300"/>
                </a:solidFill>
                <a:ea typeface="標楷體" pitchFamily="65" charset="-120"/>
                <a:hlinkClick r:id="rId4"/>
              </a:rPr>
              <a:t>牙科醫療院所</a:t>
            </a:r>
            <a:r>
              <a:rPr kumimoji="0" lang="zh-TW" altLang="en-US">
                <a:solidFill>
                  <a:srgbClr val="003300"/>
                </a:solidFill>
                <a:ea typeface="標楷體" pitchFamily="65" charset="-120"/>
              </a:rPr>
              <a:t>預約門診時間，並攜帶健保卡接受臼齒窩溝封填服務。</a:t>
            </a:r>
            <a:r>
              <a:rPr kumimoji="0" lang="zh-TW" altLang="en-US">
                <a:solidFill>
                  <a:srgbClr val="FFFFFF"/>
                </a:solidFill>
                <a:ea typeface="微軟正黑體" pitchFamily="34" charset="-120"/>
              </a:rPr>
              <a:t> </a:t>
            </a:r>
          </a:p>
        </p:txBody>
      </p:sp>
      <p:sp>
        <p:nvSpPr>
          <p:cNvPr id="2" name="矩形 15"/>
          <p:cNvSpPr/>
          <p:nvPr/>
        </p:nvSpPr>
        <p:spPr>
          <a:xfrm>
            <a:off x="4356100" y="1700213"/>
            <a:ext cx="3744913" cy="1728787"/>
          </a:xfrm>
          <a:prstGeom prst="rect">
            <a:avLst/>
          </a:prstGeom>
          <a:gradFill>
            <a:gsLst>
              <a:gs pos="0">
                <a:srgbClr val="B4EAD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>
                <a:solidFill>
                  <a:srgbClr val="003300"/>
                </a:solidFill>
                <a:ea typeface="標楷體" pitchFamily="65" charset="-120"/>
              </a:rPr>
              <a:t>如果學校所在地區是屬於牙醫師或牙醫資源較不足的地區，也會由學校及衛生局結合牙醫師公會安排到校提供臼齒窩溝封填！學童只要經家長同意後，持健保卡及同意書，也可於學校接受服務。</a:t>
            </a:r>
          </a:p>
        </p:txBody>
      </p:sp>
      <p:pic>
        <p:nvPicPr>
          <p:cNvPr id="26635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8963" y="592296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9088" y="388938"/>
            <a:ext cx="3028950" cy="447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二要二不</a:t>
            </a:r>
            <a:br>
              <a:rPr lang="zh-TW" altLang="en-US" sz="24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防齲小撇步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870325"/>
            <a:ext cx="2881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963" y="592296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字方塊 59"/>
          <p:cNvSpPr txBox="1">
            <a:spLocks noChangeArrowheads="1"/>
          </p:cNvSpPr>
          <p:nvPr/>
        </p:nvSpPr>
        <p:spPr bwMode="auto">
          <a:xfrm>
            <a:off x="2339975" y="1412875"/>
            <a:ext cx="6624638" cy="3013075"/>
          </a:xfrm>
          <a:prstGeom prst="rect">
            <a:avLst/>
          </a:prstGeom>
          <a:solidFill>
            <a:srgbClr val="CCFF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zh-TW" sz="2400"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0" lang="zh-TW" altLang="en-US" sz="2400" b="1">
                <a:ea typeface="標楷體" pitchFamily="65" charset="-120"/>
              </a:rPr>
              <a:t>一要</a:t>
            </a:r>
            <a:r>
              <a:rPr kumimoji="0" lang="zh-TW" altLang="en-US" sz="2400">
                <a:ea typeface="標楷體" pitchFamily="65" charset="-120"/>
              </a:rPr>
              <a:t>：睡前一定要刷牙，一天至少刷兩次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2400" b="1">
                <a:ea typeface="標楷體" pitchFamily="65" charset="-120"/>
              </a:rPr>
              <a:t>二要</a:t>
            </a:r>
            <a:r>
              <a:rPr kumimoji="0" lang="zh-TW" altLang="en-US" sz="2400">
                <a:ea typeface="標楷體" pitchFamily="65" charset="-120"/>
              </a:rPr>
              <a:t>：要有「氟」，包括使用含氟牙膏、每半</a:t>
            </a:r>
          </a:p>
          <a:p>
            <a:pPr>
              <a:buFont typeface="Wingdings" pitchFamily="2" charset="2"/>
              <a:buNone/>
            </a:pPr>
            <a:r>
              <a:rPr kumimoji="0" lang="en-US" altLang="zh-TW" sz="2400">
                <a:ea typeface="標楷體" pitchFamily="65" charset="-120"/>
              </a:rPr>
              <a:t>              </a:t>
            </a:r>
            <a:r>
              <a:rPr kumimoji="0" lang="zh-TW" altLang="en-US" sz="2400">
                <a:ea typeface="標楷體" pitchFamily="65" charset="-120"/>
              </a:rPr>
              <a:t>年接受牙醫師塗氟及口腔檢查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2400" b="1">
                <a:ea typeface="標楷體" pitchFamily="65" charset="-120"/>
              </a:rPr>
              <a:t>一不</a:t>
            </a:r>
            <a:r>
              <a:rPr kumimoji="0" lang="zh-TW" altLang="en-US" sz="2400">
                <a:ea typeface="標楷體" pitchFamily="65" charset="-120"/>
              </a:rPr>
              <a:t>：不要傷害牙齒，少吃甜食，多漱口，絕</a:t>
            </a:r>
          </a:p>
          <a:p>
            <a:pPr>
              <a:buFont typeface="Wingdings" pitchFamily="2" charset="2"/>
              <a:buNone/>
            </a:pPr>
            <a:r>
              <a:rPr kumimoji="0" lang="en-US" altLang="zh-TW" sz="2400">
                <a:ea typeface="標楷體" pitchFamily="65" charset="-120"/>
              </a:rPr>
              <a:t>              </a:t>
            </a:r>
            <a:r>
              <a:rPr kumimoji="0" lang="zh-TW" altLang="en-US" sz="2400">
                <a:ea typeface="標楷體" pitchFamily="65" charset="-120"/>
              </a:rPr>
              <a:t>對不要含奶瓶睡覺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2400" b="1">
                <a:ea typeface="標楷體" pitchFamily="65" charset="-120"/>
              </a:rPr>
              <a:t>二不</a:t>
            </a:r>
            <a:r>
              <a:rPr kumimoji="0" lang="zh-TW" altLang="en-US" sz="2400">
                <a:ea typeface="標楷體" pitchFamily="65" charset="-120"/>
              </a:rPr>
              <a:t>：不要以口餵食，家長們自己咀嚼過的食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2400">
                <a:ea typeface="標楷體" pitchFamily="65" charset="-120"/>
              </a:rPr>
              <a:t>              物不要再餵食小朋友</a:t>
            </a:r>
          </a:p>
        </p:txBody>
      </p:sp>
      <p:pic>
        <p:nvPicPr>
          <p:cNvPr id="27653" name="Picture 2" descr="C:\Documents and Settings\carina.ho\Local Settings\Temporary Internet Files\Content.IE5\W2OXT3VV\MC90044180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9815">
            <a:off x="7524750" y="4138613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Documents and Settings\carina.ho\Local Settings\Temporary Internet Files\Content.IE5\53Y5CBUO\MC90001313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83573">
            <a:off x="6659563" y="4138613"/>
            <a:ext cx="431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Documents and Settings\carina.ho\Local Settings\Temporary Internet Files\Content.IE5\53Y5CBUO\MC900013130[1].wmf"/>
          <p:cNvPicPr>
            <a:picLocks noChangeAspect="1" noChangeArrowheads="1"/>
          </p:cNvPicPr>
          <p:nvPr/>
        </p:nvPicPr>
        <p:blipFill>
          <a:blip r:embed="rId5">
            <a:lum bright="42000"/>
          </a:blip>
          <a:srcRect/>
          <a:stretch>
            <a:fillRect/>
          </a:stretch>
        </p:blipFill>
        <p:spPr bwMode="auto">
          <a:xfrm rot="-1808036">
            <a:off x="8388350" y="1176338"/>
            <a:ext cx="33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88938"/>
            <a:ext cx="16335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朵形 12"/>
          <p:cNvSpPr/>
          <p:nvPr/>
        </p:nvSpPr>
        <p:spPr>
          <a:xfrm>
            <a:off x="0" y="1268413"/>
            <a:ext cx="8388350" cy="4321175"/>
          </a:xfrm>
          <a:prstGeom prst="cloud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462463"/>
            <a:ext cx="280828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900113" y="1989138"/>
            <a:ext cx="741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buFontTx/>
              <a:buChar char="•"/>
            </a:pPr>
            <a:r>
              <a:rPr kumimoji="0"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提醒家長及照顧者</a:t>
            </a:r>
          </a:p>
          <a:p>
            <a:pPr marL="742950" lvl="1" indent="-285750">
              <a:buFontTx/>
              <a:buChar char="•"/>
            </a:pPr>
            <a:r>
              <a:rPr kumimoji="0"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落實「二要二不」口腔健康習慣</a:t>
            </a:r>
          </a:p>
          <a:p>
            <a:pPr marL="742950" lvl="1" indent="-285750">
              <a:buFontTx/>
              <a:buChar char="•"/>
            </a:pPr>
            <a:r>
              <a:rPr kumimoji="0"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學童應每週使用含氟漱口水</a:t>
            </a:r>
          </a:p>
          <a:p>
            <a:pPr marL="742950" lvl="1" indent="-285750">
              <a:buFontTx/>
              <a:buChar char="•"/>
            </a:pPr>
            <a:r>
              <a:rPr kumimoji="0"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學校如果收到護齒護照及家長通知單，要儘速就近到牙科醫療院所或參加學校巡迴服務，接受恆牙第一大臼齒窩溝封填服務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讓牙齒多一道保護，降低蛀牙機會喔</a:t>
            </a:r>
            <a:r>
              <a:rPr kumimoji="0" lang="en-US" altLang="zh-TW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 sz="2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6" name="標題 1"/>
          <p:cNvSpPr>
            <a:spLocks/>
          </p:cNvSpPr>
          <p:nvPr/>
        </p:nvSpPr>
        <p:spPr bwMode="auto">
          <a:xfrm>
            <a:off x="323850" y="188913"/>
            <a:ext cx="1479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400" b="1">
                <a:solidFill>
                  <a:schemeClr val="tx2"/>
                </a:solidFill>
                <a:ea typeface="標楷體" pitchFamily="65" charset="-120"/>
              </a:rPr>
              <a:t>小叮嚀</a:t>
            </a:r>
          </a:p>
        </p:txBody>
      </p:sp>
      <p:pic>
        <p:nvPicPr>
          <p:cNvPr id="28677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963" y="58896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清晰度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1495</TotalTime>
  <Words>904</Words>
  <Application>Microsoft Office PowerPoint</Application>
  <PresentationFormat>如螢幕大小 (4:3)</PresentationFormat>
  <Paragraphs>81</Paragraphs>
  <Slides>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清晰度</vt:lpstr>
      <vt:lpstr>國小學童臼齒窩溝封填 補助服務方案</vt:lpstr>
      <vt:lpstr>背景說明</vt:lpstr>
      <vt:lpstr>衛生福利部國民健康署           已提供之氟化物防齲措施</vt:lpstr>
      <vt:lpstr>恆牙 臼齒窩溝</vt:lpstr>
      <vt:lpstr>什麼是 窩溝封填</vt:lpstr>
      <vt:lpstr>PowerPoint 簡報</vt:lpstr>
      <vt:lpstr>PowerPoint 簡報</vt:lpstr>
      <vt:lpstr>二要二不 防齲小撇步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小一學童臼齒窩溝封填計畫</dc:title>
  <dc:creator>蘇意凌</dc:creator>
  <cp:lastModifiedBy>health</cp:lastModifiedBy>
  <cp:revision>116</cp:revision>
  <dcterms:created xsi:type="dcterms:W3CDTF">2014-09-02T04:50:43Z</dcterms:created>
  <dcterms:modified xsi:type="dcterms:W3CDTF">2015-11-06T08:05:49Z</dcterms:modified>
</cp:coreProperties>
</file>