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0"/>
  </p:notesMasterIdLst>
  <p:sldIdLst>
    <p:sldId id="256" r:id="rId2"/>
    <p:sldId id="257" r:id="rId3"/>
    <p:sldId id="264" r:id="rId4"/>
    <p:sldId id="280" r:id="rId5"/>
    <p:sldId id="263" r:id="rId6"/>
    <p:sldId id="265" r:id="rId7"/>
    <p:sldId id="268" r:id="rId8"/>
    <p:sldId id="269" r:id="rId9"/>
    <p:sldId id="272" r:id="rId10"/>
    <p:sldId id="291" r:id="rId11"/>
    <p:sldId id="292" r:id="rId12"/>
    <p:sldId id="293" r:id="rId13"/>
    <p:sldId id="294" r:id="rId14"/>
    <p:sldId id="285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92" autoAdjust="0"/>
  </p:normalViewPr>
  <p:slideViewPr>
    <p:cSldViewPr>
      <p:cViewPr>
        <p:scale>
          <a:sx n="60" d="100"/>
          <a:sy n="60" d="100"/>
        </p:scale>
        <p:origin x="-14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06F75-133E-4F3E-BA5F-82AB7C3FD6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44FFC2E-AB0C-4049-B6F3-CA09A6D7DBF3}">
      <dgm:prSet phldrT="[文字]"/>
      <dgm:spPr/>
      <dgm:t>
        <a:bodyPr/>
        <a:lstStyle/>
        <a:p>
          <a:r>
            <a:rPr lang="en-US" altLang="zh-TW" dirty="0" smtClean="0"/>
            <a:t>Procedural Language</a:t>
          </a:r>
          <a:endParaRPr lang="zh-TW" altLang="en-US" dirty="0"/>
        </a:p>
      </dgm:t>
    </dgm:pt>
    <dgm:pt modelId="{A2EEA610-0DCD-4CD2-AF51-B1A2BAD8F063}" type="parTrans" cxnId="{A81C553F-D57D-4D5B-AD56-D5C71D08DFA1}">
      <dgm:prSet/>
      <dgm:spPr/>
      <dgm:t>
        <a:bodyPr/>
        <a:lstStyle/>
        <a:p>
          <a:endParaRPr lang="zh-TW" altLang="en-US"/>
        </a:p>
      </dgm:t>
    </dgm:pt>
    <dgm:pt modelId="{548DC775-D74A-441F-9A34-18D48C399F36}" type="sibTrans" cxnId="{A81C553F-D57D-4D5B-AD56-D5C71D08DFA1}">
      <dgm:prSet/>
      <dgm:spPr/>
      <dgm:t>
        <a:bodyPr/>
        <a:lstStyle/>
        <a:p>
          <a:endParaRPr lang="zh-TW" altLang="en-US"/>
        </a:p>
      </dgm:t>
    </dgm:pt>
    <dgm:pt modelId="{E1DEF412-1164-4BAB-8F54-38E293726A31}">
      <dgm:prSet phldrT="[文字]"/>
      <dgm:spPr/>
      <dgm:t>
        <a:bodyPr/>
        <a:lstStyle/>
        <a:p>
          <a:r>
            <a:rPr lang="en-US" altLang="zh-TW" dirty="0" smtClean="0"/>
            <a:t>Functional Language</a:t>
          </a:r>
          <a:endParaRPr lang="zh-TW" altLang="en-US" dirty="0"/>
        </a:p>
      </dgm:t>
    </dgm:pt>
    <dgm:pt modelId="{0ABE0DB9-48D4-465C-B3FF-D43666BBB527}" type="parTrans" cxnId="{DA5F33B1-EE26-475E-97FA-8A376921FA02}">
      <dgm:prSet/>
      <dgm:spPr/>
      <dgm:t>
        <a:bodyPr/>
        <a:lstStyle/>
        <a:p>
          <a:endParaRPr lang="zh-TW" altLang="en-US"/>
        </a:p>
      </dgm:t>
    </dgm:pt>
    <dgm:pt modelId="{946BA802-A8C0-484B-9E31-00350201A185}" type="sibTrans" cxnId="{DA5F33B1-EE26-475E-97FA-8A376921FA02}">
      <dgm:prSet/>
      <dgm:spPr/>
      <dgm:t>
        <a:bodyPr/>
        <a:lstStyle/>
        <a:p>
          <a:endParaRPr lang="zh-TW" altLang="en-US"/>
        </a:p>
      </dgm:t>
    </dgm:pt>
    <dgm:pt modelId="{3E37ECCE-38EB-47AF-9EB7-7E1A5D3355AB}">
      <dgm:prSet phldrT="[文字]"/>
      <dgm:spPr/>
      <dgm:t>
        <a:bodyPr/>
        <a:lstStyle/>
        <a:p>
          <a:r>
            <a:rPr lang="en-US" altLang="zh-TW" dirty="0" smtClean="0"/>
            <a:t>Target Language</a:t>
          </a:r>
          <a:endParaRPr lang="zh-TW" altLang="en-US" dirty="0"/>
        </a:p>
      </dgm:t>
    </dgm:pt>
    <dgm:pt modelId="{5B95F20B-34DB-4F1E-BAA0-AFFD12D74F18}" type="parTrans" cxnId="{C5EF66D3-0650-4EE2-93B7-0577C4E7DACB}">
      <dgm:prSet/>
      <dgm:spPr/>
      <dgm:t>
        <a:bodyPr/>
        <a:lstStyle/>
        <a:p>
          <a:endParaRPr lang="zh-TW" altLang="en-US"/>
        </a:p>
      </dgm:t>
    </dgm:pt>
    <dgm:pt modelId="{3DFEDC06-27AA-4A9B-AD28-B6FC808FFF5D}" type="sibTrans" cxnId="{C5EF66D3-0650-4EE2-93B7-0577C4E7DACB}">
      <dgm:prSet/>
      <dgm:spPr/>
      <dgm:t>
        <a:bodyPr/>
        <a:lstStyle/>
        <a:p>
          <a:endParaRPr lang="zh-TW" altLang="en-US"/>
        </a:p>
      </dgm:t>
    </dgm:pt>
    <dgm:pt modelId="{F3AF9356-F654-4CB7-B8F5-82B261E66159}" type="pres">
      <dgm:prSet presAssocID="{AC906F75-133E-4F3E-BA5F-82AB7C3FD6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4BC6093-3AB5-4538-AF9C-D0193E2B8654}" type="pres">
      <dgm:prSet presAssocID="{844FFC2E-AB0C-4049-B6F3-CA09A6D7DB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35A41E-B679-4DF1-99E4-76425D97642B}" type="pres">
      <dgm:prSet presAssocID="{548DC775-D74A-441F-9A34-18D48C399F36}" presName="sibTrans" presStyleCnt="0"/>
      <dgm:spPr/>
    </dgm:pt>
    <dgm:pt modelId="{66AA50C9-0AE9-4AD7-88F7-7F0A5D0EB19A}" type="pres">
      <dgm:prSet presAssocID="{E1DEF412-1164-4BAB-8F54-38E293726A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3B5663-8A52-4761-8556-E7B5AF137964}" type="pres">
      <dgm:prSet presAssocID="{946BA802-A8C0-484B-9E31-00350201A185}" presName="sibTrans" presStyleCnt="0"/>
      <dgm:spPr/>
    </dgm:pt>
    <dgm:pt modelId="{9EEF8304-963B-4293-96C8-21900F48A9EC}" type="pres">
      <dgm:prSet presAssocID="{3E37ECCE-38EB-47AF-9EB7-7E1A5D3355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C5BD19-C831-4455-8E8F-64E3DCF66BA3}" type="presOf" srcId="{E1DEF412-1164-4BAB-8F54-38E293726A31}" destId="{66AA50C9-0AE9-4AD7-88F7-7F0A5D0EB19A}" srcOrd="0" destOrd="0" presId="urn:microsoft.com/office/officeart/2005/8/layout/default"/>
    <dgm:cxn modelId="{24642AA6-2EFC-4DF0-BDBA-1DE3BA61F4CD}" type="presOf" srcId="{844FFC2E-AB0C-4049-B6F3-CA09A6D7DBF3}" destId="{A4BC6093-3AB5-4538-AF9C-D0193E2B8654}" srcOrd="0" destOrd="0" presId="urn:microsoft.com/office/officeart/2005/8/layout/default"/>
    <dgm:cxn modelId="{A81C553F-D57D-4D5B-AD56-D5C71D08DFA1}" srcId="{AC906F75-133E-4F3E-BA5F-82AB7C3FD643}" destId="{844FFC2E-AB0C-4049-B6F3-CA09A6D7DBF3}" srcOrd="0" destOrd="0" parTransId="{A2EEA610-0DCD-4CD2-AF51-B1A2BAD8F063}" sibTransId="{548DC775-D74A-441F-9A34-18D48C399F36}"/>
    <dgm:cxn modelId="{DA5F33B1-EE26-475E-97FA-8A376921FA02}" srcId="{AC906F75-133E-4F3E-BA5F-82AB7C3FD643}" destId="{E1DEF412-1164-4BAB-8F54-38E293726A31}" srcOrd="1" destOrd="0" parTransId="{0ABE0DB9-48D4-465C-B3FF-D43666BBB527}" sibTransId="{946BA802-A8C0-484B-9E31-00350201A185}"/>
    <dgm:cxn modelId="{56645AA2-3B3A-47CB-A2DA-A66BF7D0FE7F}" type="presOf" srcId="{3E37ECCE-38EB-47AF-9EB7-7E1A5D3355AB}" destId="{9EEF8304-963B-4293-96C8-21900F48A9EC}" srcOrd="0" destOrd="0" presId="urn:microsoft.com/office/officeart/2005/8/layout/default"/>
    <dgm:cxn modelId="{C5EF66D3-0650-4EE2-93B7-0577C4E7DACB}" srcId="{AC906F75-133E-4F3E-BA5F-82AB7C3FD643}" destId="{3E37ECCE-38EB-47AF-9EB7-7E1A5D3355AB}" srcOrd="2" destOrd="0" parTransId="{5B95F20B-34DB-4F1E-BAA0-AFFD12D74F18}" sibTransId="{3DFEDC06-27AA-4A9B-AD28-B6FC808FFF5D}"/>
    <dgm:cxn modelId="{B8DAF8FF-D734-438B-BE5B-98FF5AE7ED55}" type="presOf" srcId="{AC906F75-133E-4F3E-BA5F-82AB7C3FD643}" destId="{F3AF9356-F654-4CB7-B8F5-82B261E66159}" srcOrd="0" destOrd="0" presId="urn:microsoft.com/office/officeart/2005/8/layout/default"/>
    <dgm:cxn modelId="{0312A047-111D-4522-B475-58056D53A956}" type="presParOf" srcId="{F3AF9356-F654-4CB7-B8F5-82B261E66159}" destId="{A4BC6093-3AB5-4538-AF9C-D0193E2B8654}" srcOrd="0" destOrd="0" presId="urn:microsoft.com/office/officeart/2005/8/layout/default"/>
    <dgm:cxn modelId="{B0269D1D-7C8C-445A-8120-CC1D3BC097EF}" type="presParOf" srcId="{F3AF9356-F654-4CB7-B8F5-82B261E66159}" destId="{2F35A41E-B679-4DF1-99E4-76425D97642B}" srcOrd="1" destOrd="0" presId="urn:microsoft.com/office/officeart/2005/8/layout/default"/>
    <dgm:cxn modelId="{BBF80D21-5597-421F-A08A-7DFF42019F26}" type="presParOf" srcId="{F3AF9356-F654-4CB7-B8F5-82B261E66159}" destId="{66AA50C9-0AE9-4AD7-88F7-7F0A5D0EB19A}" srcOrd="2" destOrd="0" presId="urn:microsoft.com/office/officeart/2005/8/layout/default"/>
    <dgm:cxn modelId="{500D3474-0A12-437F-9628-19A6D4D1BBF9}" type="presParOf" srcId="{F3AF9356-F654-4CB7-B8F5-82B261E66159}" destId="{7A3B5663-8A52-4761-8556-E7B5AF137964}" srcOrd="3" destOrd="0" presId="urn:microsoft.com/office/officeart/2005/8/layout/default"/>
    <dgm:cxn modelId="{06F74799-355C-4A6D-8F49-BCB79C19AAB7}" type="presParOf" srcId="{F3AF9356-F654-4CB7-B8F5-82B261E66159}" destId="{9EEF8304-963B-4293-96C8-21900F48A9E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C6093-3AB5-4538-AF9C-D0193E2B8654}">
      <dsp:nvSpPr>
        <dsp:cNvPr id="0" name=""/>
        <dsp:cNvSpPr/>
      </dsp:nvSpPr>
      <dsp:spPr>
        <a:xfrm>
          <a:off x="0" y="346598"/>
          <a:ext cx="2711392" cy="1626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/>
            <a:t>Procedural Language</a:t>
          </a:r>
          <a:endParaRPr lang="zh-TW" altLang="en-US" sz="3900" kern="1200" dirty="0"/>
        </a:p>
      </dsp:txBody>
      <dsp:txXfrm>
        <a:off x="0" y="346598"/>
        <a:ext cx="2711392" cy="1626835"/>
      </dsp:txXfrm>
    </dsp:sp>
    <dsp:sp modelId="{66AA50C9-0AE9-4AD7-88F7-7F0A5D0EB19A}">
      <dsp:nvSpPr>
        <dsp:cNvPr id="0" name=""/>
        <dsp:cNvSpPr/>
      </dsp:nvSpPr>
      <dsp:spPr>
        <a:xfrm>
          <a:off x="2982531" y="346598"/>
          <a:ext cx="2711392" cy="1626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/>
            <a:t>Functional Language</a:t>
          </a:r>
          <a:endParaRPr lang="zh-TW" altLang="en-US" sz="3900" kern="1200" dirty="0"/>
        </a:p>
      </dsp:txBody>
      <dsp:txXfrm>
        <a:off x="2982531" y="346598"/>
        <a:ext cx="2711392" cy="1626835"/>
      </dsp:txXfrm>
    </dsp:sp>
    <dsp:sp modelId="{9EEF8304-963B-4293-96C8-21900F48A9EC}">
      <dsp:nvSpPr>
        <dsp:cNvPr id="0" name=""/>
        <dsp:cNvSpPr/>
      </dsp:nvSpPr>
      <dsp:spPr>
        <a:xfrm>
          <a:off x="5965063" y="346598"/>
          <a:ext cx="2711392" cy="1626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900" kern="1200" dirty="0" smtClean="0"/>
            <a:t>Target Language</a:t>
          </a:r>
          <a:endParaRPr lang="zh-TW" altLang="en-US" sz="3900" kern="1200" dirty="0"/>
        </a:p>
      </dsp:txBody>
      <dsp:txXfrm>
        <a:off x="5965063" y="346598"/>
        <a:ext cx="2711392" cy="162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807D2-046C-48D0-8322-0830ABA2F726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8DFC1-BA1E-4126-8F53-BEDDEE9DBA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39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Hi,</a:t>
            </a:r>
            <a:r>
              <a:rPr lang="en-US" altLang="zh-TW" baseline="0" dirty="0" smtClean="0"/>
              <a:t> </a:t>
            </a:r>
            <a:r>
              <a:rPr lang="en-US" altLang="zh-TW" i="0" baseline="0" dirty="0" smtClean="0"/>
              <a:t>I’m Vivian. I’m from Dajia elementary  school.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DFC1-BA1E-4126-8F53-BEDDEE9DBA5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56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DFC1-BA1E-4126-8F53-BEDDEE9DBA5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94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649A54C-5BA5-4780-916F-989AC0E3966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4E579F-FF0D-420B-9463-DA56FA9B6DC3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Getting to Know Each Other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9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Using reading materials at varying readability levels;</a:t>
            </a:r>
          </a:p>
          <a:p>
            <a:r>
              <a:rPr lang="en-US" altLang="zh-TW" dirty="0" smtClean="0"/>
              <a:t>Putting text materials on tape;</a:t>
            </a:r>
          </a:p>
          <a:p>
            <a:r>
              <a:rPr lang="en-US" altLang="zh-TW" dirty="0" smtClean="0"/>
              <a:t>Using spelling or vocabulary lists at readiness levels of students;</a:t>
            </a:r>
          </a:p>
          <a:p>
            <a:r>
              <a:rPr lang="en-US" altLang="zh-TW" dirty="0" smtClean="0"/>
              <a:t>Presenting ideas through both auditory and visual means;</a:t>
            </a:r>
          </a:p>
          <a:p>
            <a:r>
              <a:rPr lang="en-US" altLang="zh-TW" dirty="0" smtClean="0"/>
              <a:t>Using reading buddies; and</a:t>
            </a:r>
          </a:p>
          <a:p>
            <a:r>
              <a:rPr lang="en-US" altLang="zh-TW" dirty="0" smtClean="0"/>
              <a:t>Meeting with small groups to re-teach an idea or skill for struggling learners, or to extend the thinking or skills of advanced learners.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614506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http://www.readingrockets.org/article/what-differentiated-instruction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2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Process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Using </a:t>
            </a:r>
            <a:r>
              <a:rPr lang="en-US" altLang="zh-TW" dirty="0"/>
              <a:t>tiered activities through which all learners work with the same important understandings and skills, but proceed with different levels of support, challenge, or complexity</a:t>
            </a:r>
            <a:r>
              <a:rPr lang="en-US" altLang="zh-TW" dirty="0" smtClean="0"/>
              <a:t>;</a:t>
            </a:r>
          </a:p>
          <a:p>
            <a:r>
              <a:rPr lang="en-US" altLang="zh-TW" dirty="0" smtClean="0"/>
              <a:t>Providing </a:t>
            </a:r>
            <a:r>
              <a:rPr lang="en-US" altLang="zh-TW" dirty="0"/>
              <a:t>interest centers that encourage students to explore subsets of the class topic of particular interest to them</a:t>
            </a:r>
            <a:r>
              <a:rPr lang="en-US" altLang="zh-TW" dirty="0" smtClean="0"/>
              <a:t>;</a:t>
            </a:r>
          </a:p>
          <a:p>
            <a:r>
              <a:rPr lang="en-US" altLang="zh-TW" dirty="0" smtClean="0"/>
              <a:t>Developing </a:t>
            </a:r>
            <a:r>
              <a:rPr lang="en-US" altLang="zh-TW" dirty="0"/>
              <a:t>personal agendas (task lists written by the teacher and containing both in-common work for the whole class and work that addresses individual needs of learners) to be completed either during specified agenda time or as students complete other work early</a:t>
            </a:r>
            <a:r>
              <a:rPr lang="en-US" altLang="zh-TW" dirty="0" smtClean="0"/>
              <a:t>;</a:t>
            </a:r>
          </a:p>
          <a:p>
            <a:r>
              <a:rPr lang="en-US" altLang="zh-TW" dirty="0" smtClean="0"/>
              <a:t>Offering </a:t>
            </a:r>
            <a:r>
              <a:rPr lang="en-US" altLang="zh-TW" dirty="0"/>
              <a:t>manipulatives or other hands-on supports for students who need them; </a:t>
            </a:r>
            <a:r>
              <a:rPr lang="en-US" altLang="zh-TW" dirty="0" smtClean="0"/>
              <a:t>and</a:t>
            </a:r>
          </a:p>
          <a:p>
            <a:r>
              <a:rPr lang="en-US" altLang="zh-TW" dirty="0" smtClean="0"/>
              <a:t>Varying </a:t>
            </a:r>
            <a:r>
              <a:rPr lang="en-US" altLang="zh-TW" dirty="0"/>
              <a:t>the length of time a student may take to complete a task in order to provide additional support for a struggling learner or to encourage an advanced learner to pursue a topic in greater depth.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614506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http://www.readingrockets.org/article/what-differentiated-instruction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73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Products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Giving </a:t>
            </a:r>
            <a:r>
              <a:rPr lang="en-US" altLang="zh-TW" dirty="0"/>
              <a:t>students options of how to express required learning (e.g., create a puppet show, write a letter, or develop a mural with labels</a:t>
            </a:r>
            <a:r>
              <a:rPr lang="en-US" altLang="zh-TW" dirty="0" smtClean="0"/>
              <a:t>);</a:t>
            </a:r>
          </a:p>
          <a:p>
            <a:r>
              <a:rPr lang="en-US" altLang="zh-TW" dirty="0" smtClean="0"/>
              <a:t>Using </a:t>
            </a:r>
            <a:r>
              <a:rPr lang="en-US" altLang="zh-TW" dirty="0"/>
              <a:t>rubrics that match and extend students' varied skills levels</a:t>
            </a:r>
            <a:r>
              <a:rPr lang="en-US" altLang="zh-TW" dirty="0" smtClean="0"/>
              <a:t>;</a:t>
            </a:r>
          </a:p>
          <a:p>
            <a:r>
              <a:rPr lang="en-US" altLang="zh-TW" dirty="0" smtClean="0"/>
              <a:t>Allowing </a:t>
            </a:r>
            <a:r>
              <a:rPr lang="en-US" altLang="zh-TW" dirty="0"/>
              <a:t>students to work alone or in small groups on their products; </a:t>
            </a:r>
            <a:r>
              <a:rPr lang="en-US" altLang="zh-TW" dirty="0" smtClean="0"/>
              <a:t>and</a:t>
            </a:r>
          </a:p>
          <a:p>
            <a:r>
              <a:rPr lang="en-US" altLang="zh-TW" dirty="0" smtClean="0"/>
              <a:t>Encouraging </a:t>
            </a:r>
            <a:r>
              <a:rPr lang="en-US" altLang="zh-TW" dirty="0"/>
              <a:t>students to create their own product assignments as long as the assignments contain required elements.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614506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http://www.readingrockets.org/article/what-differentiated-instruction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25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Learning </a:t>
            </a:r>
            <a:r>
              <a:rPr lang="en-US" altLang="zh-TW" dirty="0" smtClean="0"/>
              <a:t>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Making sure there are places in the room to work quietly and without distraction, as well as places that invite student collaboration;</a:t>
            </a:r>
          </a:p>
          <a:p>
            <a:r>
              <a:rPr lang="en-US" altLang="zh-TW" dirty="0"/>
              <a:t>Providing materials that reflect a variety of cultures and home settings;</a:t>
            </a:r>
          </a:p>
          <a:p>
            <a:r>
              <a:rPr lang="en-US" altLang="zh-TW" dirty="0"/>
              <a:t>Setting out clear guidelines for independent work that matches individual needs;</a:t>
            </a:r>
          </a:p>
          <a:p>
            <a:r>
              <a:rPr lang="en-US" altLang="zh-TW" dirty="0"/>
              <a:t>Developing routines that allow students to get help when teachers are busy with other students and cannot help them immediately; and</a:t>
            </a:r>
          </a:p>
          <a:p>
            <a:r>
              <a:rPr lang="en-US" altLang="zh-TW" dirty="0"/>
              <a:t>Helping students understand that some learners need to move around to learn, while others do better sitting quietly (Tomlinson, 1995, 1999; Winebrenner, 1992, 1996).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614506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http://www.readingrockets.org/article/what-differentiated-instruction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87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9" descr="P106008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272808" cy="4708595"/>
          </a:xfrm>
        </p:spPr>
      </p:pic>
    </p:spTree>
    <p:extLst>
      <p:ext uri="{BB962C8B-B14F-4D97-AF65-F5344CB8AC3E}">
        <p14:creationId xmlns:p14="http://schemas.microsoft.com/office/powerpoint/2010/main" val="13619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任務</a:t>
            </a:r>
            <a:r>
              <a:rPr lang="en-US" altLang="zh-TW" dirty="0"/>
              <a:t>: </a:t>
            </a:r>
            <a:r>
              <a:rPr lang="zh-TW" altLang="en-US" dirty="0"/>
              <a:t>念出課本</a:t>
            </a:r>
            <a:r>
              <a:rPr lang="en-US" altLang="zh-TW" dirty="0"/>
              <a:t>Phonics Time</a:t>
            </a:r>
            <a:r>
              <a:rPr lang="zh-TW" altLang="en-US" dirty="0"/>
              <a:t>的</a:t>
            </a:r>
            <a:r>
              <a:rPr lang="zh-TW" altLang="en-US" dirty="0" smtClean="0"/>
              <a:t>句子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556792"/>
            <a:ext cx="496855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Tasks:</a:t>
            </a:r>
          </a:p>
          <a:p>
            <a:pPr marL="400050" lvl="1" indent="0">
              <a:buNone/>
            </a:pPr>
            <a:r>
              <a:rPr lang="en-US" altLang="zh-TW" dirty="0" smtClean="0"/>
              <a:t>1 sentence</a:t>
            </a:r>
          </a:p>
          <a:p>
            <a:pPr marL="400050" lvl="1" indent="0">
              <a:buNone/>
            </a:pPr>
            <a:r>
              <a:rPr lang="en-US" altLang="zh-TW" dirty="0" smtClean="0"/>
              <a:t>2 sentences</a:t>
            </a:r>
          </a:p>
          <a:p>
            <a:pPr marL="400050" lvl="1" indent="0">
              <a:buNone/>
            </a:pPr>
            <a:r>
              <a:rPr lang="en-US" altLang="zh-TW" dirty="0" smtClean="0"/>
              <a:t>3sentences</a:t>
            </a:r>
          </a:p>
          <a:p>
            <a:pPr marL="400050" lvl="1" indent="0">
              <a:buNone/>
            </a:pPr>
            <a:r>
              <a:rPr lang="en-US" altLang="zh-TW" dirty="0" smtClean="0"/>
              <a:t>3+1</a:t>
            </a:r>
          </a:p>
          <a:p>
            <a:r>
              <a:rPr lang="en-US" altLang="zh-TW" dirty="0" smtClean="0"/>
              <a:t>Grouping</a:t>
            </a:r>
          </a:p>
          <a:p>
            <a:pPr lvl="1"/>
            <a:r>
              <a:rPr lang="en-US" altLang="zh-TW" dirty="0" smtClean="0"/>
              <a:t>Individual</a:t>
            </a:r>
          </a:p>
          <a:p>
            <a:pPr lvl="1"/>
            <a:r>
              <a:rPr lang="en-US" altLang="zh-TW" dirty="0" smtClean="0"/>
              <a:t>Pairs</a:t>
            </a:r>
          </a:p>
          <a:p>
            <a:pPr lvl="1"/>
            <a:r>
              <a:rPr lang="en-US" altLang="zh-TW" dirty="0" smtClean="0"/>
              <a:t>homogeneous</a:t>
            </a:r>
          </a:p>
          <a:p>
            <a:r>
              <a:rPr lang="zh-TW" altLang="en-US" dirty="0" smtClean="0"/>
              <a:t>互學</a:t>
            </a:r>
            <a:endParaRPr lang="en-US" altLang="zh-TW" dirty="0" smtClean="0"/>
          </a:p>
          <a:p>
            <a:pPr marL="400050" lvl="1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800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286320" y="3726110"/>
            <a:ext cx="2448272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prstClr val="white"/>
                </a:solidFill>
              </a:rPr>
              <a:t>努力成績</a:t>
            </a:r>
            <a:endParaRPr lang="zh-TW" altLang="en-US" sz="3200" dirty="0">
              <a:solidFill>
                <a:prstClr val="white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60072" y="2052504"/>
            <a:ext cx="2448272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>
                <a:solidFill>
                  <a:prstClr val="white"/>
                </a:solidFill>
              </a:rPr>
              <a:t>上台表現</a:t>
            </a:r>
          </a:p>
        </p:txBody>
      </p:sp>
      <p:sp>
        <p:nvSpPr>
          <p:cNvPr id="2" name="加號 1"/>
          <p:cNvSpPr/>
          <p:nvPr/>
        </p:nvSpPr>
        <p:spPr>
          <a:xfrm>
            <a:off x="6096664" y="2870361"/>
            <a:ext cx="648072" cy="581923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306113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 smtClean="0">
                <a:solidFill>
                  <a:prstClr val="black"/>
                </a:solidFill>
                <a:latin typeface="Arial" charset="0"/>
              </a:rPr>
              <a:t>評量方式</a:t>
            </a:r>
            <a:endParaRPr lang="zh-TW" altLang="en-US" sz="4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9" name="Picture 5" descr="C:\Documents and Settings\admin\My Documents\Dropbox\Camera Uploads\03 My Class\2013-11-13 09.14.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/>
          <a:stretch/>
        </p:blipFill>
        <p:spPr bwMode="auto">
          <a:xfrm>
            <a:off x="467544" y="1772816"/>
            <a:ext cx="4323006" cy="300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任務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>
                <a:solidFill>
                  <a:schemeClr val="tx1"/>
                </a:solidFill>
              </a:rPr>
              <a:t>能進行簡易的角色</a:t>
            </a:r>
            <a:r>
              <a:rPr lang="zh-TW" altLang="en-US" dirty="0" smtClean="0">
                <a:solidFill>
                  <a:schemeClr val="tx1"/>
                </a:solidFill>
              </a:rPr>
              <a:t>扮演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5" b="31627"/>
          <a:stretch/>
        </p:blipFill>
        <p:spPr>
          <a:xfrm>
            <a:off x="116799" y="1508015"/>
            <a:ext cx="4352921" cy="3159181"/>
          </a:xfrm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Tasks:</a:t>
            </a:r>
          </a:p>
          <a:p>
            <a:pPr lvl="1"/>
            <a:r>
              <a:rPr lang="en-US" altLang="zh-TW" dirty="0" smtClean="0"/>
              <a:t>RT</a:t>
            </a:r>
          </a:p>
          <a:p>
            <a:pPr lvl="1"/>
            <a:r>
              <a:rPr lang="en-US" altLang="zh-TW" dirty="0" smtClean="0"/>
              <a:t>Role Play</a:t>
            </a:r>
          </a:p>
          <a:p>
            <a:pPr lvl="1"/>
            <a:r>
              <a:rPr lang="en-US" altLang="zh-TW" dirty="0" smtClean="0"/>
              <a:t>Advanced Role Play</a:t>
            </a:r>
          </a:p>
          <a:p>
            <a:r>
              <a:rPr lang="en-US" altLang="zh-TW" dirty="0" smtClean="0"/>
              <a:t>Grouping</a:t>
            </a:r>
          </a:p>
          <a:p>
            <a:pPr lvl="1"/>
            <a:r>
              <a:rPr lang="en-US" altLang="zh-TW" dirty="0"/>
              <a:t>heterogeneous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18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評量</a:t>
            </a:r>
            <a:r>
              <a:rPr lang="zh-TW" altLang="en-US" dirty="0" smtClean="0">
                <a:solidFill>
                  <a:schemeClr val="tx1"/>
                </a:solidFill>
              </a:rPr>
              <a:t>方式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9" b="5574"/>
          <a:stretch/>
        </p:blipFill>
        <p:spPr>
          <a:xfrm>
            <a:off x="2881748" y="1751309"/>
            <a:ext cx="3380503" cy="4122550"/>
          </a:xfrm>
        </p:spPr>
      </p:pic>
    </p:spTree>
    <p:extLst>
      <p:ext uri="{BB962C8B-B14F-4D97-AF65-F5344CB8AC3E}">
        <p14:creationId xmlns:p14="http://schemas.microsoft.com/office/powerpoint/2010/main" val="24586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416" y="0"/>
            <a:ext cx="4402832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Bingo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991609"/>
              </p:ext>
            </p:extLst>
          </p:nvPr>
        </p:nvGraphicFramePr>
        <p:xfrm>
          <a:off x="162320" y="980728"/>
          <a:ext cx="4186808" cy="3845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702"/>
                <a:gridCol w="1046702"/>
                <a:gridCol w="1046702"/>
                <a:gridCol w="1046702"/>
              </a:tblGrid>
              <a:tr h="9612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9612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</a:tr>
              <a:tr h="9612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</a:t>
                      </a:r>
                      <a:endParaRPr lang="zh-TW" altLang="en-US" dirty="0"/>
                    </a:p>
                  </a:txBody>
                  <a:tcPr/>
                </a:tc>
              </a:tr>
              <a:tr h="9612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355976" y="816176"/>
            <a:ext cx="478802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 smtClean="0">
                <a:cs typeface="Times New Roman"/>
              </a:rPr>
              <a:t>Do you like to swim? 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 color do you like?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 do you like to eat?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 subjects do you like?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 sports do you like?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What’s your favorite season?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 do you like to do on Sundays?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What's something you do well?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Where are you going after this workshop?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Do you have pets?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 do you do in your free time?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How do you get to school each day?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 languages do you speak?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 makes you happy?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Have you every prepare lessons with others?</a:t>
            </a:r>
            <a:endParaRPr lang="zh-TW" altLang="zh-TW" kern="100" dirty="0"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altLang="zh-TW" sz="2000" kern="100" dirty="0">
                <a:cs typeface="Times New Roman"/>
              </a:rPr>
              <a:t>What was the last book you read?</a:t>
            </a:r>
            <a:endParaRPr lang="zh-TW" altLang="zh-TW" kern="1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4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6480048" cy="2301240"/>
          </a:xfrm>
        </p:spPr>
        <p:txBody>
          <a:bodyPr>
            <a:noAutofit/>
          </a:bodyPr>
          <a:lstStyle/>
          <a:p>
            <a:r>
              <a:rPr lang="en-US" altLang="zh-TW" sz="4800" dirty="0" smtClean="0"/>
              <a:t>Classroom Language in English</a:t>
            </a:r>
            <a:endParaRPr lang="zh-TW" altLang="en-US" sz="4800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642170957"/>
              </p:ext>
            </p:extLst>
          </p:nvPr>
        </p:nvGraphicFramePr>
        <p:xfrm>
          <a:off x="251520" y="3501008"/>
          <a:ext cx="8676456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9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08996"/>
              </p:ext>
            </p:extLst>
          </p:nvPr>
        </p:nvGraphicFramePr>
        <p:xfrm>
          <a:off x="395536" y="345959"/>
          <a:ext cx="8280918" cy="578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1138825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Procedural language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Functional language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Target language</a:t>
                      </a:r>
                      <a:endParaRPr lang="zh-TW" altLang="en-US" sz="3200" dirty="0"/>
                    </a:p>
                  </a:txBody>
                  <a:tcPr/>
                </a:tc>
              </a:tr>
              <a:tr h="1597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/>
                        <a:t>used by the teacher to set up the activity</a:t>
                      </a:r>
                      <a:endParaRPr lang="zh-TW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/>
                        <a:t>needed by the students to complete the activity</a:t>
                      </a:r>
                      <a:endParaRPr lang="zh-TW" alt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Sentence</a:t>
                      </a:r>
                      <a:r>
                        <a:rPr lang="en-US" altLang="zh-TW" sz="2000" baseline="0" dirty="0" smtClean="0"/>
                        <a:t> Patter / Vocabulary</a:t>
                      </a:r>
                      <a:endParaRPr lang="zh-TW" altLang="en-US" sz="2000" dirty="0"/>
                    </a:p>
                  </a:txBody>
                  <a:tcPr/>
                </a:tc>
              </a:tr>
              <a:tr h="2993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*Ask high level Ss to model the game rules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*not just ask Ss ‘Do you understand’ ask Ss to say sth out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*teach Ss before the task/activity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*allow Ss to speak </a:t>
                      </a:r>
                      <a:r>
                        <a:rPr 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Chinese </a:t>
                      </a:r>
                      <a:r>
                        <a:rPr lang="en-US" sz="20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at the beginning, then no point with Chinese, double the point with all </a:t>
                      </a:r>
                      <a:r>
                        <a:rPr 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English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*Make your own classroom</a:t>
                      </a:r>
                      <a:r>
                        <a:rPr lang="en-US" altLang="zh-TW" sz="2000" kern="100" baseline="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functional language card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Sometimes</a:t>
                      </a:r>
                      <a:r>
                        <a:rPr lang="en-US" altLang="zh-TW" baseline="0" dirty="0" smtClean="0"/>
                        <a:t> the target language is the least part.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57200" y="404665"/>
            <a:ext cx="4040188" cy="720080"/>
          </a:xfrm>
        </p:spPr>
        <p:txBody>
          <a:bodyPr/>
          <a:lstStyle/>
          <a:p>
            <a:r>
              <a:rPr lang="en-US" altLang="zh-TW" dirty="0"/>
              <a:t>Procedural language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3"/>
          </p:nvPr>
        </p:nvSpPr>
        <p:spPr>
          <a:xfrm>
            <a:off x="4572000" y="404664"/>
            <a:ext cx="4041775" cy="720080"/>
          </a:xfrm>
        </p:spPr>
        <p:txBody>
          <a:bodyPr/>
          <a:lstStyle/>
          <a:p>
            <a:r>
              <a:rPr lang="en-US" altLang="zh-TW" dirty="0" smtClean="0"/>
              <a:t>Functional </a:t>
            </a:r>
            <a:r>
              <a:rPr lang="en-US" altLang="zh-TW" dirty="0"/>
              <a:t>Language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4040188" cy="4785395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Write </a:t>
            </a:r>
            <a:r>
              <a:rPr lang="en-US" altLang="zh-TW" dirty="0"/>
              <a:t>your name / school here.</a:t>
            </a:r>
          </a:p>
          <a:p>
            <a:r>
              <a:rPr lang="en-US" altLang="zh-TW" dirty="0"/>
              <a:t>Put your paper in the bag.</a:t>
            </a:r>
          </a:p>
          <a:p>
            <a:r>
              <a:rPr lang="en-US" altLang="zh-TW" dirty="0"/>
              <a:t>Ask one person one question.</a:t>
            </a:r>
          </a:p>
          <a:p>
            <a:r>
              <a:rPr lang="en-US" altLang="zh-TW" dirty="0"/>
              <a:t>Then, ask another person.</a:t>
            </a:r>
          </a:p>
          <a:p>
            <a:r>
              <a:rPr lang="en-US" altLang="zh-TW" dirty="0"/>
              <a:t>I’m going to draw a name from the bag.</a:t>
            </a:r>
          </a:p>
          <a:p>
            <a:r>
              <a:rPr lang="en-US" altLang="zh-TW" dirty="0"/>
              <a:t>If the name is on your sheet, mark it and stand up.</a:t>
            </a:r>
          </a:p>
          <a:p>
            <a:r>
              <a:rPr lang="en-US" altLang="zh-TW" dirty="0"/>
              <a:t>Say something about the person.</a:t>
            </a:r>
          </a:p>
          <a:p>
            <a:r>
              <a:rPr lang="en-US" altLang="zh-TW" dirty="0"/>
              <a:t>Come here.</a:t>
            </a:r>
          </a:p>
          <a:p>
            <a:r>
              <a:rPr lang="en-US" altLang="zh-TW" dirty="0"/>
              <a:t>Draw another name.</a:t>
            </a:r>
          </a:p>
          <a:p>
            <a:r>
              <a:rPr lang="en-US" altLang="zh-TW" dirty="0"/>
              <a:t>Once your marks can be a line, either vertical, horizontal, or diagonal, yell BINGO.</a:t>
            </a:r>
          </a:p>
          <a:p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Hi, My name is ______. / I’m ______.</a:t>
            </a:r>
          </a:p>
          <a:p>
            <a:r>
              <a:rPr lang="en-US" altLang="zh-TW" dirty="0"/>
              <a:t>Nice to talk to you. / Nice to talk to you, too.</a:t>
            </a:r>
          </a:p>
          <a:p>
            <a:r>
              <a:rPr lang="en-US" altLang="zh-TW" dirty="0"/>
              <a:t>I go first.</a:t>
            </a:r>
          </a:p>
          <a:p>
            <a:r>
              <a:rPr lang="en-US" altLang="zh-TW" dirty="0"/>
              <a:t>It’s my turn.</a:t>
            </a:r>
          </a:p>
          <a:p>
            <a:r>
              <a:rPr lang="en-US" altLang="zh-TW" dirty="0"/>
              <a:t>Please sign your name here.</a:t>
            </a:r>
          </a:p>
          <a:p>
            <a:r>
              <a:rPr lang="en-US" altLang="zh-TW" dirty="0"/>
              <a:t>Thank you.</a:t>
            </a:r>
          </a:p>
          <a:p>
            <a:r>
              <a:rPr lang="en-US" altLang="zh-TW" dirty="0"/>
              <a:t>What does … mean?</a:t>
            </a:r>
          </a:p>
          <a:p>
            <a:r>
              <a:rPr lang="en-US" altLang="zh-TW" dirty="0"/>
              <a:t>How do you say … in English?</a:t>
            </a:r>
          </a:p>
          <a:p>
            <a:r>
              <a:rPr lang="en-US" altLang="zh-TW" dirty="0"/>
              <a:t>How do you spell ______?</a:t>
            </a:r>
          </a:p>
          <a:p>
            <a:r>
              <a:rPr lang="en-US" altLang="zh-TW" dirty="0"/>
              <a:t>Can you </a:t>
            </a:r>
            <a:r>
              <a:rPr lang="en-US" altLang="zh-TW" dirty="0" smtClean="0"/>
              <a:t>repeat </a:t>
            </a:r>
            <a:r>
              <a:rPr lang="en-US" altLang="zh-TW" dirty="0"/>
              <a:t>please.</a:t>
            </a:r>
          </a:p>
          <a:p>
            <a:r>
              <a:rPr lang="en-US" altLang="zh-TW" dirty="0"/>
              <a:t>Can you help me, please?</a:t>
            </a:r>
          </a:p>
          <a:p>
            <a:r>
              <a:rPr lang="en-US" altLang="zh-TW" dirty="0"/>
              <a:t>I’ve finished / done this.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22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Differentiation in the Mixed Ability Classroom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3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Fair isn’t always equal.</a:t>
            </a:r>
            <a:endParaRPr lang="zh-TW" altLang="en-US" dirty="0"/>
          </a:p>
        </p:txBody>
      </p:sp>
      <p:pic>
        <p:nvPicPr>
          <p:cNvPr id="4098" name="Picture 2" descr="C:\Users\user\Desktop\assessment-comic-climb-tr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000" y="1862931"/>
            <a:ext cx="5842000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</a:rPr>
              <a:t>One size doesn’t fit </a:t>
            </a:r>
            <a:r>
              <a:rPr lang="en-US" altLang="zh-TW" dirty="0" smtClean="0">
                <a:ea typeface="新細明體" charset="-120"/>
              </a:rPr>
              <a:t>all.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656307" cy="4373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5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差異化的各種面貌</a:t>
            </a:r>
            <a:endParaRPr lang="zh-TW" altLang="zh-TW" dirty="0">
              <a:solidFill>
                <a:schemeClr val="tx1"/>
              </a:solidFill>
            </a:endParaRP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1066800" y="4149401"/>
            <a:ext cx="7604659" cy="1583368"/>
            <a:chOff x="406" y="1182"/>
            <a:chExt cx="3461" cy="1162"/>
          </a:xfrm>
        </p:grpSpPr>
        <p:cxnSp>
          <p:nvCxnSpPr>
            <p:cNvPr id="448517" name="_s448517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16200000" flipV="1">
              <a:off x="2647" y="1149"/>
              <a:ext cx="168" cy="116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8518" name="_s448518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 flipV="1">
              <a:off x="2063" y="1733"/>
              <a:ext cx="168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8519" name="_s44851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474" y="1143"/>
              <a:ext cx="168" cy="11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48520"/>
            <p:cNvSpPr>
              <a:spLocks noChangeArrowheads="1"/>
            </p:cNvSpPr>
            <p:nvPr/>
          </p:nvSpPr>
          <p:spPr bwMode="auto">
            <a:xfrm>
              <a:off x="1248" y="1182"/>
              <a:ext cx="1799" cy="4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1697" tIns="30849" rIns="61697" bIns="30849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800" b="1" dirty="0" smtClean="0">
                  <a:solidFill>
                    <a:srgbClr val="000000"/>
                  </a:solidFill>
                  <a:latin typeface="Arial" charset="0"/>
                  <a:ea typeface="新細明體" charset="-120"/>
                </a:rPr>
                <a:t>According to Student’s</a:t>
              </a:r>
            </a:p>
          </p:txBody>
        </p:sp>
        <p:sp>
          <p:nvSpPr>
            <p:cNvPr id="4" name="_s448521"/>
            <p:cNvSpPr>
              <a:spLocks noChangeArrowheads="1"/>
            </p:cNvSpPr>
            <p:nvPr/>
          </p:nvSpPr>
          <p:spPr bwMode="auto">
            <a:xfrm>
              <a:off x="406" y="1817"/>
              <a:ext cx="1123" cy="5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1697" tIns="30849" rIns="61697" bIns="30849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800" b="1" dirty="0" smtClean="0">
                  <a:solidFill>
                    <a:srgbClr val="000000"/>
                  </a:solidFill>
                  <a:latin typeface="Arial" charset="0"/>
                  <a:ea typeface="新細明體" charset="-120"/>
                </a:rPr>
                <a:t>Readiness</a:t>
              </a:r>
            </a:p>
          </p:txBody>
        </p:sp>
        <p:sp>
          <p:nvSpPr>
            <p:cNvPr id="7" name="_s448522"/>
            <p:cNvSpPr>
              <a:spLocks noChangeArrowheads="1"/>
            </p:cNvSpPr>
            <p:nvPr/>
          </p:nvSpPr>
          <p:spPr bwMode="auto">
            <a:xfrm>
              <a:off x="1585" y="1817"/>
              <a:ext cx="1123" cy="5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1697" tIns="30849" rIns="61697" bIns="30849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800" b="1" dirty="0" smtClean="0">
                  <a:solidFill>
                    <a:srgbClr val="000000"/>
                  </a:solidFill>
                  <a:latin typeface="Arial" charset="0"/>
                  <a:ea typeface="新細明體" charset="-120"/>
                </a:rPr>
                <a:t>Interest</a:t>
              </a:r>
              <a:endParaRPr lang="en-US" altLang="zh-TW" b="1" dirty="0" smtClean="0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  <p:sp>
          <p:nvSpPr>
            <p:cNvPr id="8" name="_s448523"/>
            <p:cNvSpPr>
              <a:spLocks noChangeArrowheads="1"/>
            </p:cNvSpPr>
            <p:nvPr/>
          </p:nvSpPr>
          <p:spPr bwMode="auto">
            <a:xfrm>
              <a:off x="2764" y="1817"/>
              <a:ext cx="1103" cy="5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1697" tIns="30849" rIns="61697" bIns="30849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b="1" dirty="0" smtClean="0">
                  <a:solidFill>
                    <a:srgbClr val="000000"/>
                  </a:solidFill>
                  <a:latin typeface="Arial" charset="0"/>
                  <a:ea typeface="新細明體" charset="-120"/>
                </a:rPr>
                <a:t>Learning</a:t>
              </a:r>
              <a:r>
                <a:rPr lang="en-US" altLang="zh-TW" b="1" dirty="0" smtClean="0">
                  <a:solidFill>
                    <a:srgbClr val="000000"/>
                  </a:solidFill>
                  <a:latin typeface="Arial" charset="0"/>
                  <a:ea typeface="新細明體" charset="-120"/>
                </a:rPr>
                <a:t> </a:t>
              </a:r>
              <a:r>
                <a:rPr lang="en-US" altLang="zh-TW" sz="2400" b="1" dirty="0" smtClean="0">
                  <a:solidFill>
                    <a:srgbClr val="000000"/>
                  </a:solidFill>
                  <a:latin typeface="Arial" charset="0"/>
                  <a:ea typeface="新細明體" charset="-120"/>
                </a:rPr>
                <a:t>Profile</a:t>
              </a:r>
              <a:endParaRPr lang="en-US" altLang="zh-TW" b="1" dirty="0" smtClean="0">
                <a:solidFill>
                  <a:srgbClr val="000000"/>
                </a:solidFill>
                <a:latin typeface="Arial" charset="0"/>
                <a:ea typeface="新細明體" charset="-120"/>
              </a:endParaRPr>
            </a:p>
          </p:txBody>
        </p:sp>
      </p:grpSp>
      <p:grpSp>
        <p:nvGrpSpPr>
          <p:cNvPr id="9" name="Organization Chart 12"/>
          <p:cNvGrpSpPr>
            <a:grpSpLocks/>
          </p:cNvGrpSpPr>
          <p:nvPr/>
        </p:nvGrpSpPr>
        <p:grpSpPr bwMode="auto">
          <a:xfrm>
            <a:off x="566738" y="2133600"/>
            <a:ext cx="8104187" cy="1473200"/>
            <a:chOff x="360" y="1058"/>
            <a:chExt cx="3888" cy="928"/>
          </a:xfrm>
        </p:grpSpPr>
        <p:cxnSp>
          <p:nvCxnSpPr>
            <p:cNvPr id="448526" name="_s448526"/>
            <p:cNvCxnSpPr>
              <a:cxnSpLocks noChangeShapeType="1"/>
              <a:stCxn id="14" idx="0"/>
              <a:endCxn id="10" idx="2"/>
            </p:cNvCxnSpPr>
            <p:nvPr/>
          </p:nvCxnSpPr>
          <p:spPr bwMode="auto">
            <a:xfrm rot="16200000" flipV="1">
              <a:off x="3043" y="925"/>
              <a:ext cx="144" cy="1402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48527" name="_s448527"/>
            <p:cNvCxnSpPr>
              <a:cxnSpLocks noChangeShapeType="1"/>
              <a:stCxn id="13" idx="0"/>
              <a:endCxn id="10" idx="2"/>
            </p:cNvCxnSpPr>
            <p:nvPr/>
          </p:nvCxnSpPr>
          <p:spPr bwMode="auto">
            <a:xfrm rot="16200000" flipV="1">
              <a:off x="2539" y="1429"/>
              <a:ext cx="144" cy="393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48528" name="_s448528"/>
            <p:cNvCxnSpPr>
              <a:cxnSpLocks noChangeShapeType="1"/>
              <a:stCxn id="12" idx="0"/>
              <a:endCxn id="10" idx="2"/>
            </p:cNvCxnSpPr>
            <p:nvPr/>
          </p:nvCxnSpPr>
          <p:spPr bwMode="auto">
            <a:xfrm rot="5400000" flipH="1" flipV="1">
              <a:off x="2035" y="1319"/>
              <a:ext cx="144" cy="614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448529" name="_s448529"/>
            <p:cNvCxnSpPr>
              <a:cxnSpLocks noChangeShapeType="1"/>
              <a:stCxn id="11" idx="0"/>
              <a:endCxn id="10" idx="2"/>
            </p:cNvCxnSpPr>
            <p:nvPr/>
          </p:nvCxnSpPr>
          <p:spPr bwMode="auto">
            <a:xfrm rot="5400000" flipH="1" flipV="1">
              <a:off x="1531" y="815"/>
              <a:ext cx="144" cy="1623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0" name="_s448530"/>
            <p:cNvSpPr>
              <a:spLocks noChangeArrowheads="1"/>
            </p:cNvSpPr>
            <p:nvPr/>
          </p:nvSpPr>
          <p:spPr bwMode="auto">
            <a:xfrm>
              <a:off x="1224" y="1058"/>
              <a:ext cx="2381" cy="4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87782" tIns="43891" rIns="87782" bIns="43891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800" b="1" dirty="0" smtClean="0">
                  <a:solidFill>
                    <a:srgbClr val="000000"/>
                  </a:solidFill>
                  <a:ea typeface="新細明體" charset="-120"/>
                </a:rPr>
                <a:t>Teachers can differentiate</a:t>
              </a:r>
              <a:r>
                <a:rPr lang="en-US" altLang="zh-TW" sz="1700" b="1" dirty="0" smtClean="0">
                  <a:solidFill>
                    <a:srgbClr val="000000"/>
                  </a:solidFill>
                  <a:ea typeface="新細明體" charset="-120"/>
                </a:rPr>
                <a:t>…</a:t>
              </a:r>
            </a:p>
          </p:txBody>
        </p:sp>
        <p:sp>
          <p:nvSpPr>
            <p:cNvPr id="11" name="_s448531"/>
            <p:cNvSpPr>
              <a:spLocks noChangeArrowheads="1"/>
            </p:cNvSpPr>
            <p:nvPr/>
          </p:nvSpPr>
          <p:spPr bwMode="auto">
            <a:xfrm>
              <a:off x="360" y="1698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87782" tIns="43891" rIns="87782" bIns="43891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b="1" dirty="0" smtClean="0">
                  <a:solidFill>
                    <a:srgbClr val="000000"/>
                  </a:solidFill>
                  <a:ea typeface="新細明體" charset="-120"/>
                </a:rPr>
                <a:t>Content</a:t>
              </a:r>
            </a:p>
          </p:txBody>
        </p:sp>
        <p:sp>
          <p:nvSpPr>
            <p:cNvPr id="12" name="_s448532"/>
            <p:cNvSpPr>
              <a:spLocks noChangeArrowheads="1"/>
            </p:cNvSpPr>
            <p:nvPr/>
          </p:nvSpPr>
          <p:spPr bwMode="auto">
            <a:xfrm>
              <a:off x="1368" y="1698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87782" tIns="43891" rIns="87782" bIns="43891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b="1" dirty="0" smtClean="0">
                  <a:solidFill>
                    <a:srgbClr val="000000"/>
                  </a:solidFill>
                  <a:ea typeface="新細明體" charset="-120"/>
                </a:rPr>
                <a:t>Process</a:t>
              </a:r>
            </a:p>
          </p:txBody>
        </p:sp>
        <p:sp>
          <p:nvSpPr>
            <p:cNvPr id="13" name="_s448533"/>
            <p:cNvSpPr>
              <a:spLocks noChangeArrowheads="1"/>
            </p:cNvSpPr>
            <p:nvPr/>
          </p:nvSpPr>
          <p:spPr bwMode="auto">
            <a:xfrm>
              <a:off x="2376" y="1698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87782" tIns="43891" rIns="87782" bIns="43891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400" b="1" dirty="0" smtClean="0">
                  <a:solidFill>
                    <a:srgbClr val="000000"/>
                  </a:solidFill>
                  <a:ea typeface="新細明體" charset="-120"/>
                </a:rPr>
                <a:t>Product</a:t>
              </a:r>
              <a:endParaRPr lang="en-US" altLang="zh-TW" b="1" dirty="0" smtClean="0">
                <a:solidFill>
                  <a:srgbClr val="000000"/>
                </a:solidFill>
                <a:ea typeface="新細明體" charset="-120"/>
              </a:endParaRPr>
            </a:p>
          </p:txBody>
        </p:sp>
        <p:sp>
          <p:nvSpPr>
            <p:cNvPr id="14" name="_s448534"/>
            <p:cNvSpPr>
              <a:spLocks noChangeArrowheads="1"/>
            </p:cNvSpPr>
            <p:nvPr/>
          </p:nvSpPr>
          <p:spPr bwMode="auto">
            <a:xfrm>
              <a:off x="3384" y="1698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87782" tIns="43891" rIns="87782" bIns="43891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2000" b="1" dirty="0" smtClean="0">
                  <a:solidFill>
                    <a:srgbClr val="000000"/>
                  </a:solidFill>
                  <a:ea typeface="新細明體" charset="-120"/>
                </a:rPr>
                <a:t>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4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897</Words>
  <Application>Microsoft Office PowerPoint</Application>
  <PresentationFormat>如螢幕大小 (4:3)</PresentationFormat>
  <Paragraphs>140</Paragraphs>
  <Slides>18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科技</vt:lpstr>
      <vt:lpstr>Getting to Know Each Other</vt:lpstr>
      <vt:lpstr>Bingo</vt:lpstr>
      <vt:lpstr>Classroom Language in English</vt:lpstr>
      <vt:lpstr>PowerPoint 簡報</vt:lpstr>
      <vt:lpstr>PowerPoint 簡報</vt:lpstr>
      <vt:lpstr>Differentiation in the Mixed Ability Classroom</vt:lpstr>
      <vt:lpstr>Fair isn’t always equal.</vt:lpstr>
      <vt:lpstr>One size doesn’t fit all.</vt:lpstr>
      <vt:lpstr>差異化的各種面貌</vt:lpstr>
      <vt:lpstr>Content</vt:lpstr>
      <vt:lpstr>Process</vt:lpstr>
      <vt:lpstr>Products</vt:lpstr>
      <vt:lpstr>Learning environment</vt:lpstr>
      <vt:lpstr>PowerPoint 簡報</vt:lpstr>
      <vt:lpstr>任務: 念出課本Phonics Time的句子</vt:lpstr>
      <vt:lpstr>PowerPoint 簡報</vt:lpstr>
      <vt:lpstr>任務:能進行簡易的角色扮演</vt:lpstr>
      <vt:lpstr>評量方式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Each Other</dc:title>
  <dc:creator>user</dc:creator>
  <cp:lastModifiedBy>admin</cp:lastModifiedBy>
  <cp:revision>39</cp:revision>
  <dcterms:modified xsi:type="dcterms:W3CDTF">2015-03-24T02:16:06Z</dcterms:modified>
</cp:coreProperties>
</file>