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403" r:id="rId2"/>
    <p:sldId id="258" r:id="rId3"/>
    <p:sldId id="404" r:id="rId4"/>
    <p:sldId id="428" r:id="rId5"/>
    <p:sldId id="426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306" r:id="rId28"/>
    <p:sldId id="308" r:id="rId29"/>
    <p:sldId id="309" r:id="rId30"/>
    <p:sldId id="311" r:id="rId31"/>
    <p:sldId id="312" r:id="rId32"/>
    <p:sldId id="325" r:id="rId33"/>
    <p:sldId id="314" r:id="rId34"/>
    <p:sldId id="289" r:id="rId35"/>
    <p:sldId id="430" r:id="rId36"/>
    <p:sldId id="429" r:id="rId37"/>
    <p:sldId id="431" r:id="rId38"/>
    <p:sldId id="432" r:id="rId39"/>
    <p:sldId id="433" r:id="rId4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grpSp>
        <p:nvGrpSpPr>
          <p:cNvPr id="2" name="群組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手繪多邊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手繪多邊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＞形箭號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＞形箭號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2017/3/14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njirs.judicial.gov.tw/FJUD/FJUDQRY02ZH_3.aspx?courtFullName=TPSM&amp;jcatagory=&amp;v_sys=M&amp;v_court=&amp;jud_year=96&amp;jud_case=%e5%8f%b0%e4%b8%8a&amp;jud_no=1967&amp;jud_title=&amp;keyword=&amp;sdate=&amp;edate=&amp;file=&amp;page=&amp;searchkw=&amp;switchFrom=&amp;issimple=" TargetMode="External"/><Relationship Id="rId2" Type="http://schemas.openxmlformats.org/officeDocument/2006/relationships/hyperlink" Target="http://njirs.judicial.gov.tw/FJUD/FJUDQRY02ZH_3.aspx?courtFullName=TPSM&amp;jcatagory=&amp;v_sys=M&amp;v_court=&amp;jud_year=97&amp;jud_case=%e5%8f%b0%e4%b8%8a&amp;jud_no=1687&amp;jud_title=&amp;keyword=&amp;sdate=&amp;edate=&amp;file=&amp;page=&amp;searchkw=&amp;switchFrom=&amp;issimple=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jirs.judicial.gov.tw/FJUD/FJUDQRY02ZH_3.aspx?courtFullName=TPSM&amp;jcatagory=&amp;v_sys=M&amp;v_court=&amp;jud_year=96&amp;jud_case=%e5%8f%b0%e4%b8%8a&amp;jud_no=1584&amp;jud_title=&amp;keyword=&amp;sdate=&amp;edate=&amp;file=&amp;page=&amp;searchkw=&amp;switchFrom=&amp;issimple=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njirs.judicial.gov.tw/FJUD/FJUDQRY02ZH_3.aspx?courtFullName=TPSM&amp;jcatagory=&amp;v_sys=M&amp;v_court=&amp;jud_year=95&amp;jud_case=%e5%8f%b0%e4%b8%8a&amp;jud_no=521&amp;jud_title=&amp;keyword=&amp;sdate=&amp;edate=&amp;file=&amp;page=&amp;searchkw=&amp;switchFrom=&amp;issimple=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en-US" altLang="zh-TW" sz="4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</a:t>
            </a:r>
            <a:r>
              <a:rPr lang="zh-TW" altLang="en-US" sz="6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行政</a:t>
            </a:r>
            <a:r>
              <a:rPr lang="zh-TW" altLang="en-US" sz="6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裁量之</a:t>
            </a:r>
            <a:r>
              <a:rPr lang="zh-TW" altLang="en-US" sz="6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界線</a:t>
            </a:r>
            <a:r>
              <a:rPr lang="en-US" altLang="zh-TW" sz="6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</a:p>
          <a:p>
            <a:pPr marL="109728" indent="0">
              <a:buNone/>
            </a:pP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從採購案例出發</a:t>
            </a:r>
            <a:endParaRPr lang="en-US" altLang="zh-TW" sz="4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談貪污治罪條例相關規定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臺灣臺南地方法院檢察署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               檢察官郭書鳴  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1951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於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96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日○○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國小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將上開工程委託規劃、設計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、監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造技術服務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工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作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部分辦理上網公告後之等標期某日，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透過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將屬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國防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以外應秘密之消息即該招標案之</a:t>
            </a:r>
            <a:r>
              <a:rPr lang="zh-TW" altLang="en-US" sz="20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校外評審</a:t>
            </a:r>
            <a:r>
              <a:rPr lang="zh-TW" altLang="en-US" sz="20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委員名單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洩漏予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，由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自行前往拜訪校外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評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審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委員。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又同意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代擬招標文件之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建築師事務所參與本次招標，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建築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師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事務所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因代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擬招標文件得以事先準備，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且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已然知悉校外評審委員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獲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得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不公平之優勢，於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96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14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日公開遴選時得標並簽約，因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建築師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事務所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承作上開工程之規劃、設計、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監造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技術服務等工作，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B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建築師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事務所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共可從中獲利新台幣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同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2,09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2,479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元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。（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期設計監造費用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78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5,934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元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+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期設計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監造費用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1,30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6,545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元）。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再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分別與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聯繫後，決定將本次賄款依設計監造費用給付之時程分為二期，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賄款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金額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則依各次設計監造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費用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20%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計算，將賄款交予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2520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二、相關規定：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政府採購法第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項（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辦理採購應遵循之原則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機關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辦理採購，應以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維護公共利益及公平合理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為原則，對廠商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不得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為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無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正當理由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之差別待遇。 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政府採購法施行細則第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38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機關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辦理採購，應於招標文件規定廠商有下列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情形之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一者，不得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參加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投標、作為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決標對象或分包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廠商或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協助投標廠商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（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代擬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招標文件之廠商，於依該招標文件辦理之採購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sz="1800" dirty="0"/>
          </a:p>
          <a:p>
            <a:pPr marL="109728" indent="0">
              <a:buNone/>
            </a:pPr>
            <a:r>
              <a:rPr lang="en-US" altLang="zh-TW" sz="2000" dirty="0" smtClean="0"/>
              <a:t>3.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採購評選委員會組織準則第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條前段：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本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委員會委員名單，於開始評選前應予保密。 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4.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公務員服務法第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公務員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有絕對保守政府機關機密之義務，對於機密事件無論是否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主管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事務 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，均不得洩漏，退職後亦同。 </a:t>
            </a:r>
          </a:p>
        </p:txBody>
      </p:sp>
    </p:spTree>
    <p:extLst>
      <p:ext uri="{BB962C8B-B14F-4D97-AF65-F5344CB8AC3E}">
        <p14:creationId xmlns:p14="http://schemas.microsoft.com/office/powerpoint/2010/main" val="33780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三、所犯罪名：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公務員經辦公用工程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收取回扣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，處有期徒刑拾壹年， 褫奪公權伍年。未扣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案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犯罪所得新臺幣參拾參萬柒仟元 沒收，於全部或一部不能沒收或不宜執行沒收時，追徵其價額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。（更一審）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非公務員與公務員經辦公用工程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收取回扣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，處有期徒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參年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，褫奪公權貳年。扣案之工程回扣新臺幣捌萬元沒收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。（更一審）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非依據法令從事公務之人員，亦非受公務機關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委託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承辦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公務之人，對於依據法令從事公務之人員，關於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違</a:t>
            </a:r>
            <a:endParaRPr lang="en-US" altLang="zh-TW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背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職務之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行為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交付賄賂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，處有期徒刑陸月，緩刑貳年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褫奪公權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壹年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。（未上訴確定） 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484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23528" y="476672"/>
            <a:ext cx="8568952" cy="5832648"/>
          </a:xfrm>
        </p:spPr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貳、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國中校長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與廠商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共同製作不實之營養午餐採購     </a:t>
            </a:r>
            <a:endParaRPr lang="en-US" altLang="zh-TW" sz="3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單</a:t>
            </a:r>
            <a:endParaRPr lang="en-US" altLang="zh-TW" sz="3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一、犯罪事實：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原係○○國民中學校長，為○○國中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學校午餐工作推行委員會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主任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委員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，負責綜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理該國中學校午餐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所有事務，於辦理學校午餐採購時，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應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依政府採購法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等相關法規辦理採購事宜，屬依法令從事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於公共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事務，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具有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法定職務權限之公務員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；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經營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之公司則自民國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94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年間起，為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供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應該國中學校午餐食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材之得標廠商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學校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祈福，於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每學期期初與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期末均會舉行祭祀，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以祈求學校暨教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職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人員平安。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明知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前開學校午餐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經費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係所有學生家長及教職員工繳納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限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專款專用於辦理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學校午餐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之用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，需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按學校午餐食材之供應廠商實際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供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貨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內容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支付廠商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款項，然為核銷上開祭祀所採購之水果、餅乾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、飲料等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祭祀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物品，竟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指示總務主任、事務組長等職員，將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95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間○○國中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於學期期初、期末祭祀所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採購物品費用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列入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95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月份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營養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午餐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經費中勻支，及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指示職員將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98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間○○國中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因祭祀所採購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物品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費用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列入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98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月份營養午餐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經費中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勻支，即以此浮報營養午餐經費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方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式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請款支付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511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>
            <a:normAutofit fontScale="70000" lnSpcReduction="20000"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是該相關職員即於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95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間某日 、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98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間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某日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基於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指示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而以電話、傳真方式，向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所屬公司採購水果、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餅乾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、飲料等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祭祀物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品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做為○○國中祭祀之用，事後將此用於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祭祀支出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費用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，分別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併入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所屬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公司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95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月及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98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月辦理營養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午餐結算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請款，於上開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時間推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由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指示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不知情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員工製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做不實之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公司送貨單，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以調整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品項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數量、單價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或虛列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方式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，調高○○國中向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公司採購之學校午餐食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材總價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而浮報，再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公司持上開不實之送貨單交付○○國中職員，持向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各該日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點收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食材不知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之原監廚於更改後之送貨單上重新簽名，嗣○○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國中職員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分別製作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95</a:t>
            </a: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31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98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29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日動支經費請示單、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午餐支出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憑證（代支出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傳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票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），經單位主管午餐執行秘書用印後，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不知情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之○○國中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主辦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會計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行使，由該會計於主辦會計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人員欄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用印，該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等承辦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職員均明知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營養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午餐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經費不得用以核銷採購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祭祀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物品費用，仍在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前開動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支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經費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請示單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午餐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支出憑證（代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支出傳票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）等會計憑證上「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經辦人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」、「總務主任」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校長批示」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機關長官」欄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分別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蓋上職章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將此一登載不實事項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登載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於職務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上掌管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 文書，並提向學校會計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、出納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人員，利用會計主任、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出納組長等分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別製作支出傳票將上開不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實事項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登載其上據以核銷請款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足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生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損害於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營養午餐經費核撥支用之正確性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0417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二、相關規定：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中華民國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刑法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213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公務員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明知為不實之事項，而</a:t>
            </a: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登載於職務上所掌之公文書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，足以生損害於 公眾或他人者，處一年以上七年以下有期徒刑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同法第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215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從事業務之人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，明知為不實之事項，而</a:t>
            </a: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登載於其業務上作成之文書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足以生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損害於公眾或他人者，處三年以下有期徒刑、拘役或五百元以下罰金。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同法第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216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行使第二百一十條至第二百一十五條之文書者，依偽造、變造文書或登載 不實事項或使登載不實事項之規定處斷。</a:t>
            </a:r>
          </a:p>
        </p:txBody>
      </p:sp>
    </p:spTree>
    <p:extLst>
      <p:ext uri="{BB962C8B-B14F-4D97-AF65-F5344CB8AC3E}">
        <p14:creationId xmlns:p14="http://schemas.microsoft.com/office/powerpoint/2010/main" val="59959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altLang="zh-TW" dirty="0" smtClean="0"/>
              <a:t>Q</a:t>
            </a:r>
            <a:r>
              <a:rPr lang="zh-TW" altLang="en-US" dirty="0" smtClean="0"/>
              <a:t>：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有無貪污治罪條例之適用？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貪污治罪條例第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規定之購辦公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用  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物品浮報價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額數量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貪污罪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係屬同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之特別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規定。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（最高法院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97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年度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台上字第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hlinkClick r:id="rId2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 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1687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號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96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年台上字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1967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hlinkClick r:id="rId4"/>
              </a:rPr>
              <a:t>1584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號判決要旨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參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照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）。 </a:t>
            </a:r>
            <a:endParaRPr lang="en-US" altLang="zh-TW" sz="2800" i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6758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 fontScale="55000" lnSpcReduction="20000"/>
          </a:bodyPr>
          <a:lstStyle/>
          <a:p>
            <a:pPr marL="109728" indent="0">
              <a:buNone/>
            </a:pP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貪污治罪條例第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款之公務員圖利罪之要件，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因處罰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對象，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原即以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圖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私人不法利益者為限，其圖合法利益者，固不構成犯罪，即圖利國庫者，</a:t>
            </a:r>
            <a:endParaRPr lang="en-US" altLang="zh-TW" sz="33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亦不在本條處罰之列，而於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90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日再修正為「四、對於主管或監督之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務，明知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違背法令，直接或間接圖自己或其他私人不法利益，因而獲得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利益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者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。」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，其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修正理由，係將之修正為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結果犯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，並將構成要件更加具體，俾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務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員易於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瞭解遵循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， 避免對「便民」與「圖利他人」發生混淆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，而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影響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行政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效率 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。又本條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將「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違背法令」與「圖利人不法之利益」並列，乃因以往偵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審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實務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案例之見解觀察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，對於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公務員因違背法令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之行為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所生之利益，是否即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當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然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為「不法利益」，仍有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歧異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之看法，可見公務員「違背法令」與「不法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利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益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」間之關係，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仍未見釐清，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因此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，實務上對「違背法令」與「不法利益」 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之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「不法」內涵所作之判斷既不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完全一致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，二者即仍有併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存之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必要，以免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後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適用上產生窒礙。從而屬於概括規定之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貪污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治罪條例第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6 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4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之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規定，既已限縮在「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明知違背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法令」，「直接或間接圖自己或其他私人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法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利益，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因而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獲得利益」，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依體系解釋，於同一法典內，亦應參酌前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開修法</a:t>
            </a:r>
            <a:endParaRPr lang="en-US" altLang="zh-TW" sz="33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意旨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予以限縮，是就貪污治罪條例第</a:t>
            </a:r>
            <a:r>
              <a:rPr lang="en-US" altLang="zh-TW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款有關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購辦公用物品浮報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價</a:t>
            </a:r>
            <a:endParaRPr lang="en-US" altLang="zh-TW" sz="33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額數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量貪污罪之主觀要件，應限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縮於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需以為自己或第三人不法所有而從中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 </a:t>
            </a:r>
            <a:endParaRPr lang="en-US" altLang="zh-TW" sz="33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得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、獲取不法</a:t>
            </a:r>
            <a:r>
              <a:rPr lang="zh-TW" altLang="en-US" sz="33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利益為</a:t>
            </a:r>
            <a:r>
              <a:rPr lang="zh-TW" altLang="en-US" sz="33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要件，始構成本罪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；如行為人雖以不正方法取得財物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惟所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取得財物，若全數撥充為公務用途，未用於自己或其他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特定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私人，自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難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認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行為人有為自己或第三人不法所有意圖，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要屬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行政違法範疇，尚難逕以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</a:t>
            </a:r>
            <a:endParaRPr lang="en-US" altLang="zh-TW" sz="33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罪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相繩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。（</a:t>
            </a:r>
            <a:r>
              <a:rPr lang="zh-TW" altLang="en-US" sz="33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民國 </a:t>
            </a:r>
            <a:r>
              <a:rPr lang="en-US" altLang="zh-TW" sz="33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98 </a:t>
            </a:r>
            <a:r>
              <a:rPr lang="zh-TW" altLang="en-US" sz="33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年 </a:t>
            </a:r>
            <a:r>
              <a:rPr lang="en-US" altLang="zh-TW" sz="33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04 </a:t>
            </a:r>
            <a:r>
              <a:rPr lang="zh-TW" altLang="en-US" sz="33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月 </a:t>
            </a:r>
            <a:r>
              <a:rPr lang="en-US" altLang="zh-TW" sz="33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22 </a:t>
            </a:r>
            <a:r>
              <a:rPr lang="zh-TW" altLang="en-US" sz="33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zh-TW" altLang="en-US" sz="33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3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另修正明文「法令」之內涵）  </a:t>
            </a:r>
            <a:endParaRPr lang="zh-TW" altLang="en-US" sz="33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2566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三、所犯罪名：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犯行使公務員登載不實文書罪，處有期徒刑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壹年肆月，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減為有期徒刑捌月；又共同犯行使公務員登載不實文書罪，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處有期徒刑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壹年。應執行有期徒刑壹年伍月。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犯行使業務登載不實文書罪，處有期徒刑陸月，如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易科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罰金以新臺幣壹仟元折算壹日，減為有期徒刑參月，如易科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罰金以新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臺幣壹仟元折算壹日；又共同犯行使業務登載不實文書罪 ，處有期徒刑陸月，如易科罰金以新臺幣壹仟元折算壹日。應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執行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有期徒刑柒月，如易科罰金以新臺幣壹仟元折算壹日。 </a:t>
            </a:r>
          </a:p>
        </p:txBody>
      </p:sp>
    </p:spTree>
    <p:extLst>
      <p:ext uri="{BB962C8B-B14F-4D97-AF65-F5344CB8AC3E}">
        <p14:creationId xmlns:p14="http://schemas.microsoft.com/office/powerpoint/2010/main" val="424234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參、○○國小校長</a:t>
            </a:r>
            <a:r>
              <a:rPr lang="en-US" altLang="zh-TW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4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辦理採購案時圖利Ｂ：</a:t>
            </a:r>
            <a:endParaRPr lang="en-US" altLang="zh-TW" sz="4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一、犯罪事實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Ａ於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民國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月至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91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7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月間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擔任○○國小校長，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負責督導綜理全校行政業務，係依據法令從事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公務之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人員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。Ａ於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擔任校長後即積極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向縣議員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爭取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經費補助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，因而獲得鉅額之縣議員補助款，其於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辦理○○國小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採購案件時，負責各該採購案底價之訂定、投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、開標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資格之審查及主持等，明知機關訂定投標廠商之資格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，不得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為不當限制競爭，並以確認廠商具備履行契約所必須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之能力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為限，更明知投標廠商未符合投標基本資格或特定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資格者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，其投標應不予受理，且所訂之價格應符合一般市場行情 ，竟基於圖利他人之概括犯意，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利用○○國小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辦理採購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事務之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代理總務主任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游○○（業經無罪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判決確定） 係一年一聘之代課老師，且甫接任該職（於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89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8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30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日到 職），對採購事務之程序及物品價格均不熟悉，全仰賴其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提供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採購案相關資料，且疏未自行訪價，僅依其提供之預算書 為據而定底價之情形下，即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於上開採購案之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開標日期前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上網公告，於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招標公告中標的分類為「 電及電子設備零件」，並將廠商資格限制「具有事務機器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營業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之工廠登記證」、「具有辦公事務機器設備營業之廠商」 ，而對投標廠商資格為不當限制，並任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由Ｂ一人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業經判決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確定）分別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以借名廠商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名義書面報價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投標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，審標時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明知上開採購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案之投標廠商除臺灣全錄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股份有限公司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花蓮分公司（下稱全錄花蓮分公司）外，均不符合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招標公告所定之資格，仍違背法令予以受理，准其投標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，亦明知Ｂ以○○企業社及○○用品商行名義之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報價高於市價甚鉅，竟基於直接圖特定廠商不法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利益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之概括犯意，仍予決標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由Ｂ得標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，連續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圖利Ｂ，其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圖得之不法利益項目及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金額約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新台幣（下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同）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1,73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3,700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元（採購總價計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2,88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6,900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元，訪價總價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1,15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3,200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元）。 </a:t>
            </a:r>
          </a:p>
        </p:txBody>
      </p:sp>
    </p:spTree>
    <p:extLst>
      <p:ext uri="{BB962C8B-B14F-4D97-AF65-F5344CB8AC3E}">
        <p14:creationId xmlns:p14="http://schemas.microsoft.com/office/powerpoint/2010/main" val="334746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◎政府採購法（下稱本法）立法目的：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 為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建立政府採購制度，依公平、公開之採購程序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 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提升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採購效率與功能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，確保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採購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品質。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◎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採購之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定義：本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法所稱採購，指</a:t>
            </a: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工程之定作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物之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買受、定製、承租及勞務之委任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或僱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傭等。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sz="28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 前 言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二、相關規定：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政府採購法、中央機關未達公告金額採告招標辦法：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（注意政府採購法第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50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條不予開標決標之規定）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貪污治罪條例第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下列行為之一，處五年以上有期徒刑，得併科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新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臺幣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三千萬元以下罰金 ：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）對於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主管或監督之事務，明知違背法律、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法律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授權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之法規命令、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職權命令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、自治條例、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自治規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則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、委辦規則或其他對多數不特定人民就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一般事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所作對外發生法律效果之規定，直接或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間接圖 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自己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或其他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私人不法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利益，因而獲得利益者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1705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606083"/>
          </a:xfrm>
        </p:spPr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三、所犯罪名：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連續犯公務員對於主管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事務圖利罪，處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有期徒刑肆年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褫奪公權參年。（確定）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749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80720"/>
          </a:xfrm>
        </p:spPr>
        <p:txBody>
          <a:bodyPr>
            <a:normAutofit fontScale="40000" lnSpcReduction="20000"/>
          </a:bodyPr>
          <a:lstStyle/>
          <a:p>
            <a:pPr marL="109728" indent="0">
              <a:buNone/>
            </a:pPr>
            <a:r>
              <a:rPr lang="zh-TW" altLang="en-US" sz="7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肆、○○國小校長不當出租校地案：</a:t>
            </a:r>
            <a:endParaRPr lang="en-US" altLang="zh-TW" sz="7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一、犯罪事實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自民國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90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起，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擔任○○國民小學校長，依國   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民教育法第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規定負有綜理校務之職，且對於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所掌理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○○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小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管理之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土地，依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國民教育法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、高雄市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市有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財產管理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自治條例、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雄市教育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發展基金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收支保管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及運用自治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條例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、高雄市立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高級中等以  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下學校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場所借用管理要點等法令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，係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從事於公共事務，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具有法定職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務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權限之公務員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則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係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高雄市○○區○○里里長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對○○國小管 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理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之土地，並無法定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職務權限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，而不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具備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公務員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身分。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明知高雄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市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所有，現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委由○○國小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管理，坐落在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高雄市○○區○○段○○號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土地（下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稱系爭土地），若需對外長期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提供民眾作為收費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停車場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使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用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，依國民教育法第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、同法施行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細則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高雄市市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有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財產管理自治條例第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63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條、高雄市教育發展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基金收支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保管及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運用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自治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條例第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、高雄市立高級中等以下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學校場所借用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管理要點第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5 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點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4 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項、第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7 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點第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1 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項及高雄市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政府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93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7 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日之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高市府財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字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0930033997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號函等規定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，應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經校務會議通過，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並將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收取之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租金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納入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高雄市教育發展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基金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依指定用途支應，且應按系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爭土地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申報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地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價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年息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百分之五租金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率之六折計算租金費率，竟於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92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月間，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 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之提議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下，為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圖里民及○○國小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家長會會員之不法利益 ，違反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開國民教育法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及自治條例等規定，將系爭土地委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管理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提供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予 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○○里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民眾停車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使用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9836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自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92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月起，至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93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月止，收費標準係按全日固定停車位者，每月繳交新臺幣（下同）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1,000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元；上、下班時間以外半日非固定停車位者，每月為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700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元；自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93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月起，至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96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月止，收費標準係按全日固定停車位者，每月繳交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1,300 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元；上、下班時間以外半日非固定停車位者，每月為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1,000 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元。而未依規定費率收足系爭土地之租金，合計短收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585,048 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元，致因此直接圖利使用停車位之○○里里民。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並指定其配偶負責管理停車場及收取停車費，再將所收取之停車費，扣除管理員薪資、清潔費及修繕費等支出後，交予依法本不得受領停車費用之○○國小家長會使用，因而直接圖利○○國小家長會會員總計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1,00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0,219 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元，致令高雄市教育發展基金於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92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日起至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96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 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 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 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日止（收費期間自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92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月至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96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 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月止）因場地出租收益短收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1,58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en-US" altLang="zh-TW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5,267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元。 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7557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二、相關規定：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貪污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治罪條例第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款：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貪污治罪條例第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之圖利罪，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其圖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利行為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之態樣，有直接圖利與間接圖利之別，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前者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指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行為人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所為之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行為，直接使自己或第三人獲得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利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益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，後者指除行為人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之行為外，尚須再透過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他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之行為，間接使自己或第三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人獲得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利益而言（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最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高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法院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95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年度台上字第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521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號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判決意旨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參照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307245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三、所犯罪名：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犯對主管事務圖利罪，處有期徒刑貳年，緩刑肆年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。褫奪公權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貳年。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非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公務員，共同犯對主管事務圖利罪，處有期徒刑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壹年貳月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，緩刑參年。褫奪公權壹年。 </a:t>
            </a:r>
          </a:p>
        </p:txBody>
      </p:sp>
    </p:spTree>
    <p:extLst>
      <p:ext uri="{BB962C8B-B14F-4D97-AF65-F5344CB8AC3E}">
        <p14:creationId xmlns:p14="http://schemas.microsoft.com/office/powerpoint/2010/main" val="165491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一、政府採購法第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15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機關承辦、監辦採購人員離職後三年內不得為本人或代理廠商向原任職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機關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接洽處理離職前五年內與職務有關之事務。 </a:t>
            </a:r>
            <a:endParaRPr lang="en-US" altLang="zh-TW" sz="2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機關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承辦、監辦採購人員對於與採購有關之事項，涉及本人、配偶、三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親等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以內血親或姻親，或同財共居親屬之利益時，應行迴避。 </a:t>
            </a:r>
            <a:endParaRPr lang="en-US" altLang="zh-TW" sz="2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機關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首長發現承辦、監辦採購人員有前項應行迴避之情事而未依規定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迴避者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，應令其迴避，並另行指定承辦、監辦人員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廠商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或其負責人與機關首長有第二項之情形者，不得參與該機關之採購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。但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本項之執行反不利於公平競爭或公共利益時，得報請主管機關核定後</a:t>
            </a:r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免除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之。 </a:t>
            </a:r>
            <a:endParaRPr lang="en-US" altLang="zh-TW" sz="2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採購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之承辦、監辦人員應依公職人員財產申報法之相關規定，申報財產。</a:t>
            </a: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其他應注意事項：利益迴避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388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二、公職人員利益衝突迴避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（一）規範對象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公職人員財產申報法第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項所定之人員。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下列公職人員，應依本法申報財產： </a:t>
            </a: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一、總統、副總統。 </a:t>
            </a: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二、行政、立法、司法、考試、監察各院院長、副院長。 </a:t>
            </a: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三、政務人員。 </a:t>
            </a: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四、有給職之總統府資政、國策顧問及戰略顧問。 </a:t>
            </a: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五、各級政府機關之首長、副首長及職務列簡任第十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職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等以上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之幕僚長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、主管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；公營事業總、分支機構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首長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、副首長及相當簡任第十職等以上之主管；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代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表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政府或公股出任私法人之董事及監察人。 </a:t>
            </a: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六、</a:t>
            </a:r>
            <a:r>
              <a:rPr lang="zh-TW" altLang="zh-TW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各級公立學校之校長、副校長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；其設有附屬機構者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該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機構之首長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、副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首長。 </a:t>
            </a:r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 fontScale="92500" lnSpcReduction="10000"/>
          </a:bodyPr>
          <a:lstStyle/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七、軍事單位上校編階以上之各級主官、副主官及主管。 </a:t>
            </a:r>
          </a:p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八、依公職人員選舉罷免法選舉產生之鄉（鎮、市）級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以上政府機關首長 。 </a:t>
            </a:r>
          </a:p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九、各級民意機關民意代表。 </a:t>
            </a:r>
          </a:p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十、法官、檢察官、行政執行官、軍法官。 </a:t>
            </a:r>
          </a:p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十一、政風及軍事監察主管人員。 </a:t>
            </a:r>
          </a:p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十二、司法警察、稅務、關務、地政、會計、審計、建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築管理、工商登記、都市計畫、金融監督暨管理、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公產管理、金融授信、商品檢驗、商標、專利、公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路監理、環保稽查、採購業務等之主管人員；其範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圍由法務部會商各該中央主管機關定之；其屬國防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及軍事單位之人員，由國防部定之。 </a:t>
            </a:r>
          </a:p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十三、其他職務性質特殊，經主管府、院核定有申報財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產必要之人員。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（二）利益衝突：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公職人員執行職務時，得因其作為或不作為，直接或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間接使本人或其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關係人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獲取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利益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者</a:t>
            </a:r>
            <a:r>
              <a:rPr lang="zh-TW" altLang="zh-TW" dirty="0" smtClean="0"/>
              <a:t>。</a:t>
            </a:r>
            <a:endParaRPr lang="en-US" altLang="zh-TW" dirty="0"/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（三）關係人：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本法所定公職人員之關係人，其範圍如下： </a:t>
            </a:r>
          </a:p>
          <a:p>
            <a:pPr>
              <a:buNone/>
            </a:pP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一、公職人員之配偶或共同生活之家屬。 </a:t>
            </a:r>
          </a:p>
          <a:p>
            <a:pPr>
              <a:buNone/>
            </a:pP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二、公職人員之二親等以內親屬。 </a:t>
            </a:r>
          </a:p>
          <a:p>
            <a:pPr>
              <a:buNone/>
            </a:pP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三、公職人員或其配偶信託財產之受託人。 </a:t>
            </a:r>
          </a:p>
          <a:p>
            <a:pPr>
              <a:buNone/>
            </a:pP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四、公職人員、第一款及第二款所列人員擔任負責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   人、董事、監察人或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經理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人之營利事業。 </a:t>
            </a:r>
          </a:p>
          <a:p>
            <a:pPr marL="109728" indent="0">
              <a:buNone/>
            </a:pPr>
            <a:endParaRPr lang="zh-TW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◎適用機關之範圍：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一、政府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機關、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公立學校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、公營事業（以下簡稱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機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關）辦理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採購，依本法之規定；本法未規定者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適用其他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法律之規定。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二、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法人或團體接受機關補助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辦理採購，其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補助金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額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占採購金額半數以上，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且補助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金額在</a:t>
            </a:r>
            <a:r>
              <a:rPr lang="zh-TW" altLang="en-US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公告</a:t>
            </a:r>
            <a:r>
              <a:rPr lang="zh-TW" altLang="en-US" dirty="0" smtClean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金</a:t>
            </a:r>
            <a:endParaRPr lang="en-US" altLang="zh-TW" dirty="0" smtClean="0">
              <a:solidFill>
                <a:srgbClr val="00B05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額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以上者，適用本法之規定，並應受該機關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監督。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三、機關採購得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委託法人或團體代辦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前項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採購適用本法之規定，該法人或團體並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受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委託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機關之監督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1070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760640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（四）利益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財產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上：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財產上利益如下： </a:t>
            </a: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動產、不動產。 </a:t>
            </a: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現金、存款、外幣、有價證券。 </a:t>
            </a: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3.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債權或其他財產上權利。 </a:t>
            </a: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4.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其他具有經濟價值或得以金錢交易取得之利益。</a:t>
            </a: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（五）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利益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非財產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有利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公職人員或其關係人於政府機關、公立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校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、公營事業機構 (以下簡稱機關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) 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之任用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陞</a:t>
            </a:r>
            <a:r>
              <a:rPr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遷、調動及其他人事措施。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（六） 迴避方式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公職人員知有迴避義務者，應依下列規定辦理： </a:t>
            </a:r>
          </a:p>
          <a:p>
            <a:pPr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民意代表，不得參與個人利益相關議案之審議及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表決。</a:t>
            </a:r>
          </a:p>
          <a:p>
            <a:pPr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其他公職人員應</a:t>
            </a:r>
            <a:r>
              <a:rPr lang="zh-TW" altLang="zh-TW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停止執行該項職務，並由職務代</a:t>
            </a:r>
            <a:endParaRPr lang="en-US" altLang="zh-TW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理人執行之。 </a:t>
            </a:r>
          </a:p>
          <a:p>
            <a:pPr marL="109728" indent="0">
              <a:buNone/>
            </a:pP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前項情形，公職人員應以</a:t>
            </a:r>
            <a:r>
              <a:rPr lang="zh-TW" altLang="zh-TW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書面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分別向公職人員財產申報法第四條所定機關</a:t>
            </a:r>
            <a:r>
              <a:rPr lang="zh-TW" altLang="zh-TW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報備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 </a:t>
            </a:r>
          </a:p>
          <a:p>
            <a:pPr marL="109728" indent="0">
              <a:buNone/>
            </a:pP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第一項之情形，公職人員之服務機關或上級機關如認該公職人員無須迴避者，得命其繼續執行職務。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服務機關或上級機關知有應自行迴避而未迴避情事者，應命該公職人員迴避。 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pPr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（七）未依法迴避之法律效果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未迴避之公務員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處新臺幣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100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萬元以上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500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萬元以下罰鍰。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經命令迴避而拒絕迴避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處新臺幣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150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萬元以上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750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萬元以下罰鍰。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以上兩種情形，再違反時可連續處罰。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（八）依法應迴避卻未迴避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--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圖利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罪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最高法院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99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台上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3452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號判決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endParaRPr lang="zh-TW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職人員利益衝突迴避法之立法目的，在於促進廉能政治，端正政治風氣，建立公職人員利益衝突迴避之規範，有效遏阻貪污腐化暨不當利益輸送，一則揭示：於執行職務時，因其作為或不作為，直接或間接使本人或其關係人獲取利益之意旨，再則禁止：假借職務上之權力、機會或方法，圖其本人或關係人之利益，法條規定與貪污治罪條例第六條第一項第五款相同。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對於法令適用有疑慮時，請有權解釋單位說明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貪污條例處罰故意犯，沒有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誤觸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法網的問題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自保之道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作息正常、健康為首、回歸家庭、交往單純、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知足常樂、避免誤會、敬業樂群 ＝ 身在公門好修行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 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結   論</a:t>
            </a:r>
            <a:r>
              <a:rPr lang="zh-TW" altLang="en-US" dirty="0" smtClean="0"/>
              <a:t> 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4954562"/>
          </a:xfrm>
        </p:spPr>
        <p:txBody>
          <a:bodyPr/>
          <a:lstStyle/>
          <a:p>
            <a:r>
              <a:rPr lang="zh-TW" altLang="en-US" dirty="0" smtClean="0"/>
              <a:t>        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報告完畢     感謝聆聽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536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5976664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Q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學校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辦理新建校舍工程採購，施作廠商在履約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期間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始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提出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預算書漏列設計圖所載部分工程項目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，惟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契約書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內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容規範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係採總價給付，學校可否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繼續要求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廠商施作，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為契約價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金之調整？倘須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調整應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如何辦理較為妥適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？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：一、契約成立時點：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決標日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為契約成立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日（最高行政法院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98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判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字第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38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判決）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二、屢約管理中價格訂定之方法：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常見價金訂定方式：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固定價格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。原則上不隨任何情況的變化而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調整。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其他：採購契約要項第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38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條：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契約價金因政府行為之調整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    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39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條：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契約價金依物價指數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調整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   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40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條：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以成本加公費法計算契約價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金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三、小結：總價給付，原則不能請求價金調整。例外需注意契約有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無限制約款（如以設計圖說為準等）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40867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最高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行政法院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98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年度判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字第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38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號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判決：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政府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採購程序中的公告，即政府採購法第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27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項規定：「機關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辦理公開招標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選擇性招標，應將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招標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公告或辦理資格審查之公告刊登於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政府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採購公報並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開於資訊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網路。公告之內容修正時，亦同。」在締結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採購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契約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的過程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中，應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僅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屬於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要約引誘性質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，而並非要約，然其與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民法上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之要約引誘並無任何法律上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拘束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力者並不完全相同。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蓋在政府採購法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74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條、第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75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款、第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款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已經明文規定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，招標公告後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，若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廠商對對招標文件規定或對招標文 件規定之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釋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疑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、後續說明、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變更或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補充有所異議，依該法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規定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之異議、申訴程序處理；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而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且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，若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廠商依照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招標公告而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提出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投標，採購機關並無法隨意拒絕投標，必須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依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照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招標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文件所示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條件，決標給最低標或最有利標之投標廠商。此與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一般要約引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誘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之情形，原則上潛在的交易相對者對於要約引誘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之內容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，在民法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上並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無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表示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異議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之權，且要約引誘人無必然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要與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某一提議訂約者締結契約之義務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，有所不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，此亦為本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院向來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見解，即以招標公告為要約引誘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，廠商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之投標為要約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，而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採購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機關之決標，為承諾性質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，且以決標時點意思合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致為雙方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契約成立時點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準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此，採購契約內容於決標時即已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確定，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而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嗣後契約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之簽訂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僅係將投標須知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endParaRPr lang="en-US" altLang="zh-TW" sz="2800" dirty="0" smtClean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公告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相關事項，另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以書面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形式為之，故簽約手續並非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契約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成立或生效要件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且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雙方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對締約內容並無任何磋商空間，自不能將形式上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之簽約日期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視為契約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實際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成立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時點，而應</a:t>
            </a: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以決標日為契約成立日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zh-TW" altLang="en-US" sz="2800" dirty="0" smtClean="0"/>
              <a:t> 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382942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/>
          <a:lstStyle/>
          <a:p>
            <a:pPr marL="109728" indent="0">
              <a:buNone/>
            </a:pPr>
            <a:r>
              <a:rPr lang="en-US" altLang="zh-TW" sz="2400" dirty="0" smtClean="0"/>
              <a:t>Q</a:t>
            </a:r>
            <a:r>
              <a:rPr lang="zh-TW" altLang="en-US" sz="2400" dirty="0" smtClean="0"/>
              <a:t>：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機關辦理新建宿舍工程案，機關首長某甲未經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相關行政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程序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逕自指示施作廠商變更其自己所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居住房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舍原設計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格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局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、細部裝潢等，復又指示施工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單位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及監造人員將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變更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工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項所增加之價金，勻攤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於其他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工項中，向上級機關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申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請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工程款追加並獲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補助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在案，此一行為是否具刑事不法？ </a:t>
            </a:r>
          </a:p>
          <a:p>
            <a:pPr marL="109728" indent="0">
              <a:buNone/>
            </a:pPr>
            <a:r>
              <a:rPr lang="en-US" altLang="zh-TW" dirty="0" smtClean="0"/>
              <a:t>A</a:t>
            </a:r>
            <a:r>
              <a:rPr lang="zh-TW" altLang="en-US" dirty="0" smtClean="0"/>
              <a:t>：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機關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辦理驗收時應製作紀錄，由參加人員會同簽認。驗收結果與契約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圖說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、貨樣規定不符者，應通知廠商限期改善、拆除、重作、退貨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換貨。（政府採購法第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72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項）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驗收程序：未依程序辦理變更設計，未依原設計圖驗收通過，可能涉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嫌刑法第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213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條公文書登載不實嫌。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核銷部分：以登載不實工項價金向上級機關申請補助並獲同意相關申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請補助及核銷明細文件，可能涉嫌刑法第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213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條公文書登載不實罪及貪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污治罪條例第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款利用職務機會詐取財物罪等嫌。</a:t>
            </a:r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12981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altLang="zh-TW" sz="2000" dirty="0" smtClean="0"/>
              <a:t>Q</a:t>
            </a:r>
            <a:r>
              <a:rPr lang="zh-TW" altLang="en-US" sz="2000" dirty="0" smtClean="0"/>
              <a:t>：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機關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辦理新建辦公大樓案，機關首長某甲未經設計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監造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單位審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認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必要性，逕自要求施作廠商為契約書圖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以外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之其他工項增做，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採用較高於原設計圖說採用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之建材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等級，並向施作廠商表示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立即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施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作，無庸擔心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經費來源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，復指示總務人員某乙以涉及工程要徑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並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填報不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實之預算書，向上級機關爭取追加預算之申請，並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獲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補助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在案，據以給付廠商。</a:t>
            </a:r>
          </a:p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一、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開情節是否有涉刑事不法之嫌？</a:t>
            </a:r>
          </a:p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二、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如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因價金給付發生訴訟，施作廠商得向何者提告？</a:t>
            </a:r>
          </a:p>
          <a:p>
            <a:pPr marL="109728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、驗收不實部分：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可能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涉嫌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刑法第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213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條公文書登載不實嫌。 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核銷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部分：以登載不實工項價金向上級機關申請補助並獲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同意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相關申請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補助及核銷明細文件，可能涉嫌刑法第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213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條公文書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登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載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不實罪及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貪污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治罪條例第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款利用職務機會詐取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財 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物罪（或第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條圖利罪）等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嫌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二、給付價金訴訟：依契約內容定之。</a:t>
            </a:r>
            <a:endPara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dirty="0" smtClean="0"/>
          </a:p>
          <a:p>
            <a:pPr marL="109728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11226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04656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zh-TW" altLang="en-US" sz="31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◎承辦政府採購業務，是否為公務員？</a:t>
            </a:r>
            <a:endParaRPr lang="en-US" altLang="zh-TW" sz="31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刑法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項修正理由：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)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第一款前段所謂「依法令服務於國家、地方自治團體所屬機關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」係指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國家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地方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自治團體所屬機關中依法令任用之成員。故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其依法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代表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代理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國家或地方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自治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團體處理公共事務者，即應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負有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特別保護義務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服從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義務。至於無法令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執掌權限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者，縱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服務於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國家或地方自治團體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屬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機關，例如僱用之保全或清潔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人員，並未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負有前開特別保護義務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服從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義務，即不應認其為刑法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上公務員。（身分公務員）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)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如非服務於國家或地方自治團體所屬機關，而具有依「其他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依法令從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於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公共事務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而具有法定權限者」，因其從事法定之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公共事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項，應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視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刑法上的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公務員，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故於第一款後段併規定之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。此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類之公務員，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例如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依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水利法及農田水利會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組織通則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相關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規定而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設置之農田水利會會長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其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專任職員屬之。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其他尚有依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政府採購法規定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之各公立學校、公營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事</a:t>
            </a:r>
            <a:endParaRPr lang="en-US" altLang="zh-TW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業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之承辦、監辦採購等人員，均屬本款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後段之其他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依法令從事於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公共</a:t>
            </a:r>
            <a:endParaRPr lang="en-US" altLang="zh-TW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　事務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而具有法定職務權限之人員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。（授權公務員）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五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)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至於受國家或地方自治團體所屬機關依法委託，從事與委託機關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權限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有關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公共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事務者，因受託人得於其受任範圍內行使委託機關公務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權力，故其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承辦人員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應屬刑法上公務員，爰參考貪污治罪條例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條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後段、國家賠償法第四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條第一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項規定而於第二款訂之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。（委託公務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員）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0520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pPr>
              <a:buNone/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◎裁量權範圍：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一、法定界線：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　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二、因收賄而故意為違法或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【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不當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】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之裁量，亦為違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　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　背職務行為之範疇  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最高法院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100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台上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1105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判決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buNone/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例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法規授權裁罰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1000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至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5000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元，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     收賄後僅罰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1000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元，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     若不收賄，可能罰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5000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元。</a:t>
            </a:r>
          </a:p>
          <a:p>
            <a:pPr>
              <a:buNone/>
            </a:pP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8491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◎政府採購法 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vs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貪污治罪條例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</a:p>
          <a:p>
            <a:pPr marL="109728" indent="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一、貪污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治罪條例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款：（無處罰未遂犯）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有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下列行為之一者，處無期徒刑或十年以上有期徒刑，得併科新台幣一億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元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以下罰金：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對於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違背職務之行為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，要求、期約或收受賄賂或其他不正利益者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※</a:t>
            </a:r>
            <a:r>
              <a:rPr lang="zh-TW" altLang="en-US" sz="1800" dirty="0" smtClean="0">
                <a:solidFill>
                  <a:srgbClr val="00B0F0"/>
                </a:solidFill>
                <a:latin typeface="標楷體" pitchFamily="65" charset="-120"/>
                <a:ea typeface="標楷體" pitchFamily="65" charset="-120"/>
              </a:rPr>
              <a:t>違背職務之行為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en-US" altLang="zh-TW" sz="18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   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EX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1</a:t>
            </a: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應為而不為 </a:t>
            </a: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 不舉報違章建築</a:t>
            </a:r>
            <a:endParaRPr lang="en-US" altLang="zh-TW" sz="1800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   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 2</a:t>
            </a: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不應為而為 </a:t>
            </a: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 不應發給建照而發給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、夾帶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違禁物入監所交給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受刑人</a:t>
            </a:r>
            <a:endParaRPr lang="en-US" altLang="zh-TW" sz="18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                  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、貪污治罪條例第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：（無處罰未遂犯）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有下列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行為之一者，處七年以上有期徒刑，得併科新臺幣六千萬元以下罰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金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：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對於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職務上之行為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，要求、期約或收受賄賂或其他不正利益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者。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03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Autofit/>
          </a:bodyPr>
          <a:lstStyle/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三、貪污罪條例第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、第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款：（無處罰未遂犯規定）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有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下列行為之一，處五年以上有期徒刑，得併科新臺幣三千萬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以下罰金 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： 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對於</a:t>
            </a:r>
            <a:r>
              <a:rPr lang="zh-TW" altLang="en-US" sz="2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主管或監督之事務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明知違背法律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、法律授權之法規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命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令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職權命令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、自治條例、自治規則、委辦規則或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其他對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多</a:t>
            </a:r>
            <a:endParaRPr lang="en-US" altLang="zh-TW" sz="20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 數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不特定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人民就一般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事項所作對外發生法律效果之規定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直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接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或間接</a:t>
            </a:r>
            <a:r>
              <a:rPr lang="zh-TW" altLang="en-US" sz="20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圖自己或</a:t>
            </a:r>
            <a:r>
              <a:rPr lang="zh-TW" altLang="en-US" sz="20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其他私人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不法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利益，因而獲得利益者。 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對於</a:t>
            </a:r>
            <a:r>
              <a:rPr lang="zh-TW" altLang="en-US" sz="2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非主管或監督之事務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明知違背法律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、法律授權之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法規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命令、職權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命令、自治條例、自治規則、委辦規則或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其他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對</a:t>
            </a:r>
            <a:endParaRPr lang="en-US" altLang="zh-TW" sz="20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 多數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不特定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人民就一般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事項所作對外發生法律效果之規定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利用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職權機會或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身分</a:t>
            </a:r>
            <a:r>
              <a:rPr lang="zh-TW" altLang="en-US" sz="20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圖自己或</a:t>
            </a:r>
            <a:r>
              <a:rPr lang="zh-TW" altLang="en-US" sz="20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其他私人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不法利益，因而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獲得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利益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者。 </a:t>
            </a:r>
          </a:p>
        </p:txBody>
      </p:sp>
    </p:spTree>
    <p:extLst>
      <p:ext uri="{BB962C8B-B14F-4D97-AF65-F5344CB8AC3E}">
        <p14:creationId xmlns:p14="http://schemas.microsoft.com/office/powerpoint/2010/main" val="286696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400600"/>
          </a:xfrm>
        </p:spPr>
        <p:txBody>
          <a:bodyPr/>
          <a:lstStyle/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貪污治罪條例第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條第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項、第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項：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對於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第二條人員，關於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違背職務之行為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，行求、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期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約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或交付賄賂或其他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不正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利益者，處一年以上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年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以下有期徒刑，得併科新臺幣三百萬元以下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罰金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。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對於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第二條人員，關於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不違背職務之行為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，行求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期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約或交付賄賂或其他 不正利益者，處三年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以下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有期徒刑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、拘役或科或併科新臺幣五十萬元以下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罰金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57988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rmAutofit fontScale="40000" lnSpcReduction="20000"/>
          </a:bodyPr>
          <a:lstStyle/>
          <a:p>
            <a:pPr marL="109728" indent="0">
              <a:buNone/>
            </a:pPr>
            <a:r>
              <a:rPr lang="zh-TW" altLang="en-US" sz="7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壹：○○國小校長</a:t>
            </a:r>
            <a:r>
              <a:rPr lang="en-US" altLang="zh-TW" sz="7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7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圖利</a:t>
            </a:r>
            <a:r>
              <a:rPr lang="en-US" altLang="zh-TW" sz="7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7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建築師事務所案：</a:t>
            </a:r>
            <a:endParaRPr lang="en-US" altLang="zh-TW" sz="7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一、犯罪事實</a:t>
            </a:r>
            <a:r>
              <a:rPr lang="zh-TW" altLang="en-US" sz="4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en-US" sz="45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4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○○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國小校長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於民國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96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月間辦理「校舍拆除整建暨游泳池新建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工程」採購案時，請其好友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協助推薦建築師，並請其轉達建築師如對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該工程有意願，將協助得標，該建築師則需交付上開工程設計監造費用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％作為賄賂，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即透過友人引薦至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建築師事務所與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共同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商討此事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評估後認尚有利潤，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即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向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表示同意校長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要求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並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依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此回覆予校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長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同年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月間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為使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建築師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事務所能順利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得標</a:t>
            </a:r>
            <a:r>
              <a:rPr lang="zh-TW" altLang="en-US" sz="4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即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透過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將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將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上開工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程招標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之需求、規格及內容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予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知悉</a:t>
            </a:r>
            <a:r>
              <a:rPr lang="zh-TW" altLang="en-US" sz="42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並</a:t>
            </a:r>
            <a:r>
              <a:rPr lang="zh-TW" altLang="en-US" sz="50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由</a:t>
            </a:r>
            <a:r>
              <a:rPr lang="en-US" altLang="zh-TW" sz="50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製作該次</a:t>
            </a:r>
            <a:r>
              <a:rPr lang="zh-TW" altLang="en-US" sz="50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招標所需之</a:t>
            </a:r>
            <a:r>
              <a:rPr lang="zh-TW" altLang="en-US" sz="50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文件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嗣後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於同年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日，由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建築師事務所會計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兼行政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人員將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已規劃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完成內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容與○○國小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欲招標事宜之所有招標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文件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e-mail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方式寄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至不知情之總務主任陳○○之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電子信箱，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陳○○再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就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其中細節少許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修改後，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於</a:t>
            </a:r>
            <a:r>
              <a:rPr lang="en-US" altLang="zh-TW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96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日將上開工程委託規劃、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設計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、監造技術服務工作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事宜辦理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上網</a:t>
            </a:r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公告</a:t>
            </a:r>
            <a:r>
              <a:rPr lang="zh-TW" altLang="en-US" sz="5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09728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案例分享：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598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匯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1228</TotalTime>
  <Words>6834</Words>
  <Application>Microsoft Office PowerPoint</Application>
  <PresentationFormat>如螢幕大小 (4:3)</PresentationFormat>
  <Paragraphs>403</Paragraphs>
  <Slides>39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39</vt:i4>
      </vt:variant>
    </vt:vector>
  </HeadingPairs>
  <TitlesOfParts>
    <vt:vector size="40" baseType="lpstr">
      <vt:lpstr>匯合</vt:lpstr>
      <vt:lpstr>PowerPoint 簡報</vt:lpstr>
      <vt:lpstr> 前 言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案例分享：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其他應注意事項：利益迴避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  結   論 </vt:lpstr>
      <vt:lpstr>         報告完畢     感謝聆聽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便民與圖利</dc:title>
  <dc:creator>江孟芝</dc:creator>
  <cp:lastModifiedBy>Administrator</cp:lastModifiedBy>
  <cp:revision>485</cp:revision>
  <dcterms:created xsi:type="dcterms:W3CDTF">2012-08-22T10:08:16Z</dcterms:created>
  <dcterms:modified xsi:type="dcterms:W3CDTF">2017-03-13T23:42:22Z</dcterms:modified>
</cp:coreProperties>
</file>