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74" r:id="rId4"/>
    <p:sldId id="283" r:id="rId5"/>
    <p:sldId id="277" r:id="rId6"/>
    <p:sldId id="278" r:id="rId7"/>
    <p:sldId id="279" r:id="rId8"/>
    <p:sldId id="281" r:id="rId9"/>
    <p:sldId id="280" r:id="rId10"/>
    <p:sldId id="285" r:id="rId11"/>
    <p:sldId id="286" r:id="rId12"/>
    <p:sldId id="289" r:id="rId13"/>
    <p:sldId id="287" r:id="rId14"/>
    <p:sldId id="288" r:id="rId15"/>
    <p:sldId id="291" r:id="rId1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0066"/>
    <a:srgbClr val="FF6600"/>
    <a:srgbClr val="00CC00"/>
    <a:srgbClr val="CC0000"/>
    <a:srgbClr val="660066"/>
    <a:srgbClr val="00FF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87" d="100"/>
          <a:sy n="87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198F76C-1171-40E0-B569-064D142A5402}" type="datetimeFigureOut">
              <a:rPr lang="zh-TW" altLang="en-US"/>
              <a:pPr>
                <a:defRPr/>
              </a:pPr>
              <a:t>2014/10/28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1052E4-7621-4292-AE33-0099DE313F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702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F84298C-091D-40FC-BED5-8E9A5221C4F9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+mn-ea"/>
              </a:rPr>
              <a:t>source:</a:t>
            </a:r>
            <a:r>
              <a:rPr lang="zh-TW" altLang="en-US" dirty="0" smtClean="0">
                <a:latin typeface="+mn-ea"/>
              </a:rPr>
              <a:t> 交通部觀光局雲嘉南濱海國家風景區管理處</a:t>
            </a:r>
            <a:r>
              <a:rPr lang="en-US" altLang="zh-TW" dirty="0" smtClean="0">
                <a:latin typeface="+mn-ea"/>
              </a:rPr>
              <a:t>/</a:t>
            </a:r>
            <a:r>
              <a:rPr lang="zh-TW" altLang="en-US" dirty="0" smtClean="0"/>
              <a:t>鄧福隆</a:t>
            </a:r>
            <a:endParaRPr lang="zh-TW" altLang="en-US" dirty="0" smtClean="0">
              <a:latin typeface="+mn-ea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2AEF0A8-2C91-4516-A306-03559BD7657A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+mn-ea"/>
              </a:rPr>
              <a:t>source:</a:t>
            </a:r>
            <a:r>
              <a:rPr lang="zh-TW" altLang="en-US" dirty="0" smtClean="0">
                <a:latin typeface="+mn-ea"/>
              </a:rPr>
              <a:t> 交通部觀光局雲嘉南濱海國家風景區管理處</a:t>
            </a:r>
            <a:r>
              <a:rPr lang="en-US" altLang="zh-TW" dirty="0" smtClean="0">
                <a:latin typeface="+mn-ea"/>
              </a:rPr>
              <a:t>/</a:t>
            </a:r>
            <a:r>
              <a:rPr lang="zh-TW" altLang="en-US" dirty="0" smtClean="0">
                <a:latin typeface="+mn-ea"/>
              </a:rPr>
              <a:t>潘思祈</a:t>
            </a:r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DED908A-3AC5-4B74-85BA-05D9F7CB3181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5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+mn-ea"/>
              </a:rPr>
              <a:t>source:</a:t>
            </a:r>
            <a:r>
              <a:rPr lang="zh-TW" altLang="en-US" dirty="0" smtClean="0">
                <a:latin typeface="+mn-ea"/>
              </a:rPr>
              <a:t> 交通部觀光局雲嘉南濱海國家風景區管理處</a:t>
            </a:r>
            <a:r>
              <a:rPr lang="en-US" altLang="zh-TW" dirty="0" smtClean="0">
                <a:latin typeface="+mn-ea"/>
              </a:rPr>
              <a:t>/</a:t>
            </a:r>
            <a:r>
              <a:rPr lang="zh-TW" altLang="en-US" dirty="0" smtClean="0"/>
              <a:t>鄧福隆</a:t>
            </a:r>
            <a:endParaRPr lang="zh-TW" altLang="en-US" dirty="0" smtClean="0">
              <a:latin typeface="+mn-ea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5DCD75D-258E-4EFB-B8C0-7A68B83F212A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4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C294F50-D6B5-4C62-804D-9C19B8F40855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2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3548-1FEE-4F8A-88D3-49CAB3C2DB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483925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E4C7F-4151-4156-8772-7CDCA8D01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838779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06C7B-6E50-4FA8-ADF7-544C65A1F5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25620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D1AE3-2968-4B3F-B985-13230A3DC0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26332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A502-3FA7-43CB-AE81-0C91F59F09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373614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87DD-393A-43FF-BC92-A4826D5562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68723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C291-3E5A-4559-8CC4-D490D712A3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766198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BCC2F-D3CC-438C-9CF8-3A8500E1E3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688656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AC2D-D024-4392-A175-4F9C1A6CED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72903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1E14-1BBF-4C67-8E40-3C4475CBF1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25120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B40F5-0659-40F2-9B5E-B374BF7A46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718679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30FE14A7-7237-4E10-B8A6-AAA9D82A42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4" r:id="rId2"/>
    <p:sldLayoutId id="2147483923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4" r:id="rId9"/>
    <p:sldLayoutId id="2147483920" r:id="rId10"/>
    <p:sldLayoutId id="214748392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Comic Sans MS" pitchFamily="66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2" Type="http://schemas.openxmlformats.org/officeDocument/2006/relationships/hyperlink" Target="kerman_original/kerman.sw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3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18.wmf"/><Relationship Id="rId4" Type="http://schemas.openxmlformats.org/officeDocument/2006/relationships/hyperlink" Target="kerman_original/kerman.sw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oyster.mp4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0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latin typeface="+mj-lt"/>
                <a:ea typeface="新細明體" charset="-120"/>
              </a:rPr>
              <a:t>Oyster Farming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5" y="1543604"/>
            <a:ext cx="9144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9900CC"/>
                </a:solidFill>
                <a:latin typeface="+mj-lt"/>
              </a:rPr>
              <a:t>Today, we will be learning about…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37" descr="Vocabul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2797175" y="2241550"/>
            <a:ext cx="3527425" cy="6477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4400" dirty="0">
                <a:solidFill>
                  <a:schemeClr val="tx1"/>
                </a:solidFill>
                <a:latin typeface="EngTRESS B" pitchFamily="2" charset="0"/>
              </a:rPr>
              <a:t>oyster</a:t>
            </a:r>
            <a:r>
              <a:rPr lang="en-US" altLang="zh-TW" sz="4400" dirty="0">
                <a:solidFill>
                  <a:srgbClr val="FF0000"/>
                </a:solidFill>
                <a:latin typeface="EngTRESS B" pitchFamily="2" charset="0"/>
              </a:rPr>
              <a:t>s</a:t>
            </a:r>
            <a:endParaRPr lang="zh-TW" altLang="en-US" sz="4400" dirty="0">
              <a:solidFill>
                <a:srgbClr val="FF0000"/>
              </a:solidFill>
              <a:latin typeface="EngTRESS B" pitchFamily="2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09600" y="3276600"/>
            <a:ext cx="3527425" cy="6477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4400" dirty="0">
                <a:solidFill>
                  <a:schemeClr val="tx1"/>
                </a:solidFill>
                <a:latin typeface="EngTRESS B" pitchFamily="2" charset="0"/>
              </a:rPr>
              <a:t>bed</a:t>
            </a:r>
            <a:r>
              <a:rPr lang="en-US" altLang="zh-TW" sz="4400" dirty="0">
                <a:solidFill>
                  <a:srgbClr val="FF0000"/>
                </a:solidFill>
                <a:latin typeface="EngTRESS B" pitchFamily="2" charset="0"/>
              </a:rPr>
              <a:t>s</a:t>
            </a:r>
            <a:endParaRPr lang="zh-TW" altLang="en-US" sz="4400" dirty="0">
              <a:solidFill>
                <a:srgbClr val="FF0000"/>
              </a:solidFill>
              <a:latin typeface="EngTRESS B" pitchFamily="2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09600" y="4191000"/>
            <a:ext cx="3527425" cy="6477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4400" dirty="0">
                <a:solidFill>
                  <a:schemeClr val="tx1"/>
                </a:solidFill>
                <a:latin typeface="EngTRESS B" pitchFamily="2" charset="0"/>
              </a:rPr>
              <a:t>omelet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609600" y="5181600"/>
            <a:ext cx="3527425" cy="6477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4400" dirty="0">
                <a:solidFill>
                  <a:schemeClr val="tx1"/>
                </a:solidFill>
                <a:latin typeface="EngTRESS B" pitchFamily="2" charset="0"/>
              </a:rPr>
              <a:t>soup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4953000" y="3192463"/>
            <a:ext cx="3527425" cy="6492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4400" dirty="0">
                <a:solidFill>
                  <a:schemeClr val="tx1"/>
                </a:solidFill>
                <a:latin typeface="EngTRESS B" pitchFamily="2" charset="0"/>
              </a:rPr>
              <a:t>roll</a:t>
            </a:r>
            <a:r>
              <a:rPr lang="en-US" altLang="zh-TW" sz="4400" dirty="0">
                <a:solidFill>
                  <a:srgbClr val="FF0000"/>
                </a:solidFill>
                <a:latin typeface="EngTRESS B" pitchFamily="2" charset="0"/>
              </a:rPr>
              <a:t>s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4953000" y="4229100"/>
            <a:ext cx="3527425" cy="6477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4400" dirty="0">
                <a:solidFill>
                  <a:schemeClr val="tx1"/>
                </a:solidFill>
                <a:latin typeface="EngTRESS B" pitchFamily="2" charset="0"/>
              </a:rPr>
              <a:t>thin noodle</a:t>
            </a:r>
            <a:r>
              <a:rPr lang="en-US" altLang="zh-TW" sz="4400" dirty="0">
                <a:solidFill>
                  <a:srgbClr val="FF0000"/>
                </a:solidFill>
                <a:latin typeface="EngTRESS B" pitchFamily="2" charset="0"/>
              </a:rPr>
              <a:t>s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953000" y="5143500"/>
            <a:ext cx="3527425" cy="6477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C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4400" dirty="0">
                <a:solidFill>
                  <a:schemeClr val="tx1"/>
                </a:solidFill>
                <a:latin typeface="EngTRESS B" pitchFamily="2" charset="0"/>
              </a:rPr>
              <a:t>fried oyster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Documents and Settings\Administrator\Local Settings\Temporary Internet Files\Content.IE5\PNDHX7FV\MC9003558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0050" y="1981200"/>
            <a:ext cx="2265363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beverages,coffees,drinks,food,girls,persons,plates,restaurants,spoons,sugar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9718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2362200" y="4343400"/>
            <a:ext cx="4572000" cy="1582985"/>
          </a:xfrm>
          <a:prstGeom prst="wedgeRoundRectCallout">
            <a:avLst>
              <a:gd name="adj1" fmla="val -68438"/>
              <a:gd name="adj2" fmla="val -57090"/>
              <a:gd name="adj3" fmla="val 16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 smtClean="0">
                <a:latin typeface="+mj-lt"/>
                <a:ea typeface="微軟正黑體" pitchFamily="34" charset="-120"/>
              </a:rPr>
              <a:t>I would like </a:t>
            </a:r>
            <a:r>
              <a:rPr kumimoji="0" lang="en-US" altLang="zh-TW" sz="2800" b="1" u="sng" dirty="0" smtClean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oyster noodles</a:t>
            </a:r>
            <a:r>
              <a:rPr kumimoji="0" lang="en-US" altLang="zh-TW" sz="2800" b="1" dirty="0" smtClean="0">
                <a:latin typeface="+mj-lt"/>
                <a:ea typeface="微軟正黑體" pitchFamily="34" charset="-120"/>
              </a:rPr>
              <a:t> and </a:t>
            </a:r>
            <a:r>
              <a:rPr kumimoji="0" lang="en-US" altLang="zh-TW" sz="2800" b="1" u="sng" dirty="0" smtClean="0">
                <a:solidFill>
                  <a:srgbClr val="FF0000"/>
                </a:solidFill>
                <a:latin typeface="+mj-lt"/>
                <a:ea typeface="微軟正黑體" pitchFamily="34" charset="-120"/>
              </a:rPr>
              <a:t>oyster soup</a:t>
            </a:r>
            <a:r>
              <a:rPr kumimoji="0" lang="en-US" altLang="zh-TW" sz="2800" b="1" dirty="0" smtClean="0">
                <a:latin typeface="+mj-lt"/>
                <a:ea typeface="微軟正黑體" pitchFamily="34" charset="-120"/>
              </a:rPr>
              <a:t>.</a:t>
            </a:r>
          </a:p>
        </p:txBody>
      </p:sp>
      <p:sp>
        <p:nvSpPr>
          <p:cNvPr id="7" name="圓角矩形圖說文字 6"/>
          <p:cNvSpPr/>
          <p:nvPr/>
        </p:nvSpPr>
        <p:spPr>
          <a:xfrm>
            <a:off x="2002971" y="1752600"/>
            <a:ext cx="5105400" cy="914400"/>
          </a:xfrm>
          <a:prstGeom prst="wedgeRoundRectCallout">
            <a:avLst>
              <a:gd name="adj1" fmla="val 57275"/>
              <a:gd name="adj2" fmla="val 46655"/>
              <a:gd name="adj3" fmla="val 16667"/>
            </a:avLst>
          </a:prstGeom>
          <a:ln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 smtClean="0">
                <a:latin typeface="+mj-lt"/>
                <a:ea typeface="微軟正黑體" pitchFamily="34" charset="-120"/>
              </a:rPr>
              <a:t>May I take your order?</a:t>
            </a:r>
          </a:p>
        </p:txBody>
      </p:sp>
      <p:pic>
        <p:nvPicPr>
          <p:cNvPr id="16394" name="圖片 9" descr="Convers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106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5"/>
          <p:cNvSpPr txBox="1">
            <a:spLocks noChangeArrowheads="1"/>
          </p:cNvSpPr>
          <p:nvPr/>
        </p:nvSpPr>
        <p:spPr bwMode="auto">
          <a:xfrm>
            <a:off x="7580313" y="4613275"/>
            <a:ext cx="1401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微軟正黑體" pitchFamily="34" charset="-120"/>
              </a:rPr>
              <a:t>Waiter</a:t>
            </a:r>
            <a:endParaRPr kumimoji="0" lang="zh-TW" altLang="en-US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微軟正黑體" pitchFamily="34" charset="-120"/>
            </a:endParaRPr>
          </a:p>
        </p:txBody>
      </p:sp>
      <p:sp>
        <p:nvSpPr>
          <p:cNvPr id="15" name="文字方塊 5"/>
          <p:cNvSpPr txBox="1">
            <a:spLocks noChangeArrowheads="1"/>
          </p:cNvSpPr>
          <p:nvPr/>
        </p:nvSpPr>
        <p:spPr bwMode="auto">
          <a:xfrm>
            <a:off x="609600" y="5791200"/>
            <a:ext cx="177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微軟正黑體" pitchFamily="34" charset="-120"/>
              </a:rPr>
              <a:t>Customer</a:t>
            </a:r>
            <a:endParaRPr kumimoji="0" lang="zh-TW" altLang="en-US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微軟正黑體" pitchFamily="34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Documents and Settings\Administrator\Local Settings\Temporary Internet Files\Content.IE5\PNDHX7FV\MC9003558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0200" y="2039938"/>
            <a:ext cx="2265363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beverages,coffees,drinks,food,girls,persons,plates,restaurants,spoons,sugar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3354388"/>
            <a:ext cx="297180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4038600" y="4874986"/>
            <a:ext cx="2438400" cy="838200"/>
          </a:xfrm>
          <a:prstGeom prst="wedgeRoundRectCallout">
            <a:avLst>
              <a:gd name="adj1" fmla="val -98349"/>
              <a:gd name="adj2" fmla="val -68778"/>
              <a:gd name="adj3" fmla="val 16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 smtClean="0">
                <a:latin typeface="+mj-lt"/>
                <a:ea typeface="微軟正黑體" pitchFamily="34" charset="-120"/>
              </a:rPr>
              <a:t>Thank you.</a:t>
            </a:r>
          </a:p>
        </p:txBody>
      </p:sp>
      <p:sp>
        <p:nvSpPr>
          <p:cNvPr id="7" name="圓角矩形圖說文字 6"/>
          <p:cNvSpPr/>
          <p:nvPr/>
        </p:nvSpPr>
        <p:spPr>
          <a:xfrm>
            <a:off x="1905000" y="1589314"/>
            <a:ext cx="4876800" cy="1219200"/>
          </a:xfrm>
          <a:prstGeom prst="wedgeRoundRectCallout">
            <a:avLst>
              <a:gd name="adj1" fmla="val 63971"/>
              <a:gd name="adj2" fmla="val 46655"/>
              <a:gd name="adj3" fmla="val 16667"/>
            </a:avLst>
          </a:prstGeom>
          <a:ln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dirty="0" smtClean="0">
                <a:latin typeface="+mj-lt"/>
                <a:ea typeface="微軟正黑體" pitchFamily="34" charset="-120"/>
              </a:rPr>
              <a:t>Here you are. </a:t>
            </a:r>
            <a:r>
              <a:rPr kumimoji="0" lang="en-US" altLang="zh-TW" sz="2800" b="1" dirty="0">
                <a:latin typeface="+mj-lt"/>
                <a:ea typeface="微軟正黑體" pitchFamily="34" charset="-120"/>
              </a:rPr>
              <a:t>E</a:t>
            </a:r>
            <a:r>
              <a:rPr kumimoji="0" lang="en-US" altLang="zh-TW" sz="2800" b="1" dirty="0" smtClean="0">
                <a:latin typeface="+mj-lt"/>
                <a:ea typeface="微軟正黑體" pitchFamily="34" charset="-120"/>
              </a:rPr>
              <a:t>njoy your meal.</a:t>
            </a:r>
          </a:p>
        </p:txBody>
      </p:sp>
      <p:sp>
        <p:nvSpPr>
          <p:cNvPr id="9" name="文字方塊 5"/>
          <p:cNvSpPr txBox="1">
            <a:spLocks noChangeArrowheads="1"/>
          </p:cNvSpPr>
          <p:nvPr/>
        </p:nvSpPr>
        <p:spPr bwMode="auto">
          <a:xfrm>
            <a:off x="7543800" y="4768850"/>
            <a:ext cx="1401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微軟正黑體" pitchFamily="34" charset="-120"/>
              </a:rPr>
              <a:t>Waiter</a:t>
            </a:r>
            <a:endParaRPr kumimoji="0" lang="zh-TW" altLang="en-US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微軟正黑體" pitchFamily="34" charset="-120"/>
            </a:endParaRPr>
          </a:p>
        </p:txBody>
      </p:sp>
      <p:sp>
        <p:nvSpPr>
          <p:cNvPr id="12" name="文字方塊 5"/>
          <p:cNvSpPr txBox="1">
            <a:spLocks noChangeArrowheads="1"/>
          </p:cNvSpPr>
          <p:nvPr/>
        </p:nvSpPr>
        <p:spPr bwMode="auto">
          <a:xfrm>
            <a:off x="1752600" y="6292850"/>
            <a:ext cx="177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微軟正黑體" pitchFamily="34" charset="-120"/>
              </a:rPr>
              <a:t>Customer</a:t>
            </a:r>
            <a:endParaRPr kumimoji="0" lang="zh-TW" altLang="en-US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微軟正黑體" pitchFamily="34" charset="-120"/>
            </a:endParaRPr>
          </a:p>
        </p:txBody>
      </p:sp>
      <p:pic>
        <p:nvPicPr>
          <p:cNvPr id="10" name="圖片 9" descr="Convers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91440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5" descr="game time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D:\103 Ariel\圖片區\MC900445220.WM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92600"/>
            <a:ext cx="2052638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D:\103 Ariel\圖片區\MC900445228.WM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89425"/>
            <a:ext cx="1168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D:\103 Ariel\圖片區\MC900445226.WM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981075"/>
            <a:ext cx="990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D:\103 Ariel\圖片區\MC900445224.WM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149725"/>
            <a:ext cx="12969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:\103 Ariel\圖片區\MC900445222.WM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106997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D:\103 Ariel\圖片區\MC900445230.WM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6250"/>
            <a:ext cx="1727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30213" y="1668463"/>
          <a:ext cx="5038725" cy="5030784"/>
        </p:xfrm>
        <a:graphic>
          <a:graphicData uri="http://schemas.openxmlformats.org/drawingml/2006/table">
            <a:tbl>
              <a:tblPr/>
              <a:tblGrid>
                <a:gridCol w="504825"/>
                <a:gridCol w="501650"/>
                <a:gridCol w="504825"/>
                <a:gridCol w="504825"/>
                <a:gridCol w="504825"/>
                <a:gridCol w="501650"/>
                <a:gridCol w="504825"/>
                <a:gridCol w="504825"/>
                <a:gridCol w="501650"/>
                <a:gridCol w="504825"/>
              </a:tblGrid>
              <a:tr h="619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微軟正黑體" panose="020B0604030504040204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6172200" y="1711325"/>
            <a:ext cx="2720975" cy="5016500"/>
          </a:xfrm>
          <a:prstGeom prst="rect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eaLnBrk="1" hangingPunct="1">
              <a:lnSpc>
                <a:spcPct val="200000"/>
              </a:lnSpc>
              <a:buSzPct val="150000"/>
              <a:buFontTx/>
              <a:buBlip>
                <a:blip r:embed="rId2"/>
              </a:buBlip>
              <a:defRPr/>
            </a:pPr>
            <a:r>
              <a:rPr lang="en-US" altLang="zh-TW" sz="3200" dirty="0"/>
              <a:t>oyster</a:t>
            </a:r>
          </a:p>
          <a:p>
            <a:pPr marL="457200" indent="-457200" eaLnBrk="1" hangingPunct="1">
              <a:lnSpc>
                <a:spcPct val="200000"/>
              </a:lnSpc>
              <a:buSzPct val="150000"/>
              <a:buFontTx/>
              <a:buBlip>
                <a:blip r:embed="rId2"/>
              </a:buBlip>
              <a:defRPr/>
            </a:pPr>
            <a:r>
              <a:rPr lang="en-US" altLang="zh-TW" sz="3200" dirty="0"/>
              <a:t>omelet</a:t>
            </a:r>
          </a:p>
          <a:p>
            <a:pPr marL="457200" indent="-457200" eaLnBrk="1" hangingPunct="1">
              <a:lnSpc>
                <a:spcPct val="200000"/>
              </a:lnSpc>
              <a:buSzPct val="150000"/>
              <a:buFontTx/>
              <a:buBlip>
                <a:blip r:embed="rId2"/>
              </a:buBlip>
              <a:defRPr/>
            </a:pPr>
            <a:r>
              <a:rPr lang="en-US" altLang="zh-TW" sz="3200" dirty="0"/>
              <a:t>noodle</a:t>
            </a:r>
          </a:p>
          <a:p>
            <a:pPr marL="457200" indent="-457200" eaLnBrk="1" hangingPunct="1">
              <a:lnSpc>
                <a:spcPct val="200000"/>
              </a:lnSpc>
              <a:buSzPct val="150000"/>
              <a:buFontTx/>
              <a:buBlip>
                <a:blip r:embed="rId2"/>
              </a:buBlip>
              <a:defRPr/>
            </a:pPr>
            <a:r>
              <a:rPr lang="en-US" altLang="zh-TW" sz="3200" dirty="0"/>
              <a:t>roll</a:t>
            </a:r>
          </a:p>
          <a:p>
            <a:pPr marL="457200" indent="-457200" eaLnBrk="1" hangingPunct="1">
              <a:lnSpc>
                <a:spcPct val="200000"/>
              </a:lnSpc>
              <a:buSzPct val="150000"/>
              <a:buFontTx/>
              <a:buBlip>
                <a:blip r:embed="rId2"/>
              </a:buBlip>
              <a:defRPr/>
            </a:pPr>
            <a:r>
              <a:rPr lang="en-US" altLang="zh-TW" sz="3200" dirty="0"/>
              <a:t>bed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6542088" y="2205038"/>
            <a:ext cx="157480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 rot="5400000">
            <a:off x="2707481" y="4826794"/>
            <a:ext cx="576263" cy="30956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381000" y="1671638"/>
            <a:ext cx="576263" cy="37480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6553200" y="3124200"/>
            <a:ext cx="157480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圓角矩形 18"/>
          <p:cNvSpPr/>
          <p:nvPr/>
        </p:nvSpPr>
        <p:spPr>
          <a:xfrm rot="2338348">
            <a:off x="3654425" y="1262063"/>
            <a:ext cx="576263" cy="46418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0" name="直線接點 19"/>
          <p:cNvCxnSpPr/>
          <p:nvPr/>
        </p:nvCxnSpPr>
        <p:spPr>
          <a:xfrm>
            <a:off x="6477000" y="4191000"/>
            <a:ext cx="157480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圓角矩形 20"/>
          <p:cNvSpPr/>
          <p:nvPr/>
        </p:nvSpPr>
        <p:spPr>
          <a:xfrm>
            <a:off x="4902200" y="3579813"/>
            <a:ext cx="576263" cy="25066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>
          <a:xfrm>
            <a:off x="6324600" y="5105400"/>
            <a:ext cx="157480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324600" y="6096000"/>
            <a:ext cx="1574800" cy="3143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圓角矩形 23"/>
          <p:cNvSpPr/>
          <p:nvPr/>
        </p:nvSpPr>
        <p:spPr>
          <a:xfrm rot="5400000">
            <a:off x="2378869" y="2455069"/>
            <a:ext cx="576262" cy="1524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24670" name="Picture 1" descr="D:\102 Ariel\圖片區\字體\圖片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75946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3" descr="MC900446336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3025775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圖片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71613"/>
            <a:ext cx="6850063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103 Ariel\圖片區\MC900445220.WM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92600"/>
            <a:ext cx="2052638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:\103 Ariel\圖片區\MC900445222.WM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25425"/>
            <a:ext cx="106997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D:\103 Ariel\圖片區\MC900445230.WM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177800"/>
            <a:ext cx="1727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ext.pimg.tw/r0917848703/1341935464-2882651635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564553" cy="2796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113" y="6024563"/>
            <a:ext cx="91328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All along the coast.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42672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單箭頭接點 13"/>
          <p:cNvCxnSpPr>
            <a:stCxn id="60418" idx="3"/>
          </p:cNvCxnSpPr>
          <p:nvPr/>
        </p:nvCxnSpPr>
        <p:spPr>
          <a:xfrm flipV="1">
            <a:off x="2868613" y="2362200"/>
            <a:ext cx="1550987" cy="1398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60418" idx="3"/>
          </p:cNvCxnSpPr>
          <p:nvPr/>
        </p:nvCxnSpPr>
        <p:spPr>
          <a:xfrm flipV="1">
            <a:off x="2868613" y="2971800"/>
            <a:ext cx="1322387" cy="788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60418" idx="3"/>
          </p:cNvCxnSpPr>
          <p:nvPr/>
        </p:nvCxnSpPr>
        <p:spPr>
          <a:xfrm>
            <a:off x="2868613" y="3760788"/>
            <a:ext cx="10366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60418" idx="3"/>
          </p:cNvCxnSpPr>
          <p:nvPr/>
        </p:nvCxnSpPr>
        <p:spPr>
          <a:xfrm>
            <a:off x="2868613" y="3760788"/>
            <a:ext cx="1474787" cy="811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60418" idx="3"/>
          </p:cNvCxnSpPr>
          <p:nvPr/>
        </p:nvCxnSpPr>
        <p:spPr>
          <a:xfrm>
            <a:off x="2868613" y="3760788"/>
            <a:ext cx="1855787" cy="1192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stCxn id="60418" idx="3"/>
          </p:cNvCxnSpPr>
          <p:nvPr/>
        </p:nvCxnSpPr>
        <p:spPr>
          <a:xfrm>
            <a:off x="2868613" y="3760788"/>
            <a:ext cx="2008187" cy="1725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143000"/>
          </a:xfrm>
        </p:spPr>
        <p:txBody>
          <a:bodyPr/>
          <a:lstStyle/>
          <a:p>
            <a:pPr algn="ctr"/>
            <a:r>
              <a:rPr lang="en-US" altLang="zh-TW" sz="6000" smtClean="0"/>
              <a:t>Where can we find oyster</a:t>
            </a:r>
            <a:r>
              <a:rPr lang="en-US" altLang="zh-TW" sz="6000" smtClean="0">
                <a:solidFill>
                  <a:srgbClr val="FF0000"/>
                </a:solidFill>
              </a:rPr>
              <a:t>s</a:t>
            </a:r>
            <a:r>
              <a:rPr lang="en-US" altLang="zh-TW" sz="6000" smtClean="0"/>
              <a:t>?</a:t>
            </a:r>
            <a:endParaRPr lang="zh-TW" altLang="en-US" sz="6000" smtClean="0"/>
          </a:p>
        </p:txBody>
      </p:sp>
      <p:sp>
        <p:nvSpPr>
          <p:cNvPr id="12" name="雲朵形圖說文字 11">
            <a:hlinkClick r:id="rId5" action="ppaction://hlinkfile"/>
          </p:cNvPr>
          <p:cNvSpPr/>
          <p:nvPr/>
        </p:nvSpPr>
        <p:spPr>
          <a:xfrm>
            <a:off x="7181850" y="969963"/>
            <a:ext cx="1962150" cy="1409700"/>
          </a:xfrm>
          <a:prstGeom prst="cloudCallout">
            <a:avLst>
              <a:gd name="adj1" fmla="val 12685"/>
              <a:gd name="adj2" fmla="val 113288"/>
            </a:avLst>
          </a:prstGeom>
          <a:ln>
            <a:solidFill>
              <a:srgbClr val="FF66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video time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US" altLang="zh-TW" smtClean="0"/>
              <a:t>Oyster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pic>
        <p:nvPicPr>
          <p:cNvPr id="41985" name="Picture 1" descr="C:\Documents and Settings\Administrator\My Documents\Downloads\mid_041003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000" y="1600200"/>
            <a:ext cx="6688000" cy="5016000"/>
          </a:xfrm>
          <a:prstGeom prst="ellipse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95938" y="1219200"/>
            <a:ext cx="3581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9900CC"/>
                </a:solidFill>
                <a:latin typeface="+mj-lt"/>
              </a:rPr>
              <a:t>This is an oyster.</a:t>
            </a:r>
          </a:p>
        </p:txBody>
      </p:sp>
      <p:sp>
        <p:nvSpPr>
          <p:cNvPr id="3" name="Down Arrow 2"/>
          <p:cNvSpPr/>
          <p:nvPr/>
        </p:nvSpPr>
        <p:spPr>
          <a:xfrm rot="3334462">
            <a:off x="6730207" y="1234281"/>
            <a:ext cx="838200" cy="286543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791200" cy="1143000"/>
          </a:xfrm>
        </p:spPr>
        <p:txBody>
          <a:bodyPr/>
          <a:lstStyle/>
          <a:p>
            <a:pPr algn="ctr"/>
            <a:r>
              <a:rPr lang="en-US" altLang="zh-TW" smtClean="0"/>
              <a:t>Oyster Bed</a:t>
            </a:r>
            <a:r>
              <a:rPr lang="en-US" altLang="zh-TW" smtClean="0">
                <a:solidFill>
                  <a:srgbClr val="FF0000"/>
                </a:solidFill>
              </a:rPr>
              <a:t>s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pic>
        <p:nvPicPr>
          <p:cNvPr id="56322" name="Picture 2" descr="http://photo.swcoast-nsa.gov.tw/files/mid_030411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70104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1066800"/>
            <a:ext cx="426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9900CC"/>
                </a:solidFill>
                <a:latin typeface="+mj-lt"/>
              </a:rPr>
              <a:t>These are oyster beds.</a:t>
            </a:r>
          </a:p>
        </p:txBody>
      </p:sp>
      <p:sp>
        <p:nvSpPr>
          <p:cNvPr id="3" name="Bent Arrow 2"/>
          <p:cNvSpPr/>
          <p:nvPr/>
        </p:nvSpPr>
        <p:spPr>
          <a:xfrm rot="10800000">
            <a:off x="7304088" y="1752600"/>
            <a:ext cx="457200" cy="990600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0800000">
            <a:off x="7304088" y="2433638"/>
            <a:ext cx="457200" cy="990600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10800000">
            <a:off x="7304088" y="1752600"/>
            <a:ext cx="457200" cy="4419600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1375" y="0"/>
            <a:ext cx="6934200" cy="1066800"/>
          </a:xfrm>
        </p:spPr>
        <p:txBody>
          <a:bodyPr/>
          <a:lstStyle/>
          <a:p>
            <a:r>
              <a:rPr lang="en-US" altLang="zh-TW" smtClean="0"/>
              <a:t>Oyster Omelet</a:t>
            </a:r>
            <a:endParaRPr lang="zh-TW" altLang="en-US" smtClean="0"/>
          </a:p>
        </p:txBody>
      </p:sp>
      <p:pic>
        <p:nvPicPr>
          <p:cNvPr id="40962" name="Picture 2" descr="http://www.chinatimes.com/newsphoto/2013-08-03/656/B10A00_P_02_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3600" y="2133600"/>
            <a:ext cx="6614640" cy="44826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-80963" y="1524000"/>
            <a:ext cx="4429126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9900CC"/>
                </a:solidFill>
                <a:latin typeface="+mj-lt"/>
              </a:rPr>
              <a:t>This is an oyster omelet.</a:t>
            </a:r>
          </a:p>
        </p:txBody>
      </p:sp>
      <p:sp>
        <p:nvSpPr>
          <p:cNvPr id="4" name="Bent-Up Arrow 3"/>
          <p:cNvSpPr/>
          <p:nvPr/>
        </p:nvSpPr>
        <p:spPr>
          <a:xfrm rot="5400000">
            <a:off x="-402431" y="2831306"/>
            <a:ext cx="3286125" cy="1719263"/>
          </a:xfrm>
          <a:prstGeom prst="bentUpArrow">
            <a:avLst>
              <a:gd name="adj1" fmla="val 11385"/>
              <a:gd name="adj2" fmla="val 29114"/>
              <a:gd name="adj3" fmla="val 1781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smtClean="0"/>
              <a:t>Oyster Soup</a:t>
            </a:r>
            <a:endParaRPr lang="zh-TW" altLang="en-US" smtClean="0"/>
          </a:p>
        </p:txBody>
      </p:sp>
      <p:grpSp>
        <p:nvGrpSpPr>
          <p:cNvPr id="3" name="群組 4"/>
          <p:cNvGrpSpPr>
            <a:grpSpLocks/>
          </p:cNvGrpSpPr>
          <p:nvPr/>
        </p:nvGrpSpPr>
        <p:grpSpPr bwMode="auto">
          <a:xfrm>
            <a:off x="457200" y="2133600"/>
            <a:ext cx="7010400" cy="4648200"/>
            <a:chOff x="1905000" y="2133600"/>
            <a:chExt cx="5105400" cy="3720644"/>
          </a:xfrm>
        </p:grpSpPr>
        <p:pic>
          <p:nvPicPr>
            <p:cNvPr id="39938" name="Picture 2" descr="http://047743353.tw.tranews.com/images/Info/Y000954000001_3_1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05000" y="2133600"/>
              <a:ext cx="5105400" cy="3505200"/>
            </a:xfrm>
            <a:prstGeom prst="ellipse">
              <a:avLst/>
            </a:prstGeom>
            <a:noFill/>
            <a:effectLst>
              <a:glow rad="228600">
                <a:srgbClr val="FFC000">
                  <a:alpha val="40000"/>
                </a:srgbClr>
              </a:glow>
            </a:effectLst>
          </p:spPr>
        </p:pic>
        <p:sp>
          <p:nvSpPr>
            <p:cNvPr id="15367" name="文字方塊 3"/>
            <p:cNvSpPr txBox="1">
              <a:spLocks noChangeArrowheads="1"/>
            </p:cNvSpPr>
            <p:nvPr/>
          </p:nvSpPr>
          <p:spPr bwMode="auto">
            <a:xfrm>
              <a:off x="3886200" y="5638800"/>
              <a:ext cx="11881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Comic Sans MS" panose="030F0702030302020204" pitchFamily="66" charset="0"/>
                  <a:ea typeface="微軟正黑體" panose="020B0604030504040204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8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http://tw.tranews.com/</a:t>
              </a:r>
              <a:endParaRPr lang="zh-TW" altLang="en-US" sz="8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38800" y="156845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omic Sans MS" panose="030F0702030302020204" pitchFamily="66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9900CC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This is oyster soup.</a:t>
            </a:r>
          </a:p>
        </p:txBody>
      </p:sp>
      <p:sp>
        <p:nvSpPr>
          <p:cNvPr id="6" name="Bent-Up Arrow 5"/>
          <p:cNvSpPr/>
          <p:nvPr/>
        </p:nvSpPr>
        <p:spPr>
          <a:xfrm rot="5400000" flipV="1">
            <a:off x="5934075" y="2657475"/>
            <a:ext cx="2971800" cy="1924050"/>
          </a:xfrm>
          <a:prstGeom prst="bentUpArrow">
            <a:avLst>
              <a:gd name="adj1" fmla="val 25000"/>
              <a:gd name="adj2" fmla="val 19342"/>
              <a:gd name="adj3" fmla="val 3688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225" y="0"/>
            <a:ext cx="9121775" cy="1143000"/>
          </a:xfrm>
        </p:spPr>
        <p:txBody>
          <a:bodyPr/>
          <a:lstStyle/>
          <a:p>
            <a:pPr algn="ctr"/>
            <a:r>
              <a:rPr lang="en-US" altLang="zh-TW" smtClean="0"/>
              <a:t>Oyster Roll</a:t>
            </a:r>
            <a:r>
              <a:rPr lang="en-US" altLang="zh-TW" smtClean="0">
                <a:solidFill>
                  <a:srgbClr val="FF0000"/>
                </a:solidFill>
              </a:rPr>
              <a:t>s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pic>
        <p:nvPicPr>
          <p:cNvPr id="38914" name="Picture 2" descr="http://tw.tranews.com/Show/images/News/324657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5873750" cy="4406900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384425" y="1524000"/>
            <a:ext cx="42449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9900CC"/>
                </a:solidFill>
                <a:latin typeface="+mj-lt"/>
              </a:rPr>
              <a:t>These are oyster rolls.</a:t>
            </a:r>
          </a:p>
        </p:txBody>
      </p:sp>
      <p:sp>
        <p:nvSpPr>
          <p:cNvPr id="5" name="Down Arrow 4"/>
          <p:cNvSpPr/>
          <p:nvPr/>
        </p:nvSpPr>
        <p:spPr>
          <a:xfrm>
            <a:off x="2819400" y="3956050"/>
            <a:ext cx="685800" cy="10668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810000" y="2700338"/>
            <a:ext cx="685800" cy="10668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562600" y="2689225"/>
            <a:ext cx="685800" cy="10668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837363" y="3233738"/>
            <a:ext cx="685800" cy="10668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altLang="zh-TW" sz="6600" smtClean="0"/>
              <a:t>Oyster Thin Noodle</a:t>
            </a:r>
            <a:r>
              <a:rPr lang="en-US" altLang="zh-TW" sz="6600" smtClean="0">
                <a:solidFill>
                  <a:srgbClr val="FF0000"/>
                </a:solidFill>
              </a:rPr>
              <a:t>s</a:t>
            </a:r>
            <a:endParaRPr lang="zh-TW" altLang="en-US" sz="6600" smtClean="0">
              <a:solidFill>
                <a:srgbClr val="FF0000"/>
              </a:solidFill>
            </a:endParaRPr>
          </a:p>
        </p:txBody>
      </p:sp>
      <p:pic>
        <p:nvPicPr>
          <p:cNvPr id="36866" name="Picture 2" descr="D:\102 Ariel\觀光局資料\【宣】2011臺南市地圖\臺南市照片(原台南縣)\七股、北門\七股海產搶鮮報\麵線蚵三不等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18200"/>
            <a:ext cx="6609600" cy="440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24663" y="2362200"/>
            <a:ext cx="23622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9900CC"/>
                </a:solidFill>
                <a:latin typeface="+mj-lt"/>
              </a:rPr>
              <a:t>This is oyster thin noodles.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5000" y="0"/>
            <a:ext cx="5943600" cy="1143000"/>
          </a:xfrm>
        </p:spPr>
        <p:txBody>
          <a:bodyPr/>
          <a:lstStyle/>
          <a:p>
            <a:r>
              <a:rPr lang="en-US" altLang="zh-TW" smtClean="0"/>
              <a:t>Fried Oyster</a:t>
            </a:r>
            <a:endParaRPr lang="zh-TW" altLang="en-US" smtClean="0"/>
          </a:p>
        </p:txBody>
      </p:sp>
      <p:pic>
        <p:nvPicPr>
          <p:cNvPr id="35842" name="Picture 2" descr="D:\102 Ariel\觀光局資料\【宣】2011臺南市地圖\臺南市照片(原台南縣)\七股、北門\七股海產搶鮮報\珍珠蚵鹽山1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086" y="2079877"/>
            <a:ext cx="6609000" cy="440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1447800"/>
            <a:ext cx="4800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9900CC"/>
                </a:solidFill>
                <a:latin typeface="+mj-lt"/>
              </a:rPr>
              <a:t>These are fried oysters.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Comic Sans MS"/>
        <a:ea typeface="微軟正黑體"/>
        <a:cs typeface=""/>
      </a:majorFont>
      <a:minorFont>
        <a:latin typeface="Comic Sans MS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245</Words>
  <Application>Microsoft Office PowerPoint</Application>
  <PresentationFormat>如螢幕大小 (4:3)</PresentationFormat>
  <Paragraphs>128</Paragraphs>
  <Slides>15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Arial</vt:lpstr>
      <vt:lpstr>新細明體</vt:lpstr>
      <vt:lpstr>Comic Sans MS</vt:lpstr>
      <vt:lpstr>微軟正黑體</vt:lpstr>
      <vt:lpstr>Calibri</vt:lpstr>
      <vt:lpstr>EngTRESS B</vt:lpstr>
      <vt:lpstr>Times New Roman</vt:lpstr>
      <vt:lpstr>預設簡報設計</vt:lpstr>
      <vt:lpstr>PowerPoint 簡報</vt:lpstr>
      <vt:lpstr>Where can we find oysters?</vt:lpstr>
      <vt:lpstr>Oyster</vt:lpstr>
      <vt:lpstr>Oyster Beds</vt:lpstr>
      <vt:lpstr>Oyster Omelet</vt:lpstr>
      <vt:lpstr>Oyster Soup</vt:lpstr>
      <vt:lpstr>Oyster Rolls</vt:lpstr>
      <vt:lpstr>Oyster Thin Noodles</vt:lpstr>
      <vt:lpstr>Fried Oyster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</dc:creator>
  <cp:lastModifiedBy>Ariel</cp:lastModifiedBy>
  <cp:revision>263</cp:revision>
  <cp:lastPrinted>1601-01-01T00:00:00Z</cp:lastPrinted>
  <dcterms:created xsi:type="dcterms:W3CDTF">1601-01-01T00:00:00Z</dcterms:created>
  <dcterms:modified xsi:type="dcterms:W3CDTF">2014-10-28T03:16:37Z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