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232181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37630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04A05F-1658-43FF-87BF-57944282B146}" type="slidenum">
              <a:rPr lang="zh-TW" altLang="en-US" smtClean="0"/>
              <a:t>‹#›</a:t>
            </a:fld>
            <a:endParaRPr lang="zh-TW"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72466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1238025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04A05F-1658-43FF-87BF-57944282B146}" type="slidenum">
              <a:rPr lang="zh-TW" altLang="en-US" smtClean="0"/>
              <a:t>‹#›</a:t>
            </a:fld>
            <a:endParaRPr lang="zh-TW"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3146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2212882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1130888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175361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43687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415650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53361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1836424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906949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3089608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368541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252097AD-9776-4B26-B6D3-F9D842A27715}" type="datetimeFigureOut">
              <a:rPr lang="zh-TW" altLang="en-US" smtClean="0"/>
              <a:t>2025/5/20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2128020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52097AD-9776-4B26-B6D3-F9D842A27715}" type="datetimeFigureOut">
              <a:rPr lang="zh-TW" altLang="en-US" smtClean="0"/>
              <a:t>2025/5/20</a:t>
            </a:fld>
            <a:endParaRPr lang="zh-TW"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04A05F-1658-43FF-87BF-57944282B146}" type="slidenum">
              <a:rPr lang="zh-TW" altLang="en-US" smtClean="0"/>
              <a:t>‹#›</a:t>
            </a:fld>
            <a:endParaRPr lang="zh-TW" altLang="en-US"/>
          </a:p>
        </p:txBody>
      </p:sp>
    </p:spTree>
    <p:extLst>
      <p:ext uri="{BB962C8B-B14F-4D97-AF65-F5344CB8AC3E}">
        <p14:creationId xmlns:p14="http://schemas.microsoft.com/office/powerpoint/2010/main" val="3365558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law01.tainan.gov.tw/glrsnewsout/LawContent.aspx?id=GL001431&amp;kw=%e6%95%99%e5%b8%ab%e8%ab%ae%e5%95%8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eurl.cc/qrmAE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圖片 6">
            <a:extLst>
              <a:ext uri="{FF2B5EF4-FFF2-40B4-BE49-F238E27FC236}">
                <a16:creationId xmlns:a16="http://schemas.microsoft.com/office/drawing/2014/main" id="{07E8921C-7969-45A9-AEF3-3144B6B5A5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0315" y="0"/>
            <a:ext cx="10128682" cy="6760895"/>
          </a:xfrm>
          <a:prstGeom prst="rect">
            <a:avLst/>
          </a:prstGeom>
        </p:spPr>
      </p:pic>
      <p:sp>
        <p:nvSpPr>
          <p:cNvPr id="2" name="標題 1">
            <a:extLst>
              <a:ext uri="{FF2B5EF4-FFF2-40B4-BE49-F238E27FC236}">
                <a16:creationId xmlns:a16="http://schemas.microsoft.com/office/drawing/2014/main" id="{49022912-9813-434C-B414-047366187269}"/>
              </a:ext>
            </a:extLst>
          </p:cNvPr>
          <p:cNvSpPr>
            <a:spLocks noGrp="1"/>
          </p:cNvSpPr>
          <p:nvPr>
            <p:ph type="ctrTitle"/>
          </p:nvPr>
        </p:nvSpPr>
        <p:spPr/>
        <p:txBody>
          <a:bodyPr>
            <a:normAutofit/>
          </a:bodyPr>
          <a:lstStyle/>
          <a:p>
            <a:br>
              <a:rPr lang="zh-TW" altLang="en-US" dirty="0"/>
            </a:br>
            <a:endParaRPr lang="zh-TW" altLang="en-US" dirty="0"/>
          </a:p>
        </p:txBody>
      </p:sp>
      <p:sp>
        <p:nvSpPr>
          <p:cNvPr id="3" name="副標題 2">
            <a:extLst>
              <a:ext uri="{FF2B5EF4-FFF2-40B4-BE49-F238E27FC236}">
                <a16:creationId xmlns:a16="http://schemas.microsoft.com/office/drawing/2014/main" id="{30E2809D-0888-43DE-8ADB-6BA0887165C9}"/>
              </a:ext>
            </a:extLst>
          </p:cNvPr>
          <p:cNvSpPr>
            <a:spLocks noGrp="1"/>
          </p:cNvSpPr>
          <p:nvPr>
            <p:ph type="subTitle" idx="1"/>
          </p:nvPr>
        </p:nvSpPr>
        <p:spPr>
          <a:xfrm>
            <a:off x="1736957" y="5189435"/>
            <a:ext cx="8915399" cy="1126283"/>
          </a:xfrm>
        </p:spPr>
        <p:txBody>
          <a:bodyPr>
            <a:normAutofit/>
          </a:bodyPr>
          <a:lstStyle/>
          <a:p>
            <a:r>
              <a:rPr lang="zh-TW" altLang="en-US" sz="4000" dirty="0"/>
              <a:t>教師諮商輔導支持服務宣導</a:t>
            </a:r>
          </a:p>
        </p:txBody>
      </p:sp>
    </p:spTree>
    <p:extLst>
      <p:ext uri="{BB962C8B-B14F-4D97-AF65-F5344CB8AC3E}">
        <p14:creationId xmlns:p14="http://schemas.microsoft.com/office/powerpoint/2010/main" val="907008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A224A6B-8385-4485-AC87-2DC3FFC40811}"/>
              </a:ext>
            </a:extLst>
          </p:cNvPr>
          <p:cNvSpPr>
            <a:spLocks noGrp="1"/>
          </p:cNvSpPr>
          <p:nvPr>
            <p:ph type="title"/>
          </p:nvPr>
        </p:nvSpPr>
        <p:spPr/>
        <p:txBody>
          <a:bodyPr/>
          <a:lstStyle/>
          <a:p>
            <a:r>
              <a:rPr lang="zh-TW" altLang="en-US" dirty="0"/>
              <a:t>計畫緣起與目的</a:t>
            </a:r>
          </a:p>
        </p:txBody>
      </p:sp>
      <p:sp>
        <p:nvSpPr>
          <p:cNvPr id="3" name="內容版面配置區 2">
            <a:extLst>
              <a:ext uri="{FF2B5EF4-FFF2-40B4-BE49-F238E27FC236}">
                <a16:creationId xmlns:a16="http://schemas.microsoft.com/office/drawing/2014/main" id="{D2A01BF8-C6B9-4BA4-AB66-9F536F11EEA9}"/>
              </a:ext>
            </a:extLst>
          </p:cNvPr>
          <p:cNvSpPr>
            <a:spLocks noGrp="1"/>
          </p:cNvSpPr>
          <p:nvPr>
            <p:ph idx="1"/>
          </p:nvPr>
        </p:nvSpPr>
        <p:spPr/>
        <p:txBody>
          <a:bodyPr/>
          <a:lstStyle/>
          <a:p>
            <a:r>
              <a:rPr lang="zh-TW" altLang="en-US" dirty="0"/>
              <a:t>法源依據：依據</a:t>
            </a:r>
            <a:r>
              <a:rPr lang="en-US" altLang="zh-TW" dirty="0"/>
              <a:t>《</a:t>
            </a:r>
            <a:r>
              <a:rPr lang="zh-TW" altLang="en-US" dirty="0"/>
              <a:t>教師法</a:t>
            </a:r>
            <a:r>
              <a:rPr lang="en-US" altLang="zh-TW" dirty="0"/>
              <a:t>》</a:t>
            </a:r>
            <a:r>
              <a:rPr lang="zh-TW" altLang="en-US" dirty="0"/>
              <a:t>第</a:t>
            </a:r>
            <a:r>
              <a:rPr lang="en-US" altLang="zh-TW" dirty="0"/>
              <a:t>33</a:t>
            </a:r>
            <a:r>
              <a:rPr lang="zh-TW" altLang="en-US" dirty="0"/>
              <a:t>條第</a:t>
            </a:r>
            <a:r>
              <a:rPr lang="en-US" altLang="zh-TW" dirty="0"/>
              <a:t>4</a:t>
            </a:r>
            <a:r>
              <a:rPr lang="zh-TW" altLang="en-US" dirty="0"/>
              <a:t>項規定，主管機關應建立教師諮商輔導支持體系。</a:t>
            </a:r>
            <a:endParaRPr lang="en-US" altLang="zh-TW" dirty="0"/>
          </a:p>
          <a:p>
            <a:r>
              <a:rPr lang="zh-TW" altLang="en-US" dirty="0"/>
              <a:t>推動背景：因應教育環境變遷與政策革新，教師面臨多元挑戰。</a:t>
            </a:r>
            <a:endParaRPr lang="en-US" altLang="zh-TW" dirty="0"/>
          </a:p>
          <a:p>
            <a:r>
              <a:rPr lang="zh-TW" altLang="en-US" dirty="0"/>
              <a:t>主要目的：協助教師處理工作適應、學生輔導、親師溝通、生涯規劃、壓力調適、人際關係與情緒管理等議題，提升教學品質與心理健康。</a:t>
            </a:r>
            <a:endParaRPr lang="en-US" altLang="zh-TW" dirty="0"/>
          </a:p>
          <a:p>
            <a:r>
              <a:rPr lang="zh-TW" altLang="en-US" dirty="0"/>
              <a:t>法規：</a:t>
            </a:r>
            <a:r>
              <a:rPr lang="zh-TW" altLang="en-US" dirty="0">
                <a:hlinkClick r:id="rId2"/>
              </a:rPr>
              <a:t>臺南市市立高級中等以下學校及幼兒園教師諮商輔導支持體系設立辦法</a:t>
            </a:r>
            <a:endParaRPr lang="zh-TW" altLang="en-US" dirty="0"/>
          </a:p>
        </p:txBody>
      </p:sp>
    </p:spTree>
    <p:extLst>
      <p:ext uri="{BB962C8B-B14F-4D97-AF65-F5344CB8AC3E}">
        <p14:creationId xmlns:p14="http://schemas.microsoft.com/office/powerpoint/2010/main" val="2371198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4306C40-3CB1-49FF-9157-B2C18170CD25}"/>
              </a:ext>
            </a:extLst>
          </p:cNvPr>
          <p:cNvSpPr>
            <a:spLocks noGrp="1"/>
          </p:cNvSpPr>
          <p:nvPr>
            <p:ph type="title"/>
          </p:nvPr>
        </p:nvSpPr>
        <p:spPr/>
        <p:txBody>
          <a:bodyPr/>
          <a:lstStyle/>
          <a:p>
            <a:r>
              <a:rPr lang="zh-TW" altLang="en-US" dirty="0"/>
              <a:t>服務對象與內容</a:t>
            </a:r>
          </a:p>
        </p:txBody>
      </p:sp>
      <p:sp>
        <p:nvSpPr>
          <p:cNvPr id="3" name="內容版面配置區 2">
            <a:extLst>
              <a:ext uri="{FF2B5EF4-FFF2-40B4-BE49-F238E27FC236}">
                <a16:creationId xmlns:a16="http://schemas.microsoft.com/office/drawing/2014/main" id="{079DF724-8A46-45ED-B88D-5F0CD0C94DA9}"/>
              </a:ext>
            </a:extLst>
          </p:cNvPr>
          <p:cNvSpPr>
            <a:spLocks noGrp="1"/>
          </p:cNvSpPr>
          <p:nvPr>
            <p:ph idx="1"/>
          </p:nvPr>
        </p:nvSpPr>
        <p:spPr/>
        <p:txBody>
          <a:bodyPr/>
          <a:lstStyle/>
          <a:p>
            <a:r>
              <a:rPr lang="zh-TW" altLang="en-US" dirty="0"/>
              <a:t>服務對象：臺南市所屬高級中等以下學校與幼兒園之專任及代理教師。</a:t>
            </a:r>
            <a:endParaRPr lang="en-US" altLang="zh-TW" dirty="0"/>
          </a:p>
          <a:p>
            <a:r>
              <a:rPr lang="zh-TW" altLang="en-US" dirty="0"/>
              <a:t>服務內容：提供專業諮詢、個別與團體諮商輔導、心理危機介入等服務，協助教師解決心理困擾。</a:t>
            </a:r>
          </a:p>
        </p:txBody>
      </p:sp>
    </p:spTree>
    <p:extLst>
      <p:ext uri="{BB962C8B-B14F-4D97-AF65-F5344CB8AC3E}">
        <p14:creationId xmlns:p14="http://schemas.microsoft.com/office/powerpoint/2010/main" val="387132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內容版面配置區 5">
            <a:extLst>
              <a:ext uri="{FF2B5EF4-FFF2-40B4-BE49-F238E27FC236}">
                <a16:creationId xmlns:a16="http://schemas.microsoft.com/office/drawing/2014/main" id="{3F2B0B2E-A460-4620-AC2D-1CEE435D5C5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6256" y="319260"/>
            <a:ext cx="4884411" cy="6219479"/>
          </a:xfrm>
        </p:spPr>
      </p:pic>
      <p:sp>
        <p:nvSpPr>
          <p:cNvPr id="2" name="標題 1">
            <a:extLst>
              <a:ext uri="{FF2B5EF4-FFF2-40B4-BE49-F238E27FC236}">
                <a16:creationId xmlns:a16="http://schemas.microsoft.com/office/drawing/2014/main" id="{E6C31156-B07A-4700-9089-F606A66B6A55}"/>
              </a:ext>
            </a:extLst>
          </p:cNvPr>
          <p:cNvSpPr>
            <a:spLocks noGrp="1"/>
          </p:cNvSpPr>
          <p:nvPr>
            <p:ph type="title"/>
          </p:nvPr>
        </p:nvSpPr>
        <p:spPr>
          <a:xfrm>
            <a:off x="2589212" y="446088"/>
            <a:ext cx="5125483" cy="1551388"/>
          </a:xfrm>
        </p:spPr>
        <p:txBody>
          <a:bodyPr>
            <a:noAutofit/>
          </a:bodyPr>
          <a:lstStyle/>
          <a:p>
            <a:r>
              <a:rPr lang="zh-TW" altLang="en-US" sz="5400" dirty="0"/>
              <a:t>服務機制與流程</a:t>
            </a:r>
          </a:p>
        </p:txBody>
      </p:sp>
      <p:sp>
        <p:nvSpPr>
          <p:cNvPr id="4" name="文字版面配置區 3">
            <a:extLst>
              <a:ext uri="{FF2B5EF4-FFF2-40B4-BE49-F238E27FC236}">
                <a16:creationId xmlns:a16="http://schemas.microsoft.com/office/drawing/2014/main" id="{26B5879C-ADEB-417F-951C-EF2112880D9B}"/>
              </a:ext>
            </a:extLst>
          </p:cNvPr>
          <p:cNvSpPr>
            <a:spLocks noGrp="1"/>
          </p:cNvSpPr>
          <p:nvPr>
            <p:ph type="body" sz="half" idx="2"/>
          </p:nvPr>
        </p:nvSpPr>
        <p:spPr>
          <a:xfrm>
            <a:off x="2589212" y="2149476"/>
            <a:ext cx="3505199" cy="4262436"/>
          </a:xfrm>
        </p:spPr>
        <p:txBody>
          <a:bodyPr/>
          <a:lstStyle/>
          <a:p>
            <a:r>
              <a:rPr lang="zh-TW" altLang="en-US" sz="1800" dirty="0"/>
              <a:t>運作機制：由教育局依業務性質與需求，委託學校、專業機構或教師組織辦理。</a:t>
            </a:r>
            <a:endParaRPr lang="en-US" altLang="zh-TW" sz="1800" dirty="0"/>
          </a:p>
          <a:p>
            <a:r>
              <a:rPr lang="zh-TW" altLang="en-US" sz="1800" dirty="0"/>
              <a:t>申請流程：教師可自行或經學校轉介提出申請，透過線上預約或填寫申請書，經受託單位媒合專業人員進行諮商。</a:t>
            </a:r>
            <a:endParaRPr lang="en-US" altLang="zh-TW" sz="1800" dirty="0"/>
          </a:p>
          <a:p>
            <a:r>
              <a:rPr lang="zh-TW" altLang="en-US" sz="1800" dirty="0"/>
              <a:t>服務方式：包括電話協談、個案討論、轉介及資訊提供等。</a:t>
            </a:r>
          </a:p>
        </p:txBody>
      </p:sp>
    </p:spTree>
    <p:extLst>
      <p:ext uri="{BB962C8B-B14F-4D97-AF65-F5344CB8AC3E}">
        <p14:creationId xmlns:p14="http://schemas.microsoft.com/office/powerpoint/2010/main" val="3344550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037F4F-4C48-4FFF-8793-27DC3EE71E9F}"/>
              </a:ext>
            </a:extLst>
          </p:cNvPr>
          <p:cNvSpPr>
            <a:spLocks noGrp="1"/>
          </p:cNvSpPr>
          <p:nvPr>
            <p:ph type="title"/>
          </p:nvPr>
        </p:nvSpPr>
        <p:spPr/>
        <p:txBody>
          <a:bodyPr/>
          <a:lstStyle/>
          <a:p>
            <a:r>
              <a:rPr lang="zh-TW" altLang="en-US" dirty="0"/>
              <a:t>服務原則與申請須知</a:t>
            </a:r>
          </a:p>
        </p:txBody>
      </p:sp>
      <p:sp>
        <p:nvSpPr>
          <p:cNvPr id="3" name="內容版面配置區 2">
            <a:extLst>
              <a:ext uri="{FF2B5EF4-FFF2-40B4-BE49-F238E27FC236}">
                <a16:creationId xmlns:a16="http://schemas.microsoft.com/office/drawing/2014/main" id="{088630E6-82B0-4877-8D3F-BB6008938A2E}"/>
              </a:ext>
            </a:extLst>
          </p:cNvPr>
          <p:cNvSpPr>
            <a:spLocks noGrp="1"/>
          </p:cNvSpPr>
          <p:nvPr>
            <p:ph idx="1"/>
          </p:nvPr>
        </p:nvSpPr>
        <p:spPr/>
        <p:txBody>
          <a:bodyPr/>
          <a:lstStyle/>
          <a:p>
            <a:r>
              <a:rPr lang="zh-TW" altLang="en-US" dirty="0"/>
              <a:t>服務原則：遵守倫理規範與保密責任，教師可自由選擇是否接受服務，並可隨時終止。</a:t>
            </a:r>
            <a:endParaRPr lang="en-US" altLang="zh-TW" dirty="0"/>
          </a:p>
          <a:p>
            <a:r>
              <a:rPr lang="zh-TW" altLang="en-US" dirty="0"/>
              <a:t>申請須知：每位教師每年可獲得</a:t>
            </a:r>
            <a:r>
              <a:rPr lang="en-US" altLang="zh-TW" dirty="0">
                <a:solidFill>
                  <a:srgbClr val="FF0000"/>
                </a:solidFill>
              </a:rPr>
              <a:t>6</a:t>
            </a:r>
            <a:r>
              <a:rPr lang="zh-TW" altLang="en-US" dirty="0">
                <a:solidFill>
                  <a:srgbClr val="FF0000"/>
                </a:solidFill>
              </a:rPr>
              <a:t>小時</a:t>
            </a:r>
            <a:r>
              <a:rPr lang="zh-TW" altLang="en-US" dirty="0"/>
              <a:t>諮商鐘點費補助，若超過需自費。諮商時間應避免影響課務，並依規定辦理公出或公假登記</a:t>
            </a:r>
            <a:endParaRPr lang="en-US" altLang="zh-TW" dirty="0"/>
          </a:p>
          <a:p>
            <a:r>
              <a:rPr lang="zh-TW" altLang="en-US" dirty="0"/>
              <a:t>本方案依「</a:t>
            </a:r>
            <a:r>
              <a:rPr lang="zh-TW" altLang="en-US" dirty="0">
                <a:solidFill>
                  <a:srgbClr val="FF0000"/>
                </a:solidFill>
              </a:rPr>
              <a:t>年度</a:t>
            </a:r>
            <a:r>
              <a:rPr lang="zh-TW" altLang="en-US" dirty="0"/>
              <a:t>」計算，非以學期或學年度</a:t>
            </a:r>
          </a:p>
        </p:txBody>
      </p:sp>
    </p:spTree>
    <p:extLst>
      <p:ext uri="{BB962C8B-B14F-4D97-AF65-F5344CB8AC3E}">
        <p14:creationId xmlns:p14="http://schemas.microsoft.com/office/powerpoint/2010/main" val="375374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0E63069-0401-44A0-8F85-6249156CE592}"/>
              </a:ext>
            </a:extLst>
          </p:cNvPr>
          <p:cNvSpPr>
            <a:spLocks noGrp="1"/>
          </p:cNvSpPr>
          <p:nvPr>
            <p:ph type="title"/>
          </p:nvPr>
        </p:nvSpPr>
        <p:spPr/>
        <p:txBody>
          <a:bodyPr/>
          <a:lstStyle/>
          <a:p>
            <a:r>
              <a:rPr lang="zh-TW" altLang="en-US" dirty="0"/>
              <a:t>申請管道與聯絡資訊</a:t>
            </a:r>
          </a:p>
        </p:txBody>
      </p:sp>
      <p:sp>
        <p:nvSpPr>
          <p:cNvPr id="3" name="內容版面配置區 2">
            <a:extLst>
              <a:ext uri="{FF2B5EF4-FFF2-40B4-BE49-F238E27FC236}">
                <a16:creationId xmlns:a16="http://schemas.microsoft.com/office/drawing/2014/main" id="{2AF24BCA-CA3D-4481-834C-EB8ABE3823AE}"/>
              </a:ext>
            </a:extLst>
          </p:cNvPr>
          <p:cNvSpPr>
            <a:spLocks noGrp="1"/>
          </p:cNvSpPr>
          <p:nvPr>
            <p:ph idx="1"/>
          </p:nvPr>
        </p:nvSpPr>
        <p:spPr/>
        <p:txBody>
          <a:bodyPr/>
          <a:lstStyle/>
          <a:p>
            <a:r>
              <a:rPr lang="zh-TW" altLang="en-US" dirty="0"/>
              <a:t>線上申請：教師可透過線上表單提出申請，網址：</a:t>
            </a:r>
            <a:r>
              <a:rPr lang="en-US" altLang="zh-TW" dirty="0">
                <a:hlinkClick r:id="rId2"/>
              </a:rPr>
              <a:t>https://reurl.cc/qrmAEE</a:t>
            </a:r>
            <a:endParaRPr lang="en-US" altLang="zh-TW" dirty="0"/>
          </a:p>
          <a:p>
            <a:r>
              <a:rPr lang="zh-TW" altLang="en-US" dirty="0"/>
              <a:t>諮商輔導受託單位：「寬欣心理治療所」及「上善心理治療所」</a:t>
            </a:r>
            <a:endParaRPr lang="en-US" altLang="zh-TW" dirty="0"/>
          </a:p>
          <a:p>
            <a:r>
              <a:rPr lang="zh-TW" altLang="en-US" dirty="0"/>
              <a:t>聯絡資訊：臺南市政府教育局人事室</a:t>
            </a:r>
            <a:endParaRPr lang="en-US" altLang="zh-TW" dirty="0"/>
          </a:p>
          <a:p>
            <a:r>
              <a:rPr lang="zh-TW" altLang="en-US" dirty="0"/>
              <a:t>地址：</a:t>
            </a:r>
            <a:r>
              <a:rPr lang="en-US" altLang="zh-TW" dirty="0"/>
              <a:t>708201</a:t>
            </a:r>
            <a:r>
              <a:rPr lang="zh-TW" altLang="en-US" dirty="0"/>
              <a:t>臺南市永華路二段</a:t>
            </a:r>
            <a:r>
              <a:rPr lang="en-US" altLang="zh-TW" dirty="0"/>
              <a:t>6</a:t>
            </a:r>
            <a:r>
              <a:rPr lang="zh-TW" altLang="en-US" dirty="0"/>
              <a:t>號</a:t>
            </a:r>
            <a:r>
              <a:rPr lang="en-US" altLang="zh-TW" dirty="0"/>
              <a:t>7</a:t>
            </a:r>
            <a:r>
              <a:rPr lang="zh-TW" altLang="en-US" dirty="0"/>
              <a:t>樓</a:t>
            </a:r>
            <a:endParaRPr lang="en-US" altLang="zh-TW" dirty="0"/>
          </a:p>
          <a:p>
            <a:r>
              <a:rPr lang="zh-TW" altLang="en-US" dirty="0"/>
              <a:t>電話：</a:t>
            </a:r>
            <a:r>
              <a:rPr lang="en-US" altLang="zh-TW" dirty="0"/>
              <a:t>(06) 2991111</a:t>
            </a:r>
            <a:endParaRPr lang="zh-TW" altLang="en-US" dirty="0"/>
          </a:p>
        </p:txBody>
      </p:sp>
    </p:spTree>
    <p:extLst>
      <p:ext uri="{BB962C8B-B14F-4D97-AF65-F5344CB8AC3E}">
        <p14:creationId xmlns:p14="http://schemas.microsoft.com/office/powerpoint/2010/main" val="2340320446"/>
      </p:ext>
    </p:extLst>
  </p:cSld>
  <p:clrMapOvr>
    <a:masterClrMapping/>
  </p:clrMapOvr>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378</Words>
  <Application>Microsoft Office PowerPoint</Application>
  <PresentationFormat>寬螢幕</PresentationFormat>
  <Paragraphs>24</Paragraphs>
  <Slides>6</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vt:i4>
      </vt:variant>
    </vt:vector>
  </HeadingPairs>
  <TitlesOfParts>
    <vt:vector size="11" baseType="lpstr">
      <vt:lpstr>微軟正黑體</vt:lpstr>
      <vt:lpstr>Arial</vt:lpstr>
      <vt:lpstr>Century Gothic</vt:lpstr>
      <vt:lpstr>Wingdings 3</vt:lpstr>
      <vt:lpstr>絲縷</vt:lpstr>
      <vt:lpstr> </vt:lpstr>
      <vt:lpstr>計畫緣起與目的</vt:lpstr>
      <vt:lpstr>服務對象與內容</vt:lpstr>
      <vt:lpstr>服務機制與流程</vt:lpstr>
      <vt:lpstr>服務原則與申請須知</vt:lpstr>
      <vt:lpstr>申請管道與聯絡資訊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教師諮商輔導支持服務</dc:title>
  <dc:creator>鎮海 人事</dc:creator>
  <cp:lastModifiedBy>鎮海 人事</cp:lastModifiedBy>
  <cp:revision>5</cp:revision>
  <dcterms:created xsi:type="dcterms:W3CDTF">2025-05-20T01:00:04Z</dcterms:created>
  <dcterms:modified xsi:type="dcterms:W3CDTF">2025-05-20T01:25:57Z</dcterms:modified>
</cp:coreProperties>
</file>