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>
  <p:sldMasterIdLst>
    <p:sldMasterId id="2147483660" r:id="rId1"/>
  </p:sldMasterIdLst>
  <p:notesMasterIdLst>
    <p:notesMasterId r:id="rId82"/>
  </p:notesMasterIdLst>
  <p:handoutMasterIdLst>
    <p:handoutMasterId r:id="rId83"/>
  </p:handoutMasterIdLst>
  <p:sldIdLst>
    <p:sldId id="278" r:id="rId2"/>
    <p:sldId id="298" r:id="rId3"/>
    <p:sldId id="300" r:id="rId4"/>
    <p:sldId id="301" r:id="rId5"/>
    <p:sldId id="374" r:id="rId6"/>
    <p:sldId id="302" r:id="rId7"/>
    <p:sldId id="257" r:id="rId8"/>
    <p:sldId id="258" r:id="rId9"/>
    <p:sldId id="279" r:id="rId10"/>
    <p:sldId id="260" r:id="rId11"/>
    <p:sldId id="264" r:id="rId12"/>
    <p:sldId id="280" r:id="rId13"/>
    <p:sldId id="261" r:id="rId14"/>
    <p:sldId id="281" r:id="rId15"/>
    <p:sldId id="266" r:id="rId16"/>
    <p:sldId id="267" r:id="rId17"/>
    <p:sldId id="268" r:id="rId18"/>
    <p:sldId id="269" r:id="rId19"/>
    <p:sldId id="282" r:id="rId20"/>
    <p:sldId id="283" r:id="rId21"/>
    <p:sldId id="295" r:id="rId22"/>
    <p:sldId id="296" r:id="rId23"/>
    <p:sldId id="297" r:id="rId24"/>
    <p:sldId id="262" r:id="rId25"/>
    <p:sldId id="263" r:id="rId26"/>
    <p:sldId id="294" r:id="rId27"/>
    <p:sldId id="272" r:id="rId28"/>
    <p:sldId id="303" r:id="rId29"/>
    <p:sldId id="304" r:id="rId30"/>
    <p:sldId id="308" r:id="rId31"/>
    <p:sldId id="309" r:id="rId32"/>
    <p:sldId id="310" r:id="rId33"/>
    <p:sldId id="311" r:id="rId34"/>
    <p:sldId id="312" r:id="rId35"/>
    <p:sldId id="313" r:id="rId36"/>
    <p:sldId id="314" r:id="rId37"/>
    <p:sldId id="315" r:id="rId38"/>
    <p:sldId id="316" r:id="rId39"/>
    <p:sldId id="317" r:id="rId40"/>
    <p:sldId id="318" r:id="rId41"/>
    <p:sldId id="319" r:id="rId42"/>
    <p:sldId id="320" r:id="rId43"/>
    <p:sldId id="321" r:id="rId44"/>
    <p:sldId id="322" r:id="rId45"/>
    <p:sldId id="323" r:id="rId46"/>
    <p:sldId id="324" r:id="rId47"/>
    <p:sldId id="325" r:id="rId48"/>
    <p:sldId id="326" r:id="rId49"/>
    <p:sldId id="327" r:id="rId50"/>
    <p:sldId id="329" r:id="rId51"/>
    <p:sldId id="328" r:id="rId52"/>
    <p:sldId id="346" r:id="rId53"/>
    <p:sldId id="347" r:id="rId54"/>
    <p:sldId id="349" r:id="rId55"/>
    <p:sldId id="350" r:id="rId56"/>
    <p:sldId id="353" r:id="rId57"/>
    <p:sldId id="354" r:id="rId58"/>
    <p:sldId id="355" r:id="rId59"/>
    <p:sldId id="356" r:id="rId60"/>
    <p:sldId id="357" r:id="rId61"/>
    <p:sldId id="358" r:id="rId62"/>
    <p:sldId id="361" r:id="rId63"/>
    <p:sldId id="362" r:id="rId64"/>
    <p:sldId id="365" r:id="rId65"/>
    <p:sldId id="366" r:id="rId66"/>
    <p:sldId id="373" r:id="rId67"/>
    <p:sldId id="375" r:id="rId68"/>
    <p:sldId id="376" r:id="rId69"/>
    <p:sldId id="377" r:id="rId70"/>
    <p:sldId id="378" r:id="rId71"/>
    <p:sldId id="379" r:id="rId72"/>
    <p:sldId id="380" r:id="rId73"/>
    <p:sldId id="381" r:id="rId74"/>
    <p:sldId id="382" r:id="rId75"/>
    <p:sldId id="383" r:id="rId76"/>
    <p:sldId id="384" r:id="rId77"/>
    <p:sldId id="385" r:id="rId78"/>
    <p:sldId id="386" r:id="rId79"/>
    <p:sldId id="387" r:id="rId80"/>
    <p:sldId id="388" r:id="rId81"/>
  </p:sldIdLst>
  <p:sldSz cx="9144000" cy="5143500" type="screen16x9"/>
  <p:notesSz cx="6858000" cy="9144000"/>
  <p:embeddedFontLst>
    <p:embeddedFont>
      <p:font typeface="Calibri" pitchFamily="34" charset="0"/>
      <p:regular r:id="rId84"/>
      <p:bold r:id="rId85"/>
      <p:italic r:id="rId86"/>
      <p:boldItalic r:id="rId87"/>
    </p:embeddedFont>
    <p:embeddedFont>
      <p:font typeface="宋体" pitchFamily="2" charset="-122"/>
      <p:regular r:id="rId88"/>
    </p:embeddedFont>
    <p:embeddedFont>
      <p:font typeface="黑体" pitchFamily="49" charset="-122"/>
      <p:regular r:id="rId89"/>
    </p:embeddedFont>
    <p:embeddedFont>
      <p:font typeface="華康中圓體" pitchFamily="49" charset="-120"/>
      <p:regular r:id="rId90"/>
    </p:embeddedFont>
    <p:embeddedFont>
      <p:font typeface="Calibri Light" pitchFamily="34" charset="0"/>
      <p:regular r:id="rId91"/>
      <p:italic r:id="rId92"/>
    </p:embeddedFont>
    <p:embeddedFont>
      <p:font typeface="華康圓體注音" pitchFamily="18" charset="-120"/>
      <p:regular r:id="rId93"/>
    </p:embeddedFont>
    <p:embeddedFont>
      <p:font typeface="微軟正黑體" pitchFamily="34" charset="-120"/>
      <p:regular r:id="rId94"/>
      <p:bold r:id="rId95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5BD"/>
    <a:srgbClr val="C2E49C"/>
    <a:srgbClr val="0594FF"/>
    <a:srgbClr val="FDF1BF"/>
    <a:srgbClr val="FEF9E2"/>
    <a:srgbClr val="000000"/>
    <a:srgbClr val="FFF6B3"/>
    <a:srgbClr val="FFE101"/>
    <a:srgbClr val="E7B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41" autoAdjust="0"/>
    <p:restoredTop sz="84570" autoAdjust="0"/>
  </p:normalViewPr>
  <p:slideViewPr>
    <p:cSldViewPr>
      <p:cViewPr>
        <p:scale>
          <a:sx n="50" d="100"/>
          <a:sy n="50" d="100"/>
        </p:scale>
        <p:origin x="-3612" y="-13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font" Target="fonts/font1.fntdata"/><Relationship Id="rId89" Type="http://schemas.openxmlformats.org/officeDocument/2006/relationships/font" Target="fonts/font6.fntdata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font" Target="fonts/font4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90" Type="http://schemas.openxmlformats.org/officeDocument/2006/relationships/font" Target="fonts/font7.fntdata"/><Relationship Id="rId95" Type="http://schemas.openxmlformats.org/officeDocument/2006/relationships/font" Target="fonts/font1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font" Target="fonts/font2.fntdata"/><Relationship Id="rId93" Type="http://schemas.openxmlformats.org/officeDocument/2006/relationships/font" Target="fonts/font10.fntdata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88" Type="http://schemas.openxmlformats.org/officeDocument/2006/relationships/font" Target="fonts/font5.fntdata"/><Relationship Id="rId91" Type="http://schemas.openxmlformats.org/officeDocument/2006/relationships/font" Target="fonts/font8.fntdata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font" Target="fonts/font3.fntdata"/><Relationship Id="rId94" Type="http://schemas.openxmlformats.org/officeDocument/2006/relationships/font" Target="fonts/font11.fntdata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584348-AF77-4A35-A1B5-277819AFF9FD}" type="datetimeFigureOut">
              <a:rPr lang="zh-TW" altLang="en-US" smtClean="0"/>
              <a:t>2020/4/13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4CD2F-90E2-4611-9A22-0296C79D05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3375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DB26D-E3C8-4440-B5C6-FE998AE08CF8}" type="datetimeFigureOut">
              <a:rPr lang="zh-TW" altLang="en-US" smtClean="0"/>
              <a:t>2020/4/13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B1615-487D-49C7-8062-4D4D7461E2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71417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utri.jtf.org.tw/index.php?idd=23&amp;aid=20&amp;bid=350&amp;cid=2300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kids.com.tw/PageContent.aspx?subID=47&amp;IMenuID=4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nutri.jtf.org.tw/index.php?idd=1&amp;aid=20&amp;bid=82&amp;cid=387" TargetMode="Externa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nutri.jtf.org.tw/index.php?idd=23&amp;aid=20&amp;bid=350&amp;cid=1650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utri.jtf.org.tw/index.php?idd=23&amp;aid=45&amp;bid=433&amp;cid=3106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OwpD03MKwjk" TargetMode="External"/><Relationship Id="rId3" Type="http://schemas.openxmlformats.org/officeDocument/2006/relationships/hyperlink" Target="https://www.youtube.com/watch?v=kA2tMz8QN4k" TargetMode="External"/><Relationship Id="rId7" Type="http://schemas.openxmlformats.org/officeDocument/2006/relationships/hyperlink" Target="https://youtu.be/lvyvL26Wl6c" TargetMode="External"/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youtube.com/watch?v=CXihn9qSY8Y" TargetMode="External"/><Relationship Id="rId5" Type="http://schemas.openxmlformats.org/officeDocument/2006/relationships/hyperlink" Target="https://www.youtube.com/watch?v=aXdsJfIGr_A" TargetMode="External"/><Relationship Id="rId4" Type="http://schemas.openxmlformats.org/officeDocument/2006/relationships/hyperlink" Target="https://www.youtube.com/watch?v=aU3yY5CxGvQ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B1615-487D-49C7-8062-4D4D7461E246}" type="slidenum">
              <a:rPr lang="zh-TW" altLang="en-US" smtClean="0"/>
              <a:t>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8609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乳品類為豐富的鈣質、蛋白質、維生素</a:t>
            </a:r>
            <a:r>
              <a:rPr lang="en-US" altLang="zh-TW" dirty="0" smtClean="0"/>
              <a:t>B</a:t>
            </a:r>
            <a:r>
              <a:rPr lang="zh-TW" altLang="en-US" dirty="0" smtClean="0"/>
              <a:t>群的來源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1.</a:t>
            </a:r>
            <a:r>
              <a:rPr lang="zh-TW" altLang="en-US" dirty="0" smtClean="0"/>
              <a:t>鈣質可以幫助長高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2.</a:t>
            </a:r>
            <a:r>
              <a:rPr lang="zh-TW" altLang="en-US" dirty="0" smtClean="0"/>
              <a:t>蛋白質能幫助肌肉生長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3.</a:t>
            </a:r>
            <a:r>
              <a:rPr lang="zh-TW" altLang="en-US" dirty="0" smtClean="0"/>
              <a:t>維生素</a:t>
            </a:r>
            <a:r>
              <a:rPr lang="en-US" altLang="zh-TW" dirty="0" smtClean="0"/>
              <a:t>B2(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核黃素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zh-TW" altLang="en-US" dirty="0" smtClean="0"/>
              <a:t>可避免口角炎</a:t>
            </a:r>
            <a:r>
              <a:rPr lang="en-US" altLang="zh-TW" dirty="0" smtClean="0"/>
              <a:t>(</a:t>
            </a:r>
            <a:r>
              <a:rPr lang="zh-TW" altLang="en-US" dirty="0" smtClean="0"/>
              <a:t>嘴破、乾裂</a:t>
            </a:r>
            <a:r>
              <a:rPr lang="en-US" altLang="zh-TW" dirty="0" smtClean="0"/>
              <a:t>)</a:t>
            </a:r>
            <a:r>
              <a:rPr lang="zh-TW" altLang="en-US" dirty="0" smtClean="0"/>
              <a:t>、幫助生長、身體生理代謝</a:t>
            </a:r>
            <a:endParaRPr lang="en-US" altLang="zh-TW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乳品類中有鈣質，有助強健骨骼、牙齒保健、減少蛀牙、長高，而乳品中的蛋白質、維生素有助增強體力、變強壯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補充資料：喝牛奶、優格增骨密</a:t>
            </a:r>
            <a:r>
              <a:rPr lang="en-US" altLang="zh-TW" dirty="0" smtClean="0">
                <a:hlinkClick r:id="rId3"/>
              </a:rPr>
              <a:t>https://nutri.jtf.org.tw/index.php?idd=23&amp;aid=20&amp;bid=350&amp;cid=2300</a:t>
            </a:r>
            <a:endParaRPr lang="en-US" altLang="zh-TW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1.</a:t>
            </a:r>
            <a:r>
              <a:rPr lang="zh-TW" altLang="en-US" dirty="0" smtClean="0"/>
              <a:t>大象踩著牛：說明即使被高大的大象踩著，牛也很自在，表示多喝乳品可以讓骨骼變強壯、體力變好</a:t>
            </a:r>
            <a:endParaRPr lang="en-US" altLang="zh-TW" dirty="0" smtClean="0"/>
          </a:p>
          <a:p>
            <a:pPr eaLnBrk="1" hangingPunct="1">
              <a:spcBef>
                <a:spcPct val="0"/>
              </a:spcBef>
            </a:pPr>
            <a:r>
              <a:rPr lang="en-US" altLang="zh-TW" dirty="0" smtClean="0"/>
              <a:t>2.</a:t>
            </a:r>
            <a:r>
              <a:rPr lang="zh-TW" altLang="en-US" dirty="0" smtClean="0"/>
              <a:t>牛與運動員並列：說明喝牛奶可增強體力、增加反應能力，就像運動員一樣身體強壯體力好</a:t>
            </a:r>
            <a:endParaRPr lang="en-US" altLang="zh-TW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鮮乳、保久乳建議選擇原味</a:t>
            </a:r>
            <a:r>
              <a:rPr lang="en-US" altLang="zh-TW" dirty="0" smtClean="0"/>
              <a:t>100%</a:t>
            </a:r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優酪乳、優格建議選擇無糖或低</a:t>
            </a:r>
            <a:r>
              <a:rPr lang="en-US" altLang="zh-TW" dirty="0" smtClean="0"/>
              <a:t>(</a:t>
            </a:r>
            <a:r>
              <a:rPr lang="zh-TW" altLang="en-US" dirty="0" smtClean="0"/>
              <a:t>少</a:t>
            </a:r>
            <a:r>
              <a:rPr lang="en-US" altLang="zh-TW" dirty="0" smtClean="0"/>
              <a:t>)</a:t>
            </a:r>
            <a:r>
              <a:rPr lang="zh-TW" altLang="en-US" dirty="0" smtClean="0"/>
              <a:t>糖的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B1615-487D-49C7-8062-4D4D7461E246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30797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1</a:t>
            </a:r>
            <a:r>
              <a:rPr lang="zh-TW" altLang="en-US" dirty="0" smtClean="0"/>
              <a:t>份的優格</a:t>
            </a:r>
            <a:r>
              <a:rPr lang="en-US" altLang="zh-TW" dirty="0" smtClean="0"/>
              <a:t>(</a:t>
            </a:r>
            <a:r>
              <a:rPr lang="zh-TW" altLang="en-US" dirty="0" smtClean="0"/>
              <a:t>無糖</a:t>
            </a:r>
            <a:r>
              <a:rPr lang="en-US" altLang="zh-TW" dirty="0" smtClean="0"/>
              <a:t>)=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210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公克，約為市售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小杯的量</a:t>
            </a:r>
            <a:endParaRPr lang="en-US" altLang="zh-TW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1</a:t>
            </a:r>
            <a:r>
              <a:rPr lang="zh-TW" altLang="en-US" dirty="0" smtClean="0"/>
              <a:t>份的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全脂奶粉</a:t>
            </a:r>
            <a:r>
              <a:rPr lang="en-US" altLang="zh-TW" dirty="0" smtClean="0"/>
              <a:t>=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湯匙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(30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公克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、低脂奶粉</a:t>
            </a:r>
            <a:r>
              <a:rPr lang="en-US" altLang="zh-TW" dirty="0" smtClean="0"/>
              <a:t>=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湯匙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(25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公克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、脫脂奶粉</a:t>
            </a:r>
            <a:r>
              <a:rPr lang="en-US" altLang="zh-TW" dirty="0" smtClean="0"/>
              <a:t>=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2.5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湯匙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(20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公克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zh-TW" alt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/>
              <a:t>實際乳品類食物之份量參考圖</a:t>
            </a:r>
            <a:r>
              <a:rPr lang="en-US" altLang="zh-TW" dirty="0" smtClean="0"/>
              <a:t>(</a:t>
            </a:r>
            <a:r>
              <a:rPr lang="zh-TW" altLang="en-US" dirty="0" smtClean="0"/>
              <a:t>起司應改為</a:t>
            </a:r>
            <a:r>
              <a:rPr lang="en-US" altLang="zh-TW" dirty="0" smtClean="0"/>
              <a:t>2</a:t>
            </a:r>
            <a:r>
              <a:rPr lang="zh-TW" altLang="en-US" dirty="0" smtClean="0"/>
              <a:t>片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，亦可上網搜尋其他產品方便學生辨識</a:t>
            </a:r>
            <a:endParaRPr lang="en-US" altLang="zh-TW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5763" y="687388"/>
            <a:ext cx="6088062" cy="3425825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27" y="4342743"/>
            <a:ext cx="5028347" cy="411494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67" tIns="46034" rIns="92067" bIns="46034" numCol="1" anchor="t" anchorCtr="0" compatLnSpc="1">
            <a:prstTxWarp prst="textNoShape">
              <a:avLst/>
            </a:prstTxWarp>
          </a:bodyPr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>
                <a:latin typeface="Arial" charset="0"/>
              </a:rPr>
              <a:t>乳牛</a:t>
            </a:r>
            <a:r>
              <a:rPr lang="en-US" altLang="zh-TW" dirty="0" smtClean="0">
                <a:latin typeface="Arial" charset="0"/>
              </a:rPr>
              <a:t>(</a:t>
            </a:r>
            <a:r>
              <a:rPr lang="zh-TW" altLang="en-US" dirty="0" smtClean="0">
                <a:latin typeface="Arial" charset="0"/>
              </a:rPr>
              <a:t>原味鮮乳</a:t>
            </a:r>
            <a:r>
              <a:rPr lang="en-US" altLang="zh-TW" dirty="0" smtClean="0">
                <a:latin typeface="Arial" charset="0"/>
              </a:rPr>
              <a:t>)</a:t>
            </a:r>
            <a:r>
              <a:rPr lang="zh-TW" altLang="en-US" dirty="0" smtClean="0">
                <a:latin typeface="Arial" charset="0"/>
              </a:rPr>
              <a:t>壓制住紅牛</a:t>
            </a:r>
            <a:r>
              <a:rPr lang="en-US" altLang="zh-TW" dirty="0" smtClean="0">
                <a:latin typeface="Arial" charset="0"/>
              </a:rPr>
              <a:t>(</a:t>
            </a:r>
            <a:r>
              <a:rPr lang="zh-TW" altLang="en-US" dirty="0" smtClean="0">
                <a:latin typeface="Arial" charset="0"/>
              </a:rPr>
              <a:t>各式口味調味乳，如草莓調味乳等</a:t>
            </a:r>
            <a:r>
              <a:rPr lang="en-US" altLang="zh-TW" dirty="0" smtClean="0">
                <a:latin typeface="Arial" charset="0"/>
              </a:rPr>
              <a:t>)</a:t>
            </a:r>
            <a:r>
              <a:rPr lang="zh-TW" altLang="en-US" dirty="0" smtClean="0">
                <a:latin typeface="Arial" charset="0"/>
              </a:rPr>
              <a:t>，</a:t>
            </a:r>
            <a:r>
              <a:rPr lang="zh-TW" altLang="en-US" dirty="0" smtClean="0">
                <a:latin typeface="Arial" panose="020B0604020202020204" pitchFamily="34" charset="0"/>
              </a:rPr>
              <a:t>提醒孩子調味乳營養比原味鮮乳還要少</a:t>
            </a:r>
            <a:r>
              <a:rPr lang="en-US" altLang="zh-TW" dirty="0" smtClean="0">
                <a:latin typeface="Arial" panose="020B0604020202020204" pitchFamily="34" charset="0"/>
              </a:rPr>
              <a:t>(</a:t>
            </a:r>
            <a:r>
              <a:rPr lang="zh-TW" altLang="en-US" dirty="0" smtClean="0">
                <a:latin typeface="Arial" panose="020B0604020202020204" pitchFamily="34" charset="0"/>
              </a:rPr>
              <a:t>調味乳的乳含量只有鮮乳的</a:t>
            </a:r>
            <a:r>
              <a:rPr lang="en-US" altLang="zh-TW" dirty="0" smtClean="0">
                <a:latin typeface="Arial" panose="020B0604020202020204" pitchFamily="34" charset="0"/>
              </a:rPr>
              <a:t>50~80%)</a:t>
            </a:r>
            <a:r>
              <a:rPr lang="zh-TW" altLang="en-US" dirty="0" smtClean="0">
                <a:latin typeface="Arial" panose="020B0604020202020204" pitchFamily="34" charset="0"/>
              </a:rPr>
              <a:t>，要記得選擇原味</a:t>
            </a:r>
            <a:r>
              <a:rPr lang="en-US" altLang="zh-TW" dirty="0" smtClean="0">
                <a:latin typeface="Arial" panose="020B0604020202020204" pitchFamily="34" charset="0"/>
              </a:rPr>
              <a:t>100%</a:t>
            </a:r>
            <a:r>
              <a:rPr lang="zh-TW" altLang="en-US" dirty="0" smtClean="0">
                <a:latin typeface="Arial" panose="020B0604020202020204" pitchFamily="34" charset="0"/>
              </a:rPr>
              <a:t>的才健康營養</a:t>
            </a:r>
            <a:endParaRPr lang="en-US" altLang="zh-TW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/>
              <a:t>1.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鮮奶、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100%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保久乳、無糖或低糖優酪乳富含蛋白質、鈣質、維生素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en-US" altLang="zh-TW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等營養素，可使骨骼強壯、幫助生長，建議每天飲用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杯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共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480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毫升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 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調味乳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品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的生乳含量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較低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，且多額外添加香料及色素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，每週建議飲用不超過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次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每次少於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250c.c.)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，選擇綠燈乳品類為佳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發酵乳飲品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如多多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是以生乳、鮮乳及其它乳製品為原料，再添加乳酸菌、酵母菌或其它菌種發酵製成，但過程額外添加糖水稀釋，其乳含量較少且糖分高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乳酸飲料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指將發酵乳額外添加糖、香料製成的飲料，或是以水、奶粉、糖、有機酸、香料等調製而成，不含有益的活菌，與發酵乳飲品兩者的乳含量皆較少、糖分高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，每週建議飲用不超過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次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每次少於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250c.c.)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，盡量避免飲用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提醒奶茶裡不含有鮮乳，而是奶精，奶精屬於油脂類，喝奶茶不僅無法補充乳品的營養，還會攝取過多的油脂</a:t>
            </a:r>
            <a:endParaRPr lang="zh-TW" alt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過量攝取糖可能造成：上癮、蛀牙、長不高</a:t>
            </a:r>
            <a:r>
              <a:rPr lang="en-US" altLang="zh-TW" dirty="0" smtClean="0"/>
              <a:t>(</a:t>
            </a:r>
            <a:r>
              <a:rPr lang="zh-TW" altLang="en-US" dirty="0" smtClean="0"/>
              <a:t>抑制生長激素分泌</a:t>
            </a:r>
            <a:r>
              <a:rPr lang="en-US" altLang="zh-TW" dirty="0" smtClean="0"/>
              <a:t>)</a:t>
            </a:r>
            <a:r>
              <a:rPr lang="zh-TW" altLang="en-US" dirty="0" smtClean="0"/>
              <a:t>、肥胖、心血管疾病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色素、香料可能造成：過敏、注意力不集中、增加肝腎負擔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參考資料：飲料常見添加物對健康之影響 </a:t>
            </a:r>
            <a:r>
              <a:rPr lang="en-US" altLang="zh-TW" dirty="0" smtClean="0"/>
              <a:t>https://nutri.jtf.org.tw/index.php?idd=1&amp;aid=46&amp;bid=359&amp;cid=1298</a:t>
            </a:r>
            <a:endParaRPr lang="zh-TW" alt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1.</a:t>
            </a:r>
            <a:r>
              <a:rPr lang="zh-TW" altLang="en-US" dirty="0" smtClean="0"/>
              <a:t>提醒孩子不是所有白色的牛奶都是</a:t>
            </a:r>
            <a:r>
              <a:rPr lang="en-US" altLang="zh-TW" dirty="0" smtClean="0"/>
              <a:t>100%</a:t>
            </a:r>
            <a:r>
              <a:rPr lang="zh-TW" altLang="en-US" dirty="0" smtClean="0"/>
              <a:t>鮮乳，提醒可藉由看是否有鮮乳標章來辨認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2.</a:t>
            </a:r>
            <a:r>
              <a:rPr lang="zh-TW" altLang="en-US" dirty="0" smtClean="0"/>
              <a:t>有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農委會核發</a:t>
            </a:r>
            <a:r>
              <a:rPr lang="zh-TW" altLang="en-US" dirty="0" smtClean="0"/>
              <a:t>的鮮乳標章，代表為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國產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100%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鮮乳</a:t>
            </a:r>
            <a:endParaRPr lang="zh-TW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參考資料：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破除奶類迷思 </a:t>
            </a:r>
            <a:r>
              <a:rPr lang="en-US" altLang="zh-TW" dirty="0" smtClean="0">
                <a:hlinkClick r:id="rId3"/>
              </a:rPr>
              <a:t>https://www.healthkids.com.tw/PageContent.aspx?subID=47&amp;IMenuID=4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破除奶類迷思－疾病篇</a:t>
            </a:r>
            <a:r>
              <a:rPr lang="en-US" altLang="zh-TW" dirty="0" smtClean="0">
                <a:hlinkClick r:id="rId4"/>
              </a:rPr>
              <a:t>https://nutri.jtf.org.tw/index.php?idd=1&amp;aid=20&amp;bid=82&amp;cid=387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B1615-487D-49C7-8062-4D4D7461E246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48800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保久乳使用超高溫滅菌加上無菌密封包裝，並沒有添加防腐劑，跟鮮乳一樣健康，很適合作為點心</a:t>
            </a:r>
            <a:endParaRPr lang="en-US" altLang="zh-TW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7</a:t>
            </a:r>
            <a:r>
              <a:rPr lang="zh-TW" altLang="en-US" dirty="0" smtClean="0"/>
              <a:t>杯豆漿的鈣質含量才約等於</a:t>
            </a:r>
            <a:r>
              <a:rPr lang="en-US" altLang="zh-TW" dirty="0" smtClean="0"/>
              <a:t>1</a:t>
            </a:r>
            <a:r>
              <a:rPr lang="zh-TW" altLang="en-US" dirty="0" smtClean="0"/>
              <a:t>杯乳品，因此不能以豆漿取代乳品的攝取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參考資料：衛福部國健署六大類食物</a:t>
            </a:r>
            <a:r>
              <a:rPr lang="en-US" altLang="zh-TW" dirty="0" smtClean="0"/>
              <a:t>-</a:t>
            </a:r>
            <a:r>
              <a:rPr lang="zh-TW" altLang="en-US" dirty="0" smtClean="0"/>
              <a:t>乳品類 </a:t>
            </a:r>
            <a:r>
              <a:rPr lang="en-US" altLang="zh-TW" dirty="0" smtClean="0"/>
              <a:t>https://www.youtube.com/watch?v=KwhR8IguwV8&amp;feature=youtu.be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1.</a:t>
            </a:r>
            <a:r>
              <a:rPr lang="zh-TW" altLang="en-US" dirty="0" smtClean="0"/>
              <a:t>提醒學生豆漿儘管鈣質含量低，但為優質的植物性蛋白質來源，選擇無糖的豆漿仍是健康的飲品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2.</a:t>
            </a:r>
            <a:r>
              <a:rPr lang="zh-TW" altLang="en-US" dirty="0" smtClean="0"/>
              <a:t>卵磷脂可幫助腦部發育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參考資料：鮮乳、豆漿哪個好 頭好壯壯「二奶」都要愛 </a:t>
            </a:r>
            <a:r>
              <a:rPr lang="en-US" altLang="zh-TW" dirty="0" smtClean="0">
                <a:hlinkClick r:id="rId3"/>
              </a:rPr>
              <a:t>https://nutri.jtf.org.tw/index.php?idd=23&amp;aid=20&amp;bid=350&amp;cid=1650</a:t>
            </a:r>
            <a:endParaRPr lang="en-US" altLang="zh-TW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/>
              <a:t>提醒孩子除了攝取乳品類食物外，也要記得多運動、曬太陽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參考資料：長高五環助孩子高人一等 </a:t>
            </a:r>
            <a:r>
              <a:rPr lang="en-US" altLang="zh-TW" dirty="0" smtClean="0"/>
              <a:t>https://nutri.jtf.org.tw/index.php?idd=10&amp;aid=2&amp;bid=33&amp;cid=3033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/>
              <a:t>可利用其他課餘時間</a:t>
            </a:r>
            <a:r>
              <a:rPr lang="en-US" altLang="zh-TW" dirty="0" smtClean="0"/>
              <a:t>(</a:t>
            </a:r>
            <a:r>
              <a:rPr lang="zh-TW" altLang="en-US" dirty="0" smtClean="0"/>
              <a:t>如綜合課、午餐時間、下課時間</a:t>
            </a:r>
            <a:r>
              <a:rPr lang="en-US" altLang="zh-TW" dirty="0" smtClean="0"/>
              <a:t>)</a:t>
            </a:r>
            <a:r>
              <a:rPr lang="zh-TW" altLang="en-US" dirty="0" smtClean="0"/>
              <a:t>播放影片，並帶領孩子回顧影片重點</a:t>
            </a:r>
            <a:endParaRPr lang="en-US" altLang="zh-TW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/>
              <a:t>可利用其他課餘時間</a:t>
            </a:r>
            <a:r>
              <a:rPr lang="en-US" altLang="zh-TW" dirty="0" smtClean="0"/>
              <a:t>(</a:t>
            </a:r>
            <a:r>
              <a:rPr lang="zh-TW" altLang="en-US" dirty="0" smtClean="0"/>
              <a:t>如綜合課、午餐時間、下課時間</a:t>
            </a:r>
            <a:r>
              <a:rPr lang="en-US" altLang="zh-TW" dirty="0" smtClean="0"/>
              <a:t>)</a:t>
            </a:r>
            <a:r>
              <a:rPr lang="zh-TW" altLang="en-US" dirty="0" smtClean="0"/>
              <a:t>播放影片，並帶領孩子回顧影片重點</a:t>
            </a:r>
            <a:endParaRPr lang="en-US" altLang="zh-TW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059CE-7877-4A3D-B1DE-DC88F842BFDD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7939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zh-TW" altLang="en-US" dirty="0" smtClean="0"/>
              <a:t>請學生舉手回答</a:t>
            </a:r>
            <a:endParaRPr lang="en-US" altLang="zh-TW" dirty="0" smtClean="0"/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sz="800" dirty="0" smtClean="0">
                <a:latin typeface="+mj-ea"/>
              </a:rPr>
              <a:t>今天有吃早餐的人請舉手</a:t>
            </a:r>
            <a:r>
              <a:rPr lang="en-US" altLang="zh-TW" sz="800" dirty="0" smtClean="0">
                <a:latin typeface="+mj-ea"/>
              </a:rPr>
              <a:t>(</a:t>
            </a:r>
            <a:r>
              <a:rPr lang="zh-TW" altLang="en-US" sz="800" dirty="0" smtClean="0">
                <a:latin typeface="+mj-ea"/>
              </a:rPr>
              <a:t>可訪問有吃早餐的學生幾點吃、早餐內容</a:t>
            </a:r>
            <a:r>
              <a:rPr lang="en-US" altLang="zh-TW" sz="800" dirty="0" smtClean="0">
                <a:latin typeface="+mj-ea"/>
              </a:rPr>
              <a:t>)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dirty="0" smtClean="0"/>
              <a:t>每天都有吃 早餐的人請舉手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04E6D-B4F6-4523-BD97-B9FF1C5D7205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95113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經過了一整晚的睡眠，身體在前一天晚餐吃的東西大部份都消化完了，整晚通常已經處於空腹狀態。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059CE-7877-4A3D-B1DE-DC88F842BFDD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1552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2015</a:t>
            </a:r>
            <a:r>
              <a:rPr lang="zh-TW" altLang="en-US" dirty="0" smtClean="0"/>
              <a:t>年發表於</a:t>
            </a:r>
            <a:r>
              <a:rPr lang="en-US" altLang="zh-TW" dirty="0" smtClean="0"/>
              <a:t>《</a:t>
            </a:r>
            <a:r>
              <a:rPr lang="zh-TW" altLang="en-US" dirty="0" smtClean="0"/>
              <a:t>營養學雜誌</a:t>
            </a:r>
            <a:r>
              <a:rPr lang="en-US" altLang="zh-TW" dirty="0" smtClean="0"/>
              <a:t>The Journal of nutrition》</a:t>
            </a:r>
            <a:r>
              <a:rPr lang="zh-TW" altLang="en-US" dirty="0" smtClean="0"/>
              <a:t>的研究，讓</a:t>
            </a:r>
            <a:r>
              <a:rPr lang="en-US" altLang="zh-TW" dirty="0" smtClean="0"/>
              <a:t>29</a:t>
            </a:r>
            <a:r>
              <a:rPr lang="zh-TW" altLang="en-US" dirty="0" smtClean="0"/>
              <a:t>位學童分別吃不同的早餐內容，一種早餐的蛋白質比例較高</a:t>
            </a:r>
            <a:r>
              <a:rPr lang="en-US" altLang="zh-TW" dirty="0" smtClean="0"/>
              <a:t>(344</a:t>
            </a:r>
            <a:r>
              <a:rPr lang="zh-TW" altLang="en-US" dirty="0" smtClean="0"/>
              <a:t>大卡、蛋白 質</a:t>
            </a:r>
            <a:r>
              <a:rPr lang="en-US" altLang="zh-TW" dirty="0" smtClean="0"/>
              <a:t>21%</a:t>
            </a:r>
            <a:r>
              <a:rPr lang="zh-TW" altLang="en-US" dirty="0" smtClean="0"/>
              <a:t>約</a:t>
            </a:r>
            <a:r>
              <a:rPr lang="en-US" altLang="zh-TW" dirty="0" smtClean="0"/>
              <a:t>18</a:t>
            </a:r>
            <a:r>
              <a:rPr lang="zh-TW" altLang="en-US" dirty="0" smtClean="0"/>
              <a:t>克、醣類</a:t>
            </a:r>
            <a:r>
              <a:rPr lang="en-US" altLang="zh-TW" dirty="0" smtClean="0"/>
              <a:t>52%</a:t>
            </a:r>
            <a:r>
              <a:rPr lang="zh-TW" altLang="en-US" dirty="0" smtClean="0"/>
              <a:t>、脂肪</a:t>
            </a:r>
            <a:r>
              <a:rPr lang="en-US" altLang="zh-TW" dirty="0" smtClean="0"/>
              <a:t>27%)</a:t>
            </a:r>
            <a:r>
              <a:rPr lang="zh-TW" altLang="en-US" dirty="0" smtClean="0"/>
              <a:t>，另一種的蛋白質比例較低</a:t>
            </a:r>
            <a:r>
              <a:rPr lang="en-US" altLang="zh-TW" dirty="0" smtClean="0"/>
              <a:t>(327</a:t>
            </a:r>
            <a:r>
              <a:rPr lang="zh-TW" altLang="en-US" dirty="0" smtClean="0"/>
              <a:t>大卡、蛋白質</a:t>
            </a:r>
            <a:r>
              <a:rPr lang="en-US" altLang="zh-TW" dirty="0" smtClean="0"/>
              <a:t>4% </a:t>
            </a:r>
            <a:r>
              <a:rPr lang="zh-TW" altLang="en-US" dirty="0" smtClean="0"/>
              <a:t>約</a:t>
            </a:r>
            <a:r>
              <a:rPr lang="en-US" altLang="zh-TW" dirty="0" smtClean="0"/>
              <a:t>3</a:t>
            </a:r>
            <a:r>
              <a:rPr lang="zh-TW" altLang="en-US" dirty="0" smtClean="0"/>
              <a:t>克、醣類</a:t>
            </a:r>
            <a:r>
              <a:rPr lang="en-US" altLang="zh-TW" dirty="0" smtClean="0"/>
              <a:t>67%</a:t>
            </a:r>
            <a:r>
              <a:rPr lang="zh-TW" altLang="en-US" dirty="0" smtClean="0"/>
              <a:t>、脂肪</a:t>
            </a:r>
            <a:r>
              <a:rPr lang="en-US" altLang="zh-TW" dirty="0" smtClean="0"/>
              <a:t>29%)</a:t>
            </a:r>
            <a:r>
              <a:rPr lang="zh-TW" altLang="en-US" dirty="0" smtClean="0"/>
              <a:t>；結果發現，相對於吃</a:t>
            </a:r>
            <a:r>
              <a:rPr lang="en-US" altLang="zh-TW" dirty="0" smtClean="0"/>
              <a:t>3</a:t>
            </a:r>
            <a:r>
              <a:rPr lang="zh-TW" altLang="en-US" dirty="0" smtClean="0"/>
              <a:t>克蛋白質的學童來說，吃</a:t>
            </a:r>
            <a:r>
              <a:rPr lang="en-US" altLang="zh-TW" dirty="0" smtClean="0"/>
              <a:t>18</a:t>
            </a:r>
            <a:r>
              <a:rPr lang="zh-TW" altLang="en-US" dirty="0" smtClean="0"/>
              <a:t>克蛋白質的學童其脂肪平均消耗會高出</a:t>
            </a:r>
            <a:r>
              <a:rPr lang="en-US" altLang="zh-TW" dirty="0" smtClean="0"/>
              <a:t>16%</a:t>
            </a:r>
            <a:r>
              <a:rPr lang="zh-TW" altLang="en-US" dirty="0" smtClean="0"/>
              <a:t>、醣類代謝在餐後第四小時會高出</a:t>
            </a:r>
            <a:r>
              <a:rPr lang="en-US" altLang="zh-TW" dirty="0" smtClean="0"/>
              <a:t>32%</a:t>
            </a:r>
            <a:r>
              <a:rPr lang="zh-TW" altLang="en-US" dirty="0" smtClean="0"/>
              <a:t>，而且飢 餓感降低</a:t>
            </a:r>
            <a:r>
              <a:rPr lang="en-US" altLang="zh-TW" dirty="0" smtClean="0"/>
              <a:t>14%</a:t>
            </a:r>
            <a:r>
              <a:rPr lang="zh-TW" altLang="en-US" dirty="0" smtClean="0"/>
              <a:t>、飽足感增加</a:t>
            </a:r>
            <a:r>
              <a:rPr lang="en-US" altLang="zh-TW" dirty="0" smtClean="0"/>
              <a:t>32%</a:t>
            </a:r>
            <a:r>
              <a:rPr lang="zh-TW" altLang="en-US" dirty="0" smtClean="0"/>
              <a:t>，午餐的攝食量也降低</a:t>
            </a:r>
            <a:r>
              <a:rPr lang="en-US" altLang="zh-TW" dirty="0" smtClean="0"/>
              <a:t>10%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參考文章：董氏基金會食品營養特區</a:t>
            </a:r>
            <a:r>
              <a:rPr lang="en-US" altLang="zh-TW" dirty="0" smtClean="0"/>
              <a:t>-</a:t>
            </a:r>
            <a:r>
              <a:rPr lang="zh-TW" altLang="en-US" dirty="0" smtClean="0"/>
              <a:t>吃對早餐好享瘦！</a:t>
            </a:r>
            <a:r>
              <a:rPr lang="en-US" altLang="zh-TW" dirty="0" smtClean="0">
                <a:hlinkClick r:id="rId3"/>
              </a:rPr>
              <a:t>https://nutri.jtf.org.tw/index.php?idd=23&amp;aid=45&amp;bid=433&amp;cid=3106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059CE-7877-4A3D-B1DE-DC88F842BFD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51669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zh-TW" altLang="en-US" dirty="0" smtClean="0"/>
              <a:t>提醒三項重點：</a:t>
            </a:r>
            <a:endParaRPr lang="en-US" altLang="zh-TW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dirty="0" smtClean="0"/>
              <a:t>前一天晚餐吃完後，肚子會空腹</a:t>
            </a:r>
            <a:r>
              <a:rPr lang="en-US" altLang="zh-TW" dirty="0" smtClean="0"/>
              <a:t>10-12</a:t>
            </a:r>
            <a:r>
              <a:rPr lang="zh-TW" altLang="en-US" dirty="0" smtClean="0"/>
              <a:t>個小時，睡醒後吃早餐可以提供我們足夠能量、做好開始一天的準備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如果沒有吃早餐身體會缺乏能量、感到疲累、無精打采，而且上午肚子餓會想吃零食、餅乾等高油糖鹽食物，所以一定要記得吃早餐！</a:t>
            </a:r>
            <a:endParaRPr lang="en-US" altLang="zh-TW" dirty="0" smtClean="0"/>
          </a:p>
          <a:p>
            <a:pPr marL="228600" indent="-228600">
              <a:buFont typeface="+mj-lt"/>
              <a:buAutoNum type="arabicPeriod"/>
            </a:pPr>
            <a:r>
              <a:rPr lang="zh-TW" altLang="en-US" dirty="0" smtClean="0"/>
              <a:t>提醒三餐定時吃的重要性，並強調八點前吃完早餐最好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059CE-7877-4A3D-B1DE-DC88F842BFDD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12842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詢問學生：吃早餐的好處除了喚醒身體，還有哪些好處呢？</a:t>
            </a:r>
            <a:endParaRPr lang="en-US" altLang="zh-TW" dirty="0" smtClean="0"/>
          </a:p>
          <a:p>
            <a:r>
              <a:rPr lang="zh-TW" altLang="en-US" dirty="0" smtClean="0"/>
              <a:t>讓學生思考，老師可看狀況點幾個學生分享想法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059CE-7877-4A3D-B1DE-DC88F842BFDD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3234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早餐是一天的第一餐，非常重要，可以讓我們上課專心、注意力集中。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059CE-7877-4A3D-B1DE-DC88F842BFDD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72622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dirty="0" smtClean="0">
                <a:solidFill>
                  <a:srgbClr val="FF0000"/>
                </a:solidFill>
              </a:rPr>
              <a:t>2.</a:t>
            </a:r>
            <a:r>
              <a:rPr lang="zh-TW" altLang="en-US" sz="1200" dirty="0" smtClean="0">
                <a:solidFill>
                  <a:srgbClr val="FF0000"/>
                </a:solidFill>
              </a:rPr>
              <a:t>如果能夠乖乖吃早餐，就可以減少零食攝取，降低不必要的熱量攝取，有助於減重</a:t>
            </a:r>
            <a:endParaRPr lang="en-US" altLang="zh-TW" sz="1200" dirty="0" smtClean="0">
              <a:solidFill>
                <a:srgbClr val="FF0000"/>
              </a:solidFill>
            </a:endParaRPr>
          </a:p>
          <a:p>
            <a:r>
              <a:rPr lang="en-US" altLang="zh-TW" sz="1200" dirty="0" smtClean="0">
                <a:solidFill>
                  <a:srgbClr val="FF0000"/>
                </a:solidFill>
              </a:rPr>
              <a:t>3.</a:t>
            </a:r>
            <a:r>
              <a:rPr lang="zh-TW" altLang="en-US" sz="1200" dirty="0" smtClean="0">
                <a:solidFill>
                  <a:srgbClr val="FF0000"/>
                </a:solidFill>
              </a:rPr>
              <a:t>在睡覺時新陳代謝會減慢，而吃早餐能快速產生熱量，讓身體立即調節胰島素和血糖水平，幫助新陳代謝</a:t>
            </a:r>
            <a:r>
              <a:rPr lang="en-US" altLang="zh-TW" sz="1200" dirty="0" smtClean="0">
                <a:solidFill>
                  <a:srgbClr val="FF0000"/>
                </a:solidFill>
              </a:rPr>
              <a:t/>
            </a:r>
            <a:br>
              <a:rPr lang="en-US" altLang="zh-TW" sz="1200" dirty="0" smtClean="0">
                <a:solidFill>
                  <a:srgbClr val="FF0000"/>
                </a:solidFill>
              </a:rPr>
            </a:br>
            <a:endParaRPr lang="en-US" altLang="zh-TW" sz="1200" dirty="0" smtClean="0">
              <a:solidFill>
                <a:srgbClr val="FF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solidFill>
                  <a:srgbClr val="FF0000"/>
                </a:solidFill>
              </a:rPr>
              <a:t>補充資料：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原來這時間吃早餐最好？促進新陳代謝、有效率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altLang="zh-TW" dirty="0" smtClean="0"/>
              <a:t>http://www.chinatimes.com/realtimenews/20160822005260-260405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059CE-7877-4A3D-B1DE-DC88F842BFDD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56417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u="none" dirty="0" smtClean="0"/>
              <a:t>兒童</a:t>
            </a:r>
            <a:r>
              <a:rPr lang="zh-TW" altLang="zh-TW" sz="1200" dirty="0" smtClean="0"/>
              <a:t>肥胖預防與</a:t>
            </a:r>
            <a:r>
              <a:rPr lang="zh-TW" altLang="zh-TW" sz="1200" u="sng" dirty="0" smtClean="0"/>
              <a:t>管理</a:t>
            </a:r>
            <a:r>
              <a:rPr lang="zh-TW" altLang="zh-TW" sz="1200" dirty="0" smtClean="0"/>
              <a:t>研討會研究以</a:t>
            </a:r>
            <a:r>
              <a:rPr lang="en-US" altLang="zh-TW" sz="1200" dirty="0" smtClean="0"/>
              <a:t>1300</a:t>
            </a:r>
            <a:r>
              <a:rPr lang="zh-TW" altLang="zh-TW" sz="1200" dirty="0" smtClean="0"/>
              <a:t>名小四學童為對象，請其每天吃早餐、吃五蔬果，要運動、睡得飽外，並要求他們寫飲食日記。</a:t>
            </a:r>
            <a:r>
              <a:rPr lang="en-US" altLang="zh-TW" sz="1200" dirty="0" smtClean="0"/>
              <a:t> </a:t>
            </a:r>
            <a:br>
              <a:rPr lang="en-US" altLang="zh-TW" sz="1200" dirty="0" smtClean="0"/>
            </a:br>
            <a:r>
              <a:rPr lang="en-US" altLang="zh-TW" sz="1200" dirty="0" smtClean="0"/>
              <a:t>4</a:t>
            </a:r>
            <a:r>
              <a:rPr lang="zh-TW" altLang="zh-TW" sz="1200" dirty="0" smtClean="0"/>
              <a:t>個月後，</a:t>
            </a:r>
            <a:r>
              <a:rPr lang="zh-TW" altLang="zh-TW" sz="1200" dirty="0" smtClean="0">
                <a:solidFill>
                  <a:srgbClr val="FF0000"/>
                </a:solidFill>
              </a:rPr>
              <a:t>研究人員發現落實吃早餐等</a:t>
            </a:r>
            <a:r>
              <a:rPr lang="zh-TW" altLang="zh-TW" sz="1200" u="none" dirty="0" smtClean="0">
                <a:solidFill>
                  <a:srgbClr val="FF0000"/>
                </a:solidFill>
              </a:rPr>
              <a:t>行為</a:t>
            </a:r>
            <a:r>
              <a:rPr lang="zh-TW" altLang="zh-TW" sz="1200" dirty="0" smtClean="0">
                <a:solidFill>
                  <a:srgbClr val="FF0000"/>
                </a:solidFill>
              </a:rPr>
              <a:t>學童，過重與肥胖比例減少</a:t>
            </a:r>
            <a:r>
              <a:rPr lang="en-US" altLang="zh-TW" sz="1200" dirty="0" smtClean="0">
                <a:solidFill>
                  <a:srgbClr val="FF0000"/>
                </a:solidFill>
              </a:rPr>
              <a:t>0.7%</a:t>
            </a:r>
            <a:r>
              <a:rPr lang="zh-TW" altLang="zh-TW" sz="1200" dirty="0" smtClean="0">
                <a:solidFill>
                  <a:srgbClr val="FF0000"/>
                </a:solidFill>
              </a:rPr>
              <a:t>，且平均長高</a:t>
            </a:r>
            <a:r>
              <a:rPr lang="en-US" altLang="zh-TW" sz="1200" dirty="0" smtClean="0">
                <a:solidFill>
                  <a:srgbClr val="FF0000"/>
                </a:solidFill>
              </a:rPr>
              <a:t>1.7</a:t>
            </a:r>
            <a:r>
              <a:rPr lang="zh-TW" altLang="zh-TW" sz="1200" dirty="0" smtClean="0">
                <a:solidFill>
                  <a:srgbClr val="FF0000"/>
                </a:solidFill>
              </a:rPr>
              <a:t>公分，比未落實吃早餐的學童多出</a:t>
            </a:r>
            <a:r>
              <a:rPr lang="en-US" altLang="zh-TW" sz="1200" dirty="0" smtClean="0">
                <a:solidFill>
                  <a:srgbClr val="FF0000"/>
                </a:solidFill>
              </a:rPr>
              <a:t>0.8</a:t>
            </a:r>
            <a:r>
              <a:rPr lang="zh-TW" altLang="zh-TW" sz="1200" dirty="0" smtClean="0">
                <a:solidFill>
                  <a:srgbClr val="FF0000"/>
                </a:solidFill>
              </a:rPr>
              <a:t>公分</a:t>
            </a:r>
            <a:r>
              <a:rPr lang="zh-TW" altLang="en-US" sz="1200" dirty="0" smtClean="0">
                <a:solidFill>
                  <a:srgbClr val="FF0000"/>
                </a:solidFill>
              </a:rPr>
              <a:t> </a:t>
            </a:r>
            <a:r>
              <a:rPr lang="en-US" altLang="zh-TW" sz="1200" dirty="0" smtClean="0">
                <a:solidFill>
                  <a:srgbClr val="FF0000"/>
                </a:solidFill>
              </a:rPr>
              <a:t>(2012.1)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059CE-7877-4A3D-B1DE-DC88F842BFDD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24518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讓學生知道不吃早餐的影響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059CE-7877-4A3D-B1DE-DC88F842BFDD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0756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但是早餐不是有吃就好，如果選擇不正確，例如薯條、雞塊、紅茶、奶茶等高油糖鹽食物</a:t>
            </a:r>
            <a:endParaRPr lang="en-US" altLang="zh-TW" dirty="0" smtClean="0"/>
          </a:p>
          <a:p>
            <a:r>
              <a:rPr lang="zh-TW" altLang="en-US" dirty="0" smtClean="0"/>
              <a:t>會導致熱量攝取過量之問題，需要避免食用，那可以選擇哪些食物呢</a:t>
            </a:r>
            <a:r>
              <a:rPr lang="en-US" altLang="zh-TW" dirty="0" smtClean="0"/>
              <a:t>?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059CE-7877-4A3D-B1DE-DC88F842BFDD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45486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但是早餐不是有吃就好，如果選擇不正確，例如薯條、雞塊、紅茶、奶茶等高油糖鹽食物</a:t>
            </a:r>
            <a:endParaRPr lang="en-US" altLang="zh-TW" dirty="0" smtClean="0"/>
          </a:p>
          <a:p>
            <a:r>
              <a:rPr lang="zh-TW" altLang="en-US" dirty="0" smtClean="0"/>
              <a:t>會導致熱量攝取過量之問題，需要避免食用，那可以選擇哪些食物呢</a:t>
            </a:r>
            <a:r>
              <a:rPr lang="en-US" altLang="zh-TW" dirty="0" smtClean="0"/>
              <a:t>?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059CE-7877-4A3D-B1DE-DC88F842BFDD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45486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綠燈食物可每天吃</a:t>
            </a:r>
            <a:endParaRPr lang="en-US" altLang="zh-TW" dirty="0" smtClean="0"/>
          </a:p>
          <a:p>
            <a:r>
              <a:rPr lang="zh-TW" altLang="en-US" dirty="0" smtClean="0"/>
              <a:t>盡量選擇原態食物（未經過加工，還保留原本型態的食物）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059CE-7877-4A3D-B1DE-DC88F842BFDD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72042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黃燈食物偶爾吃</a:t>
            </a:r>
            <a:endParaRPr lang="en-US" altLang="zh-TW" dirty="0" smtClean="0"/>
          </a:p>
          <a:p>
            <a:r>
              <a:rPr lang="zh-TW" altLang="en-US" dirty="0" smtClean="0"/>
              <a:t>早餐店常見的蘿蔔糕、蛋餅、吐司、漢堡等食物，</a:t>
            </a:r>
            <a:endParaRPr lang="en-US" altLang="zh-TW" dirty="0" smtClean="0"/>
          </a:p>
          <a:p>
            <a:r>
              <a:rPr lang="zh-TW" altLang="en-US" dirty="0" smtClean="0"/>
              <a:t>但許多店家為了讓食物酥脆、香噴噴，製作過程會加許多油來煎，</a:t>
            </a:r>
            <a:endParaRPr lang="en-US" altLang="zh-TW" dirty="0" smtClean="0"/>
          </a:p>
          <a:p>
            <a:r>
              <a:rPr lang="zh-TW" altLang="en-US" dirty="0" smtClean="0"/>
              <a:t>可以提醒學生下次買早餐注意店家煎的時候加的油量，</a:t>
            </a:r>
            <a:endParaRPr lang="en-US" altLang="zh-TW" dirty="0" smtClean="0"/>
          </a:p>
          <a:p>
            <a:r>
              <a:rPr lang="zh-TW" altLang="en-US" dirty="0" smtClean="0"/>
              <a:t>另外吐司裡面加的美乃滋熱量也很高，選擇時要特別注意！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059CE-7877-4A3D-B1DE-DC88F842BFDD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7204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latin typeface="+mn-lt"/>
              </a:rPr>
              <a:t>資料來源：</a:t>
            </a:r>
            <a:r>
              <a:rPr lang="en-US" altLang="zh-TW" sz="1200" dirty="0" smtClean="0">
                <a:latin typeface="+mn-lt"/>
              </a:rPr>
              <a:t> Kim et al., 2016, Dietary Habits Are Associated With School Performance in Adolescent</a:t>
            </a:r>
            <a:endParaRPr lang="zh-TW" altLang="en-US" sz="1200" dirty="0" smtClean="0">
              <a:latin typeface="+mn-lt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059CE-7877-4A3D-B1DE-DC88F842BFD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708521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紅燈食物盡量少吃</a:t>
            </a:r>
            <a:endParaRPr lang="en-US" altLang="zh-TW" dirty="0" smtClean="0"/>
          </a:p>
          <a:p>
            <a:r>
              <a:rPr lang="zh-TW" altLang="en-US" dirty="0" smtClean="0"/>
              <a:t>提醒像是煎餃、薯條、蛋糕這些食物，吃完嘴巴會油油的，代表這些食物含油量較高，要少吃！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059CE-7877-4A3D-B1DE-DC88F842BFDD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279449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059CE-7877-4A3D-B1DE-DC88F842BFDD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287487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(</a:t>
            </a:r>
            <a:r>
              <a:rPr lang="zh-TW" altLang="en-US" dirty="0" smtClean="0"/>
              <a:t>可讓孩子一起大聲念，加深印象</a:t>
            </a:r>
            <a:r>
              <a:rPr lang="en-US" altLang="zh-TW" dirty="0" smtClean="0"/>
              <a:t>)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dirty="0" smtClean="0"/>
              <a:t>早餐最好在早上八點以前吃完</a:t>
            </a:r>
            <a:endParaRPr lang="en-US" altLang="zh-TW" dirty="0" smtClean="0"/>
          </a:p>
          <a:p>
            <a:pPr marL="228600" indent="-228600">
              <a:buFont typeface="+mj-lt"/>
              <a:buAutoNum type="arabicPeriod"/>
            </a:pPr>
            <a:r>
              <a:rPr lang="zh-TW" altLang="en-US" dirty="0" smtClean="0"/>
              <a:t>份量盡可能和午、晚餐相等，才能提供整個上午所需要的能量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全穀雜糧類含有豐富的「碳水化合物」提供能量來源，讓我們有體力、有精神！</a:t>
            </a:r>
            <a:endParaRPr lang="en-US" altLang="zh-TW" dirty="0" smtClean="0"/>
          </a:p>
          <a:p>
            <a:pPr marL="228600" indent="-228600">
              <a:buFont typeface="+mj-lt"/>
              <a:buAutoNum type="arabicPeriod"/>
            </a:pPr>
            <a:r>
              <a:rPr lang="zh-TW" altLang="en-US" dirty="0" smtClean="0"/>
              <a:t>乳品類、豆魚蛋肉類食物含有豐富的「蛋白質」，可以讓我們肌肉有力氣，長高長壯！</a:t>
            </a:r>
            <a:endParaRPr lang="en-US" altLang="zh-TW" dirty="0" smtClean="0"/>
          </a:p>
          <a:p>
            <a:pPr marL="228600" indent="-228600">
              <a:buFont typeface="+mj-lt"/>
              <a:buAutoNum type="arabicPeriod"/>
            </a:pPr>
            <a:r>
              <a:rPr lang="zh-TW" altLang="en-US" dirty="0" smtClean="0"/>
              <a:t>「纖維素」可以增加飽足感、讓便便清空空</a:t>
            </a:r>
            <a:endParaRPr lang="en-US" altLang="zh-TW" dirty="0" smtClean="0"/>
          </a:p>
          <a:p>
            <a:pPr marL="228600" indent="-228600">
              <a:buFont typeface="+mj-lt"/>
              <a:buAutoNum type="arabicPeriod"/>
            </a:pPr>
            <a:r>
              <a:rPr lang="zh-TW" altLang="en-US" dirty="0" smtClean="0"/>
              <a:t>前面講到的紅燈、黃燈食物油糖鹽相對較高，要少吃！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059CE-7877-4A3D-B1DE-DC88F842BFDD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0004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詢問學生有發現這些句子中有哪些重點嗎？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059CE-7877-4A3D-B1DE-DC88F842BFDD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0004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提醒學生早餐小秘訣中有四個重點，加強學生印象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04E6D-B4F6-4523-BD97-B9FF1C5D7205}" type="slidenum">
              <a:rPr lang="zh-TW" altLang="en-US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954987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/>
              <a:t>詢問早餐是自己買的人請舉手，進一步問早餐購買地點、通常選擇哪些食物作為早餐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04E6D-B4F6-4523-BD97-B9FF1C5D7205}" type="slidenum">
              <a:rPr lang="zh-TW" altLang="en-US" smtClean="0"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951133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教導學生早餐選擇外食時，如何將原本的食物替換成更健康的選擇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04E6D-B4F6-4523-BD97-B9FF1C5D7205}" type="slidenum">
              <a:rPr lang="zh-TW" altLang="en-US" smtClean="0"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806147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如果還有時間可補充：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讓學生回想自己的早餐組合，屬於不健康還是健康的早餐組合呢？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04E6D-B4F6-4523-BD97-B9FF1C5D7205}" type="slidenum">
              <a:rPr lang="zh-TW" altLang="en-US" smtClean="0"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599311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如果還有時間可補充：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讓學生回想自己的早餐組合，屬於不健康還是健康的早餐組合呢？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04E6D-B4F6-4523-BD97-B9FF1C5D7205}" type="slidenum">
              <a:rPr lang="zh-TW" altLang="en-US" smtClean="0"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599311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可於其他課餘時間</a:t>
            </a:r>
            <a:r>
              <a:rPr lang="en-US" altLang="zh-TW" dirty="0" smtClean="0"/>
              <a:t>(</a:t>
            </a:r>
            <a:r>
              <a:rPr lang="zh-TW" altLang="en-US" dirty="0" smtClean="0"/>
              <a:t>如綜合課、午餐時間、下課時間</a:t>
            </a:r>
            <a:r>
              <a:rPr lang="en-US" altLang="zh-TW" dirty="0" smtClean="0"/>
              <a:t>)</a:t>
            </a:r>
            <a:r>
              <a:rPr lang="zh-TW" altLang="en-US" dirty="0" smtClean="0"/>
              <a:t>播放影片。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  <a:p>
            <a:r>
              <a:rPr lang="zh-TW" altLang="en-US" dirty="0" smtClean="0"/>
              <a:t>天天吃早餐短片（片長十分鐘）：</a:t>
            </a:r>
            <a:r>
              <a:rPr lang="en-US" altLang="zh-TW" dirty="0" smtClean="0"/>
              <a:t>https://www.youtube.com/watch?v=r6DJ8oqmc9o&amp;feature=youtu.be</a:t>
            </a:r>
          </a:p>
          <a:p>
            <a:r>
              <a:rPr lang="zh-TW" altLang="en-US" dirty="0" smtClean="0"/>
              <a:t>影片最後面對話如下，因無字幕，再麻煩講師補充喔！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小睿：小邱，我有話想跟你說</a:t>
            </a:r>
            <a:endParaRPr lang="en-US" altLang="zh-TW" dirty="0" smtClean="0"/>
          </a:p>
          <a:p>
            <a:r>
              <a:rPr lang="zh-TW" altLang="en-US" dirty="0" smtClean="0"/>
              <a:t>小睿：其實</a:t>
            </a:r>
            <a:r>
              <a:rPr lang="en-US" altLang="zh-TW" dirty="0" smtClean="0"/>
              <a:t>…</a:t>
            </a:r>
            <a:r>
              <a:rPr lang="zh-TW" altLang="en-US" dirty="0" smtClean="0"/>
              <a:t>這早餐是華華買的</a:t>
            </a:r>
            <a:endParaRPr lang="en-US" altLang="zh-TW" dirty="0" smtClean="0"/>
          </a:p>
          <a:p>
            <a:r>
              <a:rPr lang="zh-TW" altLang="en-US" dirty="0" smtClean="0"/>
              <a:t>小邱：蛤？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059CE-7877-4A3D-B1DE-DC88F842BFDD}" type="slidenum">
              <a:rPr lang="zh-CN" altLang="en-US" smtClean="0"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600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059CE-7877-4A3D-B1DE-DC88F842BFD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38803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提醒早餐要配牛奶、豆漿，而非奶茶、紅茶，也要記得在八點前吃完早餐！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059CE-7877-4A3D-B1DE-DC88F842BFDD}" type="slidenum">
              <a:rPr lang="zh-CN" altLang="en-US" smtClean="0"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256776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老師播放跳操影片，牛奶操、早餐操擇一，</a:t>
            </a:r>
          </a:p>
          <a:p>
            <a:r>
              <a:rPr lang="zh-TW" altLang="en-US" dirty="0" smtClean="0"/>
              <a:t>讓學生一起跟著跳，如果學校場地不方便跳操，</a:t>
            </a:r>
            <a:endParaRPr lang="en-US" altLang="zh-TW" dirty="0" smtClean="0"/>
          </a:p>
          <a:p>
            <a:r>
              <a:rPr lang="zh-TW" altLang="en-US" dirty="0" smtClean="0"/>
              <a:t>可以播放音樂讓學生看著歌詞跟著一起唱。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059CE-7877-4A3D-B1DE-DC88F842BFDD}" type="slidenum">
              <a:rPr lang="zh-CN" altLang="en-US" smtClean="0"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611126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早餐操影片 ：</a:t>
            </a:r>
            <a:r>
              <a:rPr lang="en-US" altLang="zh-TW" dirty="0" smtClean="0"/>
              <a:t>https://www.youtube.com/watch?v=sXA1ruiqkEc</a:t>
            </a:r>
            <a:endParaRPr lang="zh-TW" altLang="en-US" dirty="0" smtClean="0"/>
          </a:p>
          <a:p>
            <a:r>
              <a:rPr lang="zh-TW" altLang="en-US" dirty="0" smtClean="0"/>
              <a:t>讓學生一起跟著跳，如果學校場地不方便跳操，</a:t>
            </a:r>
            <a:endParaRPr lang="en-US" altLang="zh-TW" dirty="0" smtClean="0"/>
          </a:p>
          <a:p>
            <a:r>
              <a:rPr lang="zh-TW" altLang="en-US" dirty="0" smtClean="0"/>
              <a:t>可以播放音樂讓學生看著歌詞跟著一起唱。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059CE-7877-4A3D-B1DE-DC88F842BFDD}" type="slidenum">
              <a:rPr lang="zh-CN" altLang="en-US" smtClean="0"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26795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 dirty="0" smtClean="0"/>
              <a:t>「每天</a:t>
            </a:r>
            <a:r>
              <a:rPr lang="en-US" altLang="zh-TW" dirty="0" smtClean="0"/>
              <a:t>2</a:t>
            </a:r>
            <a:r>
              <a:rPr lang="zh-TW" altLang="en-US" dirty="0" smtClean="0"/>
              <a:t>份奶好健康」牛奶操影片（正常速度版）：</a:t>
            </a:r>
            <a:r>
              <a:rPr lang="en-US" altLang="zh-TW" dirty="0" smtClean="0"/>
              <a:t>https://youtu.be/FchNRXDkrcE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 dirty="0" smtClean="0"/>
              <a:t>「每天</a:t>
            </a:r>
            <a:r>
              <a:rPr lang="en-US" altLang="zh-TW" dirty="0" smtClean="0"/>
              <a:t>2</a:t>
            </a:r>
            <a:r>
              <a:rPr lang="zh-TW" altLang="en-US" smtClean="0"/>
              <a:t>份奶好健康」牛奶</a:t>
            </a:r>
            <a:r>
              <a:rPr lang="zh-TW" altLang="en-US" dirty="0" smtClean="0"/>
              <a:t>操影片（速度慢版）：</a:t>
            </a:r>
            <a:r>
              <a:rPr lang="en-US" altLang="zh-TW" dirty="0" smtClean="0"/>
              <a:t>https://youtu.be/REnWXPBd-hQ</a:t>
            </a:r>
          </a:p>
          <a:p>
            <a:r>
              <a:rPr lang="zh-TW" altLang="en-US" dirty="0" smtClean="0"/>
              <a:t>讓學生一起跟著跳，如果學校場地不方便跳操，</a:t>
            </a:r>
            <a:endParaRPr lang="en-US" altLang="zh-TW" dirty="0" smtClean="0"/>
          </a:p>
          <a:p>
            <a:r>
              <a:rPr lang="zh-TW" altLang="en-US" dirty="0" smtClean="0"/>
              <a:t>可以播放音樂讓學生看著歌詞跟著一起唱。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乳品類中有鈣質，有助強健骨骼、牙齒保健、減少蛀牙、長高，而乳品中的蛋白質、維生素有助增強體力、變強壯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B1615-487D-49C7-8062-4D4D7461E246}" type="slidenum">
              <a:rPr lang="zh-TW" altLang="en-US" smtClean="0"/>
              <a:t>56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823732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B1615-487D-49C7-8062-4D4D7461E246}" type="slidenum">
              <a:rPr lang="zh-TW" altLang="en-US" smtClean="0"/>
              <a:t>58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823732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B1615-487D-49C7-8062-4D4D7461E246}" type="slidenum">
              <a:rPr lang="zh-TW" altLang="en-US" smtClean="0"/>
              <a:t>60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823732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最後強調課程重點，幫孩子複習加強印象！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059CE-7877-4A3D-B1DE-DC88F842BFDD}" type="slidenum">
              <a:rPr lang="zh-CN" altLang="en-US" smtClean="0"/>
              <a:t>65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816437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如果有其他綜合時間，可搭配課程中學到的知識，和孩子一起健康早餐</a:t>
            </a:r>
            <a:r>
              <a:rPr lang="en-US" altLang="zh-TW" dirty="0" smtClean="0"/>
              <a:t>DIY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059CE-7877-4A3D-B1DE-DC88F842BFDD}" type="slidenum">
              <a:rPr lang="zh-CN" altLang="en-US" smtClean="0"/>
              <a:t>66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559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 教學時可將「每天兩份奶 你也做得到」海報進行張貼，作為教學輔助說明與環境佈置用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 本堂課建議宣導時間</a:t>
            </a:r>
            <a:r>
              <a:rPr lang="en-US" altLang="zh-TW" dirty="0" smtClean="0"/>
              <a:t>40</a:t>
            </a:r>
            <a:r>
              <a:rPr lang="zh-TW" altLang="en-US" dirty="0" smtClean="0"/>
              <a:t>分鐘，此份</a:t>
            </a:r>
            <a:r>
              <a:rPr lang="en-US" altLang="zh-TW" dirty="0" smtClean="0"/>
              <a:t>PPT</a:t>
            </a:r>
            <a:r>
              <a:rPr lang="zh-TW" altLang="en-US" dirty="0" smtClean="0"/>
              <a:t>教學結束後，再引導學生填寫「乳品</a:t>
            </a:r>
            <a:r>
              <a:rPr lang="zh-TW" altLang="zh-TW" dirty="0" smtClean="0"/>
              <a:t>類食物在哪裡</a:t>
            </a:r>
            <a:r>
              <a:rPr lang="zh-TW" altLang="en-US" dirty="0" smtClean="0"/>
              <a:t>」學習單</a:t>
            </a:r>
            <a:endParaRPr lang="en-US" altLang="zh-TW" dirty="0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圖片來源：</a:t>
            </a:r>
            <a:r>
              <a:rPr lang="en-US" altLang="zh-TW" dirty="0" smtClean="0"/>
              <a:t>http://gd.people.com.cn/mediafile/200905/04/F2009050411473103322.jpg</a:t>
            </a:r>
          </a:p>
          <a:p>
            <a:r>
              <a:rPr lang="en-US" altLang="zh-TW" dirty="0" smtClean="0"/>
              <a:t>http://i.epochtimes.com/assets/uploads/2012/02/1202141419521949_1-400x599.jpg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F3C4D-6098-41CF-91A3-F3DC8E5BA238}" type="slidenum">
              <a:rPr lang="zh-TW" altLang="en-US" smtClean="0"/>
              <a:t>67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072954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圖片來源：</a:t>
            </a:r>
            <a:r>
              <a:rPr lang="en-US" altLang="zh-TW" dirty="0" smtClean="0"/>
              <a:t>http://gd.people.com.cn/mediafile/200905/04/F2009050411473103322.jpg</a:t>
            </a:r>
          </a:p>
          <a:p>
            <a:r>
              <a:rPr lang="en-US" altLang="zh-TW" smtClean="0"/>
              <a:t>http://i.epochtimes.com/assets/uploads/2012/02/1202141419521949_1-400x599.jpg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F3C4D-6098-41CF-91A3-F3DC8E5BA238}" type="slidenum">
              <a:rPr lang="zh-TW" altLang="en-US" smtClean="0"/>
              <a:t>68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072954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圖片來源：</a:t>
            </a:r>
            <a:r>
              <a:rPr lang="en-US" altLang="zh-TW" dirty="0" smtClean="0"/>
              <a:t>http://gd.people.com.cn/mediafile/200905/04/F2009050411473103322.jpg</a:t>
            </a:r>
          </a:p>
          <a:p>
            <a:r>
              <a:rPr lang="en-US" altLang="zh-TW" dirty="0" smtClean="0"/>
              <a:t>http://i.epochtimes.com/assets/uploads/2012/02/1202141419521949_1-400x599.jpg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F3C4D-6098-41CF-91A3-F3DC8E5BA238}" type="slidenum">
              <a:rPr lang="zh-TW" altLang="en-US" smtClean="0"/>
              <a:t>69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072954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2DCE8-5144-420E-9D88-1E8AC6278AD4}" type="slidenum">
              <a:rPr lang="zh-TW" altLang="en-US" smtClean="0"/>
              <a:t>71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799495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2DCE8-5144-420E-9D88-1E8AC6278AD4}" type="slidenum">
              <a:rPr lang="zh-TW" altLang="en-US" smtClean="0"/>
              <a:t>72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799495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2DCE8-5144-420E-9D88-1E8AC6278AD4}" type="slidenum">
              <a:rPr lang="zh-TW" altLang="en-US" smtClean="0"/>
              <a:t>73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799495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2DCE8-5144-420E-9D88-1E8AC6278AD4}" type="slidenum">
              <a:rPr lang="zh-TW" altLang="en-US" smtClean="0"/>
              <a:t>74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799495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2DCE8-5144-420E-9D88-1E8AC6278AD4}" type="slidenum">
              <a:rPr lang="zh-TW" altLang="en-US" smtClean="0"/>
              <a:t>75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799495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圖片來源：</a:t>
            </a:r>
            <a:r>
              <a:rPr lang="en-US" altLang="zh-TW" dirty="0" smtClean="0"/>
              <a:t>http://gd.people.com.cn/mediafile/200905/04/F2009050411473103322.jpg</a:t>
            </a:r>
          </a:p>
          <a:p>
            <a:r>
              <a:rPr lang="en-US" altLang="zh-TW" dirty="0" smtClean="0"/>
              <a:t>http://i.epochtimes.com/assets/uploads/2012/02/1202141419521949_1-400x599.jpg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F3C4D-6098-41CF-91A3-F3DC8E5BA238}" type="slidenum">
              <a:rPr lang="zh-TW" altLang="en-US" smtClean="0">
                <a:solidFill>
                  <a:prstClr val="black"/>
                </a:solidFill>
              </a:rPr>
              <a:pPr/>
              <a:t>76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72954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學校也可讓學生動手設計健康早餐，用健康早餐的原則做出屬於自己獨一無二的早餐！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059CE-7877-4A3D-B1DE-DC88F842BFDD}" type="slidenum">
              <a:rPr lang="zh-CN" altLang="en-US" smtClean="0"/>
              <a:t>77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9638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 dirty="0" smtClean="0"/>
              <a:t>小朋友還記得他是誰嗎</a:t>
            </a:r>
            <a:r>
              <a:rPr lang="en-US" altLang="zh-TW" dirty="0" smtClean="0"/>
              <a:t>?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 dirty="0" smtClean="0"/>
              <a:t>你們知道他掌管了哪幾個村莊嗎</a:t>
            </a:r>
            <a:r>
              <a:rPr lang="en-US" altLang="zh-TW" dirty="0" smtClean="0"/>
              <a:t>?</a:t>
            </a:r>
            <a:endParaRPr lang="zh-TW" altLang="en-US" dirty="0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學校也可讓學生動手設計健康早餐，用健康早餐的原則做出屬於自己獨一無二的早餐！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059CE-7877-4A3D-B1DE-DC88F842BFDD}" type="slidenum">
              <a:rPr lang="zh-CN" altLang="en-US" smtClean="0"/>
              <a:t>78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240388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董氏基金會食品營養中心</a:t>
            </a:r>
            <a:r>
              <a:rPr lang="en-US" altLang="zh-TW" dirty="0" smtClean="0"/>
              <a:t>【</a:t>
            </a:r>
            <a:r>
              <a:rPr lang="zh-TW" altLang="en-US" dirty="0" smtClean="0"/>
              <a:t>小小廚神系列</a:t>
            </a:r>
            <a:r>
              <a:rPr lang="en-US" altLang="zh-TW" dirty="0" smtClean="0"/>
              <a:t>】</a:t>
            </a:r>
            <a:r>
              <a:rPr lang="zh-TW" altLang="en-US" dirty="0" smtClean="0"/>
              <a:t>做菜新手必看：</a:t>
            </a:r>
            <a:r>
              <a:rPr lang="en-US" altLang="zh-TW" dirty="0" smtClean="0"/>
              <a:t>https://www.youtube.com/playlist?list=PLZGmuFuk0pSPTDtDYEXpSKt9MKhHKjlKE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包含六篇：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衛生安全與刀法篇</a:t>
            </a:r>
            <a:r>
              <a:rPr lang="en-US" altLang="zh-TW" dirty="0" smtClean="0">
                <a:hlinkClick r:id="rId3"/>
              </a:rPr>
              <a:t>https://youtu.be/kA2tMz8QN4k</a:t>
            </a:r>
            <a:endParaRPr lang="zh-TW" altLang="en-US" dirty="0" smtClean="0"/>
          </a:p>
          <a:p>
            <a:r>
              <a:rPr lang="zh-TW" altLang="en-US" dirty="0" smtClean="0"/>
              <a:t>米麵料理篇 </a:t>
            </a:r>
            <a:r>
              <a:rPr lang="en-US" altLang="zh-TW" dirty="0" smtClean="0">
                <a:hlinkClick r:id="rId4"/>
              </a:rPr>
              <a:t>https://youtu.be/aU3yY5CxGvQ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r>
              <a:rPr lang="zh-TW" altLang="en-US" dirty="0" smtClean="0"/>
              <a:t>蔬果料理篇</a:t>
            </a:r>
            <a:r>
              <a:rPr lang="en-US" altLang="zh-TW" dirty="0" smtClean="0">
                <a:hlinkClick r:id="rId5"/>
              </a:rPr>
              <a:t>https://youtu.be/aXdsJfIGr_A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r>
              <a:rPr lang="zh-TW" altLang="en-US" dirty="0" smtClean="0"/>
              <a:t>蛋料理篇 </a:t>
            </a:r>
            <a:r>
              <a:rPr lang="en-US" altLang="zh-TW" dirty="0" smtClean="0">
                <a:hlinkClick r:id="rId6"/>
              </a:rPr>
              <a:t>https://youtu.be/CXihn9qSY8Y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r>
              <a:rPr lang="zh-TW" altLang="en-US" dirty="0" smtClean="0"/>
              <a:t>肉料理篇 </a:t>
            </a:r>
            <a:r>
              <a:rPr lang="en-US" altLang="zh-TW" dirty="0" smtClean="0">
                <a:hlinkClick r:id="rId7"/>
              </a:rPr>
              <a:t>https://youtu.be/lvyvL26Wl6c</a:t>
            </a:r>
            <a:endParaRPr lang="en-US" altLang="zh-TW" dirty="0" smtClean="0"/>
          </a:p>
          <a:p>
            <a:r>
              <a:rPr lang="zh-TW" altLang="en-US" dirty="0" smtClean="0"/>
              <a:t>豆製品料理篇 </a:t>
            </a:r>
            <a:r>
              <a:rPr lang="en-US" altLang="zh-TW" dirty="0" smtClean="0">
                <a:hlinkClick r:id="rId8"/>
              </a:rPr>
              <a:t>https://youtu.be/OwpD03MKwjk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059CE-7877-4A3D-B1DE-DC88F842BFDD}" type="slidenum">
              <a:rPr lang="zh-CN" altLang="en-US" smtClean="0"/>
              <a:t>79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7665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 dirty="0" smtClean="0"/>
              <a:t>食物包含六大類：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全穀雜糧類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蔬菜類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水果類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豆魚蛋肉類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乳品類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油脂與堅果種子類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簡單複習各大類包含哪些食物、以及營養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r>
              <a:rPr lang="zh-TW" altLang="en-US" dirty="0" smtClean="0"/>
              <a:t>我們這次要介紹乳品類喔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0" u="none" dirty="0" smtClean="0"/>
              <a:t>乳品類村長：優格</a:t>
            </a:r>
            <a:endParaRPr lang="en-US" altLang="zh-TW" b="0" u="non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參考資料：破除奶類迷思 </a:t>
            </a:r>
            <a:r>
              <a:rPr lang="en-US" altLang="zh-TW" dirty="0" smtClean="0"/>
              <a:t>https://www.healthkids.com.tw/PageContent.aspx?subID=47&amp;IMenuID=4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18155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0" lang="zh-TW" alt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5" name="圖片 4" descr="利樂包 logo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59832" y="1761660"/>
            <a:ext cx="2810024" cy="291345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60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3200400"/>
            <a:ext cx="6400800" cy="1028700"/>
          </a:xfrm>
        </p:spPr>
        <p:txBody>
          <a:bodyPr anchor="b"/>
          <a:lstStyle>
            <a:lvl1pPr marL="0" indent="0" algn="r">
              <a:buFont typeface="Wingdings" pitchFamily="2" charset="2"/>
              <a:buNone/>
              <a:defRPr>
                <a:latin typeface="華康中圓體" pitchFamily="49" charset="-120"/>
                <a:ea typeface="華康中圓體" pitchFamily="49" charset="-120"/>
              </a:defRPr>
            </a:lvl1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078890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529877504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3315395"/>
      </p:ext>
    </p:extLst>
  </p:cSld>
  <p:clrMapOvr>
    <a:masterClrMapping/>
  </p:clrMapOvr>
  <p:transition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05600" y="171450"/>
            <a:ext cx="2057400" cy="4572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3400" y="171450"/>
            <a:ext cx="6019800" cy="4572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3361009"/>
      </p:ext>
    </p:extLst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171450"/>
            <a:ext cx="10231288" cy="726114"/>
          </a:xfrm>
        </p:spPr>
        <p:txBody>
          <a:bodyPr/>
          <a:lstStyle>
            <a:lvl1pPr>
              <a:defRPr lang="zh-TW" altLang="en-US" sz="4000" b="1" kern="1200" dirty="0">
                <a:solidFill>
                  <a:srgbClr val="0070C0"/>
                </a:solidFill>
                <a:latin typeface="+mn-lt"/>
                <a:ea typeface="華康圓體注音"/>
                <a:cs typeface="Times New Roman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0773362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defRPr/>
            </a:pPr>
            <a:endParaRPr lang="zh-TW" altLang="en-US" sz="16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928689" y="642938"/>
            <a:ext cx="7858125" cy="4286250"/>
          </a:xfrm>
          <a:prstGeom prst="rect">
            <a:avLst/>
          </a:prstGeom>
          <a:solidFill>
            <a:srgbClr val="FFFFCC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zh-TW" altLang="en-US" sz="1600" b="1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2428860" y="1553759"/>
            <a:ext cx="6072230" cy="3107553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txBody>
          <a:bodyPr anchor="ctr"/>
          <a:lstStyle/>
          <a:p>
            <a:pPr eaLnBrk="0" hangingPunct="0">
              <a:defRPr/>
            </a:pPr>
            <a:endParaRPr lang="zh-TW" altLang="en-US" sz="1600" b="1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2035969"/>
            <a:ext cx="2286000" cy="219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641425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3400" y="742950"/>
            <a:ext cx="4038600" cy="400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24400" y="742950"/>
            <a:ext cx="4038600" cy="400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1127198"/>
      </p:ext>
    </p:extLst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259257"/>
      </p:ext>
    </p:extLst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7153119"/>
      </p:ext>
    </p:extLst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031857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 bwMode="auto">
          <a:xfrm>
            <a:off x="7524328" y="195486"/>
            <a:ext cx="1512168" cy="324036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Picture 2" descr="Z:\給子秦-健康吃快樂動\健康吃快樂動2年計畫\102健康吃快樂動2年宣導-相關文宣印製\第一學期\我的飲食新主張-海報(雀巢版)\我的飲食新主張-雀巢版ver0521-01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407" t="96004" r="63997" b="1018"/>
          <a:stretch>
            <a:fillRect/>
          </a:stretch>
        </p:blipFill>
        <p:spPr bwMode="auto">
          <a:xfrm>
            <a:off x="107504" y="141480"/>
            <a:ext cx="1484168" cy="414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770033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018870916"/>
      </p:ext>
    </p:extLst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 bwMode="auto">
          <a:xfrm>
            <a:off x="0" y="0"/>
            <a:ext cx="9144000" cy="169713"/>
          </a:xfrm>
          <a:prstGeom prst="rect">
            <a:avLst/>
          </a:prstGeom>
          <a:solidFill>
            <a:srgbClr val="F9E5BD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742950"/>
            <a:ext cx="82296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7" name="Rectangle 17"/>
          <p:cNvSpPr>
            <a:spLocks noChangeArrowheads="1"/>
          </p:cNvSpPr>
          <p:nvPr/>
        </p:nvSpPr>
        <p:spPr bwMode="auto">
          <a:xfrm>
            <a:off x="0" y="18155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0" lang="zh-TW" alt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71450"/>
            <a:ext cx="8229600" cy="4000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9" name="Rectangle 34"/>
          <p:cNvSpPr>
            <a:spLocks noGrp="1" noChangeArrowheads="1"/>
          </p:cNvSpPr>
          <p:nvPr userDrawn="1"/>
        </p:nvSpPr>
        <p:spPr bwMode="auto">
          <a:xfrm>
            <a:off x="7956376" y="4894008"/>
            <a:ext cx="1187624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0E3A9B69-DD01-45E7-BA9A-9EA8FD35B03B}" type="slidenum">
              <a:rPr kumimoji="0" lang="en-US" altLang="zh-TW" sz="2400" smtClean="0">
                <a:solidFill>
                  <a:prstClr val="black"/>
                </a:solidFill>
                <a:latin typeface="Calibri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0" lang="en-US" altLang="zh-TW" sz="900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10" name="Picture 2" descr="Z:\給子秦-健康吃快樂動\健康吃快樂動2年計畫\102健康吃快樂動2年宣導-相關文宣印製\第一學期\我的飲食新主張-海報(雀巢版)\我的飲食新主張-雀巢版ver0521-01.jpg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407" t="96004" r="63997" b="1018"/>
          <a:stretch>
            <a:fillRect/>
          </a:stretch>
        </p:blipFill>
        <p:spPr bwMode="auto">
          <a:xfrm>
            <a:off x="7596336" y="141480"/>
            <a:ext cx="1484168" cy="414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 userDrawn="1"/>
        </p:nvSpPr>
        <p:spPr bwMode="auto">
          <a:xfrm>
            <a:off x="0" y="4731990"/>
            <a:ext cx="9144000" cy="4115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Slide Number Placeholder 8"/>
          <p:cNvSpPr txBox="1">
            <a:spLocks/>
          </p:cNvSpPr>
          <p:nvPr userDrawn="1"/>
        </p:nvSpPr>
        <p:spPr>
          <a:xfrm>
            <a:off x="8303840" y="4805484"/>
            <a:ext cx="948680" cy="264523"/>
          </a:xfrm>
          <a:prstGeom prst="ellipse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z="2000" b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 Light"/>
                <a:ea typeface="黑体"/>
              </a:rPr>
              <a:pPr algn="ctr"/>
              <a:t>‹#›</a:t>
            </a:fld>
            <a:endParaRPr lang="en-US" sz="2000" b="1" dirty="0">
              <a:solidFill>
                <a:prstClr val="black">
                  <a:lumMod val="50000"/>
                  <a:lumOff val="50000"/>
                </a:prstClr>
              </a:solidFill>
              <a:latin typeface="Calibri Light"/>
              <a:ea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1304447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  <p:sldLayoutId id="2147483669" r:id="rId10"/>
    <p:sldLayoutId id="2147483670" r:id="rId11"/>
    <p:sldLayoutId id="2147483671" r:id="rId12"/>
  </p:sldLayoutIdLst>
  <p:transition>
    <p:randomBar dir="vert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668C4"/>
          </a:solidFill>
          <a:latin typeface="華康中圓體" pitchFamily="49" charset="-120"/>
          <a:ea typeface="華康中圓體" pitchFamily="49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668C4"/>
          </a:solidFill>
          <a:latin typeface="華康中圓體" pitchFamily="49" charset="-120"/>
          <a:ea typeface="華康中圓體" pitchFamily="49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668C4"/>
          </a:solidFill>
          <a:latin typeface="華康中圓體" pitchFamily="49" charset="-120"/>
          <a:ea typeface="華康中圓體" pitchFamily="49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668C4"/>
          </a:solidFill>
          <a:latin typeface="華康中圓體" pitchFamily="49" charset="-120"/>
          <a:ea typeface="華康中圓體" pitchFamily="49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668C4"/>
          </a:solidFill>
          <a:latin typeface="華康中圓體" pitchFamily="49" charset="-120"/>
          <a:ea typeface="華康中圓體" pitchFamily="49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l"/>
        <a:defRPr sz="2400" b="1">
          <a:solidFill>
            <a:srgbClr val="000099"/>
          </a:solidFill>
          <a:latin typeface="華康中圓體" pitchFamily="49" charset="-120"/>
          <a:ea typeface="華康中圓體" pitchFamily="49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Ø"/>
        <a:defRPr sz="2000">
          <a:solidFill>
            <a:srgbClr val="000099"/>
          </a:solidFill>
          <a:latin typeface="華康中圓體" pitchFamily="49" charset="-120"/>
          <a:ea typeface="華康中圓體" pitchFamily="49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1600">
          <a:solidFill>
            <a:srgbClr val="000099"/>
          </a:solidFill>
          <a:latin typeface="華康中圓體" pitchFamily="49" charset="-120"/>
          <a:ea typeface="華康中圓體" pitchFamily="49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sz="1200">
          <a:solidFill>
            <a:srgbClr val="000099"/>
          </a:solidFill>
          <a:latin typeface="華康中圓體" pitchFamily="49" charset="-120"/>
          <a:ea typeface="華康中圓體" pitchFamily="49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»"/>
        <a:defRPr sz="1200">
          <a:solidFill>
            <a:srgbClr val="000099"/>
          </a:solidFill>
          <a:latin typeface="華康中圓體" pitchFamily="49" charset="-120"/>
          <a:ea typeface="華康中圓體" pitchFamily="49" charset="-12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Char char="»"/>
        <a:defRPr sz="1200">
          <a:solidFill>
            <a:srgbClr val="0000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Char char="»"/>
        <a:defRPr sz="1200">
          <a:solidFill>
            <a:srgbClr val="0000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Char char="»"/>
        <a:defRPr sz="1200">
          <a:solidFill>
            <a:srgbClr val="0000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Char char="»"/>
        <a:defRPr sz="1200">
          <a:solidFill>
            <a:srgbClr val="000099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192.168.0.236\營養組共用\給羅倫\1-108-109健康吃快樂動計畫\0-學校執行計畫文件(含教學PPT)\108學年度第二學期\新增資料夾\每天兩份奶&amp;天天吃早餐1090206\投影片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37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192.168.0.236\營養組共用\給羅倫\1-108-109健康吃快樂動計畫\0-學校執行計畫文件(含教學PPT)\108學年度第二學期\新增資料夾\每天兩份奶&amp;天天吃早餐1090206\投影片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65748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192.168.0.236\營養組共用\給羅倫\1-108-109健康吃快樂動計畫\0-學校執行計畫文件(含教學PPT)\108學年度第二學期\新增資料夾\每天兩份奶&amp;天天吃早餐1090206\投影片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82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29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192.168.0.236\營養組共用\給羅倫\1-108-109健康吃快樂動計畫\0-學校執行計畫文件(含教學PPT)\108學年度第二學期\新增資料夾\每天兩份奶&amp;天天吃早餐1090206\投影片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538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05150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\\192.168.0.236\營養組共用\給羅倫\1-108-109健康吃快樂動計畫\0-學校執行計畫文件(含教學PPT)\108學年度第二學期\新增資料夾\每天兩份奶&amp;天天吃早餐1090206\投影片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21598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\\192.168.0.236\營養組共用\給羅倫\1-108-109健康吃快樂動計畫\0-學校執行計畫文件(含教學PPT)\108學年度第二學期\新增資料夾\每天兩份奶&amp;天天吃早餐1090206\投影片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82300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\\192.168.0.236\營養組共用\給羅倫\1-108-109健康吃快樂動計畫\0-學校執行計畫文件(含教學PPT)\108學年度第二學期\新增資料夾\每天兩份奶&amp;天天吃早餐1090206\投影片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75484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266" name="Picture 2" descr="\\192.168.0.236\營養組共用\給羅倫\1-108-109健康吃快樂動計畫\0-學校執行計畫文件(含教學PPT)\108學年度第二學期\新增資料夾\每天兩份奶&amp;天天吃早餐1090206\投影片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194"/>
            <a:ext cx="9165678" cy="515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11107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\\192.168.0.236\營養組共用\給羅倫\1-108-109健康吃快樂動計畫\0-學校執行計畫文件(含教學PPT)\108學年度第二學期\新增資料夾\每天兩份奶&amp;天天吃早餐1090206\投影片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2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2940136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\\192.168.0.236\營養組共用\給羅倫\1-108-109健康吃快樂動計畫\0-學校執行計畫文件(含教學PPT)\108學年度第二學期\新增資料夾\每天兩份奶&amp;天天吃早餐1090206\投影片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2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6034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\\192.168.0.236\營養組共用\給羅倫\1-108-109健康吃快樂動計畫\0-學校執行計畫文件(含教學PPT)\108學年度第二學期\新增資料夾\每天兩份奶&amp;天天吃早餐1090206\投影片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610"/>
            <a:ext cx="9157529" cy="515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90210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192.168.0.236\營養組共用\給羅倫\1-108-109健康吃快樂動計畫\0-學校執行計畫文件(含教學PPT)\108學年度第二學期\新增資料夾\每天兩份奶&amp;天天吃早餐1090206\投影片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48" y="-20538"/>
            <a:ext cx="9180512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95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\\192.168.0.236\營養組共用\給羅倫\1-108-109健康吃快樂動計畫\0-學校執行計畫文件(含教學PPT)\108學年度第二學期\新增資料夾\每天兩份奶&amp;天天吃早餐1090206\投影片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38"/>
            <a:ext cx="9180512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58507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\\192.168.0.236\營養組共用\給羅倫\1-108-109健康吃快樂動計畫\0-學校執行計畫文件(含教學PPT)\108學年度第二學期\新增資料夾\每天兩份奶&amp;天天吃早餐1090206\投影片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80" y="-20538"/>
            <a:ext cx="9180512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32382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\\192.168.0.236\營養組共用\給羅倫\1-108-109健康吃快樂動計畫\0-學校執行計畫文件(含教學PPT)\108學年度第二學期\新增資料夾\每天兩份奶&amp;天天吃早餐1090206\投影片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51434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\\192.168.0.236\營養組共用\給羅倫\1-108-109健康吃快樂動計畫\0-學校執行計畫文件(含教學PPT)\108學年度第二學期\新增資料夾\每天兩份奶&amp;天天吃早餐1090206\投影片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13405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192.168.0.236\營養組共用\給羅倫\1-108-109健康吃快樂動計畫\0-學校執行計畫文件(含教學PPT)\108學年度第二學期\新增資料夾\每天兩份奶&amp;天天吃早餐1090206\投影片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69217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\\192.168.0.236\營養組共用\給羅倫\1-108-109健康吃快樂動計畫\0-學校執行計畫文件(含教學PPT)\108學年度第二學期\新增資料夾\每天兩份奶&amp;天天吃早餐1090206\投影片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978"/>
            <a:ext cx="9200851" cy="517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98835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\\192.168.0.236\營養組共用\給羅倫\1-108-109健康吃快樂動計畫\0-學校執行計畫文件(含教學PPT)\108學年度第二學期\新增資料夾\每天兩份奶&amp;天天吃早餐1090206\投影片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56204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\\192.168.0.236\營養組共用\給羅倫\1-108-109健康吃快樂動計畫\0-學校執行計畫文件(含教學PPT)\108學年度第二學期\新增資料夾\每天兩份奶&amp;天天吃早餐1090206\投影片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39"/>
            <a:ext cx="9180514" cy="516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83221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\\192.168.0.236\營養組共用\給羅倫\1-108-109健康吃快樂動計畫\0-學校執行計畫文件(含教學PPT)\108學年度第二學期\新增資料夾\每天兩份奶&amp;天天吃早餐1090206\投影片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9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\\192.168.0.236\營養組共用\給羅倫\1-108-109健康吃快樂動計畫\0-學校執行計畫文件(含教學PPT)\108學年度第二學期\新增資料夾\每天兩份奶&amp;天天吃早餐1090206\投影片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074"/>
            <a:ext cx="9169020" cy="515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52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192.168.0.236\營養組共用\給羅倫\1-108-109健康吃快樂動計畫\0-學校執行計畫文件(含教學PPT)\108學年度第二學期\新增資料夾\每天兩份奶&amp;天天吃早餐1090206\投影片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92" y="-23986"/>
            <a:ext cx="9186641" cy="516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87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\\192.168.0.236\營養組共用\給羅倫\1-108-109健康吃快樂動計畫\0-學校執行計畫文件(含教學PPT)\108學年度第二學期\新增資料夾\每天兩份奶&amp;天天吃早餐1090206\投影片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3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\\192.168.0.236\營養組共用\給羅倫\1-108-109健康吃快樂動計畫\0-學校執行計畫文件(含教學PPT)\108學年度第二學期\新增資料夾\每天兩份奶&amp;天天吃早餐1090206\投影片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52" y="-32762"/>
            <a:ext cx="9202245" cy="51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09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38"/>
            <a:ext cx="9164718" cy="51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59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\\192.168.0.236\營養組共用\給羅倫\1-108-109健康吃快樂動計畫\0-學校執行計畫文件(含教學PPT)\108學年度第二學期\新增資料夾\每天兩份奶&amp;天天吃早餐1090206\投影片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846"/>
            <a:ext cx="9131829" cy="513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84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\\192.168.0.236\營養組共用\給羅倫\1-108-109健康吃快樂動計畫\0-學校執行計畫文件(含教學PPT)\108學年度第二學期\新增資料夾\每天兩份奶&amp;天天吃早餐1090206\投影片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914"/>
            <a:ext cx="9175849" cy="516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70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\\192.168.0.236\營養組共用\給羅倫\1-108-109健康吃快樂動計畫\0-學校執行計畫文件(含教學PPT)\108學年度第二學期\新增資料夾\每天兩份奶&amp;天天吃早餐1090206\投影片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78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\\192.168.0.236\營養組共用\給羅倫\1-108-109健康吃快樂動計畫\0-學校執行計畫文件(含教學PPT)\108學年度第二學期\新增資料夾\每天兩份奶&amp;天天吃早餐1090206\投影片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2018"/>
            <a:ext cx="9200921" cy="517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61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\\192.168.0.236\營養組共用\給羅倫\1-108-109健康吃快樂動計畫\0-學校執行計畫文件(含教學PPT)\108學年度第二學期\新增資料夾\每天兩份奶&amp;天天吃早餐1090206\投影片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36" y="-20578"/>
            <a:ext cx="9180585" cy="516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85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\\192.168.0.236\營養組共用\給羅倫\1-108-109健康吃快樂動計畫\0-學校執行計畫文件(含教學PPT)\108學年度第二學期\新增資料夾\每天兩份奶&amp;天天吃早餐1090206\投影片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45" y="-34682"/>
            <a:ext cx="9205657" cy="517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18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\\192.168.0.236\營養組共用\給羅倫\1-108-109健康吃快樂動計畫\0-學校執行計畫文件(含教學PPT)\108學年度第二學期\新增資料夾\每天兩份奶&amp;天天吃早餐1090206\投影片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38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192.168.0.236\營養組共用\給羅倫\1-108-109健康吃快樂動計畫\0-學校執行計畫文件(含教學PPT)\108學年度第二學期\新增資料夾\每天兩份奶&amp;天天吃早餐1090206\投影片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54"/>
            <a:ext cx="9144000" cy="514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6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\\192.168.0.236\營養組共用\給羅倫\1-108-109健康吃快樂動計畫\0-學校執行計畫文件(含教學PPT)\108學年度第二學期\新增資料夾\每天兩份奶&amp;天天吃早餐1090206\投影片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87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\\192.168.0.236\營養組共用\給羅倫\1-108-109健康吃快樂動計畫\0-學校執行計畫文件(含教學PPT)\108學年度第二學期\新增資料夾\每天兩份奶&amp;天天吃早餐1090206\投影片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90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\\192.168.0.236\營養組共用\給羅倫\1-108-109健康吃快樂動計畫\0-學校執行計畫文件(含教學PPT)\108學年度第二學期\新增資料夾\每天兩份奶&amp;天天吃早餐1090206\投影片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19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\\192.168.0.236\營養組共用\給羅倫\1-108-109健康吃快樂動計畫\0-學校執行計畫文件(含教學PPT)\108學年度第二學期\新增資料夾\每天兩份奶&amp;天天吃早餐1090206\投影片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96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\\192.168.0.236\營養組共用\給羅倫\1-108-109健康吃快樂動計畫\0-學校執行計畫文件(含教學PPT)\108學年度第二學期\新增資料夾\每天兩份奶&amp;天天吃早餐1090206\投影片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30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\\192.168.0.236\營養組共用\給羅倫\1-108-109健康吃快樂動計畫\0-學校執行計畫文件(含教學PPT)\108學年度第二學期\新增資料夾\每天兩份奶&amp;天天吃早餐1090206\投影片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78"/>
            <a:ext cx="9180585" cy="516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33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\\192.168.0.236\營養組共用\給羅倫\1-108-109健康吃快樂動計畫\0-學校執行計畫文件(含教學PPT)\108學年度第二學期\新增資料夾\每天兩份奶&amp;天天吃早餐1090206\投影片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09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\\192.168.0.236\營養組共用\給羅倫\1-108-109健康吃快樂動計畫\0-學校執行計畫文件(含教學PPT)\108學年度第二學期\新增資料夾\每天兩份奶&amp;天天吃早餐1090206\投影片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" y="18286"/>
            <a:ext cx="9111493" cy="512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4034" name="Picture 2" descr="\\192.168.0.236\營養組共用\給羅倫\1-108-109健康吃快樂動計畫\0-學校執行計畫文件(含教學PPT)\108學年度第二學期\新增資料夾\每天兩份奶&amp;天天吃早餐1090206\投影片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626"/>
            <a:ext cx="9200226" cy="517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74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\\192.168.0.236\營養組共用\給羅倫\1-108-109健康吃快樂動計畫\0-學校執行計畫文件(含教學PPT)\108學年度第二學期\新增資料夾\每天兩份奶&amp;天天吃早餐1090206\投影片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31626"/>
            <a:ext cx="9200224" cy="517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3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6995682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14CC3C0-4CD8-47D5-A68D-7CF6AD8A8A59}" type="slidenum">
              <a:rPr lang="zh-CN" altLang="en-US" smtClean="0"/>
              <a:pPr/>
              <a:t>4</a:t>
            </a:fld>
            <a:endParaRPr lang="zh-CN" altLang="en-US"/>
          </a:p>
        </p:txBody>
      </p:sp>
      <p:pic>
        <p:nvPicPr>
          <p:cNvPr id="5122" name="Picture 2" descr="\\192.168.0.236\營養組共用\給羅倫\1-108-109健康吃快樂動計畫\0-學校執行計畫文件(含教學PPT)\108學年度第二學期\新增資料夾\每天兩份奶&amp;天天吃早餐1090206\投影片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05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\\192.168.0.236\營養組共用\給羅倫\1-108-109健康吃快樂動計畫\0-學校執行計畫文件(含教學PPT)\108學年度第二學期\新增資料夾\每天兩份奶&amp;天天吃早餐1090206\投影片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28"/>
            <a:ext cx="9156851" cy="515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34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\\192.168.0.236\營養組共用\給羅倫\1-108-109健康吃快樂動計畫\0-學校執行計畫文件(含教學PPT)\108學年度第二學期\新增資料夾\每天兩份奶&amp;天天吃早餐1090206\投影片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14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\\192.168.0.236\營養組共用\給羅倫\1-108-109健康吃快樂動計畫\0-學校執行計畫文件(含教學PPT)\108學年度第二學期\新增資料夾\每天兩份奶&amp;天天吃早餐1090206\投影片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914"/>
            <a:ext cx="9175849" cy="516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33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\\192.168.0.236\營養組共用\給羅倫\1-108-109健康吃快樂動計畫\0-學校執行計畫文件(含教學PPT)\108學年度第二學期\新增資料夾\每天兩份奶&amp;天天吃早餐1090206\投影片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57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\\192.168.0.236\營養組共用\給羅倫\1-108-109健康吃快樂動計畫\0-學校執行計畫文件(含教學PPT)\108學年度第二學期\新增資料夾\每天兩份奶&amp;天天吃早餐1090206\投影片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29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5657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\\192.168.0.236\營養組共用\給羅倫\1-108-109健康吃快樂動計畫\0-學校執行計畫文件(含教學PPT)\108學年度第二學期\新增資料夾\每天兩份奶&amp;天天吃早餐1090206\投影片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42521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\\192.168.0.236\營養組共用\給羅倫\1-108-109健康吃快樂動計畫\0-學校執行計畫文件(含教學PPT)\108學年度第二學期\新增資料夾\每天兩份奶&amp;天天吃早餐1090206\投影片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52" y="0"/>
            <a:ext cx="914400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75576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\\192.168.0.236\營養組共用\給羅倫\1-108-109健康吃快樂動計畫\0-學校執行計畫文件(含教學PPT)\108學年度第二學期\新增資料夾\每天兩份奶&amp;天天吃早餐1090206\投影片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17909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\\192.168.0.236\營養組共用\給羅倫\1-108-109健康吃快樂動計畫\0-學校執行計畫文件(含教學PPT)\108學年度第二學期\新增資料夾\每天兩份奶&amp;天天吃早餐1090206\投影片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0" y="0"/>
            <a:ext cx="914400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32349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\\192.168.0.236\營養組共用\給羅倫\1-108-109健康吃快樂動計畫\0-學校執行計畫文件(含教學PPT)\108學年度第二學期\新增資料夾\每天兩份奶&amp;天天吃早餐1090206\投影片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28407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192.168.0.236\營養組共用\給羅倫\1-108-109健康吃快樂動計畫\0-學校執行計畫文件(含教學PPT)\108學年度第二學期\新增資料夾\每天兩份奶&amp;天天吃早餐1090206\投影片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93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\\192.168.0.236\營養組共用\給羅倫\1-108-109健康吃快樂動計畫\0-學校執行計畫文件(含教學PPT)\108學年度第二學期\新增資料夾\每天兩份奶&amp;天天吃早餐1090206\投影片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84" y="-24770"/>
            <a:ext cx="9188036" cy="516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93290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\\192.168.0.236\營養組共用\給羅倫\1-108-109健康吃快樂動計畫\0-學校執行計畫文件(含教學PPT)\108學年度第二學期\新增資料夾\每天兩份奶&amp;天天吃早餐1090206\投影片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39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52752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\\192.168.0.236\營養組共用\給羅倫\1-108-109健康吃快樂動計畫\0-學校執行計畫文件(含教學PPT)\108學年度第二學期\新增資料夾\每天兩份奶&amp;天天吃早餐1090206\投影片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0" y="14486"/>
            <a:ext cx="9118249" cy="512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2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\\192.168.0.236\營養組共用\給羅倫\1-108-109健康吃快樂動計畫\0-學校執行計畫文件(含教學PPT)\108學年度第二學期\新增資料夾\每天兩份奶&amp;天天吃早餐1090206\投影片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50"/>
            <a:ext cx="9106756" cy="512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00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\\192.168.0.236\營養組共用\給羅倫\1-108-109健康吃快樂動計畫\0-學校執行計畫文件(含教學PPT)\108學年度第二學期\新增資料夾\每天兩份奶&amp;天天吃早餐1090206\投影片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12" y="-1"/>
            <a:ext cx="9165312" cy="515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45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3" descr="\\192.168.0.236\營養組共用\給羅倫\1-108-109健康吃快樂動計畫\0-學校執行計畫文件(含教學PPT)\108學年度第二學期\新增資料夾\每天兩份奶&amp;天天吃早餐1090206\投影片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826"/>
            <a:ext cx="9193468" cy="517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29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\\192.168.0.236\營養組共用\給羅倫\1-108-109健康吃快樂動計畫\0-學校執行計畫文件(含教學PPT)\108學年度第二學期\新增資料夾\每天兩份奶&amp;天天吃早餐1090206\投影片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53" y="-32018"/>
            <a:ext cx="9200921" cy="517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95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3490" name="Picture 2" descr="\\192.168.0.236\營養組共用\給羅倫\1-108-109健康吃快樂動計畫\0-學校執行計畫文件(含教學PPT)\108學年度第二學期\新增資料夾\每天兩份奶&amp;天天吃早餐1090206\投影片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32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4514" name="Picture 2" descr="\\192.168.0.236\營養組共用\給羅倫\1-108-109健康吃快樂動計畫\0-學校執行計畫文件(含教學PPT)\108學年度第二學期\新增資料夾\每天兩份奶&amp;天天吃早餐1090206\投影片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08" y="0"/>
            <a:ext cx="9155008" cy="514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1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5538" name="Picture 2" descr="\\192.168.0.236\營養組共用\給羅倫\1-108-109健康吃快樂動計畫\0-學校執行計畫文件(含教學PPT)\108學年度第二學期\新增資料夾\每天兩份奶&amp;天天吃早餐1090206\投影片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5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89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192.168.0.236\營養組共用\給羅倫\1-108-109健康吃快樂動計畫\0-學校執行計畫文件(含教學PPT)\108學年度第二學期\新增資料夾\每天兩份奶&amp;天天吃早餐1090206\投影片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85594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6562" name="Picture 2" descr="\\192.168.0.236\營養組共用\給羅倫\1-108-109健康吃快樂動計畫\0-學校執行計畫文件(含教學PPT)\108學年度第二學期\新增資料夾\每天兩份奶&amp;天天吃早餐1090206\投影片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2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\\192.168.0.236\營養組共用\給羅倫\1-108-109健康吃快樂動計畫\0-學校執行計畫文件(含教學PPT)\108學年度第二學期\新增資料夾\每天兩份奶&amp;天天吃早餐1090206\投影片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37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\\192.168.0.236\營養組共用\給羅倫\1-108-109健康吃快樂動計畫\0-學校執行計畫文件(含教學PPT)\108學年度第二學期\新增資料夾\每天兩份奶&amp;天天吃早餐1090206\投影片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5178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\\192.168.0.236\營養組共用\給羅倫\1-108-109健康吃快樂動計畫\0-學校執行計畫文件(含教學PPT)\108學年度第二學期\新增資料夾\每天兩份奶&amp;天天吃早餐1090206\投影片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4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4159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\\192.168.0.236\營養組共用\給羅倫\1-108-109健康吃快樂動計畫\0-學校執行計畫文件(含教學PPT)\108學年度第二學期\新增資料夾\每天兩份奶&amp;天天吃早餐1090206\投影片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8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8785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\\192.168.0.236\營養組共用\給羅倫\1-108-109健康吃快樂動計畫\0-學校執行計畫文件(含教學PPT)\108學年度第二學期\新增資料夾\每天兩份奶&amp;天天吃早餐1090206\投影片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2019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\\192.168.0.236\營養組共用\給羅倫\1-108-109健康吃快樂動計畫\0-學校執行計畫文件(含教學PPT)\108學年度第二學期\新增資料夾\每天兩份奶&amp;天天吃早餐1090206\投影片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00" y="0"/>
            <a:ext cx="914400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7199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3730" name="Picture 2" descr="\\192.168.0.236\營養組共用\給羅倫\1-108-109健康吃快樂動計畫\0-學校執行計畫文件(含教學PPT)\108學年度第二學期\新增資料夾\每天兩份奶&amp;天天吃早餐1090206\投影片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89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4754" name="Picture 2" descr="\\192.168.0.236\營養組共用\給羅倫\1-108-109健康吃快樂動計畫\0-學校執行計畫文件(含教學PPT)\108學年度第二學期\新增資料夾\每天兩份奶&amp;天天吃早餐1090206\投影片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98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5778" name="Picture 2" descr="\\192.168.0.236\營養組共用\給羅倫\1-108-109健康吃快樂動計畫\0-學校執行計畫文件(含教學PPT)\108學年度第二學期\新增資料夾\每天兩份奶&amp;天天吃早餐1090206\投影片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78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192.168.0.236\營養組共用\給羅倫\1-108-109健康吃快樂動計畫\0-學校執行計畫文件(含教學PPT)\108學年度第二學期\新增資料夾\每天兩份奶&amp;天天吃早餐1090206\投影片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9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07881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6802" name="Picture 2" descr="\\192.168.0.236\營養組共用\給羅倫\1-108-109健康吃快樂動計畫\0-學校執行計畫文件(含教學PPT)\108學年度第二學期\新增資料夾\每天兩份奶&amp;天天吃早餐1090206\投影片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82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192.168.0.236\營養組共用\給羅倫\1-108-109健康吃快樂動計畫\0-學校執行計畫文件(含教學PPT)\108學年度第二學期\新增資料夾\每天兩份奶&amp;天天吃早餐1090206\投影片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79461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2"/>
</p:tagLst>
</file>

<file path=ppt/theme/theme1.xml><?xml version="1.0" encoding="utf-8"?>
<a:theme xmlns:a="http://schemas.openxmlformats.org/drawingml/2006/main" name="New Motto Template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ew Motto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Motto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Motto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Motto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Motto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Motto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Motto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2303</TotalTime>
  <Words>2210</Words>
  <Application>Microsoft Office PowerPoint</Application>
  <PresentationFormat>如螢幕大小 (16:9)</PresentationFormat>
  <Paragraphs>176</Paragraphs>
  <Slides>80</Slides>
  <Notes>71</Notes>
  <HiddenSlides>31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80</vt:i4>
      </vt:variant>
    </vt:vector>
  </HeadingPairs>
  <TitlesOfParts>
    <vt:vector size="92" baseType="lpstr">
      <vt:lpstr>Arial</vt:lpstr>
      <vt:lpstr>新細明體</vt:lpstr>
      <vt:lpstr>Calibri</vt:lpstr>
      <vt:lpstr>宋体</vt:lpstr>
      <vt:lpstr>黑体</vt:lpstr>
      <vt:lpstr>華康中圓體</vt:lpstr>
      <vt:lpstr>Calibri Light</vt:lpstr>
      <vt:lpstr>Times New Roman</vt:lpstr>
      <vt:lpstr>Wingdings</vt:lpstr>
      <vt:lpstr>華康圓體注音</vt:lpstr>
      <vt:lpstr>微軟正黑體</vt:lpstr>
      <vt:lpstr>New Motto Template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志怡</dc:creator>
  <cp:lastModifiedBy>Acer</cp:lastModifiedBy>
  <cp:revision>258</cp:revision>
  <dcterms:created xsi:type="dcterms:W3CDTF">2019-12-19T02:57:46Z</dcterms:created>
  <dcterms:modified xsi:type="dcterms:W3CDTF">2020-04-13T08:01:41Z</dcterms:modified>
</cp:coreProperties>
</file>