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81" r:id="rId17"/>
    <p:sldId id="263" r:id="rId18"/>
    <p:sldId id="262" r:id="rId19"/>
    <p:sldId id="260" r:id="rId20"/>
    <p:sldId id="261" r:id="rId21"/>
    <p:sldId id="259" r:id="rId22"/>
    <p:sldId id="276" r:id="rId23"/>
    <p:sldId id="282" r:id="rId24"/>
    <p:sldId id="277" r:id="rId25"/>
    <p:sldId id="283" r:id="rId26"/>
    <p:sldId id="278" r:id="rId27"/>
    <p:sldId id="284" r:id="rId28"/>
    <p:sldId id="279" r:id="rId29"/>
    <p:sldId id="280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B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2016/5/4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X.mp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8800" dirty="0" smtClean="0"/>
              <a:t>看見我們的海洋</a:t>
            </a:r>
            <a:endParaRPr lang="zh-TW" altLang="en-US" sz="8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3600" b="1" dirty="0" smtClean="0"/>
              <a:t>從沿海漁獲量、長期潛水研究者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的觀察資料、或是海濱四處堆累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可見的固態垃圾</a:t>
            </a:r>
            <a:r>
              <a:rPr lang="en-US" altLang="zh-TW" sz="3600" b="1" dirty="0" smtClean="0"/>
              <a:t>……</a:t>
            </a:r>
          </a:p>
          <a:p>
            <a:pPr>
              <a:buNone/>
            </a:pPr>
            <a:r>
              <a:rPr lang="zh-TW" altLang="zh-TW" sz="3600" b="1" dirty="0" smtClean="0"/>
              <a:t>我們已經毀掉了一流的海洋資源。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面對海洋，我們的確還是野蠻國家、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我們的確愧對老天的恩賜、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愧對未來子孫。</a:t>
            </a:r>
          </a:p>
          <a:p>
            <a:pPr>
              <a:buNone/>
            </a:pPr>
            <a:r>
              <a:rPr lang="zh-TW" altLang="zh-TW" sz="3600" b="1" dirty="0" smtClean="0"/>
              <a:t>當太平洋的時代真的來臨，</a:t>
            </a:r>
            <a:endParaRPr lang="en-US" altLang="zh-TW" sz="3600" b="1" dirty="0" smtClean="0"/>
          </a:p>
          <a:p>
            <a:pPr>
              <a:buNone/>
            </a:pPr>
            <a:endParaRPr lang="zh-TW" alt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343872"/>
          </a:xfrm>
        </p:spPr>
        <p:txBody>
          <a:bodyPr/>
          <a:lstStyle/>
          <a:p>
            <a:pPr>
              <a:buNone/>
            </a:pPr>
            <a:r>
              <a:rPr lang="zh-TW" altLang="zh-TW" sz="3600" b="1" dirty="0" smtClean="0"/>
              <a:t>我們是否來得及搭上這波幸運的潮水？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我們是否已經準備好邁向海洋、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跨入</a:t>
            </a:r>
            <a:r>
              <a:rPr lang="zh-TW" altLang="en-US" sz="3600" b="1" dirty="0" smtClean="0"/>
              <a:t>海</a:t>
            </a:r>
            <a:r>
              <a:rPr lang="zh-TW" altLang="zh-TW" sz="3600" b="1" dirty="0" smtClean="0"/>
              <a:t>洋，做好海洋的發展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政策與發展規劃了？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以目前狀況看來，顯然是不樂觀的</a:t>
            </a:r>
            <a:r>
              <a:rPr lang="zh-TW" altLang="zh-TW" sz="3600" b="1" dirty="0" smtClean="0"/>
              <a:t>。</a:t>
            </a:r>
          </a:p>
          <a:p>
            <a:pPr>
              <a:buNone/>
            </a:pPr>
            <a:endParaRPr lang="zh-TW" altLang="en-US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3600" b="1" dirty="0" smtClean="0"/>
              <a:t>今年初，阿瑪高斯號貨輪在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墾丁擱淺漏油事件，突顯了我們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徒具海洋國家的美名，卻少了海洋國家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處理海洋事務的能量與機制。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海洋學者專家在此事件中曾被要求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對油料污染狀況做出生態影響評估，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專家們撒手無策，因為該地原有的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海洋生態資料竟然是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貧乏到無以比對的地步。</a:t>
            </a:r>
            <a:endParaRPr lang="zh-TW" alt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3600" b="1" dirty="0" smtClean="0"/>
              <a:t>我們能掌握的海岸資料如此闕如，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我們對海洋的了解確是更為形同陌路吧。</a:t>
            </a:r>
          </a:p>
          <a:p>
            <a:pPr>
              <a:buNone/>
            </a:pPr>
            <a:r>
              <a:rPr lang="zh-TW" altLang="zh-TW" sz="3600" b="1" dirty="0" smtClean="0"/>
              <a:t>一個對海洋認知如此匱乏的國家，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將何以期待能夠對海洋資源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做出合理的規劃及運用。</a:t>
            </a:r>
          </a:p>
          <a:p>
            <a:pPr>
              <a:buNone/>
            </a:pPr>
            <a:r>
              <a:rPr lang="zh-TW" altLang="zh-TW" sz="3600" b="1" dirty="0" smtClean="0"/>
              <a:t>我們的海洋啊，像明珠蒙塵；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我們海洋子民啊，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像坐擁一室寶藏卻不懂得如何珍惜。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摘要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3600" b="1" dirty="0" smtClean="0"/>
              <a:t>作者認為台灣海域原本擁有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全球一流的海洋資源，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但在這世紀被我們無止盡的利用，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我們不但不珍惜它，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甚至還源源不絕的贈送有毒廢棄物，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作者希望大家能夠去理解海、愛護海、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親近海。</a:t>
            </a:r>
            <a:endParaRPr lang="zh-TW" alt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b="1" dirty="0" smtClean="0"/>
              <a:t>近年來海洋汙染越來越嚴重，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不僅危害海裡的動、植物，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連我們也會吃下被污染的海鮮。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我們要保護它不要再讓海洋哭泣，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環境保育是每個人的責任，</a:t>
            </a:r>
            <a:endParaRPr lang="en-US" altLang="zh-TW" sz="3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b="1" dirty="0" smtClean="0"/>
              <a:t>人類總是把大自然的一切作為理所當然，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台灣擁有這麼多可貴的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資源我們卻如此對待，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甚至把蔚藍的海洋變成了公共垃圾場，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如果我們一直破壞海洋，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它總有一天會離我們而去。</a:t>
            </a:r>
          </a:p>
          <a:p>
            <a:pPr>
              <a:buNone/>
            </a:pPr>
            <a:endParaRPr lang="zh-TW" alt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30817111257-7677513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793088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PC\Desktop\d115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圖片 4" descr="12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772816" y="-960120"/>
            <a:ext cx="11916816" cy="78181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63688" y="5301208"/>
            <a:ext cx="158417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123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60" y="1772816"/>
            <a:ext cx="2880320" cy="462721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691680" y="522920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李堃宇</a:t>
            </a:r>
            <a:endParaRPr lang="zh-TW" altLang="en-US" sz="3600" b="1" dirty="0"/>
          </a:p>
        </p:txBody>
      </p:sp>
      <p:sp>
        <p:nvSpPr>
          <p:cNvPr id="9" name="圓角矩形 8"/>
          <p:cNvSpPr/>
          <p:nvPr/>
        </p:nvSpPr>
        <p:spPr>
          <a:xfrm>
            <a:off x="6588224" y="5229200"/>
            <a:ext cx="165618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陳姿璇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44208" y="692696"/>
            <a:ext cx="2088232" cy="36004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2060"/>
                </a:solidFill>
              </a:rPr>
              <a:t>山上新聞台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1840" y="2420888"/>
            <a:ext cx="3168352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山上新聞特報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海洋專題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3" name="Picture 1" descr="C:\Users\PC\Desktop\Photo_2HE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128085"/>
          </a:xfrm>
          <a:prstGeom prst="round2Same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4" name="Picture 2" descr="C:\Users\PC\Desktop\20130228140409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632848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PPT:</a:t>
            </a:r>
            <a:r>
              <a:rPr lang="zh-TW" altLang="en-US" dirty="0" smtClean="0"/>
              <a:t> 香瑩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朗讀</a:t>
            </a:r>
            <a:r>
              <a:rPr lang="en-US" altLang="zh-TW" dirty="0" smtClean="0"/>
              <a:t>:</a:t>
            </a:r>
            <a:r>
              <a:rPr lang="zh-TW" altLang="en-US" dirty="0" smtClean="0"/>
              <a:t> 秉睿、柏辰、品璇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摘要</a:t>
            </a:r>
            <a:r>
              <a:rPr lang="en-US" altLang="zh-TW" dirty="0" smtClean="0"/>
              <a:t>:</a:t>
            </a:r>
            <a:r>
              <a:rPr lang="zh-TW" altLang="en-US" dirty="0" smtClean="0"/>
              <a:t> 玉婷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心得</a:t>
            </a:r>
            <a:r>
              <a:rPr lang="en-US" altLang="zh-TW" dirty="0" smtClean="0"/>
              <a:t>:</a:t>
            </a:r>
            <a:r>
              <a:rPr lang="zh-TW" altLang="en-US" dirty="0" smtClean="0"/>
              <a:t> 怡方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主播兼記者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 堃宇、姿璇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1648-121102150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Users\PC\Desktop\ml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600" y="1981200"/>
            <a:ext cx="6502400" cy="48768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7" name="Picture 1" descr="C:\Users\PC\Desktop\20090323-151408-fish and co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3101225_843028702469555_63892074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204578" cy="6309320"/>
          </a:xfrm>
          <a:prstGeom prst="snip2Diag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 descr="13090435_649876971827200_131184125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7380312" cy="4913179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received_97646673247227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12360" cy="686540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 descr="received_9764611191395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996" y="0"/>
            <a:ext cx="8546004" cy="5832648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13101257_489973237867710_44221610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5" y="332656"/>
            <a:ext cx="9139945" cy="6093296"/>
          </a:xfrm>
        </p:spPr>
      </p:pic>
      <p:pic>
        <p:nvPicPr>
          <p:cNvPr id="7" name="圖片 6" descr="13081643_489973241201043_595793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096" y="476333"/>
            <a:ext cx="7669360" cy="511290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received_97646852913876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800943" cy="551723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 descr="received_9764673424722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94" y="1484784"/>
            <a:ext cx="6667635" cy="48965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圖片 6" descr="received_9764669224722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7917" y="0"/>
            <a:ext cx="7776083" cy="5877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 descr="received_97646852913876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144" y="607474"/>
            <a:ext cx="7704856" cy="6250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3115735_490310257834008_150359339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37665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 descr="received_9825766285361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48672" y="476672"/>
            <a:ext cx="12097344" cy="6139402"/>
          </a:xfrm>
          <a:prstGeom prst="rect">
            <a:avLst/>
          </a:prstGeom>
        </p:spPr>
      </p:pic>
      <p:pic>
        <p:nvPicPr>
          <p:cNvPr id="8" name="圖片 7" descr="下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013361"/>
            <a:ext cx="9209680" cy="457587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 descr="13090360_490310427833991_173330894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1392" y="2492896"/>
            <a:ext cx="5472608" cy="39037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直線單箭頭接點 8"/>
          <p:cNvCxnSpPr/>
          <p:nvPr/>
        </p:nvCxnSpPr>
        <p:spPr>
          <a:xfrm flipH="1">
            <a:off x="7020272" y="2996952"/>
            <a:ext cx="4320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380312" y="2708920"/>
            <a:ext cx="12961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牙膏蓋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396319" cy="6858000"/>
          </a:xfrm>
        </p:spPr>
      </p:pic>
      <p:sp>
        <p:nvSpPr>
          <p:cNvPr id="5" name="矩形 4"/>
          <p:cNvSpPr/>
          <p:nvPr/>
        </p:nvSpPr>
        <p:spPr>
          <a:xfrm>
            <a:off x="1619672" y="2708920"/>
            <a:ext cx="5616624" cy="720080"/>
          </a:xfrm>
          <a:prstGeom prst="rect">
            <a:avLst/>
          </a:prstGeom>
          <a:solidFill>
            <a:srgbClr val="131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山 上 晨 間 新 聞</a:t>
            </a:r>
            <a:endParaRPr lang="zh-TW" altLang="en-US" sz="2800" b="1" dirty="0"/>
          </a:p>
        </p:txBody>
      </p:sp>
      <p:sp>
        <p:nvSpPr>
          <p:cNvPr id="6" name="橢圓 5"/>
          <p:cNvSpPr/>
          <p:nvPr/>
        </p:nvSpPr>
        <p:spPr>
          <a:xfrm rot="684982">
            <a:off x="2876660" y="1344175"/>
            <a:ext cx="2781936" cy="940228"/>
          </a:xfrm>
          <a:prstGeom prst="ellipse">
            <a:avLst/>
          </a:prstGeom>
          <a:solidFill>
            <a:srgbClr val="131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SHAN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SHANG</a:t>
            </a:r>
            <a:endParaRPr lang="zh-TW" altLang="en-US" sz="2000" b="1" dirty="0"/>
          </a:p>
        </p:txBody>
      </p:sp>
      <p:sp>
        <p:nvSpPr>
          <p:cNvPr id="7" name="圓角矩形 6"/>
          <p:cNvSpPr/>
          <p:nvPr/>
        </p:nvSpPr>
        <p:spPr>
          <a:xfrm>
            <a:off x="1547664" y="4077072"/>
            <a:ext cx="5832648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謝謝收看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04248" y="5517232"/>
            <a:ext cx="1296144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372200" y="0"/>
            <a:ext cx="3240360" cy="26064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七角星形 5">
            <a:hlinkClick r:id="rId2" action="ppaction://hlinkfile"/>
          </p:cNvPr>
          <p:cNvSpPr/>
          <p:nvPr/>
        </p:nvSpPr>
        <p:spPr>
          <a:xfrm>
            <a:off x="3203848" y="3140968"/>
            <a:ext cx="2808312" cy="1728192"/>
          </a:xfrm>
          <a:prstGeom prst="star7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影片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 descr="thank-you-wrasse-575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56992"/>
          </a:xfrm>
          <a:prstGeom prst="rect">
            <a:avLst/>
          </a:prstGeom>
        </p:spPr>
      </p:pic>
      <p:pic>
        <p:nvPicPr>
          <p:cNvPr id="6" name="內容版面配置區 5" descr="sea-tutrle-thank-yo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86" y="3140968"/>
            <a:ext cx="9142114" cy="37170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文章朗讀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摘要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心得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新聞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影片欣賞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文章朗讀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911824"/>
          </a:xfrm>
        </p:spPr>
        <p:txBody>
          <a:bodyPr/>
          <a:lstStyle/>
          <a:p>
            <a:pPr>
              <a:buNone/>
            </a:pPr>
            <a:r>
              <a:rPr lang="zh-TW" altLang="zh-TW" sz="3600" b="1" dirty="0" smtClean="0"/>
              <a:t>台灣位於北太平洋西岸，以</a:t>
            </a:r>
            <a:r>
              <a:rPr lang="en-US" altLang="zh-TW" sz="3600" b="1" dirty="0" smtClean="0"/>
              <a:t>1,140</a:t>
            </a:r>
            <a:r>
              <a:rPr lang="zh-TW" altLang="zh-TW" sz="3600" b="1" dirty="0" smtClean="0"/>
              <a:t>公里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海岸線為海洋</a:t>
            </a:r>
            <a:r>
              <a:rPr lang="zh-TW" altLang="en-US" sz="3600" b="1" dirty="0" smtClean="0"/>
              <a:t>所</a:t>
            </a:r>
            <a:r>
              <a:rPr lang="zh-TW" altLang="zh-TW" sz="3600" b="1" dirty="0" smtClean="0"/>
              <a:t>包圍，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北連琉球島弧、南接呂宋火山島弧，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面對深邃、寬闊的太平洋西岸海盆，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連手形成恢宏的大洋氣勢。無論戰略地位</a:t>
            </a:r>
            <a:r>
              <a:rPr lang="zh-TW" altLang="en-US" sz="3600" b="1" dirty="0" smtClean="0"/>
              <a:t>、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海運交通或海域資源，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台灣都算是處於關鍵樞紐的地位。</a:t>
            </a:r>
          </a:p>
          <a:p>
            <a:endParaRPr lang="zh-TW" alt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3600" b="1" dirty="0" smtClean="0"/>
              <a:t>台灣這座大島受北赤道洋流（黑潮）、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大陸沿岸流（親潮）及西南季風吹送流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（南中國海洋流）三股主要洋流交互作用，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又位居全球最大的大陸棚東緣及海洋生物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資源最豐富的東印度群島北緣，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台灣海域可說是擁有全球一流的海洋資源。</a:t>
            </a:r>
          </a:p>
          <a:p>
            <a:pPr>
              <a:buNone/>
            </a:pPr>
            <a:endParaRPr lang="zh-TW" alt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479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zh-TW" sz="3600" b="1" dirty="0" smtClean="0"/>
              <a:t>數據資料顯示，</a:t>
            </a:r>
            <a:endParaRPr lang="en-US" altLang="zh-TW" sz="3600" b="1" dirty="0" smtClean="0"/>
          </a:p>
          <a:p>
            <a:pPr algn="ctr">
              <a:buNone/>
            </a:pPr>
            <a:r>
              <a:rPr lang="zh-TW" altLang="zh-TW" sz="3600" b="1" dirty="0" smtClean="0"/>
              <a:t>台灣海域被記錄魚類種類</a:t>
            </a:r>
            <a:endParaRPr lang="en-US" altLang="zh-TW" sz="3600" b="1" dirty="0" smtClean="0"/>
          </a:p>
          <a:p>
            <a:pPr algn="ctr">
              <a:buNone/>
            </a:pPr>
            <a:r>
              <a:rPr lang="zh-TW" altLang="zh-TW" sz="3600" b="1" dirty="0" smtClean="0"/>
              <a:t>佔全球十分之一強、</a:t>
            </a:r>
            <a:endParaRPr lang="en-US" altLang="zh-TW" sz="3600" b="1" dirty="0" smtClean="0"/>
          </a:p>
          <a:p>
            <a:pPr algn="ctr">
              <a:buNone/>
            </a:pPr>
            <a:r>
              <a:rPr lang="zh-TW" altLang="zh-TW" sz="3600" b="1" dirty="0" smtClean="0"/>
              <a:t>至少有四分之一到三分</a:t>
            </a:r>
            <a:endParaRPr lang="en-US" altLang="zh-TW" sz="3600" b="1" dirty="0" smtClean="0"/>
          </a:p>
          <a:p>
            <a:pPr algn="ctr">
              <a:buNone/>
            </a:pPr>
            <a:r>
              <a:rPr lang="zh-TW" altLang="zh-TW" sz="3600" b="1" dirty="0" smtClean="0"/>
              <a:t>之一的鯨類動物</a:t>
            </a:r>
            <a:endParaRPr lang="en-US" altLang="zh-TW" sz="3600" b="1" dirty="0" smtClean="0"/>
          </a:p>
          <a:p>
            <a:pPr algn="ctr">
              <a:buNone/>
            </a:pPr>
            <a:r>
              <a:rPr lang="zh-TW" altLang="zh-TW" sz="3600" b="1" dirty="0" smtClean="0"/>
              <a:t>在台灣海域出沒，</a:t>
            </a:r>
            <a:endParaRPr lang="en-US" altLang="zh-TW" sz="3600" b="1" dirty="0" smtClean="0"/>
          </a:p>
          <a:p>
            <a:pPr algn="ctr">
              <a:buNone/>
            </a:pPr>
            <a:r>
              <a:rPr lang="zh-TW" altLang="zh-TW" sz="3600" b="1" dirty="0" smtClean="0"/>
              <a:t>至少一半以上的海龜</a:t>
            </a:r>
            <a:endParaRPr lang="en-US" altLang="zh-TW" sz="3600" b="1" dirty="0" smtClean="0"/>
          </a:p>
          <a:p>
            <a:pPr algn="ctr">
              <a:buNone/>
            </a:pPr>
            <a:r>
              <a:rPr lang="zh-TW" altLang="zh-TW" sz="3600" b="1" dirty="0" smtClean="0"/>
              <a:t>種類曾在台灣海域被看到。</a:t>
            </a:r>
            <a:endParaRPr lang="en-US" altLang="zh-TW" sz="3600" b="1" dirty="0" smtClean="0"/>
          </a:p>
          <a:p>
            <a:pPr algn="ctr">
              <a:buNone/>
            </a:pPr>
            <a:r>
              <a:rPr lang="zh-TW" altLang="zh-TW" sz="3600" b="1" dirty="0" smtClean="0"/>
              <a:t>無論物種的多樣性及物種數量，</a:t>
            </a:r>
            <a:endParaRPr lang="en-US" altLang="zh-TW" sz="3600" b="1" dirty="0" smtClean="0"/>
          </a:p>
          <a:p>
            <a:pPr algn="ctr">
              <a:buNone/>
            </a:pPr>
            <a:r>
              <a:rPr lang="zh-TW" altLang="zh-TW" sz="3600" b="1" dirty="0" smtClean="0"/>
              <a:t>台灣海域都曾像是熱帶花園般豐碩。</a:t>
            </a:r>
            <a:endParaRPr lang="zh-TW" altLang="en-US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5536" y="69269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b="1" dirty="0" smtClean="0"/>
              <a:t>面對老天的恩賜，</a:t>
            </a:r>
            <a:endParaRPr lang="en-US" altLang="zh-TW" sz="3600" b="1" dirty="0" smtClean="0"/>
          </a:p>
          <a:p>
            <a:r>
              <a:rPr lang="zh-TW" altLang="zh-TW" sz="3600" b="1" dirty="0" smtClean="0"/>
              <a:t>或是面對未來全球發展重心的挪移，</a:t>
            </a:r>
            <a:endParaRPr lang="en-US" altLang="zh-TW" sz="3600" b="1" dirty="0" smtClean="0"/>
          </a:p>
          <a:p>
            <a:r>
              <a:rPr lang="zh-TW" altLang="zh-TW" sz="3600" b="1" dirty="0" smtClean="0"/>
              <a:t>台灣即將面對一個向海洋發展的機會。先天地理優勢及優渥天然資源，</a:t>
            </a:r>
            <a:endParaRPr lang="en-US" altLang="zh-TW" sz="3600" b="1" dirty="0" smtClean="0"/>
          </a:p>
          <a:p>
            <a:r>
              <a:rPr lang="zh-TW" altLang="zh-TW" sz="3600" b="1" dirty="0" smtClean="0"/>
              <a:t>台灣曾經擁有一等一的發展條件及潛力。</a:t>
            </a:r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95536" y="3789040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b="1" dirty="0" smtClean="0"/>
              <a:t>可惜過去台灣受長期政治戒嚴及傳統大陸型意識型態的影響，</a:t>
            </a:r>
            <a:endParaRPr lang="en-US" altLang="zh-TW" sz="3600" b="1" dirty="0" smtClean="0"/>
          </a:p>
          <a:p>
            <a:r>
              <a:rPr lang="zh-TW" altLang="zh-TW" sz="3600" b="1" dirty="0" smtClean="0"/>
              <a:t>我們不親海、不懂海、甚至畏怯海。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3600" b="1" dirty="0" smtClean="0"/>
              <a:t>台灣海洋環境生態及資源，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近百年來在不知不覺中受盡了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我們的蹂躪與荼毒。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濫採濫捕－－從最小的勿魚仔魚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吃到最大的鯨鯊，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從淺海珊瑚礁魚類抓到深海底棲魚類，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我們無知無覺地扼殺了我們的海洋生機。</a:t>
            </a:r>
          </a:p>
          <a:p>
            <a:pPr>
              <a:buNone/>
            </a:pPr>
            <a:endParaRPr lang="zh-TW" alt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zh-TW" sz="3600" b="1" dirty="0" smtClean="0"/>
              <a:t>從島嶼源源不絕排放有毒的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液態及固態廢棄物－－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我們的污水處理率才百分之三點六，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相較於印尼的百分之四十、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菲律賓及泰國的百分之四十二、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馬來西亞的百分之二十五，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從污水處理這件事上，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可以窺見我們對於海洋永續命脈的思考，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zh-TW" sz="3600" b="1" dirty="0" smtClean="0"/>
              <a:t>還遠遠落後東南亞許多國家。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873</TotalTime>
  <Words>870</Words>
  <Application>Microsoft Office PowerPoint</Application>
  <PresentationFormat>如螢幕大小 (4:3)</PresentationFormat>
  <Paragraphs>119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流線</vt:lpstr>
      <vt:lpstr>看見我們的海洋</vt:lpstr>
      <vt:lpstr>成員</vt:lpstr>
      <vt:lpstr>大綱</vt:lpstr>
      <vt:lpstr>文章朗讀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摘要</vt:lpstr>
      <vt:lpstr>心得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看見我們的海洋</dc:title>
  <dc:creator>hank</dc:creator>
  <cp:lastModifiedBy>Win7User</cp:lastModifiedBy>
  <cp:revision>37</cp:revision>
  <dcterms:created xsi:type="dcterms:W3CDTF">2016-04-28T10:50:09Z</dcterms:created>
  <dcterms:modified xsi:type="dcterms:W3CDTF">2016-05-04T05:56:04Z</dcterms:modified>
</cp:coreProperties>
</file>