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71" r:id="rId10"/>
    <p:sldId id="263" r:id="rId11"/>
    <p:sldId id="264" r:id="rId12"/>
    <p:sldId id="275" r:id="rId13"/>
    <p:sldId id="265" r:id="rId14"/>
    <p:sldId id="272" r:id="rId15"/>
    <p:sldId id="266" r:id="rId16"/>
    <p:sldId id="274" r:id="rId17"/>
    <p:sldId id="276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2A3A"/>
    <a:srgbClr val="19C4F9"/>
    <a:srgbClr val="C28BDB"/>
    <a:srgbClr val="FF66CC"/>
    <a:srgbClr val="FF66FF"/>
    <a:srgbClr val="00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4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6760-18BF-4CF7-B4C9-9A369C900C80}" type="datetimeFigureOut">
              <a:rPr lang="zh-TW" altLang="en-US" smtClean="0"/>
              <a:pPr/>
              <a:t>2014/5/14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BA51-5DC0-4367-ABFD-47E00D143E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6760-18BF-4CF7-B4C9-9A369C900C80}" type="datetimeFigureOut">
              <a:rPr lang="zh-TW" altLang="en-US" smtClean="0"/>
              <a:pPr/>
              <a:t>2014/5/14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BA51-5DC0-4367-ABFD-47E00D143E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6760-18BF-4CF7-B4C9-9A369C900C80}" type="datetimeFigureOut">
              <a:rPr lang="zh-TW" altLang="en-US" smtClean="0"/>
              <a:pPr/>
              <a:t>2014/5/14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BA51-5DC0-4367-ABFD-47E00D143E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6760-18BF-4CF7-B4C9-9A369C900C80}" type="datetimeFigureOut">
              <a:rPr lang="zh-TW" altLang="en-US" smtClean="0"/>
              <a:pPr/>
              <a:t>2014/5/14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BA51-5DC0-4367-ABFD-47E00D143E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6760-18BF-4CF7-B4C9-9A369C900C80}" type="datetimeFigureOut">
              <a:rPr lang="zh-TW" altLang="en-US" smtClean="0"/>
              <a:pPr/>
              <a:t>2014/5/14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BA51-5DC0-4367-ABFD-47E00D143E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6760-18BF-4CF7-B4C9-9A369C900C80}" type="datetimeFigureOut">
              <a:rPr lang="zh-TW" altLang="en-US" smtClean="0"/>
              <a:pPr/>
              <a:t>2014/5/14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BA51-5DC0-4367-ABFD-47E00D143E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6760-18BF-4CF7-B4C9-9A369C900C80}" type="datetimeFigureOut">
              <a:rPr lang="zh-TW" altLang="en-US" smtClean="0"/>
              <a:pPr/>
              <a:t>2014/5/14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BA51-5DC0-4367-ABFD-47E00D143E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6760-18BF-4CF7-B4C9-9A369C900C80}" type="datetimeFigureOut">
              <a:rPr lang="zh-TW" altLang="en-US" smtClean="0"/>
              <a:pPr/>
              <a:t>2014/5/14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BA51-5DC0-4367-ABFD-47E00D143E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6760-18BF-4CF7-B4C9-9A369C900C80}" type="datetimeFigureOut">
              <a:rPr lang="zh-TW" altLang="en-US" smtClean="0"/>
              <a:pPr/>
              <a:t>2014/5/14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BA51-5DC0-4367-ABFD-47E00D143E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6760-18BF-4CF7-B4C9-9A369C900C80}" type="datetimeFigureOut">
              <a:rPr lang="zh-TW" altLang="en-US" smtClean="0"/>
              <a:pPr/>
              <a:t>2014/5/14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BA51-5DC0-4367-ABFD-47E00D143E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6760-18BF-4CF7-B4C9-9A369C900C80}" type="datetimeFigureOut">
              <a:rPr lang="zh-TW" altLang="en-US" smtClean="0"/>
              <a:pPr/>
              <a:t>2014/5/14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BA51-5DC0-4367-ABFD-47E00D143E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3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06760-18BF-4CF7-B4C9-9A369C900C80}" type="datetimeFigureOut">
              <a:rPr lang="zh-TW" altLang="en-US" smtClean="0"/>
              <a:pPr/>
              <a:t>2014/5/14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CBA51-5DC0-4367-ABFD-47E00D143E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000131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華康兒風體W4(P)" pitchFamily="34" charset="-120"/>
                <a:ea typeface="華康POP1體W7" pitchFamily="49" charset="-120"/>
              </a:rPr>
              <a:t>做自己的貴人</a:t>
            </a:r>
            <a:endParaRPr lang="zh-TW" altLang="en-US" dirty="0">
              <a:latin typeface="華康兒風體W4(P)" pitchFamily="34" charset="-120"/>
              <a:ea typeface="華康POP1體W7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357222" y="1285860"/>
            <a:ext cx="8358246" cy="5357826"/>
          </a:xfrm>
        </p:spPr>
        <p:txBody>
          <a:bodyPr>
            <a:noAutofit/>
          </a:bodyPr>
          <a:lstStyle/>
          <a:p>
            <a:r>
              <a:rPr lang="zh-TW" altLang="en-US" sz="4400" i="1" dirty="0" smtClean="0">
                <a:solidFill>
                  <a:srgbClr val="7030A0"/>
                </a:solidFill>
                <a:latin typeface="華康娃娃體W7(P)" pitchFamily="82" charset="-120"/>
                <a:ea typeface="華康娃娃體W7(P)" pitchFamily="82" charset="-120"/>
              </a:rPr>
              <a:t>組員</a:t>
            </a:r>
            <a:r>
              <a:rPr lang="zh-TW" altLang="en-US" sz="4400" dirty="0" smtClean="0">
                <a:solidFill>
                  <a:srgbClr val="7030A0"/>
                </a:solidFill>
                <a:latin typeface="華康娃娃體W7(P)" pitchFamily="82" charset="-120"/>
                <a:ea typeface="華康娃娃體W7(P)" pitchFamily="82" charset="-120"/>
              </a:rPr>
              <a:t>：陳亮綺　　凃宜妏　</a:t>
            </a:r>
            <a:endParaRPr lang="en-US" altLang="zh-TW" sz="4400" dirty="0" smtClean="0">
              <a:solidFill>
                <a:srgbClr val="7030A0"/>
              </a:solidFill>
              <a:latin typeface="華康娃娃體W7(P)" pitchFamily="82" charset="-120"/>
              <a:ea typeface="華康娃娃體W7(P)" pitchFamily="82" charset="-120"/>
            </a:endParaRPr>
          </a:p>
          <a:p>
            <a:r>
              <a:rPr lang="zh-TW" altLang="en-US" sz="4400" dirty="0" smtClean="0">
                <a:solidFill>
                  <a:srgbClr val="7030A0"/>
                </a:solidFill>
                <a:latin typeface="華康娃娃體W7(P)" pitchFamily="82" charset="-120"/>
                <a:ea typeface="華康娃娃體W7(P)" pitchFamily="82" charset="-120"/>
              </a:rPr>
              <a:t>　　　</a:t>
            </a:r>
            <a:r>
              <a:rPr lang="zh-TW" altLang="en-US" sz="4400" dirty="0" smtClean="0">
                <a:solidFill>
                  <a:srgbClr val="7030A0"/>
                </a:solidFill>
                <a:latin typeface="華康娃娃體W7(P)" pitchFamily="82" charset="-120"/>
                <a:ea typeface="華康娃娃體W7(P)" pitchFamily="82" charset="-120"/>
              </a:rPr>
              <a:t>陳</a:t>
            </a:r>
            <a:r>
              <a:rPr lang="zh-TW" altLang="en-US" sz="4400" dirty="0" smtClean="0">
                <a:solidFill>
                  <a:srgbClr val="7030A0"/>
                </a:solidFill>
                <a:latin typeface="華康娃娃體W7(P)" pitchFamily="82" charset="-120"/>
                <a:ea typeface="華康娃娃體W7(P)" pitchFamily="82" charset="-120"/>
              </a:rPr>
              <a:t>佳旻　　</a:t>
            </a:r>
            <a:r>
              <a:rPr lang="zh-TW" altLang="en-US" sz="4400" dirty="0" smtClean="0">
                <a:solidFill>
                  <a:srgbClr val="7030A0"/>
                </a:solidFill>
                <a:latin typeface="華康娃娃體W7(P)" pitchFamily="82" charset="-120"/>
                <a:ea typeface="華康娃娃體W7(P)" pitchFamily="82" charset="-120"/>
              </a:rPr>
              <a:t>鄭安村</a:t>
            </a:r>
            <a:endParaRPr lang="en-US" altLang="zh-TW" sz="4400" dirty="0" smtClean="0">
              <a:solidFill>
                <a:srgbClr val="7030A0"/>
              </a:solidFill>
              <a:latin typeface="華康娃娃體W7(P)" pitchFamily="82" charset="-120"/>
              <a:ea typeface="華康娃娃體W7(P)" pitchFamily="82" charset="-120"/>
            </a:endParaRPr>
          </a:p>
          <a:p>
            <a:r>
              <a:rPr lang="zh-TW" altLang="en-US" sz="4400" dirty="0" smtClean="0">
                <a:solidFill>
                  <a:srgbClr val="7030A0"/>
                </a:solidFill>
                <a:latin typeface="華康娃娃體W7(P)" pitchFamily="82" charset="-120"/>
                <a:ea typeface="華康娃娃體W7(P)" pitchFamily="82" charset="-120"/>
              </a:rPr>
              <a:t>　　　黃俋勝　　楊欣蓓　　　　　</a:t>
            </a:r>
            <a:endParaRPr lang="en-US" altLang="zh-TW" sz="4400" dirty="0" smtClean="0">
              <a:solidFill>
                <a:srgbClr val="7030A0"/>
              </a:solidFill>
              <a:latin typeface="華康娃娃體W7(P)" pitchFamily="82" charset="-120"/>
              <a:ea typeface="華康娃娃體W7(P)" pitchFamily="82" charset="-120"/>
            </a:endParaRPr>
          </a:p>
          <a:p>
            <a:r>
              <a:rPr lang="zh-TW" altLang="en-US" sz="4400" dirty="0" smtClean="0">
                <a:solidFill>
                  <a:srgbClr val="7030A0"/>
                </a:solidFill>
                <a:latin typeface="華康娃娃體W7(P)" pitchFamily="82" charset="-120"/>
                <a:ea typeface="華康娃娃體W7(P)" pitchFamily="82" charset="-120"/>
              </a:rPr>
              <a:t>　　　田雅璇　　</a:t>
            </a:r>
            <a:r>
              <a:rPr lang="zh-TW" altLang="en-US" sz="4400" dirty="0" smtClean="0">
                <a:solidFill>
                  <a:srgbClr val="7030A0"/>
                </a:solidFill>
                <a:latin typeface="華康娃娃體W7(P)" pitchFamily="82" charset="-120"/>
                <a:ea typeface="華康娃娃體W7(P)" pitchFamily="82" charset="-120"/>
              </a:rPr>
              <a:t>李怡萱</a:t>
            </a:r>
            <a:endParaRPr lang="en-US" altLang="zh-TW" sz="4400" dirty="0" smtClean="0">
              <a:solidFill>
                <a:srgbClr val="7030A0"/>
              </a:solidFill>
              <a:latin typeface="華康娃娃體W7(P)" pitchFamily="82" charset="-120"/>
              <a:ea typeface="華康娃娃體W7(P)" pitchFamily="82" charset="-120"/>
            </a:endParaRPr>
          </a:p>
          <a:p>
            <a:r>
              <a:rPr lang="zh-TW" altLang="en-US" sz="4400" dirty="0" smtClean="0">
                <a:solidFill>
                  <a:srgbClr val="7030A0"/>
                </a:solidFill>
                <a:latin typeface="華康娃娃體W7(P)" pitchFamily="82" charset="-120"/>
                <a:ea typeface="華康娃娃體W7(P)" pitchFamily="82" charset="-120"/>
              </a:rPr>
              <a:t>         劉玫秀      楊捷羽</a:t>
            </a:r>
            <a:r>
              <a:rPr lang="zh-TW" altLang="en-US" sz="4400" dirty="0" smtClean="0">
                <a:solidFill>
                  <a:srgbClr val="7030A0"/>
                </a:solidFill>
                <a:latin typeface="華康娃娃體W7(P)" pitchFamily="82" charset="-120"/>
                <a:ea typeface="華康娃娃體W7(P)" pitchFamily="82" charset="-120"/>
              </a:rPr>
              <a:t>　</a:t>
            </a:r>
            <a:endParaRPr lang="en-US" altLang="zh-TW" sz="4400" dirty="0" smtClean="0">
              <a:solidFill>
                <a:srgbClr val="7030A0"/>
              </a:solidFill>
              <a:latin typeface="華康娃娃體W7(P)" pitchFamily="82" charset="-120"/>
              <a:ea typeface="華康娃娃體W7(P)" pitchFamily="82" charset="-120"/>
            </a:endParaRPr>
          </a:p>
          <a:p>
            <a:r>
              <a:rPr lang="zh-TW" altLang="en-US" sz="4400" dirty="0" smtClean="0">
                <a:solidFill>
                  <a:srgbClr val="7030A0"/>
                </a:solidFill>
                <a:latin typeface="華康娃娃體W7(P)" pitchFamily="82" charset="-120"/>
                <a:ea typeface="華康娃娃體W7(P)" pitchFamily="82" charset="-120"/>
              </a:rPr>
              <a:t>　　</a:t>
            </a:r>
            <a:r>
              <a:rPr lang="zh-TW" altLang="en-US" sz="4400" dirty="0" smtClean="0">
                <a:solidFill>
                  <a:srgbClr val="7030A0"/>
                </a:solidFill>
                <a:latin typeface="華康娃娃體W7(P)" pitchFamily="82" charset="-120"/>
                <a:ea typeface="華康娃娃體W7(P)" pitchFamily="82" charset="-120"/>
              </a:rPr>
              <a:t>  </a:t>
            </a:r>
            <a:r>
              <a:rPr lang="zh-TW" altLang="en-US" sz="4400" dirty="0" smtClean="0">
                <a:solidFill>
                  <a:srgbClr val="7030A0"/>
                </a:solidFill>
                <a:latin typeface="華康娃娃體W7(P)" pitchFamily="82" charset="-120"/>
                <a:ea typeface="華康娃娃體W7(P)" pitchFamily="82" charset="-120"/>
              </a:rPr>
              <a:t>梁展榮</a:t>
            </a:r>
            <a:endParaRPr lang="en-US" altLang="zh-TW" sz="4400" dirty="0" smtClean="0">
              <a:solidFill>
                <a:srgbClr val="7030A0"/>
              </a:solidFill>
              <a:latin typeface="華康娃娃體W7(P)" pitchFamily="82" charset="-120"/>
              <a:ea typeface="華康娃娃體W7(P)" pitchFamily="82" charset="-120"/>
            </a:endParaRPr>
          </a:p>
          <a:p>
            <a:r>
              <a:rPr lang="zh-TW" altLang="en-US" sz="4400" dirty="0" smtClean="0">
                <a:solidFill>
                  <a:srgbClr val="7030A0"/>
                </a:solidFill>
                <a:latin typeface="華康娃娃體W7(P)" pitchFamily="82" charset="-120"/>
                <a:ea typeface="華康娃娃體W7(P)" pitchFamily="82" charset="-120"/>
              </a:rPr>
              <a:t>　　　　　　　　　　</a:t>
            </a:r>
            <a:endParaRPr lang="en-US" altLang="zh-TW" sz="4400" dirty="0" smtClean="0">
              <a:solidFill>
                <a:srgbClr val="7030A0"/>
              </a:solidFill>
              <a:latin typeface="華康娃娃體W7(P)" pitchFamily="82" charset="-120"/>
              <a:ea typeface="華康娃娃體W7(P)" pitchFamily="82" charset="-120"/>
            </a:endParaRPr>
          </a:p>
          <a:p>
            <a:r>
              <a:rPr lang="zh-TW" altLang="en-US" sz="4400" dirty="0" smtClean="0">
                <a:solidFill>
                  <a:srgbClr val="7030A0"/>
                </a:solidFill>
                <a:latin typeface="華康娃娃體W7(P)" pitchFamily="82" charset="-120"/>
                <a:ea typeface="華康娃娃體W7(P)" pitchFamily="82" charset="-120"/>
              </a:rPr>
              <a:t>　</a:t>
            </a:r>
            <a:r>
              <a:rPr lang="zh-TW" altLang="en-US" sz="2800" dirty="0" smtClean="0">
                <a:solidFill>
                  <a:srgbClr val="7030A0"/>
                </a:solidFill>
                <a:latin typeface="華康娃娃體W7(P)" pitchFamily="82" charset="-120"/>
                <a:ea typeface="華康娃娃體W7(P)" pitchFamily="82" charset="-120"/>
              </a:rPr>
              <a:t>　　　　　　　　　　　　　　　　　</a:t>
            </a:r>
            <a:endParaRPr lang="en-US" altLang="zh-TW" sz="2800" dirty="0" smtClean="0">
              <a:solidFill>
                <a:srgbClr val="7030A0"/>
              </a:solidFill>
              <a:latin typeface="華康娃娃體W7(P)" pitchFamily="82" charset="-120"/>
              <a:ea typeface="華康娃娃體W7(P)" pitchFamily="82" charset="-120"/>
            </a:endParaRPr>
          </a:p>
          <a:p>
            <a:r>
              <a:rPr lang="zh-TW" altLang="en-US" sz="2800" dirty="0" smtClean="0">
                <a:solidFill>
                  <a:srgbClr val="7030A0"/>
                </a:solidFill>
                <a:latin typeface="華康娃娃體W7(P)" pitchFamily="82" charset="-120"/>
                <a:ea typeface="華康娃娃體W7(P)" pitchFamily="82" charset="-120"/>
              </a:rPr>
              <a:t>　　　　</a:t>
            </a:r>
            <a:endParaRPr lang="zh-TW" altLang="en-US" sz="2800" dirty="0">
              <a:solidFill>
                <a:srgbClr val="7030A0"/>
              </a:solidFill>
              <a:latin typeface="華康娃娃體W7(P)" pitchFamily="82" charset="-120"/>
              <a:ea typeface="華康娃娃體W7(P)" pitchFamily="82" charset="-120"/>
            </a:endParaRPr>
          </a:p>
        </p:txBody>
      </p:sp>
      <p:pic>
        <p:nvPicPr>
          <p:cNvPr id="1026" name="Picture 2" descr="C:\Users\user\AppData\Local\Microsoft\Windows\Temporary Internet Files\Content.IE5\X3LD6BRE\MC90034485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6817" y="5207508"/>
            <a:ext cx="1237183" cy="16504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/>
          <a:lstStyle/>
          <a:p>
            <a:r>
              <a:rPr lang="zh-TW" altLang="en-US" dirty="0" smtClean="0">
                <a:ea typeface="華康POP1體W7" pitchFamily="49" charset="-120"/>
              </a:rPr>
              <a:t>摘要－雅璇</a:t>
            </a:r>
            <a:endParaRPr lang="zh-TW" altLang="en-US" dirty="0">
              <a:ea typeface="華康POP1體W7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2910" y="1357298"/>
            <a:ext cx="7858180" cy="4786346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這位服務生將心比心地對待老夫婦，不讓他們兩位受到一點風雨，並且很大方的將自己的房間借給老夫婦，也不求回報，最後老夫婦給他一個大大的回報</a:t>
            </a:r>
            <a:r>
              <a:rPr lang="en-US" altLang="zh-TW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—</a:t>
            </a:r>
            <a:r>
              <a:rPr lang="zh-TW" alt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讓他經營紐約的知名飯店。</a:t>
            </a:r>
            <a:endParaRPr lang="en-US" altLang="zh-TW" sz="4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r>
              <a:rPr lang="zh-TW" altLang="en-US" dirty="0" smtClean="0">
                <a:latin typeface="華康娃娃體W7(P)" pitchFamily="82" charset="-120"/>
                <a:ea typeface="華康娃娃體W7(P)" pitchFamily="82" charset="-120"/>
              </a:rPr>
              <a:t>心得－玫秀</a:t>
            </a:r>
            <a:endParaRPr lang="zh-TW" altLang="en-US" dirty="0">
              <a:latin typeface="華康娃娃體W7(P)" pitchFamily="82" charset="-120"/>
              <a:ea typeface="華康娃娃體W7(P)" pitchFamily="82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00034" y="1357298"/>
            <a:ext cx="8358246" cy="521497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zh-TW" altLang="en-US" sz="3500" dirty="0" smtClean="0">
                <a:solidFill>
                  <a:schemeClr val="tx1"/>
                </a:solidFill>
              </a:rPr>
              <a:t>俋勝說：學習對每一次的機會都很感恩。</a:t>
            </a:r>
            <a:endParaRPr lang="en-US" altLang="zh-TW" sz="3500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sz="3500" dirty="0" smtClean="0">
                <a:solidFill>
                  <a:schemeClr val="tx1"/>
                </a:solidFill>
              </a:rPr>
              <a:t>修源說：命運是不等人的。 </a:t>
            </a:r>
            <a:endParaRPr lang="en-US" altLang="zh-TW" sz="3500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sz="3500" dirty="0" smtClean="0">
                <a:solidFill>
                  <a:schemeClr val="tx1"/>
                </a:solidFill>
              </a:rPr>
              <a:t>宜妏說：你的態度決定你的人生做自己的貴人</a:t>
            </a:r>
            <a:endParaRPr lang="en-US" altLang="zh-TW" sz="3500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sz="3500" dirty="0" smtClean="0">
                <a:solidFill>
                  <a:schemeClr val="tx1"/>
                </a:solidFill>
              </a:rPr>
              <a:t>安村說：機會是不等人的。</a:t>
            </a:r>
            <a:endParaRPr lang="en-US" altLang="zh-TW" sz="3500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sz="3500" dirty="0" smtClean="0">
                <a:solidFill>
                  <a:schemeClr val="tx1"/>
                </a:solidFill>
              </a:rPr>
              <a:t>俊陞說：學習機會不多要好好珍惜。</a:t>
            </a:r>
            <a:endParaRPr lang="en-US" altLang="zh-TW" sz="3500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sz="3500" dirty="0" smtClean="0">
                <a:solidFill>
                  <a:schemeClr val="tx1"/>
                </a:solidFill>
              </a:rPr>
              <a:t>展榮說：得到機會一定要珍惜。</a:t>
            </a:r>
            <a:endParaRPr lang="en-US" altLang="zh-TW" sz="3500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sz="3500" dirty="0" smtClean="0">
                <a:solidFill>
                  <a:schemeClr val="tx1"/>
                </a:solidFill>
              </a:rPr>
              <a:t>佳蓉說：每一次的機會都要好好把握。</a:t>
            </a:r>
            <a:endParaRPr lang="en-US" altLang="zh-TW" sz="3500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sz="3500" dirty="0" smtClean="0">
                <a:solidFill>
                  <a:schemeClr val="tx1"/>
                </a:solidFill>
              </a:rPr>
              <a:t>雅璇說：熱情以待每件事。</a:t>
            </a:r>
            <a:endParaRPr lang="en-US" altLang="zh-TW" sz="3500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sz="3500" dirty="0" smtClean="0">
                <a:solidFill>
                  <a:schemeClr val="tx1"/>
                </a:solidFill>
              </a:rPr>
              <a:t>珈圻說：只要學習自己就是重要的貴人。</a:t>
            </a:r>
            <a:endParaRPr lang="en-US" altLang="zh-TW" sz="3500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sz="3500" dirty="0" smtClean="0">
                <a:solidFill>
                  <a:schemeClr val="tx1"/>
                </a:solidFill>
              </a:rPr>
              <a:t>玫秀說：把握人生的每件事認真對待人生。</a:t>
            </a:r>
            <a:endParaRPr lang="en-US" altLang="zh-TW" sz="3500" dirty="0" smtClean="0">
              <a:solidFill>
                <a:schemeClr val="tx1"/>
              </a:solidFill>
            </a:endParaRPr>
          </a:p>
          <a:p>
            <a:pPr algn="l"/>
            <a:endParaRPr lang="en-US" altLang="zh-TW" sz="3500" dirty="0" smtClean="0"/>
          </a:p>
          <a:p>
            <a:pPr algn="l"/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214290"/>
            <a:ext cx="8258204" cy="7412071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佩淇說：努力把事情做到最完美結局會不同。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佳靖說：幫助別人，有機會別人就會幫助你。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亮綺說：能幫助人是件快樂的事。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佳旻說：人是互相的。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宗瑞說：人生中遇到得每個人都有可能是自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己的貴人所以要好好珍惜。</a:t>
            </a: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00034" y="0"/>
            <a:ext cx="7772400" cy="1470025"/>
          </a:xfrm>
        </p:spPr>
        <p:txBody>
          <a:bodyPr/>
          <a:lstStyle/>
          <a:p>
            <a:r>
              <a:rPr lang="zh-TW" altLang="en-US" dirty="0" smtClean="0">
                <a:latin typeface="華康娃娃體W7(P)" pitchFamily="82" charset="-120"/>
                <a:ea typeface="華康娃娃體W7(P)" pitchFamily="82" charset="-120"/>
              </a:rPr>
              <a:t>佳句－雅璇</a:t>
            </a:r>
            <a:endParaRPr lang="zh-TW" altLang="en-US" dirty="0">
              <a:latin typeface="華康娃娃體W7(P)" pitchFamily="82" charset="-120"/>
              <a:ea typeface="華康娃娃體W7(P)" pitchFamily="82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14348" y="1000108"/>
            <a:ext cx="7572428" cy="5500702"/>
          </a:xfrm>
        </p:spPr>
        <p:txBody>
          <a:bodyPr>
            <a:normAutofit/>
          </a:bodyPr>
          <a:lstStyle/>
          <a:p>
            <a:pPr algn="l"/>
            <a:r>
              <a:rPr lang="en-US" altLang="zh-TW" sz="3600" dirty="0" smtClean="0">
                <a:solidFill>
                  <a:schemeClr val="tx1"/>
                </a:solidFill>
              </a:rPr>
              <a:t>1.</a:t>
            </a:r>
            <a:r>
              <a:rPr lang="zh-TW" altLang="zh-TW" sz="3600" spc="600" dirty="0" smtClean="0">
                <a:solidFill>
                  <a:schemeClr val="tx1"/>
                </a:solidFill>
              </a:rPr>
              <a:t>人間充滿著許許多多的因緣，</a:t>
            </a:r>
            <a:r>
              <a:rPr lang="zh-TW" altLang="en-US" sz="3600" spc="600" dirty="0" smtClean="0">
                <a:solidFill>
                  <a:schemeClr val="tx1"/>
                </a:solidFill>
              </a:rPr>
              <a:t> </a:t>
            </a:r>
            <a:r>
              <a:rPr lang="zh-TW" altLang="zh-TW" sz="3600" spc="600" dirty="0" smtClean="0">
                <a:solidFill>
                  <a:schemeClr val="tx1"/>
                </a:solidFill>
              </a:rPr>
              <a:t>每一個因緣都可能將自己推向另一個高峰</a:t>
            </a:r>
            <a:r>
              <a:rPr lang="zh-TW" altLang="en-US" sz="3600" spc="600" dirty="0" smtClean="0">
                <a:solidFill>
                  <a:schemeClr val="tx1"/>
                </a:solidFill>
              </a:rPr>
              <a:t>。</a:t>
            </a:r>
            <a:endParaRPr lang="en-US" altLang="zh-TW" sz="3600" spc="600" dirty="0" smtClean="0">
              <a:solidFill>
                <a:schemeClr val="tx1"/>
              </a:solidFill>
            </a:endParaRPr>
          </a:p>
          <a:p>
            <a:pPr algn="l"/>
            <a:r>
              <a:rPr lang="en-US" altLang="zh-TW" sz="3600" spc="600" dirty="0" smtClean="0">
                <a:solidFill>
                  <a:schemeClr val="tx1"/>
                </a:solidFill>
              </a:rPr>
              <a:t>2.</a:t>
            </a:r>
            <a:r>
              <a:rPr lang="zh-TW" altLang="zh-TW" sz="3600" spc="600" dirty="0" smtClean="0">
                <a:solidFill>
                  <a:schemeClr val="tx1"/>
                </a:solidFill>
              </a:rPr>
              <a:t>不要輕忽任何一個人，不要疏忽任何一個可以助人的機會</a:t>
            </a:r>
            <a:r>
              <a:rPr lang="zh-TW" altLang="en-US" sz="3600" spc="600" dirty="0" smtClean="0">
                <a:solidFill>
                  <a:schemeClr val="tx1"/>
                </a:solidFill>
              </a:rPr>
              <a:t>。</a:t>
            </a:r>
            <a:endParaRPr lang="en-US" altLang="zh-TW" sz="3600" spc="600" dirty="0" smtClean="0">
              <a:solidFill>
                <a:schemeClr val="tx1"/>
              </a:solidFill>
            </a:endParaRPr>
          </a:p>
          <a:p>
            <a:pPr algn="l"/>
            <a:r>
              <a:rPr lang="en-US" altLang="zh-TW" sz="3600" spc="600" dirty="0" smtClean="0">
                <a:solidFill>
                  <a:schemeClr val="tx1"/>
                </a:solidFill>
              </a:rPr>
              <a:t>3.</a:t>
            </a:r>
            <a:r>
              <a:rPr lang="zh-TW" altLang="zh-TW" sz="3600" spc="600" dirty="0" smtClean="0">
                <a:solidFill>
                  <a:schemeClr val="tx1"/>
                </a:solidFill>
              </a:rPr>
              <a:t>學習對每一個人都熱情以待學習把一件事都做到完善，學習對每一個機會都充滿感激</a:t>
            </a:r>
            <a:r>
              <a:rPr lang="zh-TW" altLang="en-US" sz="3600" spc="600" dirty="0" smtClean="0">
                <a:solidFill>
                  <a:schemeClr val="tx1"/>
                </a:solidFill>
              </a:rPr>
              <a:t>。</a:t>
            </a:r>
            <a:endParaRPr lang="en-US" altLang="zh-TW" sz="3600" spc="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娃娃體W7(P)" pitchFamily="82" charset="-120"/>
                <a:ea typeface="華康娃娃體W7(P)" pitchFamily="82" charset="-120"/>
              </a:rPr>
              <a:t>與生活做結合</a:t>
            </a:r>
            <a:r>
              <a:rPr lang="zh-TW" altLang="en-US" dirty="0" smtClean="0">
                <a:latin typeface="華康娃娃體W7(P)" pitchFamily="82" charset="-120"/>
                <a:ea typeface="華康娃娃體W7(P)" pitchFamily="82" charset="-120"/>
              </a:rPr>
              <a:t>－捷羽</a:t>
            </a:r>
            <a:endParaRPr lang="zh-TW" altLang="en-US" dirty="0">
              <a:latin typeface="華康娃娃體W7(P)" pitchFamily="82" charset="-120"/>
              <a:ea typeface="華康娃娃體W7(P)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3600" dirty="0" smtClean="0"/>
              <a:t>1.</a:t>
            </a:r>
            <a:r>
              <a:rPr lang="zh-TW" altLang="en-US" sz="3600" dirty="0" smtClean="0"/>
              <a:t>你最討厭的人也許也是你最大的貴人，因為它會刺激你，使你成長。</a:t>
            </a:r>
            <a:endParaRPr lang="en-US" altLang="zh-TW" sz="3600" dirty="0" smtClean="0"/>
          </a:p>
          <a:p>
            <a:pPr>
              <a:buNone/>
            </a:pPr>
            <a:r>
              <a:rPr lang="en-US" altLang="zh-TW" sz="3600" dirty="0" smtClean="0"/>
              <a:t>2.</a:t>
            </a:r>
            <a:r>
              <a:rPr lang="zh-TW" altLang="en-US" sz="3600" dirty="0" smtClean="0"/>
              <a:t>你也可以當別人的貴人，這樣互相幫助，互相成長，彼此都是貴人，這麼一來要當朋友就不是問題了。</a:t>
            </a:r>
            <a:endParaRPr lang="en-US" altLang="zh-TW" sz="3600" dirty="0" smtClean="0"/>
          </a:p>
          <a:p>
            <a:pPr>
              <a:buNone/>
            </a:pPr>
            <a:r>
              <a:rPr lang="en-US" altLang="zh-TW" sz="3600" dirty="0" smtClean="0"/>
              <a:t>※</a:t>
            </a:r>
            <a:r>
              <a:rPr lang="zh-TW" altLang="en-US" sz="3600" dirty="0" smtClean="0"/>
              <a:t>不要錯過任何幫助別人的機會，不然你將少了一個成長的機會。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57224" y="357167"/>
            <a:ext cx="7772400" cy="1214446"/>
          </a:xfrm>
        </p:spPr>
        <p:txBody>
          <a:bodyPr/>
          <a:lstStyle/>
          <a:p>
            <a:r>
              <a:rPr lang="zh-TW" altLang="en-US" dirty="0" smtClean="0"/>
              <a:t>影片欣賞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2976" y="1571612"/>
            <a:ext cx="6400800" cy="3357586"/>
          </a:xfrm>
        </p:spPr>
        <p:txBody>
          <a:bodyPr/>
          <a:lstStyle/>
          <a:p>
            <a:r>
              <a:rPr lang="en-US" altLang="zh-TW" b="1" dirty="0" err="1" smtClean="0"/>
              <a:t>http://www.youtube.com/watch?v=AW_5dnNZA8I</a:t>
            </a:r>
            <a:endParaRPr lang="zh-TW" altLang="en-US" b="1" dirty="0"/>
          </a:p>
        </p:txBody>
      </p:sp>
      <p:pic>
        <p:nvPicPr>
          <p:cNvPr id="2050" name="Picture 2" descr="C:\Users\user\AppData\Local\Microsoft\Windows\Temporary Internet Files\Content.IE5\JCYUJH0L\MP900448456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ED3D9"/>
              </a:clrFrom>
              <a:clrTo>
                <a:srgbClr val="CED3D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07983" y="5167322"/>
            <a:ext cx="2536017" cy="1690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dirty="0" smtClean="0"/>
              <a:t>兩種貴人之所以成為貴人，</a:t>
            </a:r>
            <a:endParaRPr lang="en-US" altLang="zh-TW" dirty="0" smtClean="0"/>
          </a:p>
          <a:p>
            <a:pPr algn="ctr">
              <a:buNone/>
            </a:pPr>
            <a:r>
              <a:rPr lang="zh-TW" altLang="en-US" dirty="0" smtClean="0"/>
              <a:t>都是由於</a:t>
            </a:r>
            <a:r>
              <a:rPr lang="zh-TW" altLang="en-US" u="sng" dirty="0" smtClean="0"/>
              <a:t>自己的善行或正向思考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algn="ctr">
              <a:buNone/>
            </a:pPr>
            <a:r>
              <a:rPr lang="zh-TW" altLang="en-US" dirty="0" smtClean="0"/>
              <a:t>自己才能成為自己的貴人。</a:t>
            </a:r>
            <a:endParaRPr lang="en-US" altLang="zh-TW" dirty="0" smtClean="0"/>
          </a:p>
          <a:p>
            <a:pPr algn="ctr">
              <a:buNone/>
            </a:pPr>
            <a:r>
              <a:rPr lang="zh-TW" altLang="en-US" dirty="0" smtClean="0"/>
              <a:t>因此，</a:t>
            </a:r>
            <a:endParaRPr lang="en-US" altLang="zh-TW" dirty="0" smtClean="0"/>
          </a:p>
          <a:p>
            <a:pPr algn="ctr">
              <a:buNone/>
            </a:pPr>
            <a:r>
              <a:rPr lang="zh-TW" altLang="en-US" u="sng" dirty="0" smtClean="0"/>
              <a:t>自己的想法和作為才是最重要的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2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-492801"/>
            <a:ext cx="5857916" cy="71117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14348" y="1"/>
            <a:ext cx="7772400" cy="1285860"/>
          </a:xfrm>
        </p:spPr>
        <p:txBody>
          <a:bodyPr/>
          <a:lstStyle/>
          <a:p>
            <a:r>
              <a:rPr lang="zh-TW" altLang="en-US" dirty="0" smtClean="0">
                <a:latin typeface="華康娃娃體W7(P)" pitchFamily="82" charset="-120"/>
                <a:ea typeface="華康娃娃體W7(P)" pitchFamily="82" charset="-120"/>
              </a:rPr>
              <a:t>大綱－俋勝</a:t>
            </a:r>
            <a:endParaRPr lang="zh-TW" altLang="en-US" dirty="0">
              <a:latin typeface="華康娃娃體W7(P)" pitchFamily="82" charset="-120"/>
              <a:ea typeface="華康娃娃體W7(P)" pitchFamily="82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857232"/>
            <a:ext cx="9144000" cy="6215082"/>
          </a:xfrm>
        </p:spPr>
        <p:txBody>
          <a:bodyPr>
            <a:noAutofit/>
          </a:bodyPr>
          <a:lstStyle/>
          <a:p>
            <a:pPr algn="l"/>
            <a:r>
              <a:rPr lang="en-US" altLang="zh-TW" sz="4800" dirty="0" smtClean="0">
                <a:solidFill>
                  <a:schemeClr val="tx1"/>
                </a:solidFill>
              </a:rPr>
              <a:t>1.</a:t>
            </a:r>
            <a:r>
              <a:rPr lang="zh-TW" altLang="en-US" sz="4800" dirty="0" smtClean="0">
                <a:solidFill>
                  <a:schemeClr val="tx1"/>
                </a:solidFill>
              </a:rPr>
              <a:t>文 章 共 讀         </a:t>
            </a:r>
            <a:r>
              <a:rPr lang="en-US" altLang="zh-TW" sz="4800" dirty="0" smtClean="0">
                <a:solidFill>
                  <a:schemeClr val="tx1"/>
                </a:solidFill>
              </a:rPr>
              <a:t>4.</a:t>
            </a:r>
            <a:r>
              <a:rPr lang="zh-TW" altLang="en-US" sz="4800" dirty="0" smtClean="0">
                <a:solidFill>
                  <a:schemeClr val="tx1"/>
                </a:solidFill>
              </a:rPr>
              <a:t>心 得</a:t>
            </a:r>
            <a:endParaRPr lang="en-US" altLang="zh-TW" sz="4800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sz="4800" dirty="0" smtClean="0">
                <a:solidFill>
                  <a:schemeClr val="tx1"/>
                </a:solidFill>
              </a:rPr>
              <a:t>   </a:t>
            </a:r>
            <a:r>
              <a:rPr lang="en-US" altLang="zh-TW" sz="4800" dirty="0" smtClean="0">
                <a:solidFill>
                  <a:schemeClr val="tx1"/>
                </a:solidFill>
              </a:rPr>
              <a:t>(</a:t>
            </a:r>
            <a:r>
              <a:rPr lang="zh-TW" altLang="en-US" sz="4800" dirty="0" smtClean="0">
                <a:solidFill>
                  <a:schemeClr val="tx1"/>
                </a:solidFill>
              </a:rPr>
              <a:t>遊戲開始</a:t>
            </a:r>
            <a:r>
              <a:rPr lang="en-US" altLang="zh-TW" sz="4800" dirty="0" smtClean="0">
                <a:solidFill>
                  <a:schemeClr val="tx1"/>
                </a:solidFill>
              </a:rPr>
              <a:t>)</a:t>
            </a:r>
            <a:r>
              <a:rPr lang="zh-TW" altLang="en-US" sz="4800" dirty="0" smtClean="0">
                <a:solidFill>
                  <a:schemeClr val="tx1"/>
                </a:solidFill>
              </a:rPr>
              <a:t>                            </a:t>
            </a:r>
            <a:endParaRPr lang="en-US" altLang="zh-TW" sz="4800" dirty="0" smtClean="0">
              <a:solidFill>
                <a:schemeClr val="tx1"/>
              </a:solidFill>
            </a:endParaRPr>
          </a:p>
          <a:p>
            <a:pPr algn="l"/>
            <a:r>
              <a:rPr lang="en-US" altLang="zh-TW" sz="4800" dirty="0" smtClean="0">
                <a:solidFill>
                  <a:schemeClr val="tx1"/>
                </a:solidFill>
              </a:rPr>
              <a:t>2.</a:t>
            </a:r>
            <a:r>
              <a:rPr lang="zh-TW" altLang="en-US" sz="4800" dirty="0" smtClean="0">
                <a:solidFill>
                  <a:schemeClr val="tx1"/>
                </a:solidFill>
              </a:rPr>
              <a:t>戲 劇 表 演         </a:t>
            </a:r>
            <a:r>
              <a:rPr lang="en-US" altLang="zh-TW" sz="4800" dirty="0" smtClean="0">
                <a:solidFill>
                  <a:schemeClr val="tx1"/>
                </a:solidFill>
              </a:rPr>
              <a:t>5.</a:t>
            </a:r>
            <a:r>
              <a:rPr lang="zh-TW" altLang="en-US" sz="4800" dirty="0" smtClean="0">
                <a:solidFill>
                  <a:schemeClr val="tx1"/>
                </a:solidFill>
              </a:rPr>
              <a:t>佳 句</a:t>
            </a:r>
            <a:endParaRPr lang="en-US" altLang="zh-TW" sz="4800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sz="4800" dirty="0" smtClean="0">
                <a:solidFill>
                  <a:schemeClr val="tx1"/>
                </a:solidFill>
              </a:rPr>
              <a:t>           </a:t>
            </a:r>
            <a:endParaRPr lang="en-US" altLang="zh-TW" sz="4800" dirty="0" smtClean="0">
              <a:solidFill>
                <a:schemeClr val="tx1"/>
              </a:solidFill>
            </a:endParaRPr>
          </a:p>
          <a:p>
            <a:pPr algn="l"/>
            <a:r>
              <a:rPr lang="en-US" altLang="zh-TW" sz="4800" dirty="0" smtClean="0">
                <a:solidFill>
                  <a:schemeClr val="tx1"/>
                </a:solidFill>
              </a:rPr>
              <a:t>3.</a:t>
            </a:r>
            <a:r>
              <a:rPr lang="zh-TW" altLang="en-US" sz="4800" dirty="0" smtClean="0">
                <a:solidFill>
                  <a:schemeClr val="tx1"/>
                </a:solidFill>
              </a:rPr>
              <a:t>摘 要                    </a:t>
            </a:r>
            <a:r>
              <a:rPr lang="en-US" altLang="zh-TW" sz="4800" dirty="0" smtClean="0">
                <a:solidFill>
                  <a:schemeClr val="tx1"/>
                </a:solidFill>
              </a:rPr>
              <a:t>6.</a:t>
            </a:r>
            <a:r>
              <a:rPr lang="zh-TW" altLang="en-US" sz="4800" dirty="0" smtClean="0">
                <a:solidFill>
                  <a:schemeClr val="tx1"/>
                </a:solidFill>
              </a:rPr>
              <a:t> 與生活做結合</a:t>
            </a:r>
            <a:endParaRPr lang="en-US" altLang="zh-TW" sz="4800" dirty="0" smtClean="0">
              <a:solidFill>
                <a:schemeClr val="tx1"/>
              </a:solidFill>
            </a:endParaRPr>
          </a:p>
          <a:p>
            <a:pPr algn="l"/>
            <a:endParaRPr lang="en-US" altLang="zh-TW" sz="4800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sz="4800" dirty="0" smtClean="0">
                <a:solidFill>
                  <a:schemeClr val="tx1"/>
                </a:solidFill>
              </a:rPr>
              <a:t>                                 </a:t>
            </a:r>
            <a:r>
              <a:rPr lang="en-US" altLang="zh-TW" sz="4800" dirty="0" smtClean="0">
                <a:solidFill>
                  <a:schemeClr val="tx1"/>
                </a:solidFill>
              </a:rPr>
              <a:t>7.</a:t>
            </a:r>
            <a:r>
              <a:rPr lang="zh-TW" altLang="en-US" sz="4800" dirty="0" smtClean="0">
                <a:solidFill>
                  <a:schemeClr val="tx1"/>
                </a:solidFill>
              </a:rPr>
              <a:t>影片欣賞             </a:t>
            </a:r>
            <a:endParaRPr lang="en-US" altLang="zh-TW" sz="4800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sz="4800" dirty="0" smtClean="0">
                <a:solidFill>
                  <a:schemeClr val="tx1"/>
                </a:solidFill>
              </a:rPr>
              <a:t>                             </a:t>
            </a:r>
            <a:endParaRPr lang="en-US" altLang="zh-TW" sz="4800" dirty="0" smtClean="0">
              <a:solidFill>
                <a:schemeClr val="tx1"/>
              </a:solidFill>
            </a:endParaRPr>
          </a:p>
          <a:p>
            <a:pPr algn="l"/>
            <a:endParaRPr lang="zh-TW" altLang="en-US" sz="4800" dirty="0" smtClean="0">
              <a:solidFill>
                <a:schemeClr val="tx1"/>
              </a:solidFill>
            </a:endParaRPr>
          </a:p>
          <a:p>
            <a:pPr algn="l"/>
            <a:endParaRPr lang="en-US" altLang="zh-TW" sz="4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ea typeface="華康POP1體W7" pitchFamily="49" charset="-120"/>
              </a:rPr>
              <a:t>全校一起來</a:t>
            </a:r>
            <a:r>
              <a:rPr lang="en-US" altLang="zh-TW" dirty="0" smtClean="0">
                <a:ea typeface="華康POP1體W7" pitchFamily="49" charset="-120"/>
              </a:rPr>
              <a:t>(</a:t>
            </a:r>
            <a:r>
              <a:rPr lang="zh-TW" altLang="en-US" dirty="0" smtClean="0">
                <a:ea typeface="華康POP1體W7" pitchFamily="49" charset="-120"/>
              </a:rPr>
              <a:t>宜妏、佳旻</a:t>
            </a:r>
            <a:r>
              <a:rPr lang="en-US" altLang="zh-TW" dirty="0" smtClean="0">
                <a:ea typeface="華康POP1體W7" pitchFamily="49" charset="-120"/>
              </a:rPr>
              <a:t>)</a:t>
            </a:r>
            <a:br>
              <a:rPr lang="en-US" altLang="zh-TW" dirty="0" smtClean="0">
                <a:ea typeface="華康POP1體W7" pitchFamily="49" charset="-120"/>
              </a:rPr>
            </a:br>
            <a:r>
              <a:rPr lang="zh-TW" altLang="en-US" dirty="0" smtClean="0">
                <a:ea typeface="華康POP1體W7" pitchFamily="49" charset="-120"/>
              </a:rPr>
              <a:t>遊戲規則</a:t>
            </a:r>
            <a:endParaRPr lang="zh-TW" altLang="en-US" dirty="0">
              <a:ea typeface="華康POP1體W7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285784" y="1214422"/>
            <a:ext cx="8858280" cy="564357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zh-TW" altLang="en-US" dirty="0" smtClean="0"/>
              <a:t>              </a:t>
            </a:r>
            <a:r>
              <a:rPr lang="zh-TW" altLang="en-US" b="1" i="1" u="sng" dirty="0" smtClean="0">
                <a:solidFill>
                  <a:schemeClr val="accent2">
                    <a:lumMod val="75000"/>
                  </a:schemeClr>
                </a:solidFill>
              </a:rPr>
              <a:t>請台下同學注意！</a:t>
            </a:r>
            <a:endParaRPr lang="en-US" altLang="zh-TW" b="1" i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zh-TW" altLang="en-US" dirty="0" smtClean="0"/>
              <a:t>    　　　首先，由台上朗讀的同學開始唸文章，</a:t>
            </a:r>
            <a:endParaRPr lang="en-US" altLang="zh-TW" dirty="0" smtClean="0"/>
          </a:p>
          <a:p>
            <a:pPr algn="ctr">
              <a:buNone/>
            </a:pPr>
            <a:r>
              <a:rPr lang="zh-TW" altLang="en-US" dirty="0" smtClean="0"/>
              <a:t>　之後由主持人找同學來唸，</a:t>
            </a:r>
            <a:endParaRPr lang="en-US" altLang="zh-TW" dirty="0" smtClean="0"/>
          </a:p>
          <a:p>
            <a:pPr algn="ctr">
              <a:buNone/>
            </a:pPr>
            <a:endParaRPr lang="en-US" altLang="zh-TW" dirty="0" smtClean="0"/>
          </a:p>
          <a:p>
            <a:pPr algn="ctr">
              <a:buNone/>
            </a:pPr>
            <a:r>
              <a:rPr lang="zh-TW" altLang="en-US" b="1" dirty="0" smtClean="0"/>
              <a:t>　</a:t>
            </a:r>
            <a:r>
              <a:rPr lang="zh-TW" altLang="en-US" b="1" u="sng" dirty="0" smtClean="0">
                <a:solidFill>
                  <a:srgbClr val="FF0000"/>
                </a:solidFill>
              </a:rPr>
              <a:t>麥克風到誰前面</a:t>
            </a:r>
            <a:r>
              <a:rPr lang="zh-TW" altLang="en-US" dirty="0" smtClean="0"/>
              <a:t>誰就開始唸，</a:t>
            </a:r>
            <a:endParaRPr lang="en-US" altLang="zh-TW" dirty="0" smtClean="0"/>
          </a:p>
          <a:p>
            <a:pPr algn="ctr">
              <a:buNone/>
            </a:pPr>
            <a:endParaRPr lang="en-US" altLang="zh-TW" dirty="0" smtClean="0"/>
          </a:p>
          <a:p>
            <a:pPr algn="ctr">
              <a:buNone/>
            </a:pPr>
            <a:r>
              <a:rPr lang="zh-TW" altLang="en-US" dirty="0" smtClean="0">
                <a:solidFill>
                  <a:srgbClr val="19C4F9"/>
                </a:solidFill>
              </a:rPr>
              <a:t>　</a:t>
            </a:r>
            <a:r>
              <a:rPr lang="zh-TW" altLang="en-US" b="1" u="sng" dirty="0" smtClean="0">
                <a:solidFill>
                  <a:schemeClr val="accent6">
                    <a:lumMod val="50000"/>
                  </a:schemeClr>
                </a:solidFill>
              </a:rPr>
              <a:t>當下一位同學開始唸，你就可以停止啦</a:t>
            </a:r>
            <a:endParaRPr lang="en-US" altLang="zh-TW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endParaRPr lang="en-US" altLang="zh-TW" dirty="0" smtClean="0"/>
          </a:p>
          <a:p>
            <a:pPr algn="ctr">
              <a:buNone/>
            </a:pPr>
            <a:r>
              <a:rPr lang="zh-TW" altLang="en-US" dirty="0" smtClean="0"/>
              <a:t>　如果不知道會很尷尬喔～～～～</a:t>
            </a:r>
            <a:endParaRPr lang="en-US" altLang="zh-TW" dirty="0" smtClean="0"/>
          </a:p>
          <a:p>
            <a:pPr algn="ctr">
              <a:buNone/>
            </a:pPr>
            <a:r>
              <a:rPr lang="zh-TW" altLang="en-US" dirty="0" smtClean="0"/>
              <a:t>　真的忘了我們也會提示的，放輕鬆！</a:t>
            </a:r>
            <a:endParaRPr lang="en-US" altLang="zh-TW" dirty="0" smtClean="0"/>
          </a:p>
          <a:p>
            <a:pPr algn="ctr">
              <a:buNone/>
            </a:pPr>
            <a:r>
              <a:rPr lang="zh-TW" altLang="en-US" dirty="0" smtClean="0"/>
              <a:t>                 請專心～</a:t>
            </a:r>
            <a:endParaRPr lang="en-US" altLang="zh-TW" dirty="0" smtClean="0"/>
          </a:p>
          <a:p>
            <a:pPr algn="ctr">
              <a:buNone/>
            </a:pPr>
            <a:r>
              <a:rPr lang="zh-TW" altLang="en-US" dirty="0" smtClean="0"/>
              <a:t>                </a:t>
            </a:r>
            <a:r>
              <a:rPr lang="zh-TW" altLang="en-US" dirty="0" smtClean="0">
                <a:solidFill>
                  <a:srgbClr val="002060"/>
                </a:solidFill>
              </a:rPr>
              <a:t>感謝您</a:t>
            </a:r>
            <a:r>
              <a:rPr lang="en-US" altLang="zh-TW" dirty="0" smtClean="0">
                <a:solidFill>
                  <a:srgbClr val="002060"/>
                </a:solidFill>
                <a:sym typeface="Wingdings" pitchFamily="2" charset="2"/>
              </a:rPr>
              <a:t></a:t>
            </a:r>
            <a:endParaRPr lang="en-US" altLang="zh-TW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596" y="0"/>
            <a:ext cx="7772400" cy="857255"/>
          </a:xfrm>
        </p:spPr>
        <p:txBody>
          <a:bodyPr/>
          <a:lstStyle/>
          <a:p>
            <a:r>
              <a:rPr lang="zh-TW" altLang="en-US" dirty="0" smtClean="0">
                <a:latin typeface="華康娃娃體W7(P)" pitchFamily="82" charset="-120"/>
                <a:ea typeface="華康娃娃體W7(P)" pitchFamily="82" charset="-120"/>
              </a:rPr>
              <a:t>文章欣賞－全校</a:t>
            </a:r>
            <a:endParaRPr lang="zh-TW" altLang="en-US" dirty="0">
              <a:latin typeface="華康娃娃體W7(P)" pitchFamily="82" charset="-120"/>
              <a:ea typeface="華康娃娃體W7(P)" pitchFamily="82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785794"/>
            <a:ext cx="9144000" cy="6072206"/>
          </a:xfrm>
          <a:noFill/>
        </p:spPr>
        <p:txBody>
          <a:bodyPr>
            <a:normAutofit fontScale="25000" lnSpcReduction="20000"/>
          </a:bodyPr>
          <a:lstStyle/>
          <a:p>
            <a:pPr algn="l"/>
            <a:r>
              <a:rPr lang="zh-TW" altLang="en-US" sz="14000" dirty="0" smtClean="0">
                <a:solidFill>
                  <a:schemeClr val="tx1"/>
                </a:solidFill>
              </a:rPr>
              <a:t>     </a:t>
            </a:r>
            <a:r>
              <a:rPr lang="zh-TW" altLang="zh-TW" sz="14000" dirty="0" smtClean="0">
                <a:solidFill>
                  <a:schemeClr val="tx1"/>
                </a:solidFill>
              </a:rPr>
              <a:t>這是發生在美國的一個真實故事：</a:t>
            </a:r>
            <a:r>
              <a:rPr lang="en-US" altLang="zh-TW" sz="14000" dirty="0" smtClean="0">
                <a:solidFill>
                  <a:schemeClr val="tx1"/>
                </a:solidFill>
              </a:rPr>
              <a:t/>
            </a:r>
            <a:br>
              <a:rPr lang="en-US" altLang="zh-TW" sz="14000" dirty="0" smtClean="0">
                <a:solidFill>
                  <a:schemeClr val="tx1"/>
                </a:solidFill>
              </a:rPr>
            </a:br>
            <a:r>
              <a:rPr lang="zh-TW" altLang="en-US" sz="14000" dirty="0" smtClean="0">
                <a:solidFill>
                  <a:schemeClr val="tx1"/>
                </a:solidFill>
              </a:rPr>
              <a:t>      </a:t>
            </a:r>
            <a:r>
              <a:rPr lang="zh-TW" altLang="zh-TW" sz="14000" dirty="0" smtClean="0">
                <a:solidFill>
                  <a:schemeClr val="tx1"/>
                </a:solidFill>
              </a:rPr>
              <a:t>一個風雨交加的夜晚，一對老夫婦走進一</a:t>
            </a:r>
            <a:endParaRPr lang="en-US" altLang="zh-TW" sz="14000" dirty="0" smtClean="0">
              <a:solidFill>
                <a:schemeClr val="tx1"/>
              </a:solidFill>
            </a:endParaRPr>
          </a:p>
          <a:p>
            <a:pPr algn="l"/>
            <a:r>
              <a:rPr lang="zh-TW" altLang="zh-TW" sz="14000" dirty="0" smtClean="0">
                <a:solidFill>
                  <a:schemeClr val="tx1"/>
                </a:solidFill>
              </a:rPr>
              <a:t>間旅館的大廳，想要住宿一晚。無奈飯店的夜</a:t>
            </a:r>
            <a:endParaRPr lang="en-US" altLang="zh-TW" sz="14000" dirty="0" smtClean="0">
              <a:solidFill>
                <a:schemeClr val="tx1"/>
              </a:solidFill>
            </a:endParaRPr>
          </a:p>
          <a:p>
            <a:pPr algn="l"/>
            <a:r>
              <a:rPr lang="zh-TW" altLang="zh-TW" sz="14000" dirty="0" smtClean="0">
                <a:solidFill>
                  <a:schemeClr val="tx1"/>
                </a:solidFill>
              </a:rPr>
              <a:t>班服務生說：「十分抱歉，今天的房間已經被</a:t>
            </a:r>
            <a:endParaRPr lang="en-US" altLang="zh-TW" sz="14000" dirty="0" smtClean="0">
              <a:solidFill>
                <a:schemeClr val="tx1"/>
              </a:solidFill>
            </a:endParaRPr>
          </a:p>
          <a:p>
            <a:pPr algn="l"/>
            <a:r>
              <a:rPr lang="zh-TW" altLang="zh-TW" sz="14000" dirty="0" smtClean="0">
                <a:solidFill>
                  <a:schemeClr val="tx1"/>
                </a:solidFill>
              </a:rPr>
              <a:t>早上來開會的團體訂滿了。若是平常，我會送</a:t>
            </a:r>
            <a:endParaRPr lang="en-US" altLang="zh-TW" sz="14000" dirty="0" smtClean="0">
              <a:solidFill>
                <a:schemeClr val="tx1"/>
              </a:solidFill>
            </a:endParaRPr>
          </a:p>
          <a:p>
            <a:pPr algn="l"/>
            <a:r>
              <a:rPr lang="zh-TW" altLang="zh-TW" sz="14000" dirty="0" smtClean="0">
                <a:solidFill>
                  <a:schemeClr val="tx1"/>
                </a:solidFill>
              </a:rPr>
              <a:t>二位到沒有空房的情況下，用來支援的旅館，</a:t>
            </a:r>
            <a:endParaRPr lang="en-US" altLang="zh-TW" sz="14000" dirty="0" smtClean="0">
              <a:solidFill>
                <a:schemeClr val="tx1"/>
              </a:solidFill>
            </a:endParaRPr>
          </a:p>
          <a:p>
            <a:pPr algn="l"/>
            <a:r>
              <a:rPr lang="zh-TW" altLang="zh-TW" sz="14000" dirty="0" smtClean="0">
                <a:solidFill>
                  <a:schemeClr val="tx1"/>
                </a:solidFill>
              </a:rPr>
              <a:t>可是我無法想像你們要再一次的置身於風雨中</a:t>
            </a:r>
            <a:endParaRPr lang="en-US" altLang="zh-TW" sz="14000" dirty="0" smtClean="0">
              <a:solidFill>
                <a:schemeClr val="tx1"/>
              </a:solidFill>
            </a:endParaRPr>
          </a:p>
          <a:p>
            <a:pPr algn="l"/>
            <a:r>
              <a:rPr lang="zh-TW" altLang="zh-TW" sz="14000" dirty="0" smtClean="0">
                <a:solidFill>
                  <a:schemeClr val="tx1"/>
                </a:solidFill>
              </a:rPr>
              <a:t>，你們何不待在我的房間呢？它雖然不是豪華</a:t>
            </a:r>
            <a:endParaRPr lang="en-US" altLang="zh-TW" sz="14000" dirty="0" smtClean="0">
              <a:solidFill>
                <a:schemeClr val="tx1"/>
              </a:solidFill>
            </a:endParaRPr>
          </a:p>
          <a:p>
            <a:pPr algn="l"/>
            <a:r>
              <a:rPr lang="zh-TW" altLang="zh-TW" sz="14000" dirty="0" smtClean="0">
                <a:solidFill>
                  <a:schemeClr val="tx1"/>
                </a:solidFill>
              </a:rPr>
              <a:t>的套房，但還是蠻乾淨的，因為我要值班，我</a:t>
            </a:r>
            <a:endParaRPr lang="en-US" altLang="zh-TW" sz="14000" dirty="0" smtClean="0">
              <a:solidFill>
                <a:schemeClr val="tx1"/>
              </a:solidFill>
            </a:endParaRPr>
          </a:p>
          <a:p>
            <a:pPr algn="l"/>
            <a:r>
              <a:rPr lang="zh-TW" altLang="zh-TW" sz="14000" dirty="0" smtClean="0">
                <a:solidFill>
                  <a:schemeClr val="tx1"/>
                </a:solidFill>
              </a:rPr>
              <a:t>可以待在辦公室休息。」這位年輕人很誠懇的</a:t>
            </a:r>
            <a:endParaRPr lang="en-US" altLang="zh-TW" sz="14000" dirty="0" smtClean="0">
              <a:solidFill>
                <a:schemeClr val="tx1"/>
              </a:solidFill>
            </a:endParaRPr>
          </a:p>
          <a:p>
            <a:pPr algn="l"/>
            <a:r>
              <a:rPr lang="zh-TW" altLang="zh-TW" sz="14000" dirty="0" smtClean="0">
                <a:solidFill>
                  <a:schemeClr val="tx1"/>
                </a:solidFill>
              </a:rPr>
              <a:t>提出這個建議</a:t>
            </a:r>
            <a:r>
              <a:rPr lang="zh-TW" altLang="en-US" sz="14000" dirty="0" smtClean="0">
                <a:solidFill>
                  <a:schemeClr val="tx1"/>
                </a:solidFill>
              </a:rPr>
              <a:t>。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endParaRPr lang="zh-TW" altLang="zh-TW" dirty="0" smtClean="0">
              <a:solidFill>
                <a:schemeClr val="tx1"/>
              </a:solidFill>
            </a:endParaRPr>
          </a:p>
          <a:p>
            <a:pPr algn="l"/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14282" y="285728"/>
            <a:ext cx="9072626" cy="700092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zh-TW" altLang="en-US" sz="3600" dirty="0" smtClean="0">
                <a:solidFill>
                  <a:schemeClr val="tx1"/>
                </a:solidFill>
              </a:rPr>
              <a:t> </a:t>
            </a:r>
            <a:r>
              <a:rPr lang="zh-TW" altLang="en-US" sz="9600" dirty="0" smtClean="0">
                <a:solidFill>
                  <a:schemeClr val="tx1"/>
                </a:solidFill>
              </a:rPr>
              <a:t>   </a:t>
            </a:r>
            <a:r>
              <a:rPr lang="zh-TW" altLang="zh-TW" sz="4600" dirty="0" smtClean="0">
                <a:solidFill>
                  <a:schemeClr val="tx1"/>
                </a:solidFill>
              </a:rPr>
              <a:t>老夫婦大方的接受了他的建議，並對造成服務生的不便致歉。</a:t>
            </a:r>
            <a:r>
              <a:rPr lang="zh-TW" altLang="en-US" sz="4600" dirty="0" smtClean="0">
                <a:solidFill>
                  <a:schemeClr val="tx1"/>
                </a:solidFill>
              </a:rPr>
              <a:t> </a:t>
            </a:r>
            <a:endParaRPr lang="en-US" altLang="zh-TW" sz="4600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sz="4600" dirty="0" smtClean="0">
                <a:solidFill>
                  <a:schemeClr val="tx1"/>
                </a:solidFill>
              </a:rPr>
              <a:t>      </a:t>
            </a:r>
            <a:r>
              <a:rPr lang="zh-TW" altLang="zh-TW" sz="4600" dirty="0" smtClean="0">
                <a:solidFill>
                  <a:schemeClr val="tx1"/>
                </a:solidFill>
              </a:rPr>
              <a:t>隔天，雨過天青，老先生要前去結帳時，櫃台</a:t>
            </a:r>
            <a:endParaRPr lang="en-US" altLang="zh-TW" sz="4600" dirty="0" smtClean="0">
              <a:solidFill>
                <a:schemeClr val="tx1"/>
              </a:solidFill>
            </a:endParaRPr>
          </a:p>
          <a:p>
            <a:pPr algn="l"/>
            <a:r>
              <a:rPr lang="zh-TW" altLang="zh-TW" sz="4600" dirty="0" smtClean="0">
                <a:solidFill>
                  <a:schemeClr val="tx1"/>
                </a:solidFill>
              </a:rPr>
              <a:t>仍是昨晚的這位服務生，這位服務生依然親切的</a:t>
            </a:r>
            <a:endParaRPr lang="en-US" altLang="zh-TW" sz="4600" dirty="0" smtClean="0">
              <a:solidFill>
                <a:schemeClr val="tx1"/>
              </a:solidFill>
            </a:endParaRPr>
          </a:p>
          <a:p>
            <a:pPr algn="l"/>
            <a:r>
              <a:rPr lang="zh-TW" altLang="zh-TW" sz="4600" dirty="0" smtClean="0">
                <a:solidFill>
                  <a:schemeClr val="tx1"/>
                </a:solidFill>
              </a:rPr>
              <a:t>說：「昨天您住的房間並不是飯店的客房，所以</a:t>
            </a:r>
            <a:endParaRPr lang="en-US" altLang="zh-TW" sz="4600" dirty="0" smtClean="0">
              <a:solidFill>
                <a:schemeClr val="tx1"/>
              </a:solidFill>
            </a:endParaRPr>
          </a:p>
          <a:p>
            <a:pPr algn="l"/>
            <a:r>
              <a:rPr lang="zh-TW" altLang="zh-TW" sz="4600" dirty="0" smtClean="0">
                <a:solidFill>
                  <a:schemeClr val="tx1"/>
                </a:solidFill>
              </a:rPr>
              <a:t>我們不會收您的錢，也希望您與夫人昨晚睡得安</a:t>
            </a:r>
            <a:endParaRPr lang="en-US" altLang="zh-TW" sz="4600" dirty="0" smtClean="0">
              <a:solidFill>
                <a:schemeClr val="tx1"/>
              </a:solidFill>
            </a:endParaRPr>
          </a:p>
          <a:p>
            <a:pPr algn="l"/>
            <a:r>
              <a:rPr lang="zh-TW" altLang="zh-TW" sz="4600" dirty="0" smtClean="0">
                <a:solidFill>
                  <a:schemeClr val="tx1"/>
                </a:solidFill>
              </a:rPr>
              <a:t>穩！」</a:t>
            </a:r>
            <a:r>
              <a:rPr lang="en-US" altLang="zh-TW" sz="4600" dirty="0" smtClean="0">
                <a:solidFill>
                  <a:schemeClr val="tx1"/>
                </a:solidFill>
              </a:rPr>
              <a:t/>
            </a:r>
            <a:br>
              <a:rPr lang="en-US" altLang="zh-TW" sz="4600" dirty="0" smtClean="0">
                <a:solidFill>
                  <a:schemeClr val="tx1"/>
                </a:solidFill>
              </a:rPr>
            </a:br>
            <a:r>
              <a:rPr lang="zh-TW" altLang="zh-TW" sz="4600" dirty="0" smtClean="0">
                <a:solidFill>
                  <a:schemeClr val="tx1"/>
                </a:solidFill>
              </a:rPr>
              <a:t>老先生點頭稱讚：「你是每個旅館老闆夢寐以求</a:t>
            </a:r>
            <a:endParaRPr lang="en-US" altLang="zh-TW" sz="4600" dirty="0" smtClean="0">
              <a:solidFill>
                <a:schemeClr val="tx1"/>
              </a:solidFill>
            </a:endParaRPr>
          </a:p>
          <a:p>
            <a:pPr algn="l"/>
            <a:r>
              <a:rPr lang="zh-TW" altLang="zh-TW" sz="4600" dirty="0" smtClean="0">
                <a:solidFill>
                  <a:schemeClr val="tx1"/>
                </a:solidFill>
              </a:rPr>
              <a:t>的員工，或許改天我可以幫你蓋棟旅館。」</a:t>
            </a:r>
            <a:endParaRPr lang="en-US" altLang="zh-TW" sz="4600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sz="4600" dirty="0" smtClean="0">
                <a:solidFill>
                  <a:schemeClr val="tx1"/>
                </a:solidFill>
              </a:rPr>
              <a:t>    </a:t>
            </a:r>
            <a:r>
              <a:rPr lang="zh-TW" altLang="zh-TW" sz="4600" dirty="0" smtClean="0">
                <a:solidFill>
                  <a:schemeClr val="tx1"/>
                </a:solidFill>
              </a:rPr>
              <a:t>幾年後，他收到一位先生寄來的掛號信，信中</a:t>
            </a:r>
            <a:endParaRPr lang="en-US" altLang="zh-TW" sz="4600" dirty="0" smtClean="0">
              <a:solidFill>
                <a:schemeClr val="tx1"/>
              </a:solidFill>
            </a:endParaRPr>
          </a:p>
          <a:p>
            <a:pPr algn="l"/>
            <a:r>
              <a:rPr lang="zh-TW" altLang="zh-TW" sz="4600" dirty="0" smtClean="0">
                <a:solidFill>
                  <a:schemeClr val="tx1"/>
                </a:solidFill>
              </a:rPr>
              <a:t>說了那個風雨夜晚所發生的事，另外還附一張邀</a:t>
            </a:r>
            <a:endParaRPr lang="en-US" altLang="zh-TW" sz="4600" dirty="0" smtClean="0">
              <a:solidFill>
                <a:schemeClr val="tx1"/>
              </a:solidFill>
            </a:endParaRPr>
          </a:p>
          <a:p>
            <a:pPr algn="l"/>
            <a:r>
              <a:rPr lang="zh-TW" altLang="zh-TW" sz="4600" dirty="0" smtClean="0">
                <a:solidFill>
                  <a:schemeClr val="tx1"/>
                </a:solidFill>
              </a:rPr>
              <a:t>請函和一張紐約的來回機票，邀請他到紐約一遊</a:t>
            </a:r>
            <a:r>
              <a:rPr lang="zh-TW" altLang="zh-TW" sz="4600" dirty="0" smtClean="0"/>
              <a:t>。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>
                <a:solidFill>
                  <a:schemeClr val="tx1"/>
                </a:solidFill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endParaRPr lang="zh-TW" alt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14290"/>
            <a:ext cx="8929718" cy="642942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     </a:t>
            </a:r>
            <a:r>
              <a:rPr lang="zh-TW" altLang="zh-TW" sz="3600" dirty="0" smtClean="0">
                <a:solidFill>
                  <a:schemeClr val="tx1"/>
                </a:solidFill>
              </a:rPr>
              <a:t>在抵達曼哈頓幾天後，服務生在第</a:t>
            </a:r>
            <a:r>
              <a:rPr lang="en-US" altLang="zh-TW" sz="3600" dirty="0" smtClean="0">
                <a:solidFill>
                  <a:schemeClr val="tx1"/>
                </a:solidFill>
              </a:rPr>
              <a:t>5</a:t>
            </a:r>
            <a:r>
              <a:rPr lang="zh-TW" altLang="zh-TW" sz="3600" dirty="0" smtClean="0">
                <a:solidFill>
                  <a:schemeClr val="tx1"/>
                </a:solidFill>
              </a:rPr>
              <a:t>街及</a:t>
            </a:r>
            <a:r>
              <a:rPr lang="en-US" altLang="zh-TW" sz="3600" dirty="0" smtClean="0">
                <a:solidFill>
                  <a:schemeClr val="tx1"/>
                </a:solidFill>
              </a:rPr>
              <a:t>34</a:t>
            </a:r>
          </a:p>
          <a:p>
            <a:pPr algn="l"/>
            <a:r>
              <a:rPr lang="zh-TW" altLang="zh-TW" sz="3600" dirty="0" smtClean="0">
                <a:solidFill>
                  <a:schemeClr val="tx1"/>
                </a:solidFill>
              </a:rPr>
              <a:t>街的路口遇到了這位當年的旅客，這個路口正</a:t>
            </a:r>
            <a:endParaRPr lang="en-US" altLang="zh-TW" sz="3600" dirty="0" smtClean="0">
              <a:solidFill>
                <a:schemeClr val="tx1"/>
              </a:solidFill>
            </a:endParaRPr>
          </a:p>
          <a:p>
            <a:pPr algn="l"/>
            <a:r>
              <a:rPr lang="zh-TW" altLang="zh-TW" sz="3600" dirty="0" smtClean="0">
                <a:solidFill>
                  <a:schemeClr val="tx1"/>
                </a:solidFill>
              </a:rPr>
              <a:t>矗立著一棟華麗的新大樓。</a:t>
            </a:r>
          </a:p>
          <a:p>
            <a:pPr algn="l"/>
            <a:r>
              <a:rPr lang="zh-TW" altLang="en-US" sz="3600" dirty="0" smtClean="0">
                <a:solidFill>
                  <a:schemeClr val="tx1"/>
                </a:solidFill>
              </a:rPr>
              <a:t>      </a:t>
            </a:r>
            <a:r>
              <a:rPr lang="zh-TW" altLang="zh-TW" sz="3600" dirty="0" smtClean="0">
                <a:solidFill>
                  <a:schemeClr val="tx1"/>
                </a:solidFill>
              </a:rPr>
              <a:t>老先生說：「這是我為你蓋的旅館，希望</a:t>
            </a:r>
            <a:endParaRPr lang="en-US" altLang="zh-TW" sz="3600" dirty="0" smtClean="0">
              <a:solidFill>
                <a:schemeClr val="tx1"/>
              </a:solidFill>
            </a:endParaRPr>
          </a:p>
          <a:p>
            <a:pPr algn="l"/>
            <a:r>
              <a:rPr lang="zh-TW" altLang="zh-TW" sz="3600" dirty="0" smtClean="0">
                <a:solidFill>
                  <a:schemeClr val="tx1"/>
                </a:solidFill>
              </a:rPr>
              <a:t>你來為我經營，記得嗎？」</a:t>
            </a:r>
            <a:r>
              <a:rPr lang="en-US" altLang="zh-TW" sz="3600" dirty="0" smtClean="0">
                <a:solidFill>
                  <a:schemeClr val="tx1"/>
                </a:solidFill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r>
              <a:rPr lang="zh-TW" altLang="zh-TW" sz="3600" dirty="0" smtClean="0">
                <a:solidFill>
                  <a:schemeClr val="tx1"/>
                </a:solidFill>
              </a:rPr>
              <a:t>這位服務生驚奇莫名，他說話突然變得結結巴</a:t>
            </a:r>
            <a:endParaRPr lang="en-US" altLang="zh-TW" sz="3600" dirty="0" smtClean="0">
              <a:solidFill>
                <a:schemeClr val="tx1"/>
              </a:solidFill>
            </a:endParaRPr>
          </a:p>
          <a:p>
            <a:pPr algn="l"/>
            <a:r>
              <a:rPr lang="zh-TW" altLang="zh-TW" sz="3600" dirty="0" smtClean="0">
                <a:solidFill>
                  <a:schemeClr val="tx1"/>
                </a:solidFill>
              </a:rPr>
              <a:t>巴：「你是不是有什麼條件？你為什麼選擇我</a:t>
            </a:r>
            <a:endParaRPr lang="en-US" altLang="zh-TW" sz="3600" dirty="0" smtClean="0">
              <a:solidFill>
                <a:schemeClr val="tx1"/>
              </a:solidFill>
            </a:endParaRPr>
          </a:p>
          <a:p>
            <a:pPr algn="l"/>
            <a:r>
              <a:rPr lang="zh-TW" altLang="zh-TW" sz="3600" dirty="0" smtClean="0">
                <a:solidFill>
                  <a:schemeClr val="tx1"/>
                </a:solidFill>
              </a:rPr>
              <a:t>呢？你到底是誰？」</a:t>
            </a:r>
            <a:r>
              <a:rPr lang="en-US" altLang="zh-TW" sz="3600" dirty="0" smtClean="0">
                <a:solidFill>
                  <a:schemeClr val="tx1"/>
                </a:solidFill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r>
              <a:rPr lang="zh-TW" altLang="zh-TW" sz="3600" dirty="0" smtClean="0">
                <a:solidFill>
                  <a:schemeClr val="tx1"/>
                </a:solidFill>
              </a:rPr>
              <a:t>「我叫做 威廉．阿斯特</a:t>
            </a:r>
            <a:r>
              <a:rPr lang="en-US" altLang="zh-TW" sz="3600" dirty="0" smtClean="0">
                <a:solidFill>
                  <a:schemeClr val="tx1"/>
                </a:solidFill>
              </a:rPr>
              <a:t>(William Waldorf Astor)</a:t>
            </a:r>
            <a:r>
              <a:rPr lang="zh-TW" altLang="zh-TW" sz="3600" dirty="0" smtClean="0">
                <a:solidFill>
                  <a:schemeClr val="tx1"/>
                </a:solidFill>
              </a:rPr>
              <a:t>，我沒有任何條件，我說過，你正是我夢寐以求的員工。」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42852"/>
            <a:ext cx="8715436" cy="6715148"/>
          </a:xfrm>
        </p:spPr>
        <p:txBody>
          <a:bodyPr>
            <a:noAutofit/>
          </a:bodyPr>
          <a:lstStyle/>
          <a:p>
            <a:pPr algn="l"/>
            <a:r>
              <a:rPr lang="zh-TW" altLang="en-US" sz="3600" dirty="0" smtClean="0">
                <a:solidFill>
                  <a:schemeClr val="tx1"/>
                </a:solidFill>
              </a:rPr>
              <a:t>       </a:t>
            </a:r>
            <a:r>
              <a:rPr lang="zh-TW" altLang="zh-TW" sz="3600" dirty="0" smtClean="0">
                <a:solidFill>
                  <a:schemeClr val="tx1"/>
                </a:solidFill>
              </a:rPr>
              <a:t>這楝旅館就是</a:t>
            </a:r>
            <a:r>
              <a:rPr lang="en-US" altLang="zh-TW" sz="3600" dirty="0" smtClean="0">
                <a:solidFill>
                  <a:schemeClr val="tx1"/>
                </a:solidFill>
              </a:rPr>
              <a:t>Waldorf</a:t>
            </a:r>
            <a:r>
              <a:rPr lang="zh-TW" altLang="zh-TW" sz="3600" dirty="0" smtClean="0">
                <a:solidFill>
                  <a:schemeClr val="tx1"/>
                </a:solidFill>
              </a:rPr>
              <a:t>華爾道夫飯店，這家飯店在</a:t>
            </a:r>
            <a:r>
              <a:rPr lang="en-US" altLang="zh-TW" sz="3600" dirty="0" smtClean="0">
                <a:solidFill>
                  <a:schemeClr val="tx1"/>
                </a:solidFill>
              </a:rPr>
              <a:t>1931</a:t>
            </a:r>
            <a:r>
              <a:rPr lang="zh-TW" altLang="zh-TW" sz="3600" dirty="0" smtClean="0">
                <a:solidFill>
                  <a:schemeClr val="tx1"/>
                </a:solidFill>
              </a:rPr>
              <a:t>年啟用，是紐約極致尊榮的地位象徵，也是各國高層政要造訪紐約下榻的首選。</a:t>
            </a:r>
            <a:r>
              <a:rPr lang="en-US" altLang="zh-TW" sz="3600" dirty="0" smtClean="0">
                <a:solidFill>
                  <a:schemeClr val="tx1"/>
                </a:solidFill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r>
              <a:rPr lang="zh-TW" altLang="zh-TW" sz="3600" dirty="0" smtClean="0">
                <a:solidFill>
                  <a:schemeClr val="tx1"/>
                </a:solidFill>
              </a:rPr>
              <a:t>當時接下這份工作的服務生就是 喬治‧波特</a:t>
            </a:r>
            <a:r>
              <a:rPr lang="en-US" altLang="zh-TW" sz="3600" dirty="0" smtClean="0">
                <a:solidFill>
                  <a:schemeClr val="tx1"/>
                </a:solidFill>
              </a:rPr>
              <a:t>(George </a:t>
            </a:r>
            <a:r>
              <a:rPr lang="en-US" altLang="zh-TW" sz="3600" dirty="0" err="1" smtClean="0">
                <a:solidFill>
                  <a:schemeClr val="tx1"/>
                </a:solidFill>
              </a:rPr>
              <a:t>Boldt</a:t>
            </a:r>
            <a:r>
              <a:rPr lang="en-US" altLang="zh-TW" sz="3600" dirty="0" smtClean="0">
                <a:solidFill>
                  <a:schemeClr val="tx1"/>
                </a:solidFill>
              </a:rPr>
              <a:t>)</a:t>
            </a:r>
            <a:r>
              <a:rPr lang="zh-TW" altLang="zh-TW" sz="3600" dirty="0" smtClean="0">
                <a:solidFill>
                  <a:schemeClr val="tx1"/>
                </a:solidFill>
              </a:rPr>
              <a:t>，一位奠定華爾道夫世紀地位的推手。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     </a:t>
            </a:r>
            <a:r>
              <a:rPr lang="zh-TW" altLang="zh-TW" sz="3600" dirty="0" smtClean="0">
                <a:solidFill>
                  <a:schemeClr val="tx1"/>
                </a:solidFill>
              </a:rPr>
              <a:t>是什麼態度讓這位服務生改變了他生涯的命運？毋庸置疑的是他遇到了「貴人」，可是如果當天晚上是另外一位服務生當班，會有一樣的結果嗎？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428604"/>
            <a:ext cx="9358346" cy="614366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     </a:t>
            </a:r>
            <a:r>
              <a:rPr lang="zh-TW" altLang="zh-TW" sz="5100" spc="600" dirty="0" smtClean="0">
                <a:solidFill>
                  <a:schemeClr val="tx1"/>
                </a:solidFill>
              </a:rPr>
              <a:t>人間充滿著許許多多的因緣，</a:t>
            </a:r>
            <a:r>
              <a:rPr lang="zh-TW" altLang="en-US" sz="5100" spc="600" dirty="0" smtClean="0">
                <a:solidFill>
                  <a:schemeClr val="tx1"/>
                </a:solidFill>
              </a:rPr>
              <a:t> </a:t>
            </a:r>
            <a:endParaRPr lang="en-US" altLang="zh-TW" sz="5100" spc="600" dirty="0" smtClean="0">
              <a:solidFill>
                <a:schemeClr val="tx1"/>
              </a:solidFill>
            </a:endParaRPr>
          </a:p>
          <a:p>
            <a:pPr algn="l"/>
            <a:r>
              <a:rPr lang="zh-TW" altLang="zh-TW" sz="5100" spc="600" dirty="0" smtClean="0">
                <a:solidFill>
                  <a:schemeClr val="tx1"/>
                </a:solidFill>
              </a:rPr>
              <a:t>每一個因緣都可能將自己推向另一個高</a:t>
            </a:r>
            <a:endParaRPr lang="en-US" altLang="zh-TW" sz="5100" spc="600" dirty="0" smtClean="0">
              <a:solidFill>
                <a:schemeClr val="tx1"/>
              </a:solidFill>
            </a:endParaRPr>
          </a:p>
          <a:p>
            <a:pPr algn="l"/>
            <a:r>
              <a:rPr lang="zh-TW" altLang="zh-TW" sz="5100" spc="600" dirty="0" smtClean="0">
                <a:solidFill>
                  <a:schemeClr val="tx1"/>
                </a:solidFill>
              </a:rPr>
              <a:t>峰，不要輕忽任何一個人，</a:t>
            </a:r>
            <a:endParaRPr lang="en-US" altLang="zh-TW" sz="5100" spc="600" dirty="0" smtClean="0">
              <a:solidFill>
                <a:schemeClr val="tx1"/>
              </a:solidFill>
            </a:endParaRPr>
          </a:p>
          <a:p>
            <a:pPr algn="l"/>
            <a:r>
              <a:rPr lang="zh-TW" altLang="zh-TW" sz="5100" spc="600" dirty="0" smtClean="0">
                <a:solidFill>
                  <a:schemeClr val="tx1"/>
                </a:solidFill>
              </a:rPr>
              <a:t>不要疏忽任何一個可以助人的機</a:t>
            </a:r>
            <a:endParaRPr lang="en-US" altLang="zh-TW" sz="5100" spc="600" dirty="0" smtClean="0">
              <a:solidFill>
                <a:schemeClr val="tx1"/>
              </a:solidFill>
            </a:endParaRPr>
          </a:p>
          <a:p>
            <a:pPr algn="l"/>
            <a:r>
              <a:rPr lang="zh-TW" altLang="zh-TW" sz="5100" spc="600" dirty="0" smtClean="0">
                <a:solidFill>
                  <a:schemeClr val="tx1"/>
                </a:solidFill>
              </a:rPr>
              <a:t>會，學習對每一個人都熱情以待</a:t>
            </a:r>
            <a:endParaRPr lang="en-US" altLang="zh-TW" sz="5100" spc="600" dirty="0" smtClean="0">
              <a:solidFill>
                <a:schemeClr val="tx1"/>
              </a:solidFill>
            </a:endParaRPr>
          </a:p>
          <a:p>
            <a:pPr algn="l"/>
            <a:r>
              <a:rPr lang="zh-TW" altLang="zh-TW" sz="5100" spc="600" dirty="0" smtClean="0">
                <a:solidFill>
                  <a:schemeClr val="tx1"/>
                </a:solidFill>
              </a:rPr>
              <a:t>學習把一件事都做到完善，學習</a:t>
            </a:r>
            <a:endParaRPr lang="en-US" altLang="zh-TW" sz="5100" spc="600" dirty="0" smtClean="0">
              <a:solidFill>
                <a:schemeClr val="tx1"/>
              </a:solidFill>
            </a:endParaRPr>
          </a:p>
          <a:p>
            <a:pPr algn="l"/>
            <a:r>
              <a:rPr lang="zh-TW" altLang="zh-TW" sz="5100" spc="600" dirty="0" smtClean="0">
                <a:solidFill>
                  <a:schemeClr val="tx1"/>
                </a:solidFill>
              </a:rPr>
              <a:t>對每一個機會都充滿感激，</a:t>
            </a:r>
            <a:r>
              <a:rPr lang="zh-TW" altLang="en-US" sz="5100" spc="600" dirty="0" smtClean="0">
                <a:solidFill>
                  <a:schemeClr val="tx1"/>
                </a:solidFill>
              </a:rPr>
              <a:t>我</a:t>
            </a:r>
            <a:r>
              <a:rPr lang="zh-TW" altLang="zh-TW" sz="5100" spc="600" dirty="0" smtClean="0">
                <a:solidFill>
                  <a:schemeClr val="tx1"/>
                </a:solidFill>
              </a:rPr>
              <a:t>相信，</a:t>
            </a:r>
            <a:endParaRPr lang="en-US" altLang="zh-TW" sz="5100" spc="600" dirty="0" smtClean="0">
              <a:solidFill>
                <a:schemeClr val="tx1"/>
              </a:solidFill>
            </a:endParaRPr>
          </a:p>
          <a:p>
            <a:pPr algn="l"/>
            <a:r>
              <a:rPr lang="zh-TW" altLang="zh-TW" sz="5100" spc="600" dirty="0" smtClean="0">
                <a:solidFill>
                  <a:schemeClr val="tx1"/>
                </a:solidFill>
              </a:rPr>
              <a:t>我們就是自己最重要的貴人</a:t>
            </a:r>
            <a:r>
              <a:rPr lang="zh-TW" altLang="zh-TW" sz="4800" spc="600" dirty="0" smtClean="0">
                <a:solidFill>
                  <a:schemeClr val="tx1"/>
                </a:solidFill>
              </a:rPr>
              <a:t>。</a:t>
            </a:r>
          </a:p>
          <a:p>
            <a:pPr algn="l"/>
            <a:r>
              <a:rPr lang="en-US" altLang="zh-TW" sz="4800" spc="600" dirty="0" smtClean="0">
                <a:solidFill>
                  <a:schemeClr val="tx1"/>
                </a:solidFill>
              </a:rPr>
              <a:t> </a:t>
            </a:r>
            <a:endParaRPr lang="zh-TW" altLang="zh-TW" sz="4800" spc="600" dirty="0" smtClean="0">
              <a:solidFill>
                <a:schemeClr val="tx1"/>
              </a:solidFill>
            </a:endParaRPr>
          </a:p>
          <a:p>
            <a:pPr algn="l"/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ea typeface="華康少女文字W6" pitchFamily="49" charset="-120"/>
              </a:rPr>
              <a:t>戲劇</a:t>
            </a:r>
            <a:r>
              <a:rPr lang="zh-TW" altLang="en-US" dirty="0" smtClean="0">
                <a:ea typeface="華康少女文字W6" pitchFamily="49" charset="-120"/>
              </a:rPr>
              <a:t>表演</a:t>
            </a:r>
            <a:r>
              <a:rPr lang="en-US" altLang="zh-TW" dirty="0" smtClean="0">
                <a:ea typeface="華康少女文字W6" pitchFamily="49" charset="-120"/>
              </a:rPr>
              <a:t>(</a:t>
            </a:r>
            <a:r>
              <a:rPr lang="zh-TW" altLang="en-US" dirty="0" smtClean="0">
                <a:ea typeface="華康少女文字W6" pitchFamily="49" charset="-120"/>
              </a:rPr>
              <a:t>怡萱</a:t>
            </a:r>
            <a:r>
              <a:rPr lang="en-US" altLang="zh-TW" dirty="0" smtClean="0">
                <a:ea typeface="華康少女文字W6" pitchFamily="49" charset="-120"/>
              </a:rPr>
              <a:t>)</a:t>
            </a:r>
            <a:r>
              <a:rPr lang="en-US" altLang="zh-TW" dirty="0" smtClean="0">
                <a:ea typeface="華康少女文字W6" pitchFamily="49" charset="-120"/>
              </a:rPr>
              <a:t/>
            </a:r>
            <a:br>
              <a:rPr lang="en-US" altLang="zh-TW" dirty="0" smtClean="0">
                <a:ea typeface="華康少女文字W6" pitchFamily="49" charset="-120"/>
              </a:rPr>
            </a:br>
            <a:r>
              <a:rPr lang="zh-TW" altLang="en-US" dirty="0" smtClean="0">
                <a:ea typeface="華康少女文字W6" pitchFamily="49" charset="-120"/>
              </a:rPr>
              <a:t>第二種貴人</a:t>
            </a:r>
            <a:endParaRPr lang="zh-TW" altLang="en-US" dirty="0">
              <a:ea typeface="華康少女文字W6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4800" dirty="0" smtClean="0">
                <a:latin typeface="華康娃娃體W7(P)" pitchFamily="82" charset="-120"/>
                <a:ea typeface="華康娃娃體W7(P)" pitchFamily="82" charset="-120"/>
              </a:rPr>
              <a:t>旁白：楊欣蓓</a:t>
            </a:r>
            <a:endParaRPr lang="en-US" altLang="zh-TW" sz="4800" dirty="0" smtClean="0">
              <a:latin typeface="華康娃娃體W7(P)" pitchFamily="82" charset="-120"/>
              <a:ea typeface="華康娃娃體W7(P)" pitchFamily="82" charset="-120"/>
            </a:endParaRPr>
          </a:p>
          <a:p>
            <a:pPr algn="ctr">
              <a:buNone/>
            </a:pPr>
            <a:r>
              <a:rPr lang="zh-TW" altLang="en-US" sz="4800" dirty="0" smtClean="0">
                <a:latin typeface="華康娃娃體W7(P)" pitchFamily="82" charset="-120"/>
                <a:ea typeface="華康娃娃體W7(P)" pitchFamily="82" charset="-120"/>
              </a:rPr>
              <a:t>裁判：梁展榮</a:t>
            </a:r>
            <a:endParaRPr lang="en-US" altLang="zh-TW" sz="4800" dirty="0" smtClean="0">
              <a:latin typeface="華康娃娃體W7(P)" pitchFamily="82" charset="-120"/>
              <a:ea typeface="華康娃娃體W7(P)" pitchFamily="82" charset="-120"/>
            </a:endParaRPr>
          </a:p>
          <a:p>
            <a:pPr algn="ctr">
              <a:buNone/>
            </a:pPr>
            <a:r>
              <a:rPr lang="zh-TW" altLang="en-US" sz="4800" dirty="0" smtClean="0">
                <a:latin typeface="華康娃娃體W7(P)" pitchFamily="82" charset="-120"/>
                <a:ea typeface="華康娃娃體W7(P)" pitchFamily="82" charset="-120"/>
              </a:rPr>
              <a:t>主角一：鄭安村</a:t>
            </a:r>
            <a:endParaRPr lang="en-US" altLang="zh-TW" sz="4800" dirty="0" smtClean="0">
              <a:latin typeface="華康娃娃體W7(P)" pitchFamily="82" charset="-120"/>
              <a:ea typeface="華康娃娃體W7(P)" pitchFamily="82" charset="-120"/>
            </a:endParaRPr>
          </a:p>
          <a:p>
            <a:pPr algn="ctr">
              <a:buNone/>
            </a:pPr>
            <a:r>
              <a:rPr lang="zh-TW" altLang="en-US" sz="4800" dirty="0" smtClean="0">
                <a:latin typeface="華康娃娃體W7(P)" pitchFamily="82" charset="-120"/>
                <a:ea typeface="華康娃娃體W7(P)" pitchFamily="82" charset="-120"/>
              </a:rPr>
              <a:t>主角二：黃俋勝</a:t>
            </a:r>
            <a:endParaRPr lang="zh-TW" altLang="en-US" sz="4800" dirty="0">
              <a:latin typeface="華康娃娃體W7(P)" pitchFamily="82" charset="-120"/>
              <a:ea typeface="華康娃娃體W7(P)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華麗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</TotalTime>
  <Words>745</Words>
  <Application>Microsoft Office PowerPoint</Application>
  <PresentationFormat>如螢幕大小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Office 佈景主題</vt:lpstr>
      <vt:lpstr>做自己的貴人</vt:lpstr>
      <vt:lpstr>大綱－俋勝</vt:lpstr>
      <vt:lpstr>全校一起來(宜妏、佳旻) 遊戲規則</vt:lpstr>
      <vt:lpstr>文章欣賞－全校</vt:lpstr>
      <vt:lpstr>投影片 5</vt:lpstr>
      <vt:lpstr>投影片 6</vt:lpstr>
      <vt:lpstr>投影片 7</vt:lpstr>
      <vt:lpstr>投影片 8</vt:lpstr>
      <vt:lpstr>戲劇表演(怡萱) 第二種貴人</vt:lpstr>
      <vt:lpstr>摘要－雅璇</vt:lpstr>
      <vt:lpstr>心得－玫秀</vt:lpstr>
      <vt:lpstr>投影片 12</vt:lpstr>
      <vt:lpstr>佳句－雅璇</vt:lpstr>
      <vt:lpstr>與生活做結合－捷羽</vt:lpstr>
      <vt:lpstr>影片欣賞</vt:lpstr>
      <vt:lpstr>結論</vt:lpstr>
      <vt:lpstr>投影片 17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做自己的貴人</dc:title>
  <dc:creator>user</dc:creator>
  <cp:lastModifiedBy>user</cp:lastModifiedBy>
  <cp:revision>27</cp:revision>
  <dcterms:created xsi:type="dcterms:W3CDTF">2014-04-16T04:41:56Z</dcterms:created>
  <dcterms:modified xsi:type="dcterms:W3CDTF">2014-05-14T07:02:10Z</dcterms:modified>
</cp:coreProperties>
</file>