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64" r:id="rId12"/>
    <p:sldId id="275" r:id="rId13"/>
    <p:sldId id="265" r:id="rId14"/>
    <p:sldId id="272" r:id="rId15"/>
    <p:sldId id="266" r:id="rId16"/>
    <p:sldId id="274" r:id="rId17"/>
    <p:sldId id="276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A3A"/>
    <a:srgbClr val="19C4F9"/>
    <a:srgbClr val="C28BDB"/>
    <a:srgbClr val="FF66CC"/>
    <a:srgbClr val="FF66FF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06760-18BF-4CF7-B4C9-9A369C900C80}" type="datetimeFigureOut">
              <a:rPr lang="zh-TW" altLang="en-US" smtClean="0"/>
              <a:pPr/>
              <a:t>2014/5/14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BA51-5DC0-4367-ABFD-47E00D143E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000131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兒風體W4(P)" pitchFamily="34" charset="-120"/>
                <a:ea typeface="華康POP1體W7" pitchFamily="49" charset="-120"/>
              </a:rPr>
              <a:t>做自己的貴人</a:t>
            </a:r>
            <a:endParaRPr lang="zh-TW" altLang="en-US" dirty="0">
              <a:latin typeface="華康兒風體W4(P)" pitchFamily="34" charset="-120"/>
              <a:ea typeface="華康POP1體W7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357222" y="1285860"/>
            <a:ext cx="8358246" cy="5357826"/>
          </a:xfrm>
        </p:spPr>
        <p:txBody>
          <a:bodyPr>
            <a:noAutofit/>
          </a:bodyPr>
          <a:lstStyle/>
          <a:p>
            <a:r>
              <a:rPr lang="zh-TW" altLang="en-US" sz="4400" i="1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組員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：陳亮綺　　凃宜妏　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陳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佳旻　　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鄭安村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黃俋勝　　楊欣蓓　　　　　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田雅璇　　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李怡萱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         劉玫秀      楊捷羽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  </a:t>
            </a:r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梁展榮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　　　　　　　</a:t>
            </a:r>
            <a:endParaRPr lang="en-US" altLang="zh-TW" sz="44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</a:t>
            </a:r>
            <a:r>
              <a:rPr lang="zh-TW" altLang="en-US" sz="28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　　　　　　　　　　　　　　</a:t>
            </a:r>
            <a:endParaRPr lang="en-US" altLang="zh-TW" sz="2800" dirty="0" smtClean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r>
              <a:rPr lang="zh-TW" altLang="en-US" sz="2800" dirty="0" smtClean="0">
                <a:solidFill>
                  <a:srgbClr val="7030A0"/>
                </a:solidFill>
                <a:latin typeface="華康娃娃體W7(P)" pitchFamily="82" charset="-120"/>
                <a:ea typeface="華康娃娃體W7(P)" pitchFamily="82" charset="-120"/>
              </a:rPr>
              <a:t>　　　　</a:t>
            </a:r>
            <a:endParaRPr lang="zh-TW" altLang="en-US" sz="2800" dirty="0">
              <a:solidFill>
                <a:srgbClr val="7030A0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pic>
        <p:nvPicPr>
          <p:cNvPr id="1026" name="Picture 2" descr="C:\Users\user\AppData\Local\Microsoft\Windows\Temporary Internet Files\Content.IE5\X3LD6BRE\MC9003448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6817" y="5207508"/>
            <a:ext cx="1237183" cy="1650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ea typeface="華康POP1體W7" pitchFamily="49" charset="-120"/>
              </a:rPr>
              <a:t>摘要－雅璇</a:t>
            </a:r>
            <a:endParaRPr lang="zh-TW" altLang="en-US" dirty="0">
              <a:ea typeface="華康POP1體W7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858180" cy="4786346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這位服務生將心比心地對待老夫婦，不讓他們兩位受到一點風雨，並且很大方的將自己的房間借給老夫婦，也不求回報，最後老夫婦給他一個大大的回報</a:t>
            </a:r>
            <a:r>
              <a:rPr lang="en-US" altLang="zh-TW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—</a:t>
            </a:r>
            <a:r>
              <a:rPr lang="zh-TW" alt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讓他經營紐約的知名飯店。</a:t>
            </a:r>
            <a:endParaRPr lang="en-US" altLang="zh-TW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心得－玫秀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358246" cy="521497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俋勝說：學習對每一次的機會都很感恩。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修源說：命運是不等人的。 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宜妏說：你的態度決定你的人生做自己的貴人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安村說：機會是不等人的。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俊陞說：學習機會不多要好好珍惜。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展榮說：得到機會一定要珍惜。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佳蓉說：每一次的機會都要好好把握。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雅璇說：熱情以待每件事。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珈圻說：只要學習自己就是重要的貴人。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500" dirty="0" smtClean="0">
                <a:solidFill>
                  <a:schemeClr val="tx1"/>
                </a:solidFill>
              </a:rPr>
              <a:t>玫秀說：把握人生的每件事認真對待人生。</a:t>
            </a:r>
            <a:endParaRPr lang="en-US" altLang="zh-TW" sz="3500" dirty="0" smtClean="0">
              <a:solidFill>
                <a:schemeClr val="tx1"/>
              </a:solidFill>
            </a:endParaRPr>
          </a:p>
          <a:p>
            <a:pPr algn="l"/>
            <a:endParaRPr lang="en-US" altLang="zh-TW" sz="3500" dirty="0" smtClean="0"/>
          </a:p>
          <a:p>
            <a:pPr algn="l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7412071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佩淇說：努力把事情做到最完美結局會不同。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佳靖說：幫助別人，有機會別人就會幫助你。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亮綺說：能幫助人是件快樂的事。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佳旻說：人是互相的。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宗瑞說：人生中遇到得每個人都有可能是自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己的貴人所以要好好珍惜。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佳句－雅璇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1000108"/>
            <a:ext cx="7572428" cy="550070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chemeClr val="tx1"/>
                </a:solidFill>
              </a:rPr>
              <a:t>1.</a:t>
            </a:r>
            <a:r>
              <a:rPr lang="zh-TW" altLang="zh-TW" sz="3600" spc="600" dirty="0" smtClean="0">
                <a:solidFill>
                  <a:schemeClr val="tx1"/>
                </a:solidFill>
              </a:rPr>
              <a:t>人間充滿著許許多多的因緣，</a:t>
            </a:r>
            <a:r>
              <a:rPr lang="zh-TW" altLang="en-US" sz="3600" spc="600" dirty="0" smtClean="0">
                <a:solidFill>
                  <a:schemeClr val="tx1"/>
                </a:solidFill>
              </a:rPr>
              <a:t> </a:t>
            </a:r>
            <a:r>
              <a:rPr lang="zh-TW" altLang="zh-TW" sz="3600" spc="600" dirty="0" smtClean="0">
                <a:solidFill>
                  <a:schemeClr val="tx1"/>
                </a:solidFill>
              </a:rPr>
              <a:t>每一個因緣都可能將自己推向另一個高峰</a:t>
            </a:r>
            <a:r>
              <a:rPr lang="zh-TW" altLang="en-US" sz="3600" spc="600" dirty="0" smtClean="0">
                <a:solidFill>
                  <a:schemeClr val="tx1"/>
                </a:solidFill>
              </a:rPr>
              <a:t>。</a:t>
            </a:r>
            <a:endParaRPr lang="en-US" altLang="zh-TW" sz="3600" spc="6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sz="3600" spc="600" dirty="0" smtClean="0">
                <a:solidFill>
                  <a:schemeClr val="tx1"/>
                </a:solidFill>
              </a:rPr>
              <a:t>2.</a:t>
            </a:r>
            <a:r>
              <a:rPr lang="zh-TW" altLang="zh-TW" sz="3600" spc="600" dirty="0" smtClean="0">
                <a:solidFill>
                  <a:schemeClr val="tx1"/>
                </a:solidFill>
              </a:rPr>
              <a:t>不要輕忽任何一個人，不要疏忽任何一個可以助人的機會</a:t>
            </a:r>
            <a:r>
              <a:rPr lang="zh-TW" altLang="en-US" sz="3600" spc="600" dirty="0" smtClean="0">
                <a:solidFill>
                  <a:schemeClr val="tx1"/>
                </a:solidFill>
              </a:rPr>
              <a:t>。</a:t>
            </a:r>
            <a:endParaRPr lang="en-US" altLang="zh-TW" sz="3600" spc="6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sz="3600" spc="600" dirty="0" smtClean="0">
                <a:solidFill>
                  <a:schemeClr val="tx1"/>
                </a:solidFill>
              </a:rPr>
              <a:t>3.</a:t>
            </a:r>
            <a:r>
              <a:rPr lang="zh-TW" altLang="zh-TW" sz="3600" spc="600" dirty="0" smtClean="0">
                <a:solidFill>
                  <a:schemeClr val="tx1"/>
                </a:solidFill>
              </a:rPr>
              <a:t>學習對每一個人都熱情以待學習把一件事都做到完善，學習對每一個機會都充滿感激</a:t>
            </a:r>
            <a:r>
              <a:rPr lang="zh-TW" altLang="en-US" sz="3600" spc="600" dirty="0" smtClean="0">
                <a:solidFill>
                  <a:schemeClr val="tx1"/>
                </a:solidFill>
              </a:rPr>
              <a:t>。</a:t>
            </a:r>
            <a:endParaRPr lang="en-US" altLang="zh-TW" sz="3600" spc="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與生活做結合</a:t>
            </a:r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－捷羽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dirty="0" smtClean="0"/>
              <a:t>1.</a:t>
            </a:r>
            <a:r>
              <a:rPr lang="zh-TW" altLang="en-US" sz="3600" dirty="0" smtClean="0"/>
              <a:t>你最討厭的人也許也是你最大的貴人，因為它會刺激你，使你成長。</a:t>
            </a:r>
            <a:endParaRPr lang="en-US" altLang="zh-TW" sz="3600" dirty="0" smtClean="0"/>
          </a:p>
          <a:p>
            <a:pPr>
              <a:buNone/>
            </a:pPr>
            <a:r>
              <a:rPr lang="en-US" altLang="zh-TW" sz="3600" dirty="0" smtClean="0"/>
              <a:t>2.</a:t>
            </a:r>
            <a:r>
              <a:rPr lang="zh-TW" altLang="en-US" sz="3600" dirty="0" smtClean="0"/>
              <a:t>你也可以當別人的貴人，這樣互相幫助，互相成長，彼此都是貴人，這麼一來要當朋友就不是問題了。</a:t>
            </a:r>
            <a:endParaRPr lang="en-US" altLang="zh-TW" sz="3600" dirty="0" smtClean="0"/>
          </a:p>
          <a:p>
            <a:pPr>
              <a:buNone/>
            </a:pPr>
            <a:r>
              <a:rPr lang="en-US" altLang="zh-TW" sz="3600" dirty="0" smtClean="0"/>
              <a:t>※</a:t>
            </a:r>
            <a:r>
              <a:rPr lang="zh-TW" altLang="en-US" sz="3600" dirty="0" smtClean="0"/>
              <a:t>不要錯過任何幫助別人的機會，不然你將少了一個成長的機會。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357167"/>
            <a:ext cx="7772400" cy="1214446"/>
          </a:xfrm>
        </p:spPr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2976" y="1571612"/>
            <a:ext cx="6400800" cy="3357586"/>
          </a:xfrm>
        </p:spPr>
        <p:txBody>
          <a:bodyPr/>
          <a:lstStyle/>
          <a:p>
            <a:r>
              <a:rPr lang="en-US" altLang="zh-TW" b="1" dirty="0" err="1" smtClean="0"/>
              <a:t>http://www.youtube.com/watch?v=AW_5dnNZA8I</a:t>
            </a:r>
            <a:endParaRPr lang="zh-TW" altLang="en-US" b="1" dirty="0"/>
          </a:p>
        </p:txBody>
      </p:sp>
      <p:pic>
        <p:nvPicPr>
          <p:cNvPr id="2050" name="Picture 2" descr="C:\Users\user\AppData\Local\Microsoft\Windows\Temporary Internet Files\Content.IE5\JCYUJH0L\MP900448456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ED3D9"/>
              </a:clrFrom>
              <a:clrTo>
                <a:srgbClr val="CED3D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07983" y="5167322"/>
            <a:ext cx="2536017" cy="1690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dirty="0" smtClean="0"/>
              <a:t>兩種貴人之所以成為貴人，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都是由於</a:t>
            </a:r>
            <a:r>
              <a:rPr lang="zh-TW" altLang="en-US" u="sng" dirty="0" smtClean="0"/>
              <a:t>自己的善行或正向思考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自己才能成為自己的貴人。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因此，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u="sng" dirty="0" smtClean="0"/>
              <a:t>自己的想法和作為才是最重要的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-492801"/>
            <a:ext cx="5857916" cy="71117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285860"/>
          </a:xfrm>
        </p:spPr>
        <p:txBody>
          <a:bodyPr/>
          <a:lstStyle/>
          <a:p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大綱－俋勝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215082"/>
          </a:xfrm>
        </p:spPr>
        <p:txBody>
          <a:bodyPr>
            <a:noAutofit/>
          </a:bodyPr>
          <a:lstStyle/>
          <a:p>
            <a:pPr algn="l"/>
            <a:r>
              <a:rPr lang="en-US" altLang="zh-TW" sz="4800" dirty="0" smtClean="0">
                <a:solidFill>
                  <a:schemeClr val="tx1"/>
                </a:solidFill>
              </a:rPr>
              <a:t>1.</a:t>
            </a:r>
            <a:r>
              <a:rPr lang="zh-TW" altLang="en-US" sz="4800" dirty="0" smtClean="0">
                <a:solidFill>
                  <a:schemeClr val="tx1"/>
                </a:solidFill>
              </a:rPr>
              <a:t>文 章 共 讀         </a:t>
            </a:r>
            <a:r>
              <a:rPr lang="en-US" altLang="zh-TW" sz="4800" dirty="0" smtClean="0">
                <a:solidFill>
                  <a:schemeClr val="tx1"/>
                </a:solidFill>
              </a:rPr>
              <a:t>4.</a:t>
            </a:r>
            <a:r>
              <a:rPr lang="zh-TW" altLang="en-US" sz="4800" dirty="0" smtClean="0">
                <a:solidFill>
                  <a:schemeClr val="tx1"/>
                </a:solidFill>
              </a:rPr>
              <a:t>心 得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</a:rPr>
              <a:t>   </a:t>
            </a:r>
            <a:r>
              <a:rPr lang="en-US" altLang="zh-TW" sz="4800" dirty="0" smtClean="0">
                <a:solidFill>
                  <a:schemeClr val="tx1"/>
                </a:solidFill>
              </a:rPr>
              <a:t>(</a:t>
            </a:r>
            <a:r>
              <a:rPr lang="zh-TW" altLang="en-US" sz="4800" dirty="0" smtClean="0">
                <a:solidFill>
                  <a:schemeClr val="tx1"/>
                </a:solidFill>
              </a:rPr>
              <a:t>遊戲開始</a:t>
            </a:r>
            <a:r>
              <a:rPr lang="en-US" altLang="zh-TW" sz="4800" dirty="0" smtClean="0">
                <a:solidFill>
                  <a:schemeClr val="tx1"/>
                </a:solidFill>
              </a:rPr>
              <a:t>)</a:t>
            </a:r>
            <a:r>
              <a:rPr lang="zh-TW" altLang="en-US" sz="4800" dirty="0" smtClean="0">
                <a:solidFill>
                  <a:schemeClr val="tx1"/>
                </a:solidFill>
              </a:rPr>
              <a:t>                            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sz="4800" dirty="0" smtClean="0">
                <a:solidFill>
                  <a:schemeClr val="tx1"/>
                </a:solidFill>
              </a:rPr>
              <a:t>2.</a:t>
            </a:r>
            <a:r>
              <a:rPr lang="zh-TW" altLang="en-US" sz="4800" dirty="0" smtClean="0">
                <a:solidFill>
                  <a:schemeClr val="tx1"/>
                </a:solidFill>
              </a:rPr>
              <a:t>戲 劇 表 演         </a:t>
            </a:r>
            <a:r>
              <a:rPr lang="en-US" altLang="zh-TW" sz="4800" dirty="0" smtClean="0">
                <a:solidFill>
                  <a:schemeClr val="tx1"/>
                </a:solidFill>
              </a:rPr>
              <a:t>5.</a:t>
            </a:r>
            <a:r>
              <a:rPr lang="zh-TW" altLang="en-US" sz="4800" dirty="0" smtClean="0">
                <a:solidFill>
                  <a:schemeClr val="tx1"/>
                </a:solidFill>
              </a:rPr>
              <a:t>佳 句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</a:rPr>
              <a:t>           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sz="4800" dirty="0" smtClean="0">
                <a:solidFill>
                  <a:schemeClr val="tx1"/>
                </a:solidFill>
              </a:rPr>
              <a:t>3.</a:t>
            </a:r>
            <a:r>
              <a:rPr lang="zh-TW" altLang="en-US" sz="4800" dirty="0" smtClean="0">
                <a:solidFill>
                  <a:schemeClr val="tx1"/>
                </a:solidFill>
              </a:rPr>
              <a:t>摘 要                    </a:t>
            </a:r>
            <a:r>
              <a:rPr lang="en-US" altLang="zh-TW" sz="4800" dirty="0" smtClean="0">
                <a:solidFill>
                  <a:schemeClr val="tx1"/>
                </a:solidFill>
              </a:rPr>
              <a:t>6.</a:t>
            </a:r>
            <a:r>
              <a:rPr lang="zh-TW" altLang="en-US" sz="4800" dirty="0" smtClean="0">
                <a:solidFill>
                  <a:schemeClr val="tx1"/>
                </a:solidFill>
              </a:rPr>
              <a:t> 與生活做結合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</a:rPr>
              <a:t>                                 </a:t>
            </a:r>
            <a:r>
              <a:rPr lang="en-US" altLang="zh-TW" sz="4800" dirty="0" smtClean="0">
                <a:solidFill>
                  <a:schemeClr val="tx1"/>
                </a:solidFill>
              </a:rPr>
              <a:t>7.</a:t>
            </a:r>
            <a:r>
              <a:rPr lang="zh-TW" altLang="en-US" sz="4800" dirty="0" smtClean="0">
                <a:solidFill>
                  <a:schemeClr val="tx1"/>
                </a:solidFill>
              </a:rPr>
              <a:t>影片欣賞             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800" dirty="0" smtClean="0">
                <a:solidFill>
                  <a:schemeClr val="tx1"/>
                </a:solidFill>
              </a:rPr>
              <a:t>                             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algn="l"/>
            <a:endParaRPr lang="zh-TW" altLang="en-US" sz="4800" dirty="0" smtClean="0">
              <a:solidFill>
                <a:schemeClr val="tx1"/>
              </a:solidFill>
            </a:endParaRPr>
          </a:p>
          <a:p>
            <a:pPr algn="l"/>
            <a:endParaRPr lang="en-US" altLang="zh-TW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ea typeface="華康POP1體W7" pitchFamily="49" charset="-120"/>
              </a:rPr>
              <a:t>全校一起來</a:t>
            </a:r>
            <a:r>
              <a:rPr lang="en-US" altLang="zh-TW" dirty="0" smtClean="0">
                <a:ea typeface="華康POP1體W7" pitchFamily="49" charset="-120"/>
              </a:rPr>
              <a:t>(</a:t>
            </a:r>
            <a:r>
              <a:rPr lang="zh-TW" altLang="en-US" dirty="0" smtClean="0">
                <a:ea typeface="華康POP1體W7" pitchFamily="49" charset="-120"/>
              </a:rPr>
              <a:t>宜妏、佳旻</a:t>
            </a:r>
            <a:r>
              <a:rPr lang="en-US" altLang="zh-TW" dirty="0" smtClean="0">
                <a:ea typeface="華康POP1體W7" pitchFamily="49" charset="-120"/>
              </a:rPr>
              <a:t>)</a:t>
            </a:r>
            <a:br>
              <a:rPr lang="en-US" altLang="zh-TW" dirty="0" smtClean="0">
                <a:ea typeface="華康POP1體W7" pitchFamily="49" charset="-120"/>
              </a:rPr>
            </a:br>
            <a:r>
              <a:rPr lang="zh-TW" altLang="en-US" dirty="0" smtClean="0">
                <a:ea typeface="華康POP1體W7" pitchFamily="49" charset="-120"/>
              </a:rPr>
              <a:t>遊戲規則</a:t>
            </a:r>
            <a:endParaRPr lang="zh-TW" altLang="en-US" dirty="0">
              <a:ea typeface="華康POP1體W7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285784" y="1214422"/>
            <a:ext cx="8858280" cy="564357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zh-TW" altLang="en-US" dirty="0" smtClean="0"/>
              <a:t>              </a:t>
            </a:r>
            <a:r>
              <a:rPr lang="zh-TW" altLang="en-US" b="1" i="1" u="sng" dirty="0" smtClean="0">
                <a:solidFill>
                  <a:schemeClr val="accent2">
                    <a:lumMod val="75000"/>
                  </a:schemeClr>
                </a:solidFill>
              </a:rPr>
              <a:t>請台下同學注意！</a:t>
            </a:r>
            <a:endParaRPr lang="en-US" altLang="zh-TW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zh-TW" altLang="en-US" dirty="0" smtClean="0"/>
              <a:t>    　　　首先，由台上朗讀的同學開始唸文章，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　之後由主持人找同學來唸，</a:t>
            </a:r>
            <a:endParaRPr lang="en-US" altLang="zh-TW" dirty="0" smtClean="0"/>
          </a:p>
          <a:p>
            <a:pPr algn="ctr">
              <a:buNone/>
            </a:pPr>
            <a:endParaRPr lang="en-US" altLang="zh-TW" dirty="0" smtClean="0"/>
          </a:p>
          <a:p>
            <a:pPr algn="ctr">
              <a:buNone/>
            </a:pPr>
            <a:r>
              <a:rPr lang="zh-TW" altLang="en-US" b="1" dirty="0" smtClean="0"/>
              <a:t>　</a:t>
            </a:r>
            <a:r>
              <a:rPr lang="zh-TW" altLang="en-US" b="1" u="sng" dirty="0" smtClean="0">
                <a:solidFill>
                  <a:srgbClr val="FF0000"/>
                </a:solidFill>
              </a:rPr>
              <a:t>麥克風到誰前面</a:t>
            </a:r>
            <a:r>
              <a:rPr lang="zh-TW" altLang="en-US" dirty="0" smtClean="0"/>
              <a:t>誰就開始唸，</a:t>
            </a:r>
            <a:endParaRPr lang="en-US" altLang="zh-TW" dirty="0" smtClean="0"/>
          </a:p>
          <a:p>
            <a:pPr algn="ctr">
              <a:buNone/>
            </a:pP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>
                <a:solidFill>
                  <a:srgbClr val="19C4F9"/>
                </a:solidFill>
              </a:rPr>
              <a:t>　</a:t>
            </a:r>
            <a:r>
              <a:rPr lang="zh-TW" altLang="en-US" b="1" u="sng" dirty="0" smtClean="0">
                <a:solidFill>
                  <a:schemeClr val="accent6">
                    <a:lumMod val="50000"/>
                  </a:schemeClr>
                </a:solidFill>
              </a:rPr>
              <a:t>當下一位同學開始唸，你就可以停止啦</a:t>
            </a:r>
            <a:endParaRPr lang="en-US" altLang="zh-TW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　如果不知道會很尷尬喔～～～～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　真的忘了我們也會提示的，放輕鬆！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                 請專心～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                </a:t>
            </a:r>
            <a:r>
              <a:rPr lang="zh-TW" altLang="en-US" dirty="0" smtClean="0">
                <a:solidFill>
                  <a:srgbClr val="002060"/>
                </a:solidFill>
              </a:rPr>
              <a:t>感謝您</a:t>
            </a:r>
            <a:r>
              <a:rPr lang="en-US" altLang="zh-TW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857255"/>
          </a:xfrm>
        </p:spPr>
        <p:txBody>
          <a:bodyPr/>
          <a:lstStyle/>
          <a:p>
            <a:r>
              <a:rPr lang="zh-TW" altLang="en-US" dirty="0" smtClean="0">
                <a:latin typeface="華康娃娃體W7(P)" pitchFamily="82" charset="-120"/>
                <a:ea typeface="華康娃娃體W7(P)" pitchFamily="82" charset="-120"/>
              </a:rPr>
              <a:t>文章欣賞－全校</a:t>
            </a:r>
            <a:endParaRPr lang="zh-TW" altLang="en-US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  <a:noFill/>
        </p:spPr>
        <p:txBody>
          <a:bodyPr>
            <a:normAutofit fontScale="25000" lnSpcReduction="20000"/>
          </a:bodyPr>
          <a:lstStyle/>
          <a:p>
            <a:pPr algn="l"/>
            <a:r>
              <a:rPr lang="zh-TW" altLang="en-US" sz="14000" dirty="0" smtClean="0">
                <a:solidFill>
                  <a:schemeClr val="tx1"/>
                </a:solidFill>
              </a:rPr>
              <a:t>     </a:t>
            </a:r>
            <a:r>
              <a:rPr lang="zh-TW" altLang="zh-TW" sz="14000" dirty="0" smtClean="0">
                <a:solidFill>
                  <a:schemeClr val="tx1"/>
                </a:solidFill>
              </a:rPr>
              <a:t>這是發生在美國的一個真實故事：</a:t>
            </a:r>
            <a:r>
              <a:rPr lang="en-US" altLang="zh-TW" sz="14000" dirty="0" smtClean="0">
                <a:solidFill>
                  <a:schemeClr val="tx1"/>
                </a:solidFill>
              </a:rPr>
              <a:t/>
            </a:r>
            <a:br>
              <a:rPr lang="en-US" altLang="zh-TW" sz="14000" dirty="0" smtClean="0">
                <a:solidFill>
                  <a:schemeClr val="tx1"/>
                </a:solidFill>
              </a:rPr>
            </a:br>
            <a:r>
              <a:rPr lang="zh-TW" altLang="en-US" sz="14000" dirty="0" smtClean="0">
                <a:solidFill>
                  <a:schemeClr val="tx1"/>
                </a:solidFill>
              </a:rPr>
              <a:t>      </a:t>
            </a:r>
            <a:r>
              <a:rPr lang="zh-TW" altLang="zh-TW" sz="14000" dirty="0" smtClean="0">
                <a:solidFill>
                  <a:schemeClr val="tx1"/>
                </a:solidFill>
              </a:rPr>
              <a:t>一個風雨交加的夜晚，一對老夫婦走進一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間旅館的大廳，想要住宿一晚。無奈飯店的夜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班服務生說：「十分抱歉，今天的房間已經被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早上來開會的團體訂滿了。若是平常，我會送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二位到沒有空房的情況下，用來支援的旅館，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可是我無法想像你們要再一次的置身於風雨中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，你們何不待在我的房間呢？它雖然不是豪華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的套房，但還是蠻乾淨的，因為我要值班，我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可以待在辦公室休息。」這位年輕人很誠懇的</a:t>
            </a:r>
            <a:endParaRPr lang="en-US" altLang="zh-TW" sz="140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14000" dirty="0" smtClean="0">
                <a:solidFill>
                  <a:schemeClr val="tx1"/>
                </a:solidFill>
              </a:rPr>
              <a:t>提出這個建議</a:t>
            </a:r>
            <a:r>
              <a:rPr lang="zh-TW" altLang="en-US" sz="14000" dirty="0" smtClean="0">
                <a:solidFill>
                  <a:schemeClr val="tx1"/>
                </a:solidFill>
              </a:rPr>
              <a:t>。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endParaRPr lang="zh-TW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9072626" cy="70009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zh-TW" altLang="en-US" sz="3600" dirty="0" smtClean="0">
                <a:solidFill>
                  <a:schemeClr val="tx1"/>
                </a:solidFill>
              </a:rPr>
              <a:t> </a:t>
            </a:r>
            <a:r>
              <a:rPr lang="zh-TW" altLang="en-US" sz="9600" dirty="0" smtClean="0">
                <a:solidFill>
                  <a:schemeClr val="tx1"/>
                </a:solidFill>
              </a:rPr>
              <a:t>   </a:t>
            </a:r>
            <a:r>
              <a:rPr lang="zh-TW" altLang="zh-TW" sz="4600" dirty="0" smtClean="0">
                <a:solidFill>
                  <a:schemeClr val="tx1"/>
                </a:solidFill>
              </a:rPr>
              <a:t>老夫婦大方的接受了他的建議，並對造成服務生的不便致歉。</a:t>
            </a:r>
            <a:r>
              <a:rPr lang="zh-TW" altLang="en-US" sz="4600" dirty="0" smtClean="0">
                <a:solidFill>
                  <a:schemeClr val="tx1"/>
                </a:solidFill>
              </a:rPr>
              <a:t> 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600" dirty="0" smtClean="0">
                <a:solidFill>
                  <a:schemeClr val="tx1"/>
                </a:solidFill>
              </a:rPr>
              <a:t>      </a:t>
            </a:r>
            <a:r>
              <a:rPr lang="zh-TW" altLang="zh-TW" sz="4600" dirty="0" smtClean="0">
                <a:solidFill>
                  <a:schemeClr val="tx1"/>
                </a:solidFill>
              </a:rPr>
              <a:t>隔天，雨過天青，老先生要前去結帳時，櫃台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仍是昨晚的這位服務生，這位服務生依然親切的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說：「昨天您住的房間並不是飯店的客房，所以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我們不會收您的錢，也希望您與夫人昨晚睡得安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穩！」</a:t>
            </a:r>
            <a:r>
              <a:rPr lang="en-US" altLang="zh-TW" sz="4600" dirty="0" smtClean="0">
                <a:solidFill>
                  <a:schemeClr val="tx1"/>
                </a:solidFill>
              </a:rPr>
              <a:t/>
            </a:r>
            <a:br>
              <a:rPr lang="en-US" altLang="zh-TW" sz="4600" dirty="0" smtClean="0">
                <a:solidFill>
                  <a:schemeClr val="tx1"/>
                </a:solidFill>
              </a:rPr>
            </a:br>
            <a:r>
              <a:rPr lang="zh-TW" altLang="zh-TW" sz="4600" dirty="0" smtClean="0">
                <a:solidFill>
                  <a:schemeClr val="tx1"/>
                </a:solidFill>
              </a:rPr>
              <a:t>老先生點頭稱讚：「你是每個旅館老闆夢寐以求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的員工，或許改天我可以幫你蓋棟旅館。」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4600" dirty="0" smtClean="0">
                <a:solidFill>
                  <a:schemeClr val="tx1"/>
                </a:solidFill>
              </a:rPr>
              <a:t>    </a:t>
            </a:r>
            <a:r>
              <a:rPr lang="zh-TW" altLang="zh-TW" sz="4600" dirty="0" smtClean="0">
                <a:solidFill>
                  <a:schemeClr val="tx1"/>
                </a:solidFill>
              </a:rPr>
              <a:t>幾年後，他收到一位先生寄來的掛號信，信中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說了那個風雨夜晚所發生的事，另外還附一張邀</a:t>
            </a:r>
            <a:endParaRPr lang="en-US" altLang="zh-TW" sz="4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4600" dirty="0" smtClean="0">
                <a:solidFill>
                  <a:schemeClr val="tx1"/>
                </a:solidFill>
              </a:rPr>
              <a:t>請函和一張紐約的來回機票，邀請他到紐約一遊</a:t>
            </a:r>
            <a:r>
              <a:rPr lang="zh-TW" altLang="zh-TW" sz="4600" dirty="0" smtClean="0"/>
              <a:t>。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8929718" cy="64294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     </a:t>
            </a:r>
            <a:r>
              <a:rPr lang="zh-TW" altLang="zh-TW" sz="3600" dirty="0" smtClean="0">
                <a:solidFill>
                  <a:schemeClr val="tx1"/>
                </a:solidFill>
              </a:rPr>
              <a:t>在抵達曼哈頓幾天後，服務生在第</a:t>
            </a:r>
            <a:r>
              <a:rPr lang="en-US" altLang="zh-TW" sz="3600" dirty="0" smtClean="0">
                <a:solidFill>
                  <a:schemeClr val="tx1"/>
                </a:solidFill>
              </a:rPr>
              <a:t>5</a:t>
            </a:r>
            <a:r>
              <a:rPr lang="zh-TW" altLang="zh-TW" sz="3600" dirty="0" smtClean="0">
                <a:solidFill>
                  <a:schemeClr val="tx1"/>
                </a:solidFill>
              </a:rPr>
              <a:t>街及</a:t>
            </a:r>
            <a:r>
              <a:rPr lang="en-US" altLang="zh-TW" sz="3600" dirty="0" smtClean="0">
                <a:solidFill>
                  <a:schemeClr val="tx1"/>
                </a:solidFill>
              </a:rPr>
              <a:t>34</a:t>
            </a:r>
          </a:p>
          <a:p>
            <a:pPr algn="l"/>
            <a:r>
              <a:rPr lang="zh-TW" altLang="zh-TW" sz="3600" dirty="0" smtClean="0">
                <a:solidFill>
                  <a:schemeClr val="tx1"/>
                </a:solidFill>
              </a:rPr>
              <a:t>街的路口遇到了這位當年的旅客，這個路口正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3600" dirty="0" smtClean="0">
                <a:solidFill>
                  <a:schemeClr val="tx1"/>
                </a:solidFill>
              </a:rPr>
              <a:t>矗立著一棟華麗的新大樓。</a:t>
            </a:r>
          </a:p>
          <a:p>
            <a:pPr algn="l"/>
            <a:r>
              <a:rPr lang="zh-TW" altLang="en-US" sz="3600" dirty="0" smtClean="0">
                <a:solidFill>
                  <a:schemeClr val="tx1"/>
                </a:solidFill>
              </a:rPr>
              <a:t>      </a:t>
            </a:r>
            <a:r>
              <a:rPr lang="zh-TW" altLang="zh-TW" sz="3600" dirty="0" smtClean="0">
                <a:solidFill>
                  <a:schemeClr val="tx1"/>
                </a:solidFill>
              </a:rPr>
              <a:t>老先生說：「這是我為你蓋的旅館，希望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3600" dirty="0" smtClean="0">
                <a:solidFill>
                  <a:schemeClr val="tx1"/>
                </a:solidFill>
              </a:rPr>
              <a:t>你來為我經營，記得嗎？」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zh-TW" sz="3600" dirty="0" smtClean="0">
                <a:solidFill>
                  <a:schemeClr val="tx1"/>
                </a:solidFill>
              </a:rPr>
              <a:t>這位服務生驚奇莫名，他說話突然變得結結巴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3600" dirty="0" smtClean="0">
                <a:solidFill>
                  <a:schemeClr val="tx1"/>
                </a:solidFill>
              </a:rPr>
              <a:t>巴：「你是不是有什麼條件？你為什麼選擇我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3600" dirty="0" smtClean="0">
                <a:solidFill>
                  <a:schemeClr val="tx1"/>
                </a:solidFill>
              </a:rPr>
              <a:t>呢？你到底是誰？」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zh-TW" sz="3600" dirty="0" smtClean="0">
                <a:solidFill>
                  <a:schemeClr val="tx1"/>
                </a:solidFill>
              </a:rPr>
              <a:t>「我叫做 威廉．阿斯特</a:t>
            </a:r>
            <a:r>
              <a:rPr lang="en-US" altLang="zh-TW" sz="3600" dirty="0" smtClean="0">
                <a:solidFill>
                  <a:schemeClr val="tx1"/>
                </a:solidFill>
              </a:rPr>
              <a:t>(William Waldorf Astor)</a:t>
            </a:r>
            <a:r>
              <a:rPr lang="zh-TW" altLang="zh-TW" sz="3600" dirty="0" smtClean="0">
                <a:solidFill>
                  <a:schemeClr val="tx1"/>
                </a:solidFill>
              </a:rPr>
              <a:t>，我沒有任何條件，我說過，你正是我夢寐以求的員工。」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42852"/>
            <a:ext cx="8715436" cy="6715148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solidFill>
                  <a:schemeClr val="tx1"/>
                </a:solidFill>
              </a:rPr>
              <a:t>       </a:t>
            </a:r>
            <a:r>
              <a:rPr lang="zh-TW" altLang="zh-TW" sz="3600" dirty="0" smtClean="0">
                <a:solidFill>
                  <a:schemeClr val="tx1"/>
                </a:solidFill>
              </a:rPr>
              <a:t>這楝旅館就是</a:t>
            </a:r>
            <a:r>
              <a:rPr lang="en-US" altLang="zh-TW" sz="3600" dirty="0" smtClean="0">
                <a:solidFill>
                  <a:schemeClr val="tx1"/>
                </a:solidFill>
              </a:rPr>
              <a:t>Waldorf</a:t>
            </a:r>
            <a:r>
              <a:rPr lang="zh-TW" altLang="zh-TW" sz="3600" dirty="0" smtClean="0">
                <a:solidFill>
                  <a:schemeClr val="tx1"/>
                </a:solidFill>
              </a:rPr>
              <a:t>華爾道夫飯店，這家飯店在</a:t>
            </a:r>
            <a:r>
              <a:rPr lang="en-US" altLang="zh-TW" sz="3600" dirty="0" smtClean="0">
                <a:solidFill>
                  <a:schemeClr val="tx1"/>
                </a:solidFill>
              </a:rPr>
              <a:t>1931</a:t>
            </a:r>
            <a:r>
              <a:rPr lang="zh-TW" altLang="zh-TW" sz="3600" dirty="0" smtClean="0">
                <a:solidFill>
                  <a:schemeClr val="tx1"/>
                </a:solidFill>
              </a:rPr>
              <a:t>年啟用，是紐約極致尊榮的地位象徵，也是各國高層政要造訪紐約下榻的首選。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zh-TW" sz="3600" dirty="0" smtClean="0">
                <a:solidFill>
                  <a:schemeClr val="tx1"/>
                </a:solidFill>
              </a:rPr>
              <a:t>當時接下這份工作的服務生就是 喬治‧波特</a:t>
            </a:r>
            <a:r>
              <a:rPr lang="en-US" altLang="zh-TW" sz="3600" dirty="0" smtClean="0">
                <a:solidFill>
                  <a:schemeClr val="tx1"/>
                </a:solidFill>
              </a:rPr>
              <a:t>(George </a:t>
            </a:r>
            <a:r>
              <a:rPr lang="en-US" altLang="zh-TW" sz="3600" dirty="0" err="1" smtClean="0">
                <a:solidFill>
                  <a:schemeClr val="tx1"/>
                </a:solidFill>
              </a:rPr>
              <a:t>Boldt</a:t>
            </a:r>
            <a:r>
              <a:rPr lang="en-US" altLang="zh-TW" sz="3600" dirty="0" smtClean="0">
                <a:solidFill>
                  <a:schemeClr val="tx1"/>
                </a:solidFill>
              </a:rPr>
              <a:t>)</a:t>
            </a:r>
            <a:r>
              <a:rPr lang="zh-TW" altLang="zh-TW" sz="3600" dirty="0" smtClean="0">
                <a:solidFill>
                  <a:schemeClr val="tx1"/>
                </a:solidFill>
              </a:rPr>
              <a:t>，一位奠定華爾道夫世紀地位的推手。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     </a:t>
            </a:r>
            <a:r>
              <a:rPr lang="zh-TW" altLang="zh-TW" sz="3600" dirty="0" smtClean="0">
                <a:solidFill>
                  <a:schemeClr val="tx1"/>
                </a:solidFill>
              </a:rPr>
              <a:t>是什麼態度讓這位服務生改變了他生涯的命運？毋庸置疑的是他遇到了「貴人」，可是如果當天晚上是另外一位服務生當班，會有一樣的結果嗎？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9358346" cy="61436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</a:t>
            </a:r>
            <a:r>
              <a:rPr lang="zh-TW" altLang="zh-TW" sz="5100" spc="600" dirty="0" smtClean="0">
                <a:solidFill>
                  <a:schemeClr val="tx1"/>
                </a:solidFill>
              </a:rPr>
              <a:t>人間充滿著許許多多的因緣，</a:t>
            </a:r>
            <a:r>
              <a:rPr lang="zh-TW" altLang="en-US" sz="5100" spc="600" dirty="0" smtClean="0">
                <a:solidFill>
                  <a:schemeClr val="tx1"/>
                </a:solidFill>
              </a:rPr>
              <a:t> 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每一個因緣都可能將自己推向另一個高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峰，不要輕忽任何一個人，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不要疏忽任何一個可以助人的機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會，學習對每一個人都熱情以待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學習把一件事都做到完善，學習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對每一個機會都充滿感激，</a:t>
            </a:r>
            <a:r>
              <a:rPr lang="zh-TW" altLang="en-US" sz="5100" spc="600" dirty="0" smtClean="0">
                <a:solidFill>
                  <a:schemeClr val="tx1"/>
                </a:solidFill>
              </a:rPr>
              <a:t>我</a:t>
            </a:r>
            <a:r>
              <a:rPr lang="zh-TW" altLang="zh-TW" sz="5100" spc="600" dirty="0" smtClean="0">
                <a:solidFill>
                  <a:schemeClr val="tx1"/>
                </a:solidFill>
              </a:rPr>
              <a:t>相信，</a:t>
            </a:r>
            <a:endParaRPr lang="en-US" altLang="zh-TW" sz="5100" spc="600" dirty="0" smtClean="0">
              <a:solidFill>
                <a:schemeClr val="tx1"/>
              </a:solidFill>
            </a:endParaRPr>
          </a:p>
          <a:p>
            <a:pPr algn="l"/>
            <a:r>
              <a:rPr lang="zh-TW" altLang="zh-TW" sz="5100" spc="600" dirty="0" smtClean="0">
                <a:solidFill>
                  <a:schemeClr val="tx1"/>
                </a:solidFill>
              </a:rPr>
              <a:t>我們就是自己最重要的貴人</a:t>
            </a:r>
            <a:r>
              <a:rPr lang="zh-TW" altLang="zh-TW" sz="4800" spc="600" dirty="0" smtClean="0">
                <a:solidFill>
                  <a:schemeClr val="tx1"/>
                </a:solidFill>
              </a:rPr>
              <a:t>。</a:t>
            </a:r>
          </a:p>
          <a:p>
            <a:pPr algn="l"/>
            <a:r>
              <a:rPr lang="en-US" altLang="zh-TW" sz="4800" spc="600" dirty="0" smtClean="0">
                <a:solidFill>
                  <a:schemeClr val="tx1"/>
                </a:solidFill>
              </a:rPr>
              <a:t> </a:t>
            </a:r>
            <a:endParaRPr lang="zh-TW" altLang="zh-TW" sz="4800" spc="600" dirty="0" smtClean="0">
              <a:solidFill>
                <a:schemeClr val="tx1"/>
              </a:solidFill>
            </a:endParaRPr>
          </a:p>
          <a:p>
            <a:pPr algn="l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ea typeface="華康少女文字W6" pitchFamily="49" charset="-120"/>
              </a:rPr>
              <a:t>戲劇</a:t>
            </a:r>
            <a:r>
              <a:rPr lang="zh-TW" altLang="en-US" dirty="0" smtClean="0">
                <a:ea typeface="華康少女文字W6" pitchFamily="49" charset="-120"/>
              </a:rPr>
              <a:t>表演</a:t>
            </a:r>
            <a:r>
              <a:rPr lang="en-US" altLang="zh-TW" dirty="0" smtClean="0">
                <a:ea typeface="華康少女文字W6" pitchFamily="49" charset="-120"/>
              </a:rPr>
              <a:t>(</a:t>
            </a:r>
            <a:r>
              <a:rPr lang="zh-TW" altLang="en-US" dirty="0" smtClean="0">
                <a:ea typeface="華康少女文字W6" pitchFamily="49" charset="-120"/>
              </a:rPr>
              <a:t>怡萱</a:t>
            </a:r>
            <a:r>
              <a:rPr lang="en-US" altLang="zh-TW" dirty="0" smtClean="0">
                <a:ea typeface="華康少女文字W6" pitchFamily="49" charset="-120"/>
              </a:rPr>
              <a:t>)</a:t>
            </a:r>
            <a:r>
              <a:rPr lang="en-US" altLang="zh-TW" dirty="0" smtClean="0">
                <a:ea typeface="華康少女文字W6" pitchFamily="49" charset="-120"/>
              </a:rPr>
              <a:t/>
            </a:r>
            <a:br>
              <a:rPr lang="en-US" altLang="zh-TW" dirty="0" smtClean="0">
                <a:ea typeface="華康少女文字W6" pitchFamily="49" charset="-120"/>
              </a:rPr>
            </a:br>
            <a:r>
              <a:rPr lang="zh-TW" altLang="en-US" dirty="0" smtClean="0">
                <a:ea typeface="華康少女文字W6" pitchFamily="49" charset="-120"/>
              </a:rPr>
              <a:t>第二種貴人</a:t>
            </a:r>
            <a:endParaRPr lang="zh-TW" altLang="en-US" dirty="0">
              <a:ea typeface="華康少女文字W6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4800" dirty="0" smtClean="0">
                <a:latin typeface="華康娃娃體W7(P)" pitchFamily="82" charset="-120"/>
                <a:ea typeface="華康娃娃體W7(P)" pitchFamily="82" charset="-120"/>
              </a:rPr>
              <a:t>旁白：楊欣蓓</a:t>
            </a:r>
            <a:endParaRPr lang="en-US" altLang="zh-TW" sz="48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 algn="ctr">
              <a:buNone/>
            </a:pPr>
            <a:r>
              <a:rPr lang="zh-TW" altLang="en-US" sz="4800" dirty="0" smtClean="0">
                <a:latin typeface="華康娃娃體W7(P)" pitchFamily="82" charset="-120"/>
                <a:ea typeface="華康娃娃體W7(P)" pitchFamily="82" charset="-120"/>
              </a:rPr>
              <a:t>裁判：梁展榮</a:t>
            </a:r>
            <a:endParaRPr lang="en-US" altLang="zh-TW" sz="48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 algn="ctr">
              <a:buNone/>
            </a:pPr>
            <a:r>
              <a:rPr lang="zh-TW" altLang="en-US" sz="4800" dirty="0" smtClean="0">
                <a:latin typeface="華康娃娃體W7(P)" pitchFamily="82" charset="-120"/>
                <a:ea typeface="華康娃娃體W7(P)" pitchFamily="82" charset="-120"/>
              </a:rPr>
              <a:t>主角一：鄭安村</a:t>
            </a:r>
            <a:endParaRPr lang="en-US" altLang="zh-TW" sz="48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 algn="ctr">
              <a:buNone/>
            </a:pPr>
            <a:r>
              <a:rPr lang="zh-TW" altLang="en-US" sz="4800" dirty="0" smtClean="0">
                <a:latin typeface="華康娃娃體W7(P)" pitchFamily="82" charset="-120"/>
                <a:ea typeface="華康娃娃體W7(P)" pitchFamily="82" charset="-120"/>
              </a:rPr>
              <a:t>主角二：黃俋勝</a:t>
            </a:r>
            <a:endParaRPr lang="zh-TW" altLang="en-US" sz="4800" dirty="0">
              <a:latin typeface="華康娃娃體W7(P)" pitchFamily="82" charset="-120"/>
              <a:ea typeface="華康娃娃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745</Words>
  <Application>Microsoft Office PowerPoint</Application>
  <PresentationFormat>如螢幕大小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做自己的貴人</vt:lpstr>
      <vt:lpstr>大綱－俋勝</vt:lpstr>
      <vt:lpstr>全校一起來(宜妏、佳旻) 遊戲規則</vt:lpstr>
      <vt:lpstr>文章欣賞－全校</vt:lpstr>
      <vt:lpstr>投影片 5</vt:lpstr>
      <vt:lpstr>投影片 6</vt:lpstr>
      <vt:lpstr>投影片 7</vt:lpstr>
      <vt:lpstr>投影片 8</vt:lpstr>
      <vt:lpstr>戲劇表演(怡萱) 第二種貴人</vt:lpstr>
      <vt:lpstr>摘要－雅璇</vt:lpstr>
      <vt:lpstr>心得－玫秀</vt:lpstr>
      <vt:lpstr>投影片 12</vt:lpstr>
      <vt:lpstr>佳句－雅璇</vt:lpstr>
      <vt:lpstr>與生活做結合－捷羽</vt:lpstr>
      <vt:lpstr>影片欣賞</vt:lpstr>
      <vt:lpstr>結論</vt:lpstr>
      <vt:lpstr>投影片 17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做自己的貴人</dc:title>
  <dc:creator>user</dc:creator>
  <cp:lastModifiedBy>user</cp:lastModifiedBy>
  <cp:revision>27</cp:revision>
  <dcterms:created xsi:type="dcterms:W3CDTF">2014-04-16T04:41:56Z</dcterms:created>
  <dcterms:modified xsi:type="dcterms:W3CDTF">2014-05-14T07:02:10Z</dcterms:modified>
</cp:coreProperties>
</file>