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3" r:id="rId2"/>
    <p:sldId id="263" r:id="rId3"/>
    <p:sldId id="256" r:id="rId4"/>
    <p:sldId id="257" r:id="rId5"/>
    <p:sldId id="258" r:id="rId6"/>
    <p:sldId id="262" r:id="rId7"/>
    <p:sldId id="261" r:id="rId8"/>
    <p:sldId id="260" r:id="rId9"/>
    <p:sldId id="259" r:id="rId10"/>
    <p:sldId id="266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6" r:id="rId19"/>
    <p:sldId id="272" r:id="rId20"/>
    <p:sldId id="274" r:id="rId21"/>
    <p:sldId id="275" r:id="rId22"/>
    <p:sldId id="277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6" autoAdjust="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67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B6B061A-9A7B-48DC-BE1A-F32D60876690}" type="datetimeFigureOut">
              <a:rPr lang="zh-TW" altLang="en-US" smtClean="0"/>
              <a:pPr/>
              <a:t>2015/9/24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C6BE838-47C8-43DC-91CD-0453839F51E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file:///F:\10&#27506;&#22969;&#22969;&#25277;&#39592;&#39635;&#25937;&#21733;&#21733;--&#34315;&#26524;&#26085;&#22577;%2020140307.mp4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01256" y="1700808"/>
            <a:ext cx="8748464" cy="3600400"/>
          </a:xfrm>
        </p:spPr>
        <p:txBody>
          <a:bodyPr>
            <a:noAutofit/>
          </a:bodyPr>
          <a:lstStyle/>
          <a:p>
            <a:r>
              <a:rPr lang="en-US" altLang="zh-TW" sz="3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PPT:</a:t>
            </a:r>
            <a:r>
              <a:rPr lang="zh-TW" altLang="en-US" sz="3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z="3200" dirty="0" smtClean="0"/>
              <a:t>香瑩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朗讀</a:t>
            </a:r>
            <a:r>
              <a:rPr lang="en-US" altLang="zh-TW" sz="3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: </a:t>
            </a:r>
            <a:r>
              <a:rPr lang="zh-TW" altLang="en-US" sz="3200" dirty="0" smtClean="0"/>
              <a:t>尚雍、秉睿、堃宇、東翰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摘要</a:t>
            </a:r>
            <a:r>
              <a:rPr lang="en-US" altLang="zh-TW" sz="3400" dirty="0" smtClean="0"/>
              <a:t>:</a:t>
            </a:r>
            <a:r>
              <a:rPr lang="zh-TW" altLang="en-US" sz="3400" dirty="0" smtClean="0"/>
              <a:t> </a:t>
            </a:r>
            <a:r>
              <a:rPr lang="zh-TW" altLang="en-US" sz="3200" dirty="0" smtClean="0"/>
              <a:t>品璇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4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心得</a:t>
            </a:r>
            <a:r>
              <a:rPr lang="en-US" altLang="zh-TW" sz="3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:</a:t>
            </a:r>
            <a:r>
              <a:rPr lang="zh-TW" altLang="en-US" sz="3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z="3200" dirty="0" smtClean="0"/>
              <a:t>怡方、佳穎、培萱、品惇、靖宜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4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戲劇</a:t>
            </a:r>
            <a:r>
              <a:rPr lang="en-US" altLang="zh-TW" sz="3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:</a:t>
            </a:r>
            <a:r>
              <a:rPr lang="zh-TW" altLang="en-US" sz="34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z="3200" dirty="0" smtClean="0">
                <a:latin typeface="+mn-ea"/>
                <a:ea typeface="+mn-ea"/>
                <a:cs typeface="Arial Unicode MS" pitchFamily="34" charset="-120"/>
              </a:rPr>
              <a:t>閔嘉、博翔、玉燕、品璇、佳穎、秉</a:t>
            </a:r>
            <a:r>
              <a:rPr lang="zh-TW" altLang="en-US" sz="3200" dirty="0">
                <a:latin typeface="+mn-ea"/>
                <a:ea typeface="+mn-ea"/>
                <a:cs typeface="Arial Unicode MS" pitchFamily="34" charset="-120"/>
              </a:rPr>
              <a:t>睿</a:t>
            </a:r>
            <a:r>
              <a:rPr lang="zh-TW" altLang="en-US" sz="3200" dirty="0" smtClean="0">
                <a:latin typeface="+mn-ea"/>
                <a:ea typeface="+mn-ea"/>
                <a:cs typeface="Arial Unicode MS" pitchFamily="34" charset="-120"/>
              </a:rPr>
              <a:t>、                           </a:t>
            </a:r>
            <a:r>
              <a:rPr lang="en-US" altLang="zh-TW" sz="3200" dirty="0" smtClean="0">
                <a:latin typeface="+mn-ea"/>
                <a:ea typeface="+mn-ea"/>
                <a:cs typeface="Arial Unicode MS" pitchFamily="34" charset="-120"/>
              </a:rPr>
              <a:t/>
            </a:r>
            <a:br>
              <a:rPr lang="en-US" altLang="zh-TW" sz="3200" dirty="0" smtClean="0">
                <a:latin typeface="+mn-ea"/>
                <a:ea typeface="+mn-ea"/>
                <a:cs typeface="Arial Unicode MS" pitchFamily="34" charset="-120"/>
              </a:rPr>
            </a:br>
            <a:r>
              <a:rPr lang="zh-TW" altLang="en-US" sz="3200" dirty="0" smtClean="0">
                <a:latin typeface="+mn-ea"/>
                <a:ea typeface="+mn-ea"/>
                <a:cs typeface="Arial Unicode MS" pitchFamily="34" charset="-120"/>
              </a:rPr>
              <a:t>           姿</a:t>
            </a:r>
            <a:r>
              <a:rPr lang="zh-TW" altLang="en-US" sz="3200" dirty="0">
                <a:latin typeface="+mn-ea"/>
                <a:ea typeface="+mn-ea"/>
                <a:cs typeface="Arial Unicode MS" pitchFamily="34" charset="-120"/>
              </a:rPr>
              <a:t>璇</a:t>
            </a:r>
            <a:r>
              <a:rPr lang="en-US" altLang="zh-TW" sz="3200" dirty="0" smtClean="0">
                <a:latin typeface="+mn-ea"/>
                <a:ea typeface="+mn-ea"/>
                <a:cs typeface="Arial Unicode MS" pitchFamily="34" charset="-120"/>
              </a:rPr>
              <a:t/>
            </a:r>
            <a:br>
              <a:rPr lang="en-US" altLang="zh-TW" sz="3200" dirty="0" smtClean="0">
                <a:latin typeface="+mn-ea"/>
                <a:ea typeface="+mn-ea"/>
                <a:cs typeface="Arial Unicode MS" pitchFamily="34" charset="-120"/>
              </a:rPr>
            </a:b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60648"/>
            <a:ext cx="8458200" cy="9144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成員介紹</a:t>
            </a:r>
            <a:r>
              <a:rPr lang="en-US" altLang="zh-TW" sz="48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:</a:t>
            </a:r>
            <a:endParaRPr lang="zh-TW" altLang="en-US" sz="48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13176"/>
            <a:ext cx="9144000" cy="20185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6513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858000"/>
            <a:ext cx="8686800" cy="8382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6600" dirty="0" smtClean="0"/>
              <a:t>文章摘要</a:t>
            </a:r>
            <a:endParaRPr lang="zh-TW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作者與哥哥從小水火不容，還會為了大大小小的事情爭吵、互罵甚至打架，作者覺得哥哥總是野蠻、霸道，直到某天她</a:t>
            </a:r>
            <a:r>
              <a:rPr lang="zh-TW" altLang="en-US" smtClean="0"/>
              <a:t>因為沒帶</a:t>
            </a:r>
            <a:r>
              <a:rPr lang="zh-TW" altLang="en-US" dirty="0" smtClean="0"/>
              <a:t>作業而胃痛， 爸媽又剛好</a:t>
            </a:r>
            <a:r>
              <a:rPr lang="zh-TW" altLang="en-US" smtClean="0"/>
              <a:t>有事 ，愛莫能助 </a:t>
            </a:r>
            <a:r>
              <a:rPr lang="zh-TW" altLang="en-US" dirty="0" smtClean="0"/>
              <a:t>，於是</a:t>
            </a:r>
            <a:r>
              <a:rPr lang="zh-TW" altLang="en-US" smtClean="0"/>
              <a:t>哥哥替她把作業送到學校 </a:t>
            </a:r>
            <a:r>
              <a:rPr lang="zh-TW" altLang="en-US" dirty="0" smtClean="0"/>
              <a:t>放棄了打球的機會，她才</a:t>
            </a:r>
            <a:r>
              <a:rPr lang="zh-TW" altLang="en-US" smtClean="0"/>
              <a:t>終於知道哥哥</a:t>
            </a:r>
            <a:r>
              <a:rPr lang="zh-TW" altLang="en-US" dirty="0" smtClean="0"/>
              <a:t>也有溫柔的一面，</a:t>
            </a:r>
            <a:r>
              <a:rPr lang="zh-TW" altLang="en-US" smtClean="0"/>
              <a:t>體會到「血濃於水」的</a:t>
            </a:r>
            <a:r>
              <a:rPr lang="zh-TW" altLang="en-US" dirty="0" smtClean="0"/>
              <a:t>真情。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060032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 smtClean="0"/>
              <a:t>心得分享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91680" y="6858000"/>
            <a:ext cx="3547120" cy="2147069"/>
          </a:xfrm>
        </p:spPr>
        <p:txBody>
          <a:bodyPr/>
          <a:lstStyle/>
          <a:p>
            <a:pPr algn="ctr"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怡方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故事裡的哥哥真的對作者很好</a:t>
            </a:r>
            <a:endParaRPr lang="en-US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只不過他對作者的好是默默地付出，</a:t>
            </a:r>
            <a:endParaRPr lang="en-US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默默地關心，這種情感是無法用言語表達的，</a:t>
            </a:r>
            <a:endParaRPr lang="en-US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每當有困難時，才能體會到哥哥對待的真心，</a:t>
            </a:r>
            <a:endParaRPr lang="en-US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親情很重要，不管多堅強的人，都需要親情。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佳穎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180528" y="1340768"/>
            <a:ext cx="9324528" cy="47419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小時候我跟哥哥也常常為了一些小事吵架，有時候也會冷戰，好像大部分都是他先跟我講話，我才會講，有哥哥的好處就是有吃不完的東西，他可以幫忙吃完，壞處就是如果有家事，幾乎都是女生做，他的工作就只有洗碗，有時候碗放到了隔天才洗，實在有些懶惰，然而現在他上了高中，我們的吵架次數，好像已經慢慢在變少中了，有時候他也會與我分享他在學校的事。</a:t>
            </a:r>
          </a:p>
          <a:p>
            <a:pPr>
              <a:buNone/>
            </a:pP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培萱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       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文章裡主角和哥哥之間的相處情況，與我跟我弟弟的相處情況，很像，之前的我們時常在家裡互搶電腦、電視等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……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，搞得家裡雞犬不寧，不過有好康的我都會互相分享，不會自己獨吞，或有好玩的也是一起玩，這比較不會寂寞與無聊，也比較有玩伴，即便吵得很凶，然而隔天我們會互相說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: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「對不起」，所以我們時常吵一吵，就和好了。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品惇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/>
              <a:t>           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文章</a:t>
            </a:r>
            <a:r>
              <a:rPr lang="zh-TW" altLang="en-US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中的兩位主角，和我跟我哥哥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小時候吵架</a:t>
            </a:r>
            <a:r>
              <a:rPr lang="zh-TW" altLang="en-US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的情景很像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。</a:t>
            </a:r>
            <a:endParaRPr lang="en-US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>
              <a:buNone/>
            </a:pPr>
            <a:endParaRPr lang="en-US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小時候我們就水火不容了，只是一件芝麻小事，卻差點把家裡搞得天翻地覆，不過有困難的時候，卻可以去找他幫忙或聊天，或許這就是有兄弟姊妹的好處吧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!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俗話說「血濃於水」的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真情</a:t>
            </a:r>
            <a:r>
              <a:rPr lang="zh-TW" altLang="en-US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就是如此。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靖宜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看完這篇文章，就有點像我家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…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雖然有時候會吵架，但事過一下下就和好了。</a:t>
            </a:r>
            <a:endParaRPr lang="en-US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</a:t>
            </a:r>
            <a:endParaRPr lang="en-US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  身高大我幾乎半顆頭的哥哥，總是嫌我矮，但偶爾這樣小小的玩笑，能增進不少我和他之間相處的樂趣。有個能一起玩樂、互動的哥哥，其實也不錯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!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圖說文字 5"/>
          <p:cNvSpPr/>
          <p:nvPr/>
        </p:nvSpPr>
        <p:spPr>
          <a:xfrm rot="20662762">
            <a:off x="666784" y="1144103"/>
            <a:ext cx="5184576" cy="165618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20622173">
            <a:off x="1069157" y="1036111"/>
            <a:ext cx="4771256" cy="1891680"/>
          </a:xfrm>
        </p:spPr>
        <p:txBody>
          <a:bodyPr>
            <a:normAutofit/>
          </a:bodyPr>
          <a:lstStyle/>
          <a:p>
            <a:r>
              <a:rPr lang="zh-TW" altLang="en-US" sz="6600" dirty="0" smtClean="0"/>
              <a:t>戲劇表演  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六角星形 3"/>
          <p:cNvSpPr/>
          <p:nvPr/>
        </p:nvSpPr>
        <p:spPr>
          <a:xfrm rot="944621">
            <a:off x="3524150" y="3590502"/>
            <a:ext cx="5184576" cy="201622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 rot="1026260">
            <a:off x="5016863" y="4107476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olidFill>
                  <a:srgbClr val="00B0F0"/>
                </a:solidFill>
                <a:latin typeface="BlackMagic" pitchFamily="2" charset="2"/>
                <a:ea typeface="華康新綜藝體W9" pitchFamily="81" charset="-120"/>
                <a:cs typeface="Ebrima" pitchFamily="2" charset="0"/>
              </a:rPr>
              <a:t>很吸睛</a:t>
            </a:r>
            <a:endParaRPr lang="zh-TW" altLang="en-US" sz="5400" dirty="0">
              <a:solidFill>
                <a:srgbClr val="00B0F0"/>
              </a:solidFill>
              <a:latin typeface="BlackMagic" pitchFamily="2" charset="2"/>
              <a:ea typeface="華康新綜藝體W9" pitchFamily="81" charset="-120"/>
              <a:cs typeface="Ebrim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波浪 2"/>
          <p:cNvSpPr/>
          <p:nvPr/>
        </p:nvSpPr>
        <p:spPr>
          <a:xfrm>
            <a:off x="3341157" y="429043"/>
            <a:ext cx="5328592" cy="2016224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20" y="3573015"/>
            <a:ext cx="9161119" cy="3256207"/>
          </a:xfrm>
        </p:spPr>
      </p:pic>
      <p:sp>
        <p:nvSpPr>
          <p:cNvPr id="6" name="綵帶 (向下) 5"/>
          <p:cNvSpPr/>
          <p:nvPr/>
        </p:nvSpPr>
        <p:spPr>
          <a:xfrm>
            <a:off x="-324544" y="-1"/>
            <a:ext cx="3816424" cy="1037957"/>
          </a:xfrm>
          <a:prstGeom prst="ribbon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爆炸 1 4"/>
          <p:cNvSpPr/>
          <p:nvPr/>
        </p:nvSpPr>
        <p:spPr>
          <a:xfrm>
            <a:off x="4355976" y="1790818"/>
            <a:ext cx="5400600" cy="3276364"/>
          </a:xfrm>
          <a:prstGeom prst="irregularSeal1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2176" y="199756"/>
            <a:ext cx="2322984" cy="838200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隆重鉅獻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084168" y="2644170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i="1" dirty="0" smtClean="0">
                <a:solidFill>
                  <a:srgbClr val="002060"/>
                </a:solidFill>
              </a:rPr>
              <a:t>很愛演</a:t>
            </a:r>
            <a:endParaRPr lang="en-US" altLang="zh-TW" sz="3200" b="1" i="1" dirty="0" smtClean="0">
              <a:solidFill>
                <a:srgbClr val="002060"/>
              </a:solidFill>
            </a:endParaRPr>
          </a:p>
          <a:p>
            <a:r>
              <a:rPr lang="zh-TW" altLang="en-US" sz="3200" b="1" i="1" dirty="0">
                <a:solidFill>
                  <a:srgbClr val="002060"/>
                </a:solidFill>
              </a:rPr>
              <a:t> </a:t>
            </a:r>
            <a:r>
              <a:rPr lang="zh-TW" altLang="en-US" sz="3200" b="1" i="1" dirty="0" smtClean="0">
                <a:solidFill>
                  <a:srgbClr val="002060"/>
                </a:solidFill>
              </a:rPr>
              <a:t>   又</a:t>
            </a:r>
            <a:endParaRPr lang="en-US" altLang="zh-TW" sz="3200" b="1" i="1" dirty="0" smtClean="0">
              <a:solidFill>
                <a:srgbClr val="002060"/>
              </a:solidFill>
            </a:endParaRPr>
          </a:p>
          <a:p>
            <a:r>
              <a:rPr lang="zh-TW" altLang="en-US" sz="3200" b="1" i="1" dirty="0" smtClean="0">
                <a:solidFill>
                  <a:srgbClr val="002060"/>
                </a:solidFill>
              </a:rPr>
              <a:t>很礙眼</a:t>
            </a:r>
            <a:endParaRPr lang="zh-TW" altLang="en-US" sz="3200" b="1" i="1" dirty="0">
              <a:solidFill>
                <a:srgbClr val="00206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87247" y="1037956"/>
            <a:ext cx="4193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FFFF00"/>
                </a:solidFill>
              </a:rPr>
              <a:t>一段難忘的親情</a:t>
            </a:r>
            <a:endParaRPr lang="zh-TW" altLang="en-US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6858000"/>
            <a:ext cx="8458200" cy="1222375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295456" cy="5040560"/>
          </a:xfrm>
        </p:spPr>
        <p:txBody>
          <a:bodyPr>
            <a:normAutofit lnSpcReduction="10000"/>
          </a:bodyPr>
          <a:lstStyle/>
          <a:p>
            <a:r>
              <a:rPr lang="zh-TW" altLang="en-US" sz="4000" dirty="0" smtClean="0"/>
              <a:t>                     大綱</a:t>
            </a:r>
            <a:r>
              <a:rPr lang="en-US" altLang="zh-TW" sz="4000" dirty="0" smtClean="0"/>
              <a:t>:</a:t>
            </a:r>
          </a:p>
          <a:p>
            <a:endParaRPr lang="en-US" altLang="zh-TW" sz="4000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zh-TW" altLang="en-US" sz="4000" dirty="0" smtClean="0"/>
              <a:t> 文章朗讀</a:t>
            </a:r>
            <a:endParaRPr lang="en-US" altLang="zh-TW" sz="4000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zh-TW" altLang="en-US" sz="4000" dirty="0" smtClean="0"/>
              <a:t>文章摘要</a:t>
            </a:r>
            <a:endParaRPr lang="en-US" altLang="zh-TW" sz="4000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zh-TW" altLang="en-US" sz="4000" dirty="0" smtClean="0"/>
              <a:t>心得分享</a:t>
            </a:r>
            <a:endParaRPr lang="en-US" altLang="zh-TW" sz="4000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zh-TW" altLang="en-US" sz="4000" dirty="0" smtClean="0"/>
              <a:t>戲劇表演</a:t>
            </a:r>
            <a:endParaRPr lang="en-US" altLang="zh-TW" sz="4000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zh-TW" altLang="en-US" sz="4000" dirty="0" smtClean="0"/>
              <a:t>影片欣賞</a:t>
            </a:r>
            <a:endParaRPr lang="en-US" altLang="zh-TW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6000" b="1" dirty="0">
                <a:solidFill>
                  <a:srgbClr val="FF0000"/>
                </a:solidFill>
              </a:rPr>
              <a:t>純屬戲劇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效果  請勿模仿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</a:rPr>
              <a:t>吸菸有害健康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endParaRPr lang="en-US" altLang="zh-TW" sz="4000" b="1" dirty="0">
              <a:solidFill>
                <a:srgbClr val="FF0000"/>
              </a:solidFill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</a:rPr>
              <a:t>禁止校園霸凌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700808"/>
            <a:ext cx="2811764" cy="317065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013176"/>
            <a:ext cx="5268750" cy="16131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8457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動作按鈕: 下一項 3">
            <a:hlinkClick r:id="rId2" action="ppaction://program" highlightClick="1"/>
          </p:cNvPr>
          <p:cNvSpPr/>
          <p:nvPr/>
        </p:nvSpPr>
        <p:spPr>
          <a:xfrm>
            <a:off x="2483768" y="2564904"/>
            <a:ext cx="4320480" cy="2088232"/>
          </a:xfrm>
          <a:prstGeom prst="actionButtonForwardNex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5322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686800" cy="838200"/>
          </a:xfrm>
        </p:spPr>
        <p:txBody>
          <a:bodyPr>
            <a:noAutofit/>
          </a:bodyPr>
          <a:lstStyle/>
          <a:p>
            <a:r>
              <a:rPr lang="en-US" altLang="zh-TW" sz="9600" dirty="0" smtClean="0">
                <a:solidFill>
                  <a:srgbClr val="00B0F0"/>
                </a:solidFill>
                <a:latin typeface="華康勘亭流(P)" pitchFamily="66" charset="-120"/>
                <a:ea typeface="華康勘亭流(P)" pitchFamily="66" charset="-120"/>
              </a:rPr>
              <a:t>END~~~~~</a:t>
            </a:r>
            <a:endParaRPr lang="zh-TW" altLang="en-US" sz="9600" dirty="0">
              <a:solidFill>
                <a:srgbClr val="00B0F0"/>
              </a:solidFill>
              <a:latin typeface="華康勘亭流(P)" pitchFamily="66" charset="-120"/>
              <a:ea typeface="華康勘亭流(P)" pitchFamily="66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 rot="298086">
            <a:off x="1732776" y="4988701"/>
            <a:ext cx="6139394" cy="12154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6600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謝謝</a:t>
            </a:r>
            <a:r>
              <a:rPr lang="zh-TW" altLang="en-US" sz="6600" dirty="0" smtClean="0">
                <a:solidFill>
                  <a:srgbClr val="0070C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大家</a:t>
            </a:r>
            <a:r>
              <a:rPr lang="zh-TW" altLang="en-US" sz="66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</a:t>
            </a:r>
            <a:r>
              <a:rPr lang="en-US" altLang="zh-TW" sz="66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^v^</a:t>
            </a:r>
            <a:endParaRPr lang="zh-TW" altLang="en-US" sz="66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666" y="404664"/>
            <a:ext cx="6912768" cy="688204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1327167"/>
            <a:ext cx="8496944" cy="2950567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/>
              <a:t>老哥與我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6858000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dirty="0"/>
              <a:t>    </a:t>
            </a:r>
            <a:r>
              <a:rPr lang="zh-TW" altLang="en-US" dirty="0" smtClean="0"/>
              <a:t>         </a:t>
            </a:r>
            <a:r>
              <a:rPr lang="zh-TW" altLang="en-US" sz="4500" dirty="0" smtClean="0"/>
              <a:t>他</a:t>
            </a:r>
            <a:r>
              <a:rPr lang="zh-TW" altLang="en-US" sz="4500" dirty="0"/>
              <a:t>有一個綽號叫沒良心，是長我兩歲的哥哥。從小我們倆水火不容，為了看哪一台卡通可以互相叫罵到扭打在一起，然後「碰！」地一聲各自甩門在房間賭氣一整晚不說話</a:t>
            </a:r>
            <a:r>
              <a:rPr lang="zh-TW" altLang="en-US" sz="4500" dirty="0" smtClean="0"/>
              <a:t>。</a:t>
            </a:r>
            <a:endParaRPr lang="en-US" altLang="zh-TW" sz="4500" dirty="0" smtClean="0"/>
          </a:p>
          <a:p>
            <a:pPr>
              <a:buNone/>
            </a:pPr>
            <a:endParaRPr lang="zh-TW" altLang="en-US" sz="4500" dirty="0"/>
          </a:p>
          <a:p>
            <a:pPr>
              <a:buNone/>
            </a:pPr>
            <a:r>
              <a:rPr lang="zh-TW" altLang="en-US" sz="4500" dirty="0" smtClean="0"/>
              <a:t>            我</a:t>
            </a:r>
            <a:r>
              <a:rPr lang="zh-TW" altLang="en-US" sz="4500" dirty="0"/>
              <a:t>總覺得他霸道、野蠻，不懂得憐惜他自己的妹妹；他就是永遠那個死樣子，在同學面前絕不會承認我這個妹妹，我也懶得搭理他，平常大家各走各的去上學</a:t>
            </a:r>
            <a:r>
              <a:rPr lang="zh-TW" altLang="en-US" sz="4500" dirty="0" smtClean="0"/>
              <a:t>， 回家</a:t>
            </a:r>
            <a:r>
              <a:rPr lang="zh-TW" altLang="en-US" sz="4500" dirty="0"/>
              <a:t>就開始為選台、為玩具爭打，日復一日、年復一年，直到我國一那年，老爸比較疼女兒，我上的國中是所謂明星學校、私立學校。哥沒有表示什麼意見，照樣騎著他的鐵馬，每天趕著去家附近的普通國中上課、打混</a:t>
            </a:r>
            <a:r>
              <a:rPr lang="zh-TW" altLang="en-US" sz="4500" dirty="0" smtClean="0"/>
              <a:t>。</a:t>
            </a:r>
            <a:endParaRPr lang="zh-TW" alt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6858000"/>
            <a:ext cx="8229600" cy="11430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548680"/>
            <a:ext cx="8686800" cy="5865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2800" dirty="0" smtClean="0"/>
              <a:t>             私底下我知道老哥有一些瞧不起所謂明星學校的作風，更是對老爸每天接送我到外縣市上課不置可否、毫不關心。可能是反叛期吧，我們互相看不順眼也滿久了，我從不知道他喜怒哀樂，只知道他可以關在房間弄他的模型飛機、汽車達兩三個小時之久。</a:t>
            </a:r>
            <a:endParaRPr lang="en-US" altLang="zh-TW" sz="2800" dirty="0" smtClean="0"/>
          </a:p>
          <a:p>
            <a:pPr>
              <a:buNone/>
            </a:pPr>
            <a:endParaRPr lang="zh-TW" altLang="en-US" sz="800" dirty="0" smtClean="0"/>
          </a:p>
          <a:p>
            <a:pPr>
              <a:buNone/>
            </a:pPr>
            <a:r>
              <a:rPr lang="zh-TW" altLang="en-US" sz="2800" dirty="0" smtClean="0"/>
              <a:t>            上</a:t>
            </a:r>
            <a:r>
              <a:rPr lang="zh-TW" altLang="en-US" sz="2800" dirty="0"/>
              <a:t>了國中，我的功課壓力大得使自己胃痛、頭痛等等一堆問題都出現。在家我只惦記著一堆永遠也寫不完的作業，再也沒見到我每天在外「野」的哥哥，在家也沒時間和他爭電視看。在家中，我永遠是那張哭喪著的臉，埋頭苦讀到三更半夜，爸更是心疼到每一次接到學校的電話，就會放下手邊的工作，飛奔到學校接我回家，那表示我的胃痛又犯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476672" y="7029400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620688"/>
            <a:ext cx="8038728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2800" dirty="0" smtClean="0"/>
              <a:t>         好</a:t>
            </a:r>
            <a:r>
              <a:rPr lang="zh-TW" altLang="en-US" sz="2800" dirty="0"/>
              <a:t>死不死，這一天我又抱著課本，坐在教室內痛到挺不起腰來，而老爸正好出差去了</a:t>
            </a:r>
            <a:r>
              <a:rPr lang="zh-TW" altLang="en-US" sz="2800" dirty="0" smtClean="0"/>
              <a:t>，人</a:t>
            </a:r>
            <a:r>
              <a:rPr lang="zh-TW" altLang="en-US" sz="2800" dirty="0"/>
              <a:t>不在國內。我咬緊牙關，不敢告訴導師我又必須請假，更何況這一次肚子痛又是心理壓力造成，因為我忘了帶家庭作業，家中唯一會開車的老爸不能來幫我解危，愈想愈害怕老師的棍子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      終於</a:t>
            </a:r>
            <a:r>
              <a:rPr lang="zh-TW" altLang="en-US" sz="2800" dirty="0"/>
              <a:t>，我還是冒著冷汗，趁著中午休息</a:t>
            </a:r>
            <a:r>
              <a:rPr lang="zh-TW" altLang="en-US" sz="2800" dirty="0" smtClean="0"/>
              <a:t>時打</a:t>
            </a:r>
            <a:r>
              <a:rPr lang="zh-TW" altLang="en-US" sz="2800" dirty="0"/>
              <a:t>了個電話回家。媽知道我又鬧心理緊張的胃痛，老媽嘆口氣，她有別的事要忙，愛莫能助，除非我那位老哥（公立國中星期六下午不必上課補習）肯搭公車坐一個多小時的車，替我送作業來。「算了，他才不會肯呢！」我說完這一句話就掛掉電話，又氣又痛的踱步回教室午休去了</a:t>
            </a:r>
            <a:r>
              <a:rPr lang="zh-TW" altLang="en-US" sz="2800" dirty="0" smtClean="0"/>
              <a:t>。  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6597352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692696"/>
            <a:ext cx="8686800" cy="61653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sz="3000" dirty="0" smtClean="0"/>
              <a:t>          鐘聲響了，下午第一節開始，我痛到慘白的臉，雙手抖抖的抄著筆記。正當我發呆的眼神望向窗外，突然瞥見校外一位男生正行色匆匆的走進校目，與警衛說了一堆話，才大步邁向我們這一棟樓。</a:t>
            </a:r>
          </a:p>
          <a:p>
            <a:pPr>
              <a:buNone/>
            </a:pPr>
            <a:endParaRPr lang="en-US" altLang="zh-TW" sz="1000" dirty="0" smtClean="0"/>
          </a:p>
          <a:p>
            <a:pPr>
              <a:buNone/>
            </a:pPr>
            <a:r>
              <a:rPr lang="zh-TW" altLang="en-US" sz="3000" dirty="0" smtClean="0"/>
              <a:t>      「那好像是哥？」我正在納悶的時候，他已經東張西望、探頭探腦的在我們教室旁出現。</a:t>
            </a:r>
            <a:endParaRPr lang="en-US" altLang="zh-TW" sz="3000" dirty="0" smtClean="0"/>
          </a:p>
          <a:p>
            <a:pPr>
              <a:buNone/>
            </a:pPr>
            <a:r>
              <a:rPr lang="zh-TW" altLang="en-US" sz="3000" dirty="0" smtClean="0"/>
              <a:t>    當</a:t>
            </a:r>
            <a:r>
              <a:rPr lang="zh-TW" altLang="en-US" sz="3000" dirty="0"/>
              <a:t>他慌張的眼神與我吃驚的眼神接觸，我一時不知如何是好。我這才會過意來，「真的是他！」</a:t>
            </a:r>
          </a:p>
          <a:p>
            <a:pPr>
              <a:buNone/>
            </a:pPr>
            <a:r>
              <a:rPr lang="zh-TW" altLang="en-US" sz="3000" dirty="0" smtClean="0"/>
              <a:t>         我</a:t>
            </a:r>
            <a:r>
              <a:rPr lang="zh-TW" altLang="en-US" sz="3000" dirty="0"/>
              <a:t>急忙走到教室外，他第一句話劈頭：「妳怎麼又忘了帶作業！」接著低下頭，抽出他袋子中的筆記本，交到我的手上。我看著他臉上的汗珠，不知道要回答什麼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pPr>
              <a:buNone/>
            </a:pPr>
            <a:endParaRPr lang="zh-TW" altLang="en-US" sz="3000" dirty="0"/>
          </a:p>
          <a:p>
            <a:pPr>
              <a:buNone/>
            </a:pPr>
            <a:r>
              <a:rPr lang="zh-TW" altLang="en-US" sz="3000" dirty="0"/>
              <a:t>「妳有沒有帶胃藥？我給妳帶來了！」老哥的語氣中完全有責備的意思。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6858000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2800" dirty="0" smtClean="0"/>
              <a:t>「你坐車坐了多久？」我膽怯的問著。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「</a:t>
            </a:r>
            <a:r>
              <a:rPr lang="zh-TW" altLang="en-US" sz="2800" dirty="0"/>
              <a:t>天呀，妳們學校還真遠，我坐了一個多小時才到，還要問路邊的小攤販才找到，什麼爛學校。</a:t>
            </a:r>
            <a:r>
              <a:rPr lang="zh-TW" altLang="en-US" sz="2800" dirty="0" smtClean="0"/>
              <a:t>」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   老哥</a:t>
            </a:r>
            <a:r>
              <a:rPr lang="zh-TW" altLang="en-US" sz="2800" dirty="0"/>
              <a:t>又劈哩啪啦，以他一貫的批評語氣謾罵起來，我只覺眼眶濕濕的，話題一轉：「我肚子痛，中午沒吃飯。」</a:t>
            </a:r>
          </a:p>
          <a:p>
            <a:pPr>
              <a:buNone/>
            </a:pPr>
            <a:r>
              <a:rPr lang="zh-TW" altLang="en-US" sz="2800" dirty="0" smtClean="0"/>
              <a:t>           他</a:t>
            </a:r>
            <a:r>
              <a:rPr lang="zh-TW" altLang="en-US" sz="2800" dirty="0"/>
              <a:t>突然停下來，從卡其褲後回袋中掏掏右、掏掏在找什麼似的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「</a:t>
            </a:r>
            <a:r>
              <a:rPr lang="zh-TW" altLang="en-US" sz="2800" dirty="0"/>
              <a:t>這個拿去吃麵，我要回去打球。」他遞給我一張皺巴巴的五十元鈔票，轉身就在走廊的另一頭消失了。我捏著哥的零用錢，呆站在走廊上。</a:t>
            </a:r>
          </a:p>
          <a:p>
            <a:pPr>
              <a:buNone/>
            </a:pPr>
            <a:r>
              <a:rPr lang="zh-TW" altLang="en-US" sz="2800" dirty="0"/>
              <a:t>一直到他結婚、生子，我才真正見識他溫柔、顧家的一面。</a:t>
            </a:r>
          </a:p>
          <a:p>
            <a:pPr>
              <a:buNone/>
            </a:pPr>
            <a:r>
              <a:rPr lang="zh-TW" altLang="en-US" sz="2800" dirty="0" smtClean="0"/>
              <a:t/>
            </a:r>
            <a:br>
              <a:rPr lang="zh-TW" altLang="en-US" sz="2800" dirty="0" smtClean="0"/>
            </a:b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858000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   而</a:t>
            </a:r>
            <a:r>
              <a:rPr lang="zh-TW" altLang="en-US" dirty="0"/>
              <a:t>我始終沒有勇氣和機會問他，是什麼原因讓他那天下午放棄打球野混的機會，大老遠的替這個他看不順眼</a:t>
            </a:r>
            <a:r>
              <a:rPr lang="zh-TW" altLang="en-US" dirty="0" smtClean="0"/>
              <a:t>的妹妹</a:t>
            </a:r>
            <a:r>
              <a:rPr lang="zh-TW" altLang="en-US" dirty="0"/>
              <a:t>送作業，甚至一向小氣、常惡霸式向我要錢買模型的他，也掏出了自己零錢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                 這</a:t>
            </a:r>
            <a:r>
              <a:rPr lang="zh-TW" altLang="en-US" dirty="0"/>
              <a:t>簡直是個謎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   原來</a:t>
            </a:r>
            <a:r>
              <a:rPr lang="zh-TW" altLang="en-US" dirty="0"/>
              <a:t>，人都是會變的</a:t>
            </a:r>
            <a:r>
              <a:rPr lang="zh-TW" altLang="en-US" dirty="0" smtClean="0"/>
              <a:t>，</a:t>
            </a:r>
            <a:r>
              <a:rPr lang="zh-TW" altLang="en-US" dirty="0"/>
              <a:t>唯一不變的，是世間「血濃於水」的真情。</a:t>
            </a: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660232" y="7677472"/>
            <a:ext cx="4570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唯一不變的，是世間「血濃於水」的真情。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272</TotalTime>
  <Words>1451</Words>
  <Application>Microsoft Office PowerPoint</Application>
  <PresentationFormat>如螢幕大小 (4:3)</PresentationFormat>
  <Paragraphs>72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旅程</vt:lpstr>
      <vt:lpstr>PPT: 香瑩 朗讀: 尚雍、秉睿、堃宇、東翰 摘要: 品璇 心得: 怡方、佳穎、培萱、品惇、靖宜 戲劇: 閔嘉、博翔、玉燕、品璇、佳穎、秉睿、                                       姿璇  </vt:lpstr>
      <vt:lpstr>投影片 2</vt:lpstr>
      <vt:lpstr>老哥與我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心得分享</vt:lpstr>
      <vt:lpstr>怡方:</vt:lpstr>
      <vt:lpstr>佳穎:</vt:lpstr>
      <vt:lpstr>培萱:</vt:lpstr>
      <vt:lpstr>品惇:</vt:lpstr>
      <vt:lpstr>靖宜:</vt:lpstr>
      <vt:lpstr>戲劇表演  </vt:lpstr>
      <vt:lpstr>隆重鉅獻</vt:lpstr>
      <vt:lpstr>純屬戲劇效果  請勿模仿</vt:lpstr>
      <vt:lpstr>影片:</vt:lpstr>
      <vt:lpstr>END~~~~~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老哥與我</dc:title>
  <dc:creator>PC</dc:creator>
  <cp:lastModifiedBy>asus</cp:lastModifiedBy>
  <cp:revision>33</cp:revision>
  <dcterms:created xsi:type="dcterms:W3CDTF">2015-09-16T10:00:18Z</dcterms:created>
  <dcterms:modified xsi:type="dcterms:W3CDTF">2015-09-23T23:48:56Z</dcterms:modified>
</cp:coreProperties>
</file>