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74" r:id="rId6"/>
    <p:sldId id="260" r:id="rId7"/>
    <p:sldId id="275" r:id="rId8"/>
    <p:sldId id="261" r:id="rId9"/>
    <p:sldId id="279" r:id="rId10"/>
    <p:sldId id="276" r:id="rId11"/>
    <p:sldId id="262" r:id="rId12"/>
    <p:sldId id="278" r:id="rId13"/>
    <p:sldId id="263" r:id="rId14"/>
    <p:sldId id="264" r:id="rId15"/>
    <p:sldId id="277" r:id="rId16"/>
    <p:sldId id="268" r:id="rId17"/>
    <p:sldId id="265" r:id="rId18"/>
    <p:sldId id="266" r:id="rId19"/>
    <p:sldId id="270" r:id="rId20"/>
    <p:sldId id="267" r:id="rId21"/>
    <p:sldId id="269" r:id="rId22"/>
    <p:sldId id="271" r:id="rId23"/>
    <p:sldId id="272" r:id="rId2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86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2015/11/18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2015/11/18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2015/11/18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2015/11/18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2015/11/18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2015/11/18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2015/11/18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2015/11/18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2015/11/18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2015/11/18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2015/11/18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2015/11/18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youtube.com/watch?v=iqlFkb152Xk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G:\&#23470;&#23822;&#39423;%20&#40845;&#35987;%20-&#39080;&#20043;&#36960;&#36884;(&#27700;&#26230;&#38899;&#27138;).mp3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59632" y="1484784"/>
            <a:ext cx="6512768" cy="4154016"/>
          </a:xfrm>
        </p:spPr>
        <p:txBody>
          <a:bodyPr>
            <a:noAutofit/>
          </a:bodyPr>
          <a:lstStyle/>
          <a:p>
            <a:r>
              <a:rPr lang="en-US" altLang="zh-TW" sz="4000" b="1" dirty="0" smtClean="0">
                <a:solidFill>
                  <a:schemeClr val="tx1"/>
                </a:solidFill>
                <a:latin typeface="Showcard Gothic" pitchFamily="82" charset="0"/>
              </a:rPr>
              <a:t>1.</a:t>
            </a:r>
            <a:r>
              <a:rPr lang="zh-TW" altLang="en-US" sz="4000" b="1" dirty="0" smtClean="0">
                <a:solidFill>
                  <a:schemeClr val="tx1"/>
                </a:solidFill>
                <a:latin typeface="Showcard Gothic" pitchFamily="82" charset="0"/>
              </a:rPr>
              <a:t>成員介紹</a:t>
            </a:r>
            <a:endParaRPr lang="en-US" altLang="zh-TW" sz="4000" b="1" dirty="0" smtClean="0">
              <a:solidFill>
                <a:schemeClr val="tx1"/>
              </a:solidFill>
              <a:latin typeface="Showcard Gothic" pitchFamily="82" charset="0"/>
            </a:endParaRPr>
          </a:p>
          <a:p>
            <a:r>
              <a:rPr lang="en-US" altLang="zh-TW" sz="4000" b="1" dirty="0" smtClean="0">
                <a:solidFill>
                  <a:schemeClr val="tx1"/>
                </a:solidFill>
                <a:latin typeface="Showcard Gothic" pitchFamily="82" charset="0"/>
              </a:rPr>
              <a:t>2.</a:t>
            </a:r>
            <a:r>
              <a:rPr lang="zh-TW" altLang="en-US" sz="4000" b="1" dirty="0" smtClean="0">
                <a:solidFill>
                  <a:schemeClr val="tx1"/>
                </a:solidFill>
                <a:latin typeface="Showcard Gothic" pitchFamily="82" charset="0"/>
              </a:rPr>
              <a:t>文章朗讀</a:t>
            </a:r>
            <a:endParaRPr lang="en-US" altLang="zh-TW" sz="4000" b="1" dirty="0" smtClean="0">
              <a:solidFill>
                <a:schemeClr val="tx1"/>
              </a:solidFill>
              <a:latin typeface="Showcard Gothic" pitchFamily="82" charset="0"/>
            </a:endParaRPr>
          </a:p>
          <a:p>
            <a:r>
              <a:rPr lang="en-US" altLang="zh-TW" sz="4000" b="1" dirty="0" smtClean="0">
                <a:solidFill>
                  <a:schemeClr val="tx1"/>
                </a:solidFill>
                <a:latin typeface="Showcard Gothic" pitchFamily="82" charset="0"/>
              </a:rPr>
              <a:t>3.</a:t>
            </a:r>
            <a:r>
              <a:rPr lang="zh-TW" altLang="en-US" sz="4000" b="1" dirty="0" smtClean="0">
                <a:solidFill>
                  <a:schemeClr val="tx1"/>
                </a:solidFill>
                <a:latin typeface="Showcard Gothic" pitchFamily="82" charset="0"/>
              </a:rPr>
              <a:t>文章摘要</a:t>
            </a:r>
            <a:endParaRPr lang="en-US" altLang="zh-TW" sz="4000" b="1" dirty="0" smtClean="0">
              <a:solidFill>
                <a:schemeClr val="tx1"/>
              </a:solidFill>
              <a:latin typeface="Showcard Gothic" pitchFamily="82" charset="0"/>
            </a:endParaRPr>
          </a:p>
          <a:p>
            <a:r>
              <a:rPr lang="en-US" altLang="zh-TW" sz="4000" b="1" dirty="0" smtClean="0">
                <a:solidFill>
                  <a:schemeClr val="tx1"/>
                </a:solidFill>
                <a:latin typeface="Showcard Gothic" pitchFamily="82" charset="0"/>
              </a:rPr>
              <a:t>4.</a:t>
            </a:r>
            <a:r>
              <a:rPr lang="zh-TW" altLang="en-US" sz="4000" b="1" dirty="0" smtClean="0">
                <a:solidFill>
                  <a:schemeClr val="tx1"/>
                </a:solidFill>
                <a:latin typeface="Showcard Gothic" pitchFamily="82" charset="0"/>
              </a:rPr>
              <a:t>心得分享</a:t>
            </a:r>
            <a:endParaRPr lang="en-US" altLang="zh-TW" sz="4000" b="1" dirty="0" smtClean="0">
              <a:solidFill>
                <a:schemeClr val="tx1"/>
              </a:solidFill>
              <a:latin typeface="Showcard Gothic" pitchFamily="82" charset="0"/>
            </a:endParaRPr>
          </a:p>
          <a:p>
            <a:r>
              <a:rPr lang="en-US" altLang="zh-TW" sz="4000" b="1" dirty="0" smtClean="0">
                <a:solidFill>
                  <a:schemeClr val="tx1"/>
                </a:solidFill>
                <a:latin typeface="Showcard Gothic" pitchFamily="82" charset="0"/>
              </a:rPr>
              <a:t>5.</a:t>
            </a:r>
            <a:r>
              <a:rPr lang="zh-TW" altLang="en-US" sz="4000" b="1" dirty="0" smtClean="0">
                <a:solidFill>
                  <a:schemeClr val="tx1"/>
                </a:solidFill>
                <a:latin typeface="Showcard Gothic" pitchFamily="82" charset="0"/>
              </a:rPr>
              <a:t>戲劇表演</a:t>
            </a:r>
            <a:endParaRPr lang="en-US" altLang="zh-TW" sz="4000" b="1" dirty="0" smtClean="0">
              <a:solidFill>
                <a:schemeClr val="tx1"/>
              </a:solidFill>
              <a:latin typeface="Showcard Gothic" pitchFamily="82" charset="0"/>
            </a:endParaRPr>
          </a:p>
          <a:p>
            <a:r>
              <a:rPr lang="en-US" altLang="zh-TW" sz="4000" b="1" dirty="0" smtClean="0">
                <a:solidFill>
                  <a:schemeClr val="tx1"/>
                </a:solidFill>
                <a:latin typeface="Showcard Gothic" pitchFamily="82" charset="0"/>
              </a:rPr>
              <a:t>6.</a:t>
            </a:r>
            <a:r>
              <a:rPr lang="zh-TW" altLang="en-US" sz="4000" b="1" dirty="0" smtClean="0">
                <a:solidFill>
                  <a:schemeClr val="tx1"/>
                </a:solidFill>
                <a:latin typeface="Showcard Gothic" pitchFamily="82" charset="0"/>
              </a:rPr>
              <a:t>影片欣賞</a:t>
            </a:r>
            <a:endParaRPr lang="zh-TW" altLang="en-US" sz="4000" b="1" dirty="0">
              <a:solidFill>
                <a:schemeClr val="tx1"/>
              </a:solidFill>
              <a:latin typeface="Showcard Gothic" pitchFamily="82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16633"/>
            <a:ext cx="7772400" cy="1152127"/>
          </a:xfrm>
        </p:spPr>
        <p:txBody>
          <a:bodyPr>
            <a:normAutofit/>
          </a:bodyPr>
          <a:lstStyle/>
          <a:p>
            <a:r>
              <a:rPr lang="zh-TW" altLang="en-US" sz="6000" b="1" dirty="0" smtClean="0">
                <a:latin typeface="王漢宗顏楷體繁" pitchFamily="2" charset="-120"/>
                <a:ea typeface="王漢宗顏楷體繁" pitchFamily="2" charset="-120"/>
              </a:rPr>
              <a:t>共讀流程</a:t>
            </a:r>
            <a:endParaRPr lang="zh-TW" altLang="en-US" sz="6000" b="1" dirty="0">
              <a:latin typeface="王漢宗顏楷體繁" pitchFamily="2" charset="-120"/>
              <a:ea typeface="王漢宗顏楷體繁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300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539552" y="731520"/>
            <a:ext cx="8136904" cy="58658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嘲笑完自己的朋友時</a:t>
            </a: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</a:t>
            </a:r>
            <a:endParaRPr lang="en-US" altLang="zh-TW" sz="4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沒想到</a:t>
            </a:r>
            <a:r>
              <a:rPr lang="zh-TW" altLang="en-US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朋友根本不在乎自己是否被騙的回答，使他突然感到一陣錯愕：「自己為什麼那麼可恥？這麼膚淺？</a:t>
            </a: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」</a:t>
            </a:r>
            <a:endParaRPr lang="en-US" altLang="zh-TW" sz="4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被</a:t>
            </a:r>
            <a:r>
              <a:rPr lang="zh-TW" altLang="en-US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騙的男子不是主角。</a:t>
            </a:r>
          </a:p>
          <a:p>
            <a:endParaRPr lang="zh-TW" altLang="en-US" sz="4500" dirty="0"/>
          </a:p>
        </p:txBody>
      </p:sp>
    </p:spTree>
    <p:extLst>
      <p:ext uri="{BB962C8B-B14F-4D97-AF65-F5344CB8AC3E}">
        <p14:creationId xmlns:p14="http://schemas.microsoft.com/office/powerpoint/2010/main" xmlns="" val="92728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611560" y="731520"/>
            <a:ext cx="8064896" cy="53617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主角是另一個普通人</a:t>
            </a: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。</a:t>
            </a:r>
            <a:endParaRPr lang="en-US" altLang="zh-TW" sz="4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一個</a:t>
            </a:r>
            <a:r>
              <a:rPr lang="zh-TW" altLang="en-US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喜歡識破別人目的、小心眼的男人</a:t>
            </a: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。</a:t>
            </a:r>
            <a:endParaRPr lang="en-US" altLang="zh-TW" sz="4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這個</a:t>
            </a:r>
            <a:r>
              <a:rPr lang="zh-TW" altLang="en-US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廣告深奧的地方</a:t>
            </a: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</a:t>
            </a:r>
            <a:endParaRPr lang="en-US" altLang="zh-TW" sz="4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就</a:t>
            </a:r>
            <a:r>
              <a:rPr lang="zh-TW" altLang="en-US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在於它傳遞一個</a:t>
            </a: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訊息：</a:t>
            </a:r>
            <a:r>
              <a:rPr lang="zh-TW" altLang="en-US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「別人不會朝邪惡的方向去想，而我卻會</a:t>
            </a: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。</a:t>
            </a:r>
            <a:endParaRPr lang="zh-TW" altLang="en-US" sz="4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851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467544" y="980728"/>
            <a:ext cx="8424936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真的好丟臉、好可恥、好可悲。」如果這個廣告是由一個神聖的角色來宣導一些勸人向善的觀念，就一點都不值得細細品味了</a:t>
            </a: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</a:t>
            </a:r>
            <a:endParaRPr lang="en-US" altLang="zh-TW" sz="4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只</a:t>
            </a:r>
            <a:r>
              <a:rPr lang="zh-TW" altLang="en-US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會讓人覺得在唱高調。</a:t>
            </a:r>
          </a:p>
          <a:p>
            <a:endParaRPr lang="zh-TW" altLang="en-US" sz="4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556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899592" y="731520"/>
            <a:ext cx="7416824" cy="57218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所謂戲劇，描述的就是人心不斷變化的過程，劇中不斷變換心境的人正是主角</a:t>
            </a: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。</a:t>
            </a:r>
            <a:endParaRPr lang="en-US" altLang="zh-TW" sz="4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他</a:t>
            </a:r>
            <a:r>
              <a:rPr lang="zh-TW" altLang="en-US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認為自己不會受騙，可以輕易識破別人的謊言</a:t>
            </a: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。</a:t>
            </a:r>
            <a:endParaRPr lang="en-US" altLang="zh-TW" sz="4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為什麼</a:t>
            </a:r>
            <a:r>
              <a:rPr lang="zh-TW" altLang="en-US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他可以看透別人在想什麼</a:t>
            </a: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？</a:t>
            </a:r>
            <a:endParaRPr lang="en-US" altLang="zh-TW" sz="4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因為</a:t>
            </a:r>
            <a:r>
              <a:rPr lang="zh-TW" altLang="en-US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他自己也會欺騙他人。</a:t>
            </a:r>
          </a:p>
          <a:p>
            <a:endParaRPr lang="zh-TW" altLang="en-US" sz="4500" dirty="0"/>
          </a:p>
          <a:p>
            <a:endParaRPr lang="zh-TW" altLang="en-US" sz="4500" dirty="0"/>
          </a:p>
        </p:txBody>
      </p:sp>
    </p:spTree>
    <p:extLst>
      <p:ext uri="{BB962C8B-B14F-4D97-AF65-F5344CB8AC3E}">
        <p14:creationId xmlns:p14="http://schemas.microsoft.com/office/powerpoint/2010/main" xmlns="" val="427910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1043608" y="731520"/>
            <a:ext cx="7272808" cy="49297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我不是在宣導人不可以說謊，也不是叫你不能識破別人的謊言</a:t>
            </a: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</a:t>
            </a:r>
            <a:endParaRPr lang="en-US" altLang="zh-TW" sz="4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只是</a:t>
            </a:r>
            <a:r>
              <a:rPr lang="zh-TW" altLang="en-US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希望大家仍能保有一份自覺的心</a:t>
            </a: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。</a:t>
            </a:r>
            <a:endParaRPr lang="en-US" altLang="zh-TW" sz="4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「</a:t>
            </a:r>
            <a:r>
              <a:rPr lang="zh-TW" altLang="en-US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這個人真單純，連這種</a:t>
            </a: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騙局</a:t>
            </a:r>
            <a:r>
              <a:rPr lang="zh-TW" altLang="en-US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也看不出來</a:t>
            </a: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。</a:t>
            </a:r>
            <a:endParaRPr lang="zh-TW" altLang="en-US" sz="4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603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827584" y="731520"/>
            <a:ext cx="7416824" cy="48577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我以前也曾經這麼單純過</a:t>
            </a: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</a:t>
            </a:r>
            <a:endParaRPr lang="en-US" altLang="zh-TW" sz="4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從</a:t>
            </a:r>
            <a:r>
              <a:rPr lang="zh-TW" altLang="en-US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什麼時候開始，我已經變得這麼不單純了。</a:t>
            </a: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」</a:t>
            </a:r>
            <a:endParaRPr lang="en-US" altLang="zh-TW" sz="4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你</a:t>
            </a:r>
            <a:r>
              <a:rPr lang="zh-TW" altLang="en-US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要有這種自覺之心</a:t>
            </a: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。</a:t>
            </a:r>
            <a:endParaRPr lang="en-US" altLang="zh-TW" sz="4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知道</a:t>
            </a:r>
            <a:r>
              <a:rPr lang="zh-TW" altLang="en-US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自己哪裡錯，才有重生的機會。</a:t>
            </a:r>
          </a:p>
          <a:p>
            <a:endParaRPr lang="zh-TW" altLang="en-US" sz="4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zh-TW" altLang="en-US" sz="4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983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flipH="1">
            <a:off x="9684568" y="4005064"/>
            <a:ext cx="2098848" cy="1143000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755576" y="731520"/>
            <a:ext cx="7704856" cy="4497680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事情都有一體兩面</a:t>
            </a: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</a:t>
            </a:r>
            <a:endParaRPr lang="en-US" altLang="zh-TW" sz="4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你</a:t>
            </a:r>
            <a:r>
              <a:rPr lang="zh-TW" altLang="en-US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可以選擇用善意的出發點來思考</a:t>
            </a: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；</a:t>
            </a:r>
            <a:endParaRPr lang="en-US" altLang="zh-TW" sz="4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也</a:t>
            </a:r>
            <a:r>
              <a:rPr lang="zh-TW" altLang="en-US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可以選擇用惡意的出發點來思考。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337363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5386610"/>
          </a:xfrm>
        </p:spPr>
        <p:txBody>
          <a:bodyPr>
            <a:normAutofit/>
          </a:bodyPr>
          <a:lstStyle/>
          <a:p>
            <a:r>
              <a:rPr lang="zh-TW" altLang="en-US" sz="9600" dirty="0" smtClean="0">
                <a:latin typeface="王漢宗顏楷體繁" pitchFamily="2" charset="-120"/>
                <a:ea typeface="王漢宗顏楷體繁" pitchFamily="2" charset="-120"/>
              </a:rPr>
              <a:t>文章摘要</a:t>
            </a:r>
            <a:endParaRPr lang="zh-TW" altLang="en-US" sz="9600" dirty="0">
              <a:latin typeface="王漢宗顏楷體繁" pitchFamily="2" charset="-120"/>
              <a:ea typeface="王漢宗顏楷體繁" pitchFamily="2" charset="-120"/>
            </a:endParaRPr>
          </a:p>
        </p:txBody>
      </p:sp>
      <p:pic>
        <p:nvPicPr>
          <p:cNvPr id="4" name="內容版面配置區 3" descr="03.jpg"/>
          <p:cNvPicPr>
            <a:picLocks noGrp="1" noChangeAspect="1"/>
          </p:cNvPicPr>
          <p:nvPr>
            <p:ph sz="quarter" idx="13"/>
          </p:nvPr>
        </p:nvPicPr>
        <p:blipFill>
          <a:blip r:embed="rId2" cstate="print"/>
          <a:stretch>
            <a:fillRect/>
          </a:stretch>
        </p:blipFill>
        <p:spPr>
          <a:xfrm>
            <a:off x="714348" y="2571744"/>
            <a:ext cx="3476636" cy="3476636"/>
          </a:xfrm>
        </p:spPr>
      </p:pic>
    </p:spTree>
    <p:extLst>
      <p:ext uri="{BB962C8B-B14F-4D97-AF65-F5344CB8AC3E}">
        <p14:creationId xmlns:p14="http://schemas.microsoft.com/office/powerpoint/2010/main" xmlns="" val="3102352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179512" y="1412776"/>
            <a:ext cx="8784976" cy="47133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作者以電視廣告一個被騙的男人和一個喜歡識破他人的男人做對比，希望大家能以善意的出發點來思考事情。</a:t>
            </a:r>
            <a:endParaRPr lang="zh-TW" alt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779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4896544"/>
          </a:xfrm>
        </p:spPr>
        <p:txBody>
          <a:bodyPr>
            <a:normAutofit/>
          </a:bodyPr>
          <a:lstStyle/>
          <a:p>
            <a:r>
              <a:rPr lang="zh-TW" altLang="en-US" sz="9600" dirty="0" smtClean="0">
                <a:latin typeface="王漢宗顏楷體繁" pitchFamily="2" charset="-120"/>
                <a:ea typeface="王漢宗顏楷體繁" pitchFamily="2" charset="-120"/>
              </a:rPr>
              <a:t>心得分享</a:t>
            </a:r>
            <a:endParaRPr lang="zh-TW" altLang="en-US" sz="9600" dirty="0">
              <a:latin typeface="王漢宗顏楷體繁" pitchFamily="2" charset="-120"/>
              <a:ea typeface="王漢宗顏楷體繁" pitchFamily="2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 flipH="1">
            <a:off x="10116616" y="5013176"/>
            <a:ext cx="1069776" cy="968971"/>
          </a:xfrm>
        </p:spPr>
        <p:txBody>
          <a:bodyPr/>
          <a:lstStyle/>
          <a:p>
            <a:endParaRPr lang="zh-TW" altLang="en-US" dirty="0"/>
          </a:p>
        </p:txBody>
      </p:sp>
      <p:pic>
        <p:nvPicPr>
          <p:cNvPr id="4" name="內容版面配置區 3" descr="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8662" y="2786058"/>
            <a:ext cx="3357586" cy="3215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5411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148064" y="5373216"/>
            <a:ext cx="3488175" cy="1143000"/>
          </a:xfrm>
        </p:spPr>
        <p:txBody>
          <a:bodyPr>
            <a:normAutofit/>
          </a:bodyPr>
          <a:lstStyle/>
          <a:p>
            <a:r>
              <a:rPr lang="zh-TW" altLang="en-US" sz="5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成員表</a:t>
            </a:r>
            <a:endParaRPr lang="zh-TW" altLang="en-US" sz="5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467544" y="714356"/>
            <a:ext cx="8229600" cy="5152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4000" b="1" dirty="0" smtClean="0"/>
              <a:t>PPT</a:t>
            </a:r>
            <a:r>
              <a:rPr lang="zh-TW" altLang="en-US" b="1" dirty="0" smtClean="0"/>
              <a:t>        </a:t>
            </a:r>
            <a:r>
              <a:rPr lang="zh-TW" altLang="en-US" sz="4000" b="1" dirty="0" smtClean="0"/>
              <a:t>香瑩</a:t>
            </a:r>
            <a:endParaRPr lang="en-US" altLang="zh-TW" b="1" dirty="0" smtClean="0"/>
          </a:p>
          <a:p>
            <a:pPr marL="0" indent="0">
              <a:buNone/>
            </a:pPr>
            <a:r>
              <a:rPr lang="zh-TW" altLang="en-US" sz="4000" b="1" dirty="0" smtClean="0">
                <a:solidFill>
                  <a:schemeClr val="tx2"/>
                </a:solidFill>
                <a:latin typeface="王漢宗顏楷體繁" pitchFamily="2" charset="-120"/>
                <a:ea typeface="王漢宗顏楷體繁" pitchFamily="2" charset="-120"/>
              </a:rPr>
              <a:t>朗讀</a:t>
            </a:r>
            <a:r>
              <a:rPr lang="zh-TW" altLang="en-US" sz="4000" b="1" dirty="0" smtClean="0"/>
              <a:t>    柏辰、閔嘉</a:t>
            </a:r>
            <a:endParaRPr lang="en-US" altLang="zh-TW" sz="4000" b="1" dirty="0" smtClean="0"/>
          </a:p>
          <a:p>
            <a:pPr marL="0" indent="0">
              <a:buNone/>
            </a:pPr>
            <a:r>
              <a:rPr lang="zh-TW" altLang="en-US" sz="4000" b="1" dirty="0">
                <a:solidFill>
                  <a:schemeClr val="accent6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摘要</a:t>
            </a:r>
            <a:r>
              <a:rPr lang="zh-TW" altLang="en-US" sz="4000" b="1" dirty="0" smtClean="0">
                <a:solidFill>
                  <a:schemeClr val="accent6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、</a:t>
            </a:r>
            <a:endParaRPr lang="en-US" altLang="zh-TW" sz="4000" b="1" dirty="0" smtClean="0">
              <a:solidFill>
                <a:schemeClr val="accent6">
                  <a:lumMod val="75000"/>
                </a:schemeClr>
              </a:solidFill>
              <a:latin typeface="王漢宗顏楷體繁" pitchFamily="2" charset="-120"/>
              <a:ea typeface="王漢宗顏楷體繁" pitchFamily="2" charset="-120"/>
            </a:endParaRPr>
          </a:p>
          <a:p>
            <a:pPr marL="0" indent="0">
              <a:buNone/>
            </a:pPr>
            <a:r>
              <a:rPr lang="zh-TW" altLang="en-US" sz="4000" b="1" dirty="0" smtClean="0">
                <a:solidFill>
                  <a:schemeClr val="accent6">
                    <a:lumMod val="75000"/>
                  </a:schemeClr>
                </a:solidFill>
                <a:latin typeface="王漢宗顏楷體繁" pitchFamily="2" charset="-120"/>
                <a:ea typeface="王漢宗顏楷體繁" pitchFamily="2" charset="-120"/>
              </a:rPr>
              <a:t>心得      </a:t>
            </a: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玉燕</a:t>
            </a:r>
            <a:endParaRPr lang="en-US" altLang="zh-TW" sz="4000" b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4000" b="1" dirty="0" smtClean="0">
                <a:solidFill>
                  <a:srgbClr val="0070C0"/>
                </a:solidFill>
              </a:rPr>
              <a:t>演員 </a:t>
            </a:r>
            <a:r>
              <a:rPr lang="zh-TW" altLang="en-US" sz="4000" b="1" dirty="0" smtClean="0"/>
              <a:t>    博翔 </a:t>
            </a:r>
            <a:r>
              <a:rPr lang="zh-TW" altLang="en-US" sz="4000" b="1" dirty="0"/>
              <a:t>、</a:t>
            </a:r>
            <a:r>
              <a:rPr lang="zh-TW" altLang="en-US" sz="4000" b="1" dirty="0" smtClean="0"/>
              <a:t>閔嘉 、堃宇、柏辰</a:t>
            </a:r>
            <a:endParaRPr lang="en-US" altLang="zh-TW" sz="4000" b="1" dirty="0" smtClean="0"/>
          </a:p>
          <a:p>
            <a:pPr marL="0" indent="0">
              <a:buNone/>
            </a:pPr>
            <a:r>
              <a:rPr lang="zh-TW" altLang="en-US" sz="4000" b="1" dirty="0" smtClean="0"/>
              <a:t>            姿璇、佳穎</a:t>
            </a:r>
            <a:endParaRPr lang="en-US" altLang="zh-TW" sz="4000" b="1" dirty="0" smtClean="0"/>
          </a:p>
          <a:p>
            <a:pPr marL="0" indent="0">
              <a:buNone/>
            </a:pPr>
            <a:r>
              <a:rPr lang="zh-TW" altLang="en-US" sz="4000" b="1" dirty="0" smtClean="0">
                <a:solidFill>
                  <a:srgbClr val="00B0F0"/>
                </a:solidFill>
              </a:rPr>
              <a:t>旁白  </a:t>
            </a:r>
            <a:r>
              <a:rPr lang="zh-TW" altLang="en-US" sz="4000" b="1" dirty="0" smtClean="0"/>
              <a:t>   玉婷</a:t>
            </a:r>
            <a:endParaRPr lang="en-US" altLang="zh-TW" sz="40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281908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flipH="1" flipV="1">
            <a:off x="10692680" y="476673"/>
            <a:ext cx="1080120" cy="895246"/>
          </a:xfrm>
        </p:spPr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467544" y="548680"/>
            <a:ext cx="8219256" cy="55774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500" b="1" dirty="0" smtClean="0">
                <a:latin typeface="標楷體" pitchFamily="65" charset="-120"/>
                <a:ea typeface="標楷體" pitchFamily="65" charset="-120"/>
              </a:rPr>
              <a:t>人和人相處就要，實實在在。凡事往好處去思考，不但能使自己快樂，或許還能讓壞事變好事。好壞都在自己的一念之間。</a:t>
            </a:r>
            <a:endParaRPr lang="en-US" altLang="zh-TW" sz="4500" b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4500" b="1" dirty="0" smtClean="0">
                <a:latin typeface="標楷體" pitchFamily="65" charset="-120"/>
                <a:ea typeface="標楷體" pitchFamily="65" charset="-120"/>
              </a:rPr>
              <a:t>如果每件事都往不好的方面去思考，那不但</a:t>
            </a:r>
            <a:r>
              <a:rPr lang="zh-TW" altLang="en-US" sz="4500" b="1" dirty="0">
                <a:latin typeface="標楷體" pitchFamily="65" charset="-120"/>
                <a:ea typeface="標楷體" pitchFamily="65" charset="-120"/>
              </a:rPr>
              <a:t>會增加自己的煩惱和壓力，或許還會影響更多層面，形成更多的</a:t>
            </a:r>
            <a:r>
              <a:rPr lang="zh-TW" altLang="en-US" sz="4500" b="1" dirty="0" smtClean="0">
                <a:latin typeface="標楷體" pitchFamily="65" charset="-120"/>
                <a:ea typeface="標楷體" pitchFamily="65" charset="-120"/>
              </a:rPr>
              <a:t>困擾。</a:t>
            </a:r>
            <a:endParaRPr lang="zh-TW" altLang="en-US" sz="4500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150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4282" y="4357694"/>
            <a:ext cx="3733800" cy="1928818"/>
          </a:xfrm>
        </p:spPr>
        <p:txBody>
          <a:bodyPr/>
          <a:lstStyle/>
          <a:p>
            <a:r>
              <a:rPr lang="zh-TW" altLang="en-US" sz="5400" dirty="0" smtClean="0"/>
              <a:t>戲劇表演</a:t>
            </a:r>
            <a:endParaRPr lang="zh-TW" altLang="en-US" sz="5400" dirty="0"/>
          </a:p>
        </p:txBody>
      </p:sp>
      <p:pic>
        <p:nvPicPr>
          <p:cNvPr id="5" name="圖片 4" descr="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7686" y="1214422"/>
            <a:ext cx="3143272" cy="4723496"/>
          </a:xfrm>
          <a:prstGeom prst="rect">
            <a:avLst/>
          </a:prstGeom>
        </p:spPr>
      </p:pic>
      <p:sp>
        <p:nvSpPr>
          <p:cNvPr id="6" name="內容版面配置區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03911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影片欣賞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>
                <a:hlinkClick r:id="rId2"/>
              </a:rPr>
              <a:t>https://www.youtube.com/watch?v=iqlFkb152Xk</a:t>
            </a:r>
            <a:endParaRPr lang="zh-TW" altLang="en-US" dirty="0"/>
          </a:p>
        </p:txBody>
      </p:sp>
      <p:pic>
        <p:nvPicPr>
          <p:cNvPr id="4" name="圖片 3" descr="0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8662" y="1857364"/>
            <a:ext cx="4572032" cy="4072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905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 descr="thanks.gif"/>
          <p:cNvPicPr>
            <a:picLocks noGrp="1" noChangeAspect="1"/>
          </p:cNvPicPr>
          <p:nvPr>
            <p:ph sz="quarter" idx="13"/>
          </p:nvPr>
        </p:nvPicPr>
        <p:blipFill>
          <a:blip r:embed="rId2" cstate="print"/>
          <a:stretch>
            <a:fillRect/>
          </a:stretch>
        </p:blipFill>
        <p:spPr>
          <a:xfrm>
            <a:off x="635443" y="802480"/>
            <a:ext cx="7630234" cy="5341164"/>
          </a:xfrm>
        </p:spPr>
      </p:pic>
    </p:spTree>
    <p:extLst>
      <p:ext uri="{BB962C8B-B14F-4D97-AF65-F5344CB8AC3E}">
        <p14:creationId xmlns:p14="http://schemas.microsoft.com/office/powerpoint/2010/main" xmlns="" val="158065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162880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6000" b="1" dirty="0"/>
              <a:t>作一個善意回應的人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611560" y="3789040"/>
            <a:ext cx="8229600" cy="12527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6000" b="1" dirty="0" smtClean="0"/>
              <a:t>文章朗讀</a:t>
            </a:r>
            <a:endParaRPr lang="zh-TW" altLang="en-US" sz="6000" b="1" dirty="0"/>
          </a:p>
        </p:txBody>
      </p:sp>
    </p:spTree>
    <p:extLst>
      <p:ext uri="{BB962C8B-B14F-4D97-AF65-F5344CB8AC3E}">
        <p14:creationId xmlns:p14="http://schemas.microsoft.com/office/powerpoint/2010/main" xmlns="" val="373727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flipH="1">
            <a:off x="10476656" y="4372168"/>
            <a:ext cx="720080" cy="1143000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179512" y="476672"/>
            <a:ext cx="8568952" cy="59766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你是否認為能夠識破他人的謊，看透別人心思的人，就是個聰明人</a:t>
            </a: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呢</a:t>
            </a:r>
            <a:r>
              <a:rPr lang="en-US" altLang="zh-TW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marL="0" indent="0">
              <a:buNone/>
            </a:pP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日本</a:t>
            </a:r>
            <a:r>
              <a:rPr lang="zh-TW" altLang="en-US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有一個威士忌的電視廣告</a:t>
            </a: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</a:t>
            </a:r>
            <a:endParaRPr lang="en-US" altLang="zh-TW" sz="4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名</a:t>
            </a:r>
            <a:r>
              <a:rPr lang="zh-TW" altLang="en-US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為「成熟的男人」</a:t>
            </a: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。</a:t>
            </a:r>
            <a:endParaRPr lang="en-US" altLang="zh-TW" sz="4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廣告</a:t>
            </a:r>
            <a:r>
              <a:rPr lang="zh-TW" altLang="en-US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一開始便打出兩行字幕：「大街上有兩個人，一個是騙人的人，一個是被騙的人。</a:t>
            </a: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」</a:t>
            </a:r>
            <a:endParaRPr lang="zh-TW" altLang="en-US" sz="4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宮崎駿 龍貓 -風之遠途(水晶音樂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9540552" y="548680"/>
            <a:ext cx="244475" cy="24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2257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17" showWhenStopped="0">
                <p:cTn id="7" repeatCount="4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flipV="1">
            <a:off x="11484768" y="4077072"/>
            <a:ext cx="720080" cy="360040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611560" y="476672"/>
            <a:ext cx="7992888" cy="561662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zh-TW" altLang="en-US" sz="6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劇情是這樣的</a:t>
            </a:r>
            <a:r>
              <a:rPr lang="zh-TW" altLang="en-US" sz="6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：</a:t>
            </a:r>
            <a:endParaRPr lang="en-US" altLang="zh-TW" sz="6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zh-TW" altLang="en-US" sz="6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一個</a:t>
            </a:r>
            <a:r>
              <a:rPr lang="zh-TW" altLang="en-US" sz="6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男人和他的朋友相約在酒吧見面</a:t>
            </a:r>
            <a:r>
              <a:rPr lang="zh-TW" altLang="en-US" sz="6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。</a:t>
            </a:r>
            <a:endParaRPr lang="en-US" altLang="zh-TW" sz="6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zh-TW" altLang="en-US" sz="6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他</a:t>
            </a:r>
            <a:r>
              <a:rPr lang="zh-TW" altLang="en-US" sz="6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坐在窗邊等著朋友</a:t>
            </a:r>
            <a:r>
              <a:rPr lang="zh-TW" altLang="en-US" sz="6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</a:t>
            </a:r>
            <a:endParaRPr lang="en-US" altLang="zh-TW" sz="6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zh-TW" altLang="en-US" sz="6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剛好</a:t>
            </a:r>
            <a:r>
              <a:rPr lang="zh-TW" altLang="en-US" sz="6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看見朋友從遠處走來</a:t>
            </a:r>
            <a:r>
              <a:rPr lang="zh-TW" altLang="en-US" sz="6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</a:t>
            </a:r>
            <a:endParaRPr lang="en-US" altLang="zh-TW" sz="6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zh-TW" altLang="en-US" sz="6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並</a:t>
            </a:r>
            <a:r>
              <a:rPr lang="zh-TW" altLang="en-US" sz="6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在途中停下腳步</a:t>
            </a:r>
            <a:r>
              <a:rPr lang="zh-TW" altLang="en-US" sz="6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</a:t>
            </a:r>
            <a:endParaRPr lang="en-US" altLang="zh-TW" sz="6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zh-TW" altLang="en-US" sz="6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施</a:t>
            </a:r>
            <a:r>
              <a:rPr lang="zh-TW" altLang="en-US" sz="6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拾一些零錢給路邊一個乞討的女人。</a:t>
            </a:r>
          </a:p>
          <a:p>
            <a:endParaRPr lang="zh-TW" altLang="en-US" i="1" dirty="0"/>
          </a:p>
        </p:txBody>
      </p:sp>
    </p:spTree>
    <p:extLst>
      <p:ext uri="{BB962C8B-B14F-4D97-AF65-F5344CB8AC3E}">
        <p14:creationId xmlns:p14="http://schemas.microsoft.com/office/powerpoint/2010/main" xmlns="" val="110555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flipH="1">
            <a:off x="11124728" y="4372168"/>
            <a:ext cx="1512168" cy="1143000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395536" y="1052736"/>
            <a:ext cx="8229600" cy="49685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當</a:t>
            </a:r>
            <a:r>
              <a:rPr lang="zh-TW" altLang="en-US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這個朋友走進酒吧時</a:t>
            </a: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</a:t>
            </a:r>
            <a:endParaRPr lang="en-US" altLang="zh-TW" sz="4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他</a:t>
            </a:r>
            <a:r>
              <a:rPr lang="zh-TW" altLang="en-US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便取笑朋友：「你真笨！那個女人家裡根本沒有生病急需就醫的小孩。</a:t>
            </a: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」</a:t>
            </a:r>
            <a:endParaRPr lang="en-US" altLang="zh-TW" sz="4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原來</a:t>
            </a:r>
            <a:r>
              <a:rPr lang="zh-TW" altLang="en-US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那個女人專門騙別人自己的小孩生病，以博取同情，而詐取他人的錢財為生</a:t>
            </a: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。</a:t>
            </a:r>
            <a:endParaRPr lang="zh-TW" altLang="en-US" sz="4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651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-571" y="980728"/>
            <a:ext cx="9036496" cy="5073427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「你連她騙人都看不出來</a:t>
            </a: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</a:t>
            </a:r>
            <a:endParaRPr lang="en-US" altLang="zh-TW" sz="4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zh-TW" altLang="en-US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真是</a:t>
            </a:r>
            <a:r>
              <a:rPr lang="zh-TW" altLang="en-US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笨耶！</a:t>
            </a: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」</a:t>
            </a:r>
            <a:endParaRPr lang="en-US" altLang="zh-TW" sz="4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然而</a:t>
            </a:r>
            <a:r>
              <a:rPr lang="zh-TW" altLang="en-US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這個被騙的男人並不是回答</a:t>
            </a: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：</a:t>
            </a:r>
            <a:endParaRPr lang="en-US" altLang="zh-TW" sz="4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「</a:t>
            </a:r>
            <a:r>
              <a:rPr lang="zh-TW" altLang="en-US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什麼！她是個騙子呀！</a:t>
            </a: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」而是</a:t>
            </a:r>
            <a:r>
              <a:rPr lang="zh-TW" altLang="en-US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：「幸好！她的小孩不是真的生病。」</a:t>
            </a:r>
          </a:p>
          <a:p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12463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107504" y="416421"/>
            <a:ext cx="8856984" cy="644157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這個廣告拍攝的手法相當高明</a:t>
            </a: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</a:t>
            </a:r>
            <a:endParaRPr lang="en-US" altLang="zh-TW" sz="4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從事傳播事業多年的我，以專業眼光來看這個廣告，深深覺得它</a:t>
            </a:r>
            <a:r>
              <a:rPr lang="zh-TW" altLang="en-US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是一部非常細膩且發人深思的廣告。因為這個廣告並不是以那個被騙的男子為主角</a:t>
            </a:r>
            <a:r>
              <a:rPr lang="zh-TW" altLang="en-U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。</a:t>
            </a:r>
            <a:endParaRPr lang="en-US" altLang="zh-TW" sz="4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98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flipH="1">
            <a:off x="5000628" y="6429396"/>
            <a:ext cx="2714644" cy="857256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857224" y="731520"/>
            <a:ext cx="6686576" cy="5269248"/>
          </a:xfrm>
        </p:spPr>
        <p:txBody>
          <a:bodyPr>
            <a:normAutofit/>
          </a:bodyPr>
          <a:lstStyle/>
          <a:p>
            <a:pPr marL="228600" lvl="8">
              <a:buNone/>
            </a:pPr>
            <a:r>
              <a:rPr lang="zh-TW" altLang="en-US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因此，當他說：</a:t>
            </a:r>
            <a:endParaRPr lang="en-US" altLang="zh-TW" sz="4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28600" lvl="8">
              <a:buNone/>
            </a:pPr>
            <a:r>
              <a:rPr lang="zh-TW" altLang="en-US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「幸好！她的小孩不是真的生病」時，</a:t>
            </a:r>
            <a:endParaRPr lang="en-US" altLang="zh-TW" sz="4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28600" lvl="8">
              <a:buNone/>
            </a:pPr>
            <a:r>
              <a:rPr lang="zh-TW" altLang="en-US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攝影機拍的是那個戴眼鏡、識破他人謊言、看起來有點冷漠的男子。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氣流">
  <a:themeElements>
    <a:clrScheme name="氣流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氣流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氣流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204</TotalTime>
  <Words>781</Words>
  <Application>Microsoft Office PowerPoint</Application>
  <PresentationFormat>如螢幕大小 (4:3)</PresentationFormat>
  <Paragraphs>70</Paragraphs>
  <Slides>23</Slides>
  <Notes>0</Notes>
  <HiddenSlides>0</HiddenSlides>
  <MMClips>1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24" baseType="lpstr">
      <vt:lpstr>氣流</vt:lpstr>
      <vt:lpstr>共讀流程</vt:lpstr>
      <vt:lpstr>成員表</vt:lpstr>
      <vt:lpstr>作一個善意回應的人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  <vt:lpstr>投影片 11</vt:lpstr>
      <vt:lpstr>投影片 12</vt:lpstr>
      <vt:lpstr>投影片 13</vt:lpstr>
      <vt:lpstr>投影片 14</vt:lpstr>
      <vt:lpstr>投影片 15</vt:lpstr>
      <vt:lpstr>投影片 16</vt:lpstr>
      <vt:lpstr>文章摘要</vt:lpstr>
      <vt:lpstr>投影片 18</vt:lpstr>
      <vt:lpstr>心得分享</vt:lpstr>
      <vt:lpstr>投影片 20</vt:lpstr>
      <vt:lpstr>戲劇表演</vt:lpstr>
      <vt:lpstr>影片欣賞</vt:lpstr>
      <vt:lpstr>投影片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Betty Lin</dc:creator>
  <cp:lastModifiedBy>PC</cp:lastModifiedBy>
  <cp:revision>25</cp:revision>
  <dcterms:created xsi:type="dcterms:W3CDTF">2015-11-16T10:16:59Z</dcterms:created>
  <dcterms:modified xsi:type="dcterms:W3CDTF">2015-11-18T13:37:40Z</dcterms:modified>
</cp:coreProperties>
</file>