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72" r:id="rId10"/>
    <p:sldId id="273" r:id="rId11"/>
    <p:sldId id="274" r:id="rId12"/>
    <p:sldId id="275" r:id="rId13"/>
    <p:sldId id="263" r:id="rId14"/>
    <p:sldId id="264" r:id="rId15"/>
    <p:sldId id="265" r:id="rId16"/>
    <p:sldId id="266" r:id="rId17"/>
    <p:sldId id="268" r:id="rId18"/>
    <p:sldId id="269" r:id="rId19"/>
    <p:sldId id="270" r:id="rId20"/>
    <p:sldId id="271" r:id="rId21"/>
    <p:sldId id="276" r:id="rId22"/>
    <p:sldId id="279" r:id="rId23"/>
    <p:sldId id="277" r:id="rId24"/>
    <p:sldId id="278" r:id="rId25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9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42FE-EC98-478C-BF3C-D54336E76CEB}" type="datetimeFigureOut">
              <a:rPr lang="zh-TW" altLang="en-US" smtClean="0"/>
              <a:pPr/>
              <a:t>2015/5/21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3519-19D0-4093-8D60-CB0DE9DF2B4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42FE-EC98-478C-BF3C-D54336E76CEB}" type="datetimeFigureOut">
              <a:rPr lang="zh-TW" altLang="en-US" smtClean="0"/>
              <a:pPr/>
              <a:t>2015/5/21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3519-19D0-4093-8D60-CB0DE9DF2B4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42FE-EC98-478C-BF3C-D54336E76CEB}" type="datetimeFigureOut">
              <a:rPr lang="zh-TW" altLang="en-US" smtClean="0"/>
              <a:pPr/>
              <a:t>2015/5/21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3519-19D0-4093-8D60-CB0DE9DF2B4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42FE-EC98-478C-BF3C-D54336E76CEB}" type="datetimeFigureOut">
              <a:rPr lang="zh-TW" altLang="en-US" smtClean="0"/>
              <a:pPr/>
              <a:t>2015/5/21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3519-19D0-4093-8D60-CB0DE9DF2B4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42FE-EC98-478C-BF3C-D54336E76CEB}" type="datetimeFigureOut">
              <a:rPr lang="zh-TW" altLang="en-US" smtClean="0"/>
              <a:pPr/>
              <a:t>2015/5/21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3519-19D0-4093-8D60-CB0DE9DF2B4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42FE-EC98-478C-BF3C-D54336E76CEB}" type="datetimeFigureOut">
              <a:rPr lang="zh-TW" altLang="en-US" smtClean="0"/>
              <a:pPr/>
              <a:t>2015/5/21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3519-19D0-4093-8D60-CB0DE9DF2B4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42FE-EC98-478C-BF3C-D54336E76CEB}" type="datetimeFigureOut">
              <a:rPr lang="zh-TW" altLang="en-US" smtClean="0"/>
              <a:pPr/>
              <a:t>2015/5/21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3519-19D0-4093-8D60-CB0DE9DF2B4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42FE-EC98-478C-BF3C-D54336E76CEB}" type="datetimeFigureOut">
              <a:rPr lang="zh-TW" altLang="en-US" smtClean="0"/>
              <a:pPr/>
              <a:t>2015/5/21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3519-19D0-4093-8D60-CB0DE9DF2B4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42FE-EC98-478C-BF3C-D54336E76CEB}" type="datetimeFigureOut">
              <a:rPr lang="zh-TW" altLang="en-US" smtClean="0"/>
              <a:pPr/>
              <a:t>2015/5/21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3519-19D0-4093-8D60-CB0DE9DF2B4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42FE-EC98-478C-BF3C-D54336E76CEB}" type="datetimeFigureOut">
              <a:rPr lang="zh-TW" altLang="en-US" smtClean="0"/>
              <a:pPr/>
              <a:t>2015/5/21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3519-19D0-4093-8D60-CB0DE9DF2B4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42FE-EC98-478C-BF3C-D54336E76CEB}" type="datetimeFigureOut">
              <a:rPr lang="zh-TW" altLang="en-US" smtClean="0"/>
              <a:pPr/>
              <a:t>2015/5/21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3519-19D0-4093-8D60-CB0DE9DF2B4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942FE-EC98-478C-BF3C-D54336E76CEB}" type="datetimeFigureOut">
              <a:rPr lang="zh-TW" altLang="en-US" smtClean="0"/>
              <a:pPr/>
              <a:t>2015/5/21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33519-19D0-4093-8D60-CB0DE9DF2B4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&#12298;&#30475;&#35211;&#21488;&#28771;12&#12299;&#25563;&#20491;&#39640;&#24230;&#23432;&#35703;&#32654;&#40599;&#21488;&#28771;.mp4" TargetMode="External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sz="4800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台灣富人與外國窮人</a:t>
            </a:r>
            <a:endParaRPr lang="en-US" altLang="zh-TW" sz="4800" dirty="0" smtClean="0">
              <a:solidFill>
                <a:srgbClr val="FF0000"/>
              </a:solidFill>
              <a:latin typeface="華康采風體W3" pitchFamily="65" charset="-120"/>
              <a:ea typeface="華康采風體W3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4000" dirty="0" smtClean="0">
                <a:latin typeface="華康采風體W3" pitchFamily="65" charset="-120"/>
                <a:ea typeface="華康采風體W3" pitchFamily="65" charset="-120"/>
              </a:rPr>
              <a:t>國民生活的富有，不在於有多高的國民所得，而是他們可以享受多少國家的公共建設、優良的居住環境與健全的福利制度。其實，市井小民最大的生活樂趣，不是在賺錢，而是在一個優美、乾淨、自然、原始的生活環境中享受生命，而不在醜陋的水泥叢林享受金錢堆砌出來的粗糙娛樂。生活環境好，即使是窮人都覺得生命富裕，生活環境差，連富人都覺得一貧如洗。</a:t>
            </a:r>
            <a:endParaRPr lang="zh-TW" altLang="en-US" sz="4000" dirty="0">
              <a:latin typeface="華康采風體W3" pitchFamily="65" charset="-120"/>
              <a:ea typeface="華康采風體W3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4000" dirty="0" smtClean="0">
                <a:latin typeface="華康采風體W3" pitchFamily="65" charset="-120"/>
                <a:ea typeface="華康采風體W3" pitchFamily="65" charset="-120"/>
              </a:rPr>
              <a:t>不同的是，富有的人厭惡台灣環境差，可以把破壞這個島嶼賺到的大筆鈔票用來移民，可以三天兩頭往國外揮霍享受。而市井小民就只能留在這個被榨乾的垃圾之島像溝鼠野狗般過生活，這樣公平嗎？能忍受嗎？停下為刺激經濟成長的各種破壞國土、犧牲環保的開發計劃，把這些錢花在河川整治，森林復育，美化海岸的環保工作，把過去因為為賺錢所造成的環境破壞慢慢修補回來。</a:t>
            </a:r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zh-TW" altLang="en-US" dirty="0" smtClean="0">
                <a:latin typeface="華康娃娃體W7(P)" pitchFamily="82" charset="-120"/>
                <a:ea typeface="華康娃娃體W7(P)" pitchFamily="82" charset="-120"/>
              </a:rPr>
              <a:t> </a:t>
            </a:r>
            <a:r>
              <a:rPr lang="zh-TW" altLang="en-US" sz="4000" dirty="0" smtClean="0">
                <a:latin typeface="華康采風體W3" pitchFamily="65" charset="-120"/>
                <a:ea typeface="華康采風體W3" pitchFamily="65" charset="-120"/>
              </a:rPr>
              <a:t>畢竟，美麗家園的喜悅，不是人民口袋有多少錢可以買到的。好好彌補對這母親之島五十年來的壓榨蹂躪吧，讓這片土地生活的子民，不論是窮人或有錢人都能平等享受這美麗國土的一切，讓我們恢復「福爾摩沙」子民的</a:t>
            </a:r>
            <a:br>
              <a:rPr lang="zh-TW" altLang="en-US" sz="4000" dirty="0" smtClean="0">
                <a:latin typeface="華康采風體W3" pitchFamily="65" charset="-120"/>
                <a:ea typeface="華康采風體W3" pitchFamily="65" charset="-120"/>
              </a:rPr>
            </a:br>
            <a:r>
              <a:rPr lang="zh-TW" altLang="en-US" sz="4000" dirty="0" smtClean="0">
                <a:latin typeface="華康采風體W3" pitchFamily="65" charset="-120"/>
                <a:ea typeface="華康采風體W3" pitchFamily="65" charset="-120"/>
              </a:rPr>
              <a:t>驕傲與光榮。我希望，那天在國外談起我的祖國，台灣時，他們誇讚的不是「有錢的島」而是「美麗的島」。</a:t>
            </a:r>
            <a:endParaRPr lang="zh-TW" altLang="en-US" sz="4000" dirty="0">
              <a:latin typeface="華康采風體W3" pitchFamily="65" charset="-120"/>
              <a:ea typeface="華康采風體W3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zh-TW" altLang="en-US" dirty="0" smtClean="0">
                <a:latin typeface="華康童童體(P)" pitchFamily="2" charset="-120"/>
                <a:ea typeface="華康童童體(P)" pitchFamily="2" charset="-120"/>
              </a:rPr>
              <a:t>      </a:t>
            </a:r>
            <a:r>
              <a:rPr lang="zh-TW" altLang="en-US" sz="4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華康采風體W3" pitchFamily="65" charset="-120"/>
                <a:ea typeface="華康采風體W3" pitchFamily="65" charset="-120"/>
              </a:rPr>
              <a:t>世界上最快樂的國家</a:t>
            </a:r>
            <a:r>
              <a:rPr lang="en-US" altLang="zh-TW" sz="4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華康采風體W3" pitchFamily="65" charset="-120"/>
                <a:ea typeface="華康采風體W3" pitchFamily="65" charset="-120"/>
              </a:rPr>
              <a:t>-</a:t>
            </a:r>
            <a:r>
              <a:rPr lang="zh-TW" altLang="en-US" sz="4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華康采風體W3" pitchFamily="65" charset="-120"/>
                <a:ea typeface="華康采風體W3" pitchFamily="65" charset="-120"/>
              </a:rPr>
              <a:t>不丹</a:t>
            </a:r>
            <a:endParaRPr lang="en-US" altLang="zh-TW" sz="4400" b="1" dirty="0" smtClean="0">
              <a:solidFill>
                <a:schemeClr val="tx1">
                  <a:lumMod val="95000"/>
                  <a:lumOff val="5000"/>
                </a:schemeClr>
              </a:solidFill>
              <a:latin typeface="華康采風體W3" pitchFamily="65" charset="-120"/>
              <a:ea typeface="華康采風體W3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4400" dirty="0" smtClean="0">
                <a:latin typeface="華康娃娃體W7(P)" pitchFamily="82" charset="-120"/>
                <a:ea typeface="華康娃娃體W7(P)" pitchFamily="82" charset="-120"/>
              </a:rPr>
              <a:t>                  </a:t>
            </a:r>
            <a:r>
              <a:rPr lang="zh-TW" altLang="en-US" sz="4400" b="1" dirty="0" smtClean="0">
                <a:latin typeface="華康娃娃體W7(P)" pitchFamily="82" charset="-120"/>
                <a:ea typeface="華康娃娃體W7(P)" pitchFamily="82" charset="-120"/>
              </a:rPr>
              <a:t>不丹國旗</a:t>
            </a:r>
            <a:endParaRPr lang="zh-TW" altLang="en-US" sz="4400" b="1" dirty="0">
              <a:latin typeface="華康娃娃體W7(P)" pitchFamily="82" charset="-120"/>
              <a:ea typeface="華康娃娃體W7(P)" pitchFamily="82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zh-TW" altLang="en-US" dirty="0" smtClean="0"/>
              <a:t>              </a:t>
            </a:r>
            <a:r>
              <a:rPr lang="zh-TW" altLang="en-US" dirty="0" smtClean="0">
                <a:latin typeface="華康娃娃體W7(P)" pitchFamily="82" charset="-120"/>
                <a:ea typeface="華康娃娃體W7(P)" pitchFamily="82" charset="-120"/>
              </a:rPr>
              <a:t>不丹人只要有田有房子他們就會很滿足了</a:t>
            </a:r>
            <a:endParaRPr lang="zh-TW" altLang="en-US" dirty="0">
              <a:latin typeface="華康娃娃體W7(P)" pitchFamily="82" charset="-120"/>
              <a:ea typeface="華康娃娃體W7(P)" pitchFamily="82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zh-TW" altLang="en-US" dirty="0" smtClean="0"/>
              <a:t>              </a:t>
            </a:r>
            <a:endParaRPr lang="en-US" altLang="zh-TW" dirty="0" smtClean="0"/>
          </a:p>
          <a:p>
            <a:pPr>
              <a:buNone/>
            </a:pPr>
            <a:endParaRPr lang="en-US" altLang="zh-TW" dirty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                              </a:t>
            </a:r>
            <a:r>
              <a:rPr lang="zh-TW" altLang="en-US" sz="4400" dirty="0" smtClean="0">
                <a:latin typeface="華康娃娃體W7(P)" pitchFamily="82" charset="-120"/>
                <a:ea typeface="華康娃娃體W7(P)" pitchFamily="82" charset="-120"/>
              </a:rPr>
              <a:t>不丹模式</a:t>
            </a:r>
            <a:endParaRPr lang="en-US" altLang="zh-TW" sz="4400" dirty="0" smtClean="0">
              <a:latin typeface="華康娃娃體W7(P)" pitchFamily="82" charset="-120"/>
              <a:ea typeface="華康娃娃體W7(P)" pitchFamily="82" charset="-120"/>
            </a:endParaRPr>
          </a:p>
          <a:p>
            <a:pPr>
              <a:buNone/>
            </a:pPr>
            <a:r>
              <a:rPr lang="en-US" altLang="zh-TW" sz="4400" dirty="0" smtClean="0">
                <a:latin typeface="華康娃娃體W7(P)" pitchFamily="82" charset="-120"/>
                <a:ea typeface="華康娃娃體W7(P)" pitchFamily="82" charset="-120"/>
              </a:rPr>
              <a:t>{</a:t>
            </a:r>
            <a:r>
              <a:rPr lang="zh-TW" altLang="en-US" sz="4400" dirty="0" smtClean="0">
                <a:latin typeface="華康娃娃體W7(P)" pitchFamily="82" charset="-120"/>
                <a:ea typeface="華康娃娃體W7(P)" pitchFamily="82" charset="-120"/>
              </a:rPr>
              <a:t>將環境保護和傳統文化的保護置於經濟發展之上</a:t>
            </a:r>
            <a:r>
              <a:rPr lang="en-US" altLang="zh-TW" sz="4400" dirty="0" smtClean="0">
                <a:latin typeface="華康娃娃體W7(P)" pitchFamily="82" charset="-120"/>
                <a:ea typeface="華康娃娃體W7(P)" pitchFamily="82" charset="-120"/>
              </a:rPr>
              <a:t>}</a:t>
            </a:r>
            <a:endParaRPr lang="zh-TW" altLang="en-US" sz="4400" dirty="0">
              <a:latin typeface="華康娃娃體W7(P)" pitchFamily="82" charset="-120"/>
              <a:ea typeface="華康娃娃體W7(P)" pitchFamily="82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4786314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8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華康采風體W3" pitchFamily="65" charset="-120"/>
                <a:ea typeface="華康采風體W3" pitchFamily="65" charset="-120"/>
              </a:rPr>
              <a:t>不丹國王</a:t>
            </a:r>
          </a:p>
          <a:p>
            <a:pPr>
              <a:buNone/>
            </a:pPr>
            <a:endParaRPr lang="zh-TW" altLang="en-US" sz="8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4786314" y="0"/>
            <a:ext cx="4357686" cy="6858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zh-TW" altLang="en-US" sz="6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endParaRPr lang="en-US" altLang="zh-TW" sz="66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zh-TW" altLang="en-US" sz="6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</a:t>
            </a:r>
            <a:endParaRPr lang="zh-TW" altLang="en-US" sz="6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8000" b="1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不丹唯一的巴羅機場</a:t>
            </a:r>
            <a:endParaRPr lang="zh-TW" altLang="en-US" sz="8000" b="1" dirty="0">
              <a:solidFill>
                <a:srgbClr val="FF0000"/>
              </a:solidFill>
              <a:latin typeface="華康采風體W3" pitchFamily="65" charset="-120"/>
              <a:ea typeface="華康采風體W3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zh-TW" altLang="en-US" dirty="0" smtClean="0"/>
              <a:t>                                                                    </a:t>
            </a:r>
            <a:r>
              <a:rPr lang="zh-TW" altLang="en-US" sz="6600" b="1" dirty="0" smtClean="0">
                <a:latin typeface="華康娃娃體W7(P)" pitchFamily="82" charset="-120"/>
                <a:ea typeface="華康娃娃體W7(P)" pitchFamily="82" charset="-120"/>
              </a:rPr>
              <a:t>虎穴寺</a:t>
            </a:r>
            <a:endParaRPr lang="en-US" altLang="zh-TW" sz="6600" b="1" dirty="0" smtClean="0">
              <a:solidFill>
                <a:srgbClr val="FF0000"/>
              </a:solidFill>
              <a:latin typeface="華康娃娃體W7(P)" pitchFamily="82" charset="-120"/>
              <a:ea typeface="華康娃娃體W7(P)" pitchFamily="82" charset="-120"/>
            </a:endParaRPr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       </a:t>
            </a:r>
            <a:r>
              <a:rPr lang="zh-TW" altLang="en-US" sz="6000" i="1" dirty="0" smtClean="0">
                <a:latin typeface="華康采風體W3" pitchFamily="65" charset="-120"/>
                <a:ea typeface="華康采風體W3" pitchFamily="65" charset="-120"/>
              </a:rPr>
              <a:t>大綱</a:t>
            </a:r>
            <a:endParaRPr lang="en-US" altLang="zh-TW" sz="6000" i="1" dirty="0" smtClean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6000" dirty="0">
                <a:latin typeface="華康采風體W3" pitchFamily="65" charset="-120"/>
                <a:ea typeface="華康采風體W3" pitchFamily="65" charset="-120"/>
              </a:rPr>
              <a:t> </a:t>
            </a:r>
            <a:r>
              <a:rPr lang="zh-TW" altLang="en-US" sz="6000" dirty="0" smtClean="0">
                <a:latin typeface="華康采風體W3" pitchFamily="65" charset="-120"/>
                <a:ea typeface="華康采風體W3" pitchFamily="65" charset="-120"/>
              </a:rPr>
              <a:t>    </a:t>
            </a:r>
            <a:r>
              <a:rPr lang="en-US" altLang="zh-TW" sz="4400" dirty="0" smtClean="0">
                <a:latin typeface="華康采風體W3" pitchFamily="65" charset="-120"/>
                <a:ea typeface="華康采風體W3" pitchFamily="65" charset="-120"/>
              </a:rPr>
              <a:t>1.</a:t>
            </a:r>
            <a:r>
              <a:rPr lang="zh-TW" altLang="en-US" sz="4400" dirty="0" smtClean="0">
                <a:latin typeface="華康采風體W3" pitchFamily="65" charset="-120"/>
                <a:ea typeface="華康采風體W3" pitchFamily="65" charset="-120"/>
              </a:rPr>
              <a:t>介紹成員</a:t>
            </a:r>
            <a:endParaRPr lang="en-US" altLang="zh-TW" sz="4400" dirty="0" smtClean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4400" dirty="0" smtClean="0">
                <a:latin typeface="華康采風體W3" pitchFamily="65" charset="-120"/>
                <a:ea typeface="華康采風體W3" pitchFamily="65" charset="-120"/>
              </a:rPr>
              <a:t>     </a:t>
            </a:r>
            <a:r>
              <a:rPr lang="zh-TW" altLang="en-US" sz="4400" dirty="0" smtClean="0">
                <a:latin typeface="華康采風體W3" pitchFamily="65" charset="-120"/>
                <a:ea typeface="華康采風體W3" pitchFamily="65" charset="-120"/>
              </a:rPr>
              <a:t>   </a:t>
            </a:r>
            <a:r>
              <a:rPr lang="en-US" altLang="zh-TW" sz="4400" dirty="0" smtClean="0">
                <a:latin typeface="華康采風體W3" pitchFamily="65" charset="-120"/>
                <a:ea typeface="華康采風體W3" pitchFamily="65" charset="-120"/>
              </a:rPr>
              <a:t>2</a:t>
            </a:r>
            <a:r>
              <a:rPr lang="en-US" altLang="zh-TW" sz="4400" dirty="0" smtClean="0">
                <a:latin typeface="華康采風體W3" pitchFamily="65" charset="-120"/>
                <a:ea typeface="華康采風體W3" pitchFamily="65" charset="-120"/>
              </a:rPr>
              <a:t>.</a:t>
            </a:r>
            <a:r>
              <a:rPr lang="zh-TW" altLang="en-US" sz="4400" dirty="0" smtClean="0">
                <a:latin typeface="華康采風體W3" pitchFamily="65" charset="-120"/>
                <a:ea typeface="華康采風體W3" pitchFamily="65" charset="-120"/>
              </a:rPr>
              <a:t>文章朗讀</a:t>
            </a:r>
            <a:endParaRPr lang="en-US" altLang="zh-TW" sz="4400" dirty="0" smtClean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4400" dirty="0" smtClean="0">
                <a:latin typeface="華康采風體W3" pitchFamily="65" charset="-120"/>
                <a:ea typeface="華康采風體W3" pitchFamily="65" charset="-120"/>
              </a:rPr>
              <a:t>        </a:t>
            </a:r>
            <a:r>
              <a:rPr lang="zh-TW" altLang="en-US" sz="4400" dirty="0" smtClean="0">
                <a:latin typeface="華康采風體W3" pitchFamily="65" charset="-120"/>
                <a:ea typeface="華康采風體W3" pitchFamily="65" charset="-120"/>
              </a:rPr>
              <a:t> </a:t>
            </a:r>
            <a:r>
              <a:rPr lang="en-US" altLang="zh-TW" sz="4400" dirty="0" smtClean="0">
                <a:latin typeface="華康采風體W3" pitchFamily="65" charset="-120"/>
                <a:ea typeface="華康采風體W3" pitchFamily="65" charset="-120"/>
              </a:rPr>
              <a:t>3</a:t>
            </a:r>
            <a:r>
              <a:rPr lang="en-US" altLang="zh-TW" sz="4400" dirty="0" smtClean="0">
                <a:latin typeface="華康采風體W3" pitchFamily="65" charset="-120"/>
                <a:ea typeface="華康采風體W3" pitchFamily="65" charset="-120"/>
              </a:rPr>
              <a:t>.</a:t>
            </a:r>
            <a:r>
              <a:rPr lang="zh-TW" altLang="en-US" sz="4400" dirty="0">
                <a:latin typeface="華康采風體W3" pitchFamily="65" charset="-120"/>
                <a:ea typeface="華康采風體W3" pitchFamily="65" charset="-120"/>
              </a:rPr>
              <a:t>世界之最</a:t>
            </a:r>
            <a:endParaRPr lang="en-US" altLang="zh-TW" sz="4400" dirty="0" smtClean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4400" dirty="0" smtClean="0">
                <a:latin typeface="華康采風體W3" pitchFamily="65" charset="-120"/>
                <a:ea typeface="華康采風體W3" pitchFamily="65" charset="-120"/>
              </a:rPr>
              <a:t>           </a:t>
            </a:r>
            <a:r>
              <a:rPr lang="en-US" altLang="zh-TW" sz="4400" dirty="0" smtClean="0">
                <a:latin typeface="華康采風體W3" pitchFamily="65" charset="-120"/>
                <a:ea typeface="華康采風體W3" pitchFamily="65" charset="-120"/>
              </a:rPr>
              <a:t>4.</a:t>
            </a:r>
            <a:r>
              <a:rPr lang="zh-TW" altLang="en-US" sz="4400" dirty="0" smtClean="0">
                <a:latin typeface="華康采風體W3" pitchFamily="65" charset="-120"/>
                <a:ea typeface="華康采風體W3" pitchFamily="65" charset="-120"/>
              </a:rPr>
              <a:t>心得分享</a:t>
            </a:r>
            <a:endParaRPr lang="en-US" altLang="zh-TW" sz="4400" dirty="0" smtClean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4400" dirty="0">
                <a:latin typeface="華康采風體W3" pitchFamily="65" charset="-120"/>
                <a:ea typeface="華康采風體W3" pitchFamily="65" charset="-120"/>
              </a:rPr>
              <a:t> </a:t>
            </a:r>
            <a:r>
              <a:rPr lang="zh-TW" altLang="en-US" sz="4400" dirty="0" smtClean="0">
                <a:latin typeface="華康采風體W3" pitchFamily="65" charset="-120"/>
                <a:ea typeface="華康采風體W3" pitchFamily="65" charset="-120"/>
              </a:rPr>
              <a:t>             </a:t>
            </a:r>
            <a:r>
              <a:rPr lang="en-US" altLang="zh-TW" sz="4400" dirty="0" smtClean="0">
                <a:latin typeface="華康采風體W3" pitchFamily="65" charset="-120"/>
                <a:ea typeface="華康采風體W3" pitchFamily="65" charset="-120"/>
              </a:rPr>
              <a:t>5.</a:t>
            </a:r>
            <a:r>
              <a:rPr lang="zh-TW" altLang="en-US" sz="4400" dirty="0">
                <a:latin typeface="華康采風體W3" pitchFamily="65" charset="-120"/>
                <a:ea typeface="華康采風體W3" pitchFamily="65" charset="-120"/>
              </a:rPr>
              <a:t>影片欣賞</a:t>
            </a:r>
            <a:endParaRPr lang="en-US" altLang="zh-TW" sz="4400" dirty="0" smtClean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endParaRPr lang="en-US" altLang="zh-TW" sz="4400" dirty="0" smtClean="0">
              <a:latin typeface="華康童童體(P)" pitchFamily="2" charset="-120"/>
              <a:ea typeface="華康童童體(P)" pitchFamily="2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dirty="0" smtClean="0">
                <a:latin typeface="華康娃娃體W7(P)" pitchFamily="82" charset="-120"/>
                <a:ea typeface="華康娃娃體W7(P)" pitchFamily="82" charset="-120"/>
              </a:rPr>
              <a:t>                              </a:t>
            </a:r>
            <a:r>
              <a:rPr lang="zh-TW" altLang="en-US" sz="4400" dirty="0" smtClean="0">
                <a:latin typeface="華康娃娃體W7(P)" pitchFamily="82" charset="-120"/>
                <a:ea typeface="華康娃娃體W7(P)" pitchFamily="82" charset="-120"/>
              </a:rPr>
              <a:t>結語</a:t>
            </a:r>
            <a:endParaRPr lang="en-US" altLang="zh-TW" sz="4400" dirty="0" smtClean="0">
              <a:latin typeface="華康娃娃體W7(P)" pitchFamily="82" charset="-120"/>
              <a:ea typeface="華康娃娃體W7(P)" pitchFamily="82" charset="-120"/>
            </a:endParaRPr>
          </a:p>
          <a:p>
            <a:pPr>
              <a:buNone/>
            </a:pPr>
            <a:r>
              <a:rPr lang="zh-TW" altLang="en-US" sz="4400" dirty="0" smtClean="0">
                <a:latin typeface="華康采風體W3" pitchFamily="65" charset="-120"/>
                <a:ea typeface="華康采風體W3" pitchFamily="65" charset="-120"/>
              </a:rPr>
              <a:t>其實</a:t>
            </a:r>
            <a:r>
              <a:rPr lang="zh-TW" altLang="en-US" sz="4400" dirty="0">
                <a:latin typeface="華康采風體W3" pitchFamily="65" charset="-120"/>
                <a:ea typeface="華康采風體W3" pitchFamily="65" charset="-120"/>
              </a:rPr>
              <a:t>觀念主導人的感受而不是外在物質，從古到今在各種環境下人的感受都是一樣的，人認為追求經濟成就才是全部快樂的泉源，快樂國不丹告訴我們，</a:t>
            </a:r>
            <a:r>
              <a:rPr lang="zh-TW" altLang="en-US" sz="4400" dirty="0" smtClean="0">
                <a:latin typeface="華康采風體W3" pitchFamily="65" charset="-120"/>
                <a:ea typeface="華康采風體W3" pitchFamily="65" charset="-120"/>
              </a:rPr>
              <a:t>其實不然。</a:t>
            </a:r>
            <a:endParaRPr lang="en-US" altLang="zh-TW" sz="4400" dirty="0" smtClean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endParaRPr lang="zh-TW" altLang="en-US" sz="4400" dirty="0"/>
          </a:p>
        </p:txBody>
      </p:sp>
      <p:sp>
        <p:nvSpPr>
          <p:cNvPr id="8" name="矩形 7"/>
          <p:cNvSpPr/>
          <p:nvPr/>
        </p:nvSpPr>
        <p:spPr>
          <a:xfrm>
            <a:off x="5643570" y="4214818"/>
            <a:ext cx="3500430" cy="264318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dirty="0" smtClean="0"/>
              <a:t>                                            </a:t>
            </a:r>
            <a:r>
              <a:rPr lang="zh-TW" altLang="en-US" sz="4800" dirty="0" smtClean="0">
                <a:latin typeface="華康采風體W3" pitchFamily="65" charset="-120"/>
                <a:ea typeface="華康采風體W3" pitchFamily="65" charset="-120"/>
              </a:rPr>
              <a:t>心得</a:t>
            </a:r>
            <a:endParaRPr lang="en-US" altLang="zh-TW" sz="4800" dirty="0" smtClean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4400" dirty="0" smtClean="0">
                <a:latin typeface="華康采風體W3" pitchFamily="65" charset="-120"/>
                <a:ea typeface="華康采風體W3" pitchFamily="65" charset="-120"/>
              </a:rPr>
              <a:t>台灣的富人擁有了金錢也同時失去了一個乾淨的環境</a:t>
            </a:r>
            <a:r>
              <a:rPr lang="en-US" altLang="zh-TW" sz="4400" dirty="0" smtClean="0">
                <a:latin typeface="華康采風體W3" pitchFamily="65" charset="-120"/>
                <a:ea typeface="華康采風體W3" pitchFamily="65" charset="-120"/>
              </a:rPr>
              <a:t>,</a:t>
            </a:r>
            <a:r>
              <a:rPr lang="zh-TW" altLang="en-US" sz="4400" dirty="0" smtClean="0">
                <a:latin typeface="華康采風體W3" pitchFamily="65" charset="-120"/>
                <a:ea typeface="華康采風體W3" pitchFamily="65" charset="-120"/>
              </a:rPr>
              <a:t>外國的窮人雖然要救濟金的幫助</a:t>
            </a:r>
            <a:r>
              <a:rPr lang="en-US" altLang="zh-TW" sz="4400" dirty="0" smtClean="0">
                <a:latin typeface="華康采風體W3" pitchFamily="65" charset="-120"/>
                <a:ea typeface="華康采風體W3" pitchFamily="65" charset="-120"/>
              </a:rPr>
              <a:t>…</a:t>
            </a:r>
            <a:r>
              <a:rPr lang="zh-TW" altLang="en-US" sz="4400" dirty="0" smtClean="0">
                <a:latin typeface="華康采風體W3" pitchFamily="65" charset="-120"/>
                <a:ea typeface="華康采風體W3" pitchFamily="65" charset="-120"/>
              </a:rPr>
              <a:t>可是他卻能在河邊一邊釣魚一邊喝酒</a:t>
            </a:r>
            <a:r>
              <a:rPr lang="en-US" altLang="zh-TW" sz="4400" dirty="0" smtClean="0">
                <a:latin typeface="華康采風體W3" pitchFamily="65" charset="-120"/>
                <a:ea typeface="華康采風體W3" pitchFamily="65" charset="-120"/>
              </a:rPr>
              <a:t>,</a:t>
            </a:r>
            <a:r>
              <a:rPr lang="zh-TW" altLang="en-US" sz="4400" dirty="0" smtClean="0">
                <a:latin typeface="華康采風體W3" pitchFamily="65" charset="-120"/>
                <a:ea typeface="華康采風體W3" pitchFamily="65" charset="-120"/>
              </a:rPr>
              <a:t>顯得多快樂。人不一定要賺大錢</a:t>
            </a:r>
            <a:r>
              <a:rPr lang="en-US" altLang="zh-TW" sz="4400" dirty="0" smtClean="0">
                <a:latin typeface="華康采風體W3" pitchFamily="65" charset="-120"/>
                <a:ea typeface="華康采風體W3" pitchFamily="65" charset="-120"/>
              </a:rPr>
              <a:t>,</a:t>
            </a:r>
            <a:r>
              <a:rPr lang="zh-TW" altLang="en-US" sz="4400" dirty="0" smtClean="0">
                <a:latin typeface="華康采風體W3" pitchFamily="65" charset="-120"/>
                <a:ea typeface="華康采風體W3" pitchFamily="65" charset="-120"/>
              </a:rPr>
              <a:t>有時富裕沒有帶來相同的生活品質與生命的快</a:t>
            </a:r>
            <a:r>
              <a:rPr lang="zh-TW" altLang="en-US" sz="4400" dirty="0" smtClean="0">
                <a:latin typeface="華康娃娃體W7(P)" pitchFamily="82" charset="-120"/>
                <a:ea typeface="華康娃娃體W7(P)" pitchFamily="82" charset="-120"/>
              </a:rPr>
              <a:t>樂。</a:t>
            </a:r>
            <a:endParaRPr lang="en-US" altLang="zh-TW" sz="4400" dirty="0" smtClean="0">
              <a:latin typeface="華康娃娃體W7(P)" pitchFamily="82" charset="-120"/>
              <a:ea typeface="華康娃娃體W7(P)" pitchFamily="82" charset="-120"/>
            </a:endParaRPr>
          </a:p>
          <a:p>
            <a:pPr>
              <a:buNone/>
            </a:pPr>
            <a:endParaRPr lang="zh-TW" altLang="en-US" sz="4800" dirty="0">
              <a:latin typeface="華康娃娃體W7(P)" pitchFamily="82" charset="-120"/>
              <a:ea typeface="華康娃娃體W7(P)" pitchFamily="82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6000" dirty="0" smtClean="0">
                <a:latin typeface="華康采風體W3" pitchFamily="65" charset="-120"/>
                <a:ea typeface="華康采風體W3" pitchFamily="65" charset="-120"/>
              </a:rPr>
              <a:t>市井小民最大的生活樂趣不在於錢</a:t>
            </a:r>
            <a:r>
              <a:rPr lang="en-US" altLang="zh-TW" sz="6000" dirty="0" smtClean="0">
                <a:latin typeface="華康采風體W3" pitchFamily="65" charset="-120"/>
                <a:ea typeface="華康采風體W3" pitchFamily="65" charset="-120"/>
              </a:rPr>
              <a:t>,</a:t>
            </a:r>
            <a:r>
              <a:rPr lang="zh-TW" altLang="en-US" sz="6000" dirty="0" smtClean="0">
                <a:latin typeface="華康采風體W3" pitchFamily="65" charset="-120"/>
                <a:ea typeface="華康采風體W3" pitchFamily="65" charset="-120"/>
              </a:rPr>
              <a:t>而是擁有優美、乾淨舒適的環境</a:t>
            </a:r>
            <a:r>
              <a:rPr lang="en-US" altLang="zh-TW" sz="6000" dirty="0" smtClean="0">
                <a:latin typeface="華康采風體W3" pitchFamily="65" charset="-120"/>
                <a:ea typeface="華康采風體W3" pitchFamily="65" charset="-120"/>
              </a:rPr>
              <a:t>,</a:t>
            </a:r>
            <a:r>
              <a:rPr lang="zh-TW" altLang="en-US" sz="6000" dirty="0" smtClean="0">
                <a:latin typeface="華康采風體W3" pitchFamily="65" charset="-120"/>
                <a:ea typeface="華康采風體W3" pitchFamily="65" charset="-120"/>
              </a:rPr>
              <a:t>所以我們應當好好愛惜這片大地</a:t>
            </a:r>
            <a:r>
              <a:rPr lang="en-US" altLang="zh-TW" sz="6000" dirty="0" smtClean="0">
                <a:latin typeface="華康采風體W3" pitchFamily="65" charset="-120"/>
                <a:ea typeface="華康采風體W3" pitchFamily="65" charset="-120"/>
              </a:rPr>
              <a:t>,</a:t>
            </a:r>
            <a:r>
              <a:rPr lang="zh-TW" altLang="en-US" sz="6000" dirty="0" smtClean="0">
                <a:latin typeface="華康采風體W3" pitchFamily="65" charset="-120"/>
                <a:ea typeface="華康采風體W3" pitchFamily="65" charset="-120"/>
              </a:rPr>
              <a:t>做好環保工作</a:t>
            </a:r>
            <a:r>
              <a:rPr lang="en-US" altLang="zh-TW" sz="6000" dirty="0" smtClean="0">
                <a:latin typeface="華康采風體W3" pitchFamily="65" charset="-120"/>
                <a:ea typeface="華康采風體W3" pitchFamily="65" charset="-120"/>
              </a:rPr>
              <a:t>,</a:t>
            </a:r>
            <a:r>
              <a:rPr lang="zh-TW" altLang="en-US" sz="6000" dirty="0" smtClean="0">
                <a:latin typeface="華康采風體W3" pitchFamily="65" charset="-120"/>
                <a:ea typeface="華康采風體W3" pitchFamily="65" charset="-120"/>
              </a:rPr>
              <a:t>維護我們生長的美麗家園。</a:t>
            </a:r>
            <a:endParaRPr lang="zh-TW" altLang="en-US" sz="6000" dirty="0">
              <a:latin typeface="華康采風體W3" pitchFamily="65" charset="-120"/>
              <a:ea typeface="華康采風體W3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5400" dirty="0" smtClean="0"/>
              <a:t>   </a:t>
            </a:r>
            <a:r>
              <a:rPr lang="zh-TW" altLang="en-US" sz="5400" dirty="0" smtClean="0">
                <a:latin typeface="華康娃娃體W7(P)" pitchFamily="82" charset="-120"/>
                <a:ea typeface="華康娃娃體W7(P)" pitchFamily="82" charset="-120"/>
              </a:rPr>
              <a:t>影片</a:t>
            </a:r>
            <a:r>
              <a:rPr lang="en-US" altLang="zh-TW" sz="5400" dirty="0" smtClean="0">
                <a:latin typeface="華康娃娃體W7(P)" pitchFamily="82" charset="-120"/>
                <a:ea typeface="華康娃娃體W7(P)" pitchFamily="82" charset="-120"/>
              </a:rPr>
              <a:t>-</a:t>
            </a:r>
            <a:r>
              <a:rPr lang="zh-TW" altLang="en-US" sz="5400" dirty="0" smtClean="0">
                <a:latin typeface="華康娃娃體W7(P)" pitchFamily="82" charset="-120"/>
                <a:ea typeface="華康娃娃體W7(P)" pitchFamily="82" charset="-120"/>
              </a:rPr>
              <a:t>換個高度守護美麗台灣</a:t>
            </a:r>
            <a:endParaRPr lang="en-US" altLang="zh-TW" sz="5400" dirty="0" smtClean="0">
              <a:latin typeface="華康娃娃體W7(P)" pitchFamily="82" charset="-120"/>
              <a:ea typeface="華康娃娃體W7(P)" pitchFamily="82" charset="-120"/>
            </a:endParaRPr>
          </a:p>
          <a:p>
            <a:pPr>
              <a:buNone/>
            </a:pPr>
            <a:endParaRPr lang="en-US" altLang="zh-TW" sz="5400" dirty="0" smtClean="0">
              <a:latin typeface="華康娃娃體W7(P)" pitchFamily="82" charset="-120"/>
              <a:ea typeface="華康娃娃體W7(P)" pitchFamily="82" charset="-120"/>
              <a:hlinkClick r:id="rId3" action="ppaction://hlinkfile"/>
            </a:endParaRPr>
          </a:p>
          <a:p>
            <a:pPr>
              <a:buNone/>
            </a:pPr>
            <a:r>
              <a:rPr lang="en-US" altLang="zh-TW" sz="5400" dirty="0" smtClean="0">
                <a:latin typeface="華康娃娃體W7(P)" pitchFamily="82" charset="-120"/>
                <a:ea typeface="華康娃娃體W7(P)" pitchFamily="82" charset="-120"/>
                <a:hlinkClick r:id="rId3" action="ppaction://hlinkfile"/>
              </a:rPr>
              <a:t>《</a:t>
            </a:r>
            <a:r>
              <a:rPr lang="zh-TW" altLang="en-US" sz="5400" dirty="0" smtClean="0">
                <a:latin typeface="華康娃娃體W7(P)" pitchFamily="82" charset="-120"/>
                <a:ea typeface="華康娃娃體W7(P)" pitchFamily="82" charset="-120"/>
                <a:hlinkClick r:id="rId3" action="ppaction://hlinkfile"/>
              </a:rPr>
              <a:t>看見台灣</a:t>
            </a:r>
            <a:r>
              <a:rPr lang="en-US" altLang="zh-TW" sz="5400" dirty="0" smtClean="0">
                <a:latin typeface="華康娃娃體W7(P)" pitchFamily="82" charset="-120"/>
                <a:ea typeface="華康娃娃體W7(P)" pitchFamily="82" charset="-120"/>
                <a:hlinkClick r:id="rId3" action="ppaction://hlinkfile"/>
              </a:rPr>
              <a:t>12》</a:t>
            </a:r>
            <a:r>
              <a:rPr lang="zh-TW" altLang="en-US" sz="5400" dirty="0" smtClean="0">
                <a:latin typeface="華康娃娃體W7(P)" pitchFamily="82" charset="-120"/>
                <a:ea typeface="華康娃娃體W7(P)" pitchFamily="82" charset="-120"/>
                <a:hlinkClick r:id="rId3" action="ppaction://hlinkfile"/>
              </a:rPr>
              <a:t>換個高度守護美麗台灣</a:t>
            </a:r>
            <a:r>
              <a:rPr lang="en-US" altLang="zh-TW" sz="5400" dirty="0" smtClean="0">
                <a:latin typeface="華康娃娃體W7(P)" pitchFamily="82" charset="-120"/>
                <a:ea typeface="華康娃娃體W7(P)" pitchFamily="82" charset="-120"/>
                <a:hlinkClick r:id="rId3" action="ppaction://hlinkfile"/>
              </a:rPr>
              <a:t>.mp4</a:t>
            </a:r>
            <a:endParaRPr lang="en-US" altLang="zh-TW" sz="5400" dirty="0" smtClean="0">
              <a:latin typeface="華康娃娃體W7(P)" pitchFamily="82" charset="-120"/>
              <a:ea typeface="華康娃娃體W7(P)" pitchFamily="82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zh-TW" altLang="en-US" dirty="0" smtClean="0"/>
              <a:t>                                          </a:t>
            </a:r>
            <a:r>
              <a:rPr lang="zh-TW" altLang="en-US" sz="5400" dirty="0" smtClean="0">
                <a:latin typeface="華康童童體(P)" pitchFamily="2" charset="-120"/>
                <a:ea typeface="華康童童體(P)" pitchFamily="2" charset="-120"/>
              </a:rPr>
              <a:t>成員</a:t>
            </a:r>
            <a:endParaRPr lang="en-US" altLang="zh-TW" sz="5400" dirty="0" smtClean="0">
              <a:latin typeface="華康童童體(P)" pitchFamily="2" charset="-120"/>
              <a:ea typeface="華康童童體(P)" pitchFamily="2" charset="-120"/>
            </a:endParaRPr>
          </a:p>
          <a:p>
            <a:pPr>
              <a:buNone/>
            </a:pPr>
            <a:r>
              <a:rPr lang="zh-TW" altLang="en-US" sz="4000" dirty="0" smtClean="0">
                <a:latin typeface="華康童童體(P)" pitchFamily="2" charset="-120"/>
                <a:ea typeface="華康童童體(P)" pitchFamily="2" charset="-120"/>
              </a:rPr>
              <a:t>     </a:t>
            </a:r>
            <a:r>
              <a:rPr lang="zh-TW" altLang="en-US" sz="4000" dirty="0" smtClean="0">
                <a:latin typeface="華康采風體W3" pitchFamily="65" charset="-120"/>
                <a:ea typeface="華康采風體W3" pitchFamily="65" charset="-120"/>
              </a:rPr>
              <a:t>朗讀</a:t>
            </a:r>
            <a:r>
              <a:rPr lang="en-US" altLang="zh-TW" sz="4000" dirty="0" smtClean="0">
                <a:latin typeface="華康采風體W3" pitchFamily="65" charset="-120"/>
                <a:ea typeface="華康采風體W3" pitchFamily="65" charset="-120"/>
              </a:rPr>
              <a:t>:</a:t>
            </a:r>
            <a:r>
              <a:rPr lang="zh-TW" altLang="en-US" sz="4000" dirty="0" smtClean="0">
                <a:latin typeface="華康采風體W3" pitchFamily="65" charset="-120"/>
                <a:ea typeface="華康采風體W3" pitchFamily="65" charset="-120"/>
              </a:rPr>
              <a:t>瓊月、漢賓、挺豪、柏恩</a:t>
            </a:r>
            <a:endParaRPr lang="en-US" altLang="zh-TW" sz="4000" dirty="0" smtClean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4000" dirty="0" smtClean="0">
                <a:latin typeface="華康采風體W3" pitchFamily="65" charset="-120"/>
                <a:ea typeface="華康采風體W3" pitchFamily="65" charset="-120"/>
              </a:rPr>
              <a:t>       心得</a:t>
            </a:r>
            <a:r>
              <a:rPr lang="en-US" altLang="zh-TW" sz="4000" dirty="0" smtClean="0">
                <a:latin typeface="華康采風體W3" pitchFamily="65" charset="-120"/>
                <a:ea typeface="華康采風體W3" pitchFamily="65" charset="-120"/>
              </a:rPr>
              <a:t>:</a:t>
            </a:r>
            <a:r>
              <a:rPr lang="zh-TW" altLang="en-US" sz="4000" dirty="0" smtClean="0">
                <a:latin typeface="華康采風體W3" pitchFamily="65" charset="-120"/>
                <a:ea typeface="華康采風體W3" pitchFamily="65" charset="-120"/>
              </a:rPr>
              <a:t>彧嘉</a:t>
            </a:r>
            <a:endParaRPr lang="en-US" altLang="zh-TW" sz="4000" dirty="0" smtClean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4000" dirty="0" smtClean="0">
                <a:latin typeface="華康采風體W3" pitchFamily="65" charset="-120"/>
                <a:ea typeface="華康采風體W3" pitchFamily="65" charset="-120"/>
              </a:rPr>
              <a:t>         故事演說</a:t>
            </a:r>
            <a:r>
              <a:rPr lang="en-US" altLang="zh-TW" sz="4000" dirty="0" smtClean="0">
                <a:latin typeface="華康采風體W3" pitchFamily="65" charset="-120"/>
                <a:ea typeface="華康采風體W3" pitchFamily="65" charset="-120"/>
              </a:rPr>
              <a:t>:</a:t>
            </a:r>
            <a:r>
              <a:rPr lang="zh-TW" altLang="en-US" sz="4000" dirty="0" smtClean="0">
                <a:latin typeface="華康采風體W3" pitchFamily="65" charset="-120"/>
                <a:ea typeface="華康采風體W3" pitchFamily="65" charset="-120"/>
              </a:rPr>
              <a:t>育誠、玟凱</a:t>
            </a:r>
            <a:endParaRPr lang="en-US" altLang="zh-TW" sz="4000" dirty="0" smtClean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4000" dirty="0" smtClean="0">
                <a:latin typeface="華康采風體W3" pitchFamily="65" charset="-120"/>
                <a:ea typeface="華康采風體W3" pitchFamily="65" charset="-120"/>
              </a:rPr>
              <a:t>           </a:t>
            </a:r>
            <a:r>
              <a:rPr lang="en-US" altLang="zh-TW" sz="4000" dirty="0" smtClean="0">
                <a:latin typeface="華康采風體W3" pitchFamily="65" charset="-120"/>
                <a:ea typeface="華康采風體W3" pitchFamily="65" charset="-120"/>
              </a:rPr>
              <a:t>PPT:</a:t>
            </a:r>
            <a:r>
              <a:rPr lang="zh-TW" altLang="en-US" sz="4000" dirty="0" smtClean="0">
                <a:latin typeface="華康采風體W3" pitchFamily="65" charset="-120"/>
                <a:ea typeface="華康采風體W3" pitchFamily="65" charset="-120"/>
              </a:rPr>
              <a:t>鑫惠</a:t>
            </a:r>
            <a:endParaRPr lang="en-US" altLang="zh-TW" sz="4000" dirty="0" smtClean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4000" dirty="0">
                <a:latin typeface="華康童童體(P)" pitchFamily="2" charset="-120"/>
                <a:ea typeface="華康童童體(P)" pitchFamily="2" charset="-120"/>
              </a:rPr>
              <a:t> </a:t>
            </a:r>
            <a:r>
              <a:rPr lang="zh-TW" altLang="en-US" sz="4000" dirty="0" smtClean="0">
                <a:latin typeface="華康童童體(P)" pitchFamily="2" charset="-120"/>
                <a:ea typeface="華康童童體(P)" pitchFamily="2" charset="-120"/>
              </a:rPr>
              <a:t>       </a:t>
            </a:r>
            <a:endParaRPr lang="en-US" altLang="zh-TW" sz="4000" dirty="0" smtClean="0">
              <a:latin typeface="華康童童體(P)" pitchFamily="2" charset="-120"/>
              <a:ea typeface="華康童童體(P)" pitchFamily="2" charset="-120"/>
            </a:endParaRPr>
          </a:p>
          <a:p>
            <a:pPr>
              <a:buNone/>
            </a:pPr>
            <a:endParaRPr lang="en-US" altLang="zh-TW" sz="4000" dirty="0" smtClean="0">
              <a:latin typeface="華康童童體(P)" pitchFamily="2" charset="-120"/>
              <a:ea typeface="華康童童體(P)" pitchFamily="2" charset="-120"/>
            </a:endParaRPr>
          </a:p>
          <a:p>
            <a:pPr>
              <a:buNone/>
            </a:pPr>
            <a:r>
              <a:rPr lang="zh-TW" altLang="en-US" sz="4000" dirty="0">
                <a:latin typeface="華康童童體(P)" pitchFamily="2" charset="-120"/>
                <a:ea typeface="華康童童體(P)" pitchFamily="2" charset="-120"/>
              </a:rPr>
              <a:t> </a:t>
            </a:r>
            <a:r>
              <a:rPr lang="zh-TW" altLang="en-US" sz="4000" dirty="0" smtClean="0">
                <a:latin typeface="華康童童體(P)" pitchFamily="2" charset="-120"/>
                <a:ea typeface="華康童童體(P)" pitchFamily="2" charset="-120"/>
              </a:rPr>
              <a:t>       </a:t>
            </a:r>
            <a:endParaRPr lang="zh-TW" altLang="en-US" sz="4000" dirty="0">
              <a:latin typeface="華康童童體(P)" pitchFamily="2" charset="-120"/>
              <a:ea typeface="華康童童體(P)" pitchFamily="2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zh-TW" altLang="en-US" dirty="0" smtClean="0"/>
              <a:t>                          </a:t>
            </a:r>
            <a:r>
              <a:rPr lang="zh-TW" altLang="en-US" dirty="0"/>
              <a:t> </a:t>
            </a:r>
            <a:r>
              <a:rPr lang="zh-TW" altLang="en-US" dirty="0" smtClean="0"/>
              <a:t>                                                                         </a:t>
            </a:r>
            <a:endParaRPr lang="en-US" altLang="zh-TW" sz="12000" dirty="0" smtClean="0">
              <a:latin typeface="華康童童體(P)" pitchFamily="2" charset="-120"/>
              <a:ea typeface="華康童童體(P)" pitchFamily="2" charset="-120"/>
            </a:endParaRPr>
          </a:p>
          <a:p>
            <a:pPr>
              <a:buNone/>
            </a:pPr>
            <a:r>
              <a:rPr lang="zh-TW" altLang="en-US" sz="19200" dirty="0" smtClean="0">
                <a:latin typeface="華康采風體W3" pitchFamily="65" charset="-120"/>
                <a:ea typeface="華康采風體W3" pitchFamily="65" charset="-120"/>
              </a:rPr>
              <a:t>有一回我到澳洲訪友</a:t>
            </a:r>
            <a:r>
              <a:rPr lang="en-US" altLang="zh-TW" sz="19200" dirty="0" smtClean="0">
                <a:latin typeface="華康采風體W3" pitchFamily="65" charset="-120"/>
                <a:ea typeface="華康采風體W3" pitchFamily="65" charset="-120"/>
              </a:rPr>
              <a:t>,</a:t>
            </a:r>
            <a:r>
              <a:rPr lang="zh-TW" altLang="en-US" sz="19200" dirty="0" smtClean="0">
                <a:latin typeface="華康采風體W3" pitchFamily="65" charset="-120"/>
                <a:ea typeface="華康采風體W3" pitchFamily="65" charset="-120"/>
              </a:rPr>
              <a:t>在居所附近的公園，遇上一個在河邊垂釣的中年男性。他很客氣主動與我招呼，我先是腆靦了一下，因為在台灣，陌生人的招呼是很不尋常的。他又主動問我從何處來，我說是台灣，他豎起大拇指說</a:t>
            </a:r>
            <a:r>
              <a:rPr lang="en-US" altLang="zh-TW" sz="19200" dirty="0" smtClean="0">
                <a:latin typeface="華康采風體W3" pitchFamily="65" charset="-120"/>
                <a:ea typeface="華康采風體W3" pitchFamily="65" charset="-120"/>
              </a:rPr>
              <a:t>,</a:t>
            </a:r>
            <a:r>
              <a:rPr lang="zh-TW" altLang="en-US" sz="19200" dirty="0" smtClean="0">
                <a:latin typeface="華康采風體W3" pitchFamily="65" charset="-120"/>
                <a:ea typeface="華康采風體W3" pitchFamily="65" charset="-120"/>
              </a:rPr>
              <a:t>那是一個富有的地方。他的熱情消除我的戒心，於是我們愉快地聊了起來。</a:t>
            </a:r>
          </a:p>
          <a:p>
            <a:pPr>
              <a:buNone/>
            </a:pPr>
            <a:endParaRPr lang="zh-TW" altLang="en-US" sz="9600" dirty="0" smtClean="0">
              <a:latin typeface="華康童童體(P)" pitchFamily="2" charset="-120"/>
              <a:ea typeface="華康童童體(P)" pitchFamily="2" charset="-120"/>
            </a:endParaRPr>
          </a:p>
          <a:p>
            <a:pPr>
              <a:buNone/>
            </a:pPr>
            <a:endParaRPr lang="zh-TW" altLang="en-US" sz="9600" dirty="0" smtClean="0">
              <a:latin typeface="華康童童體(P)" pitchFamily="2" charset="-120"/>
              <a:ea typeface="華康童童體(P)" pitchFamily="2" charset="-120"/>
            </a:endParaRPr>
          </a:p>
          <a:p>
            <a:pPr>
              <a:buNone/>
            </a:pPr>
            <a:endParaRPr lang="en-US" altLang="zh-TW" sz="8600" b="1" dirty="0" smtClean="0"/>
          </a:p>
          <a:p>
            <a:pPr>
              <a:buNone/>
            </a:pPr>
            <a:r>
              <a:rPr lang="zh-TW" altLang="en-US" sz="8600" dirty="0"/>
              <a:t> </a:t>
            </a:r>
          </a:p>
          <a:p>
            <a:pPr>
              <a:buNone/>
            </a:pPr>
            <a:endParaRPr lang="en-US" altLang="zh-TW" sz="7200" dirty="0" smtClean="0">
              <a:latin typeface="華康童童體(P)" pitchFamily="2" charset="-120"/>
              <a:ea typeface="華康童童體(P)" pitchFamily="2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zh-TW" altLang="en-US" dirty="0" smtClean="0">
                <a:latin typeface="華康娃娃體W7(P)" pitchFamily="82" charset="-120"/>
                <a:ea typeface="華康娃娃體W7(P)" pitchFamily="82" charset="-120"/>
              </a:rPr>
              <a:t> </a:t>
            </a:r>
            <a:r>
              <a:rPr lang="zh-TW" altLang="en-US" sz="4400" dirty="0" smtClean="0">
                <a:latin typeface="華康采風體W3" pitchFamily="65" charset="-120"/>
                <a:ea typeface="華康采風體W3" pitchFamily="65" charset="-120"/>
              </a:rPr>
              <a:t>原來，他以前是私人公司的主管，因為經濟不景氣，最近失業靠救濟金過生活，然而，從他悠閒從容的神情，實在看不出失業對他的生活有何壓力。他啃著漢堡喝著脾酒，他調侃說，一天兩個漢飽、四罐脾酒，不到台幣二百元就解決了，一個月台幣兩萬元的救濟金還可以存著呢！</a:t>
            </a:r>
            <a:r>
              <a:rPr lang="zh-TW" altLang="en-US" dirty="0" smtClean="0">
                <a:latin typeface="華康娃娃體W7(P)" pitchFamily="82" charset="-120"/>
                <a:ea typeface="華康娃娃體W7(P)" pitchFamily="82" charset="-120"/>
              </a:rPr>
              <a:t/>
            </a:r>
            <a:br>
              <a:rPr lang="zh-TW" altLang="en-US" dirty="0" smtClean="0">
                <a:latin typeface="華康娃娃體W7(P)" pitchFamily="82" charset="-120"/>
                <a:ea typeface="華康娃娃體W7(P)" pitchFamily="82" charset="-120"/>
              </a:rPr>
            </a:br>
            <a:endParaRPr lang="zh-TW" altLang="en-US" dirty="0">
              <a:latin typeface="華康娃娃體W7(P)" pitchFamily="82" charset="-120"/>
              <a:ea typeface="華康娃娃體W7(P)" pitchFamily="82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altLang="zh-TW" sz="3900" dirty="0" smtClean="0">
                <a:latin typeface="華康采風體W3" pitchFamily="65" charset="-120"/>
                <a:ea typeface="華康采風體W3" pitchFamily="65" charset="-120"/>
              </a:rPr>
              <a:t>『</a:t>
            </a:r>
            <a:r>
              <a:rPr lang="zh-TW" altLang="en-US" sz="3900" dirty="0" smtClean="0">
                <a:latin typeface="華康采風體W3" pitchFamily="65" charset="-120"/>
                <a:ea typeface="華康采風體W3" pitchFamily="65" charset="-120"/>
              </a:rPr>
              <a:t>可是，沒錢花你快樂嗎？</a:t>
            </a:r>
            <a:r>
              <a:rPr lang="en-US" altLang="zh-TW" sz="3900" dirty="0" smtClean="0">
                <a:latin typeface="華康采風體W3" pitchFamily="65" charset="-120"/>
                <a:ea typeface="華康采風體W3" pitchFamily="65" charset="-120"/>
              </a:rPr>
              <a:t>』</a:t>
            </a:r>
            <a:r>
              <a:rPr lang="zh-TW" altLang="en-US" sz="3900" dirty="0" smtClean="0">
                <a:latin typeface="華康采風體W3" pitchFamily="65" charset="-120"/>
                <a:ea typeface="華康采風體W3" pitchFamily="65" charset="-120"/>
              </a:rPr>
              <a:t>我提出在我們國家失業的人必定的疑惑。</a:t>
            </a:r>
            <a:br>
              <a:rPr lang="zh-TW" altLang="en-US" sz="3900" dirty="0" smtClean="0">
                <a:latin typeface="華康采風體W3" pitchFamily="65" charset="-120"/>
                <a:ea typeface="華康采風體W3" pitchFamily="65" charset="-120"/>
              </a:rPr>
            </a:br>
            <a:r>
              <a:rPr lang="en-US" altLang="zh-TW" sz="3900" dirty="0" smtClean="0">
                <a:latin typeface="華康采風體W3" pitchFamily="65" charset="-120"/>
                <a:ea typeface="華康采風體W3" pitchFamily="65" charset="-120"/>
              </a:rPr>
              <a:t>『</a:t>
            </a:r>
            <a:r>
              <a:rPr lang="zh-TW" altLang="en-US" sz="3900" dirty="0" smtClean="0">
                <a:latin typeface="華康采風體W3" pitchFamily="65" charset="-120"/>
                <a:ea typeface="華康采風體W3" pitchFamily="65" charset="-120"/>
              </a:rPr>
              <a:t>為什麼不快樂？我每天安排不同的娛樂，今天到河邊釣魚，明天到海邊抓蝦</a:t>
            </a:r>
            <a:br>
              <a:rPr lang="zh-TW" altLang="en-US" sz="3900" dirty="0" smtClean="0">
                <a:latin typeface="華康采風體W3" pitchFamily="65" charset="-120"/>
                <a:ea typeface="華康采風體W3" pitchFamily="65" charset="-120"/>
              </a:rPr>
            </a:br>
            <a:r>
              <a:rPr lang="zh-TW" altLang="en-US" sz="3900" dirty="0" smtClean="0">
                <a:latin typeface="華康采風體W3" pitchFamily="65" charset="-120"/>
                <a:ea typeface="華康采風體W3" pitchFamily="65" charset="-120"/>
              </a:rPr>
              <a:t>蟹，後天到山上採野果，這些都是免費的食物與享受，為什麼一定要花錢？難道</a:t>
            </a:r>
            <a:br>
              <a:rPr lang="zh-TW" altLang="en-US" sz="3900" dirty="0" smtClean="0">
                <a:latin typeface="華康采風體W3" pitchFamily="65" charset="-120"/>
                <a:ea typeface="華康采風體W3" pitchFamily="65" charset="-120"/>
              </a:rPr>
            </a:br>
            <a:r>
              <a:rPr lang="zh-TW" altLang="en-US" sz="3900" dirty="0" smtClean="0">
                <a:latin typeface="華康采風體W3" pitchFamily="65" charset="-120"/>
                <a:ea typeface="華康采風體W3" pitchFamily="65" charset="-120"/>
              </a:rPr>
              <a:t>你們國家不是這樣嗎？</a:t>
            </a:r>
            <a:r>
              <a:rPr lang="en-US" altLang="zh-TW" sz="3900" dirty="0" smtClean="0">
                <a:latin typeface="華康采風體W3" pitchFamily="65" charset="-120"/>
                <a:ea typeface="華康采風體W3" pitchFamily="65" charset="-120"/>
              </a:rPr>
              <a:t>』</a:t>
            </a:r>
            <a:r>
              <a:rPr lang="zh-TW" altLang="en-US" sz="3900" dirty="0" smtClean="0">
                <a:latin typeface="華康采風體W3" pitchFamily="65" charset="-120"/>
                <a:ea typeface="華康采風體W3" pitchFamily="65" charset="-120"/>
              </a:rPr>
              <a:t>說著同時，魚竿猛然往下拉，</a:t>
            </a:r>
            <a:r>
              <a:rPr lang="zh-TW" altLang="en-US" sz="3900" dirty="0" smtClean="0">
                <a:latin typeface="華康采風體W3" pitchFamily="65" charset="-120"/>
                <a:ea typeface="華康采風體W3" pitchFamily="65" charset="-120"/>
              </a:rPr>
              <a:t>一番激烈的</a:t>
            </a:r>
            <a:r>
              <a:rPr lang="zh-TW" altLang="en-US" sz="3900" dirty="0" smtClean="0">
                <a:latin typeface="華康采風體W3" pitchFamily="65" charset="-120"/>
                <a:ea typeface="華康采風體W3" pitchFamily="65" charset="-120"/>
              </a:rPr>
              <a:t>搏</a:t>
            </a:r>
            <a:r>
              <a:rPr lang="zh-TW" altLang="en-US" sz="3900" dirty="0" smtClean="0">
                <a:latin typeface="華康采風體W3" pitchFamily="65" charset="-120"/>
                <a:ea typeface="華康采風體W3" pitchFamily="65" charset="-120"/>
              </a:rPr>
              <a:t>鬥</a:t>
            </a:r>
            <a:r>
              <a:rPr lang="zh-TW" altLang="en-US" sz="3900" dirty="0" smtClean="0">
                <a:latin typeface="華康采風體W3" pitchFamily="65" charset="-120"/>
                <a:ea typeface="華康采風體W3" pitchFamily="65" charset="-120"/>
              </a:rPr>
              <a:t>，一尾肥美的鱸魚就上鉤了，這尾起碼有五斤重，在台灣至少要台幣四、五百元，而這裡卻是在小公園的河邊就唾手可得，他一天的娛樂與美食不就解決了嗎？沒錯！要那麼多錢幹嘛？</a:t>
            </a:r>
            <a:r>
              <a:rPr lang="zh-TW" altLang="en-US" sz="3900" dirty="0" smtClean="0">
                <a:latin typeface="華康娃娃體W7(P)" pitchFamily="82" charset="-120"/>
                <a:ea typeface="華康娃娃體W7(P)" pitchFamily="82" charset="-120"/>
              </a:rPr>
              <a:t/>
            </a:r>
            <a:br>
              <a:rPr lang="zh-TW" altLang="en-US" sz="3900" dirty="0" smtClean="0">
                <a:latin typeface="華康娃娃體W7(P)" pitchFamily="82" charset="-120"/>
                <a:ea typeface="華康娃娃體W7(P)" pitchFamily="82" charset="-120"/>
              </a:rPr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sz="3700" dirty="0" smtClean="0">
                <a:latin typeface="華康采風體W3" pitchFamily="65" charset="-120"/>
                <a:ea typeface="華康采風體W3" pitchFamily="65" charset="-120"/>
              </a:rPr>
              <a:t>『</a:t>
            </a:r>
            <a:r>
              <a:rPr lang="zh-TW" altLang="en-US" sz="3700" dirty="0" smtClean="0">
                <a:latin typeface="華康采風體W3" pitchFamily="65" charset="-120"/>
                <a:ea typeface="華康采風體W3" pitchFamily="65" charset="-120"/>
              </a:rPr>
              <a:t>不！在我們的國家沒有錢就沒有快樂，因為所有的快樂都是要花錢的，而且失</a:t>
            </a:r>
            <a:br>
              <a:rPr lang="zh-TW" altLang="en-US" sz="3700" dirty="0" smtClean="0">
                <a:latin typeface="華康采風體W3" pitchFamily="65" charset="-120"/>
                <a:ea typeface="華康采風體W3" pitchFamily="65" charset="-120"/>
              </a:rPr>
            </a:br>
            <a:r>
              <a:rPr lang="zh-TW" altLang="en-US" sz="3700" dirty="0" smtClean="0">
                <a:latin typeface="華康采風體W3" pitchFamily="65" charset="-120"/>
                <a:ea typeface="華康采風體W3" pitchFamily="65" charset="-120"/>
              </a:rPr>
              <a:t>業沒有救濟金，河裡釣不到魚，海裡抓不到蝦蟹，山上沒有野果，連公園裡的小</a:t>
            </a:r>
            <a:br>
              <a:rPr lang="zh-TW" altLang="en-US" sz="3700" dirty="0" smtClean="0">
                <a:latin typeface="華康采風體W3" pitchFamily="65" charset="-120"/>
                <a:ea typeface="華康采風體W3" pitchFamily="65" charset="-120"/>
              </a:rPr>
            </a:br>
            <a:r>
              <a:rPr lang="zh-TW" altLang="en-US" sz="3700" dirty="0" smtClean="0">
                <a:latin typeface="華康采風體W3" pitchFamily="65" charset="-120"/>
                <a:ea typeface="華康采風體W3" pitchFamily="65" charset="-120"/>
              </a:rPr>
              <a:t>水池都很髒，有錢人最大的快樂就是</a:t>
            </a:r>
            <a:r>
              <a:rPr lang="en-US" altLang="zh-TW" sz="3700" dirty="0" smtClean="0">
                <a:latin typeface="華康采風體W3" pitchFamily="65" charset="-120"/>
                <a:ea typeface="華康采風體W3" pitchFamily="65" charset="-120"/>
              </a:rPr>
              <a:t>shopping</a:t>
            </a:r>
            <a:r>
              <a:rPr lang="zh-TW" altLang="en-US" sz="3700" dirty="0" smtClean="0">
                <a:latin typeface="華康采風體W3" pitchFamily="65" charset="-120"/>
                <a:ea typeface="華康采風體W3" pitchFamily="65" charset="-120"/>
              </a:rPr>
              <a:t>，窮人就只能關在家裡看電視了。</a:t>
            </a:r>
            <a:r>
              <a:rPr lang="en-US" altLang="zh-TW" sz="3700" dirty="0" smtClean="0">
                <a:latin typeface="華康采風體W3" pitchFamily="65" charset="-120"/>
                <a:ea typeface="華康采風體W3" pitchFamily="65" charset="-120"/>
              </a:rPr>
              <a:t>』</a:t>
            </a:r>
            <a:r>
              <a:rPr lang="zh-TW" altLang="en-US" sz="3700" dirty="0" smtClean="0">
                <a:latin typeface="華康采風體W3" pitchFamily="65" charset="-120"/>
                <a:ea typeface="華康采風體W3" pitchFamily="65" charset="-120"/>
              </a:rPr>
              <a:t>我看著那隻生猛的魚沮喪說著。</a:t>
            </a:r>
            <a:endParaRPr lang="en-US" altLang="zh-TW" sz="3700" dirty="0" smtClean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en-US" altLang="zh-TW" sz="3700" dirty="0" smtClean="0">
                <a:latin typeface="華康采風體W3" pitchFamily="65" charset="-120"/>
                <a:ea typeface="華康采風體W3" pitchFamily="65" charset="-120"/>
              </a:rPr>
              <a:t>『</a:t>
            </a:r>
            <a:r>
              <a:rPr lang="zh-TW" altLang="en-US" sz="3700" dirty="0" smtClean="0">
                <a:latin typeface="華康采風體W3" pitchFamily="65" charset="-120"/>
                <a:ea typeface="華康采風體W3" pitchFamily="65" charset="-120"/>
              </a:rPr>
              <a:t>那麼你們賺的錢都花到那裡去？</a:t>
            </a:r>
            <a:r>
              <a:rPr lang="en-US" altLang="zh-TW" sz="3700" dirty="0" smtClean="0">
                <a:latin typeface="華康采風體W3" pitchFamily="65" charset="-120"/>
                <a:ea typeface="華康采風體W3" pitchFamily="65" charset="-120"/>
              </a:rPr>
              <a:t>』</a:t>
            </a:r>
            <a:r>
              <a:rPr lang="zh-TW" altLang="en-US" sz="3700" dirty="0" smtClean="0">
                <a:latin typeface="華康采風體W3" pitchFamily="65" charset="-120"/>
                <a:ea typeface="華康采風體W3" pitchFamily="65" charset="-120"/>
              </a:rPr>
              <a:t>他驚訝地問我。</a:t>
            </a:r>
            <a:endParaRPr lang="en-US" altLang="zh-TW" sz="3700" dirty="0" smtClean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3700" dirty="0" smtClean="0">
                <a:latin typeface="華康采風體W3" pitchFamily="65" charset="-120"/>
                <a:ea typeface="華康采風體W3" pitchFamily="65" charset="-120"/>
              </a:rPr>
              <a:t>           這把我給問倒了，沒錯！</a:t>
            </a:r>
            <a:endParaRPr lang="zh-TW" altLang="en-US" sz="3700" dirty="0">
              <a:latin typeface="華康采風體W3" pitchFamily="65" charset="-120"/>
              <a:ea typeface="華康采風體W3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3600" dirty="0" smtClean="0">
                <a:latin typeface="華康娃娃體W7(P)" pitchFamily="82" charset="-120"/>
                <a:ea typeface="華康娃娃體W7(P)" pitchFamily="82" charset="-120"/>
              </a:rPr>
              <a:t> </a:t>
            </a:r>
            <a:r>
              <a:rPr lang="zh-TW" altLang="en-US" sz="3800" dirty="0" smtClean="0">
                <a:latin typeface="華康采風體W3" pitchFamily="65" charset="-120"/>
                <a:ea typeface="華康采風體W3" pitchFamily="65" charset="-120"/>
              </a:rPr>
              <a:t>我們辛苦賺的錢，繳稅後都到那裡去了？為什麼這位老外的生活喜樂在我們國家都沒有？我告別他後，望著那裡蒼鬱的林木、紛飛的野鴨、河流清澄的社區小公園想著，如果我可以選擇，我寧願在這裡做領救濟金的無業游民，也不願在台灣當有錢人。</a:t>
            </a:r>
            <a:br>
              <a:rPr lang="zh-TW" altLang="en-US" sz="3800" dirty="0" smtClean="0">
                <a:latin typeface="華康采風體W3" pitchFamily="65" charset="-120"/>
                <a:ea typeface="華康采風體W3" pitchFamily="65" charset="-120"/>
              </a:rPr>
            </a:br>
            <a:r>
              <a:rPr lang="zh-TW" altLang="en-US" sz="3800" dirty="0" smtClean="0">
                <a:latin typeface="華康采風體W3" pitchFamily="65" charset="-120"/>
                <a:ea typeface="華康采風體W3" pitchFamily="65" charset="-120"/>
              </a:rPr>
              <a:t>王永慶能呼吸到像這裡甘鮮甜美的空氣嗎？能在淡水河釣到鱸魚嗎？能到北海抓到海碗大的螃蟹嗎？失業時還能悠哉地啃著漢堡、垂釣加菜嗎？</a:t>
            </a:r>
            <a:endParaRPr lang="zh-TW" altLang="en-US" sz="3800" dirty="0">
              <a:latin typeface="華康采風體W3" pitchFamily="65" charset="-120"/>
              <a:ea typeface="華康采風體W3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dirty="0" smtClean="0">
                <a:latin typeface="華康采風體W3" pitchFamily="65" charset="-120"/>
                <a:ea typeface="華康采風體W3" pitchFamily="65" charset="-120"/>
              </a:rPr>
              <a:t> </a:t>
            </a:r>
            <a:r>
              <a:rPr lang="zh-TW" altLang="en-US" sz="3500" dirty="0" smtClean="0">
                <a:latin typeface="華康采風體W3" pitchFamily="65" charset="-120"/>
                <a:ea typeface="華康采風體W3" pitchFamily="65" charset="-120"/>
              </a:rPr>
              <a:t>這樣看來，台灣首富生活品質還比不上澳洲的無業遊民。如果連王永慶都不能，我們市井小民又如何能在這塊土地安居樂業，享受生命呢？</a:t>
            </a:r>
            <a:br>
              <a:rPr lang="zh-TW" altLang="en-US" sz="3500" dirty="0" smtClean="0">
                <a:latin typeface="華康采風體W3" pitchFamily="65" charset="-120"/>
                <a:ea typeface="華康采風體W3" pitchFamily="65" charset="-120"/>
              </a:rPr>
            </a:br>
            <a:r>
              <a:rPr lang="zh-TW" altLang="en-US" sz="3500" dirty="0" smtClean="0">
                <a:latin typeface="華康采風體W3" pitchFamily="65" charset="-120"/>
                <a:ea typeface="華康采風體W3" pitchFamily="65" charset="-120"/>
              </a:rPr>
              <a:t>近年來，我們的確富裕了，眼看著高樓大廈一棟棟由平地竄起，無數公路如一道道刀疤般切割過美麗的田園，五光十色的商業繁榮迷眩我們的眼睛，大街小巷被豪華房車塞滿</a:t>
            </a:r>
            <a:r>
              <a:rPr lang="en-US" altLang="zh-TW" sz="3500" dirty="0" smtClean="0">
                <a:latin typeface="華康采風體W3" pitchFamily="65" charset="-120"/>
                <a:ea typeface="華康采風體W3" pitchFamily="65" charset="-120"/>
              </a:rPr>
              <a:t>……</a:t>
            </a:r>
            <a:r>
              <a:rPr lang="zh-TW" altLang="en-US" sz="3500" dirty="0" smtClean="0">
                <a:latin typeface="華康采風體W3" pitchFamily="65" charset="-120"/>
                <a:ea typeface="華康采風體W3" pitchFamily="65" charset="-120"/>
              </a:rPr>
              <a:t>。感覺上生活是富裕了，然而我們居家環境卻越來越亂，海岸線越來越醜，空氣品質越來越惡劣，我們的富裕似乎沒有給島民相同的生活品質與生命的快樂。</a:t>
            </a:r>
            <a:endParaRPr lang="zh-TW" altLang="en-US" sz="3500" dirty="0">
              <a:latin typeface="華康采風體W3" pitchFamily="65" charset="-120"/>
              <a:ea typeface="華康采風體W3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246</TotalTime>
  <Words>915</Words>
  <Application>Microsoft Office PowerPoint</Application>
  <PresentationFormat>如螢幕大小 (4:3)</PresentationFormat>
  <Paragraphs>57</Paragraphs>
  <Slides>24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24</vt:i4>
      </vt:variant>
    </vt:vector>
  </HeadingPairs>
  <TitlesOfParts>
    <vt:vector size="25" baseType="lpstr">
      <vt:lpstr>Office 佈景主題</vt:lpstr>
      <vt:lpstr>投影片 1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  <vt:lpstr>投影片 12</vt:lpstr>
      <vt:lpstr>投影片 13</vt:lpstr>
      <vt:lpstr>投影片 14</vt:lpstr>
      <vt:lpstr>投影片 15</vt:lpstr>
      <vt:lpstr>投影片 16</vt:lpstr>
      <vt:lpstr>投影片 17</vt:lpstr>
      <vt:lpstr>投影片 18</vt:lpstr>
      <vt:lpstr>投影片 19</vt:lpstr>
      <vt:lpstr>投影片 20</vt:lpstr>
      <vt:lpstr>投影片 21</vt:lpstr>
      <vt:lpstr>投影片 22</vt:lpstr>
      <vt:lpstr>投影片 23</vt:lpstr>
      <vt:lpstr>投影片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asus</cp:lastModifiedBy>
  <cp:revision>24</cp:revision>
  <dcterms:created xsi:type="dcterms:W3CDTF">2015-05-18T05:21:20Z</dcterms:created>
  <dcterms:modified xsi:type="dcterms:W3CDTF">2015-05-21T00:26:08Z</dcterms:modified>
</cp:coreProperties>
</file>