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72" r:id="rId10"/>
    <p:sldId id="273" r:id="rId11"/>
    <p:sldId id="274" r:id="rId12"/>
    <p:sldId id="275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6" r:id="rId22"/>
    <p:sldId id="279" r:id="rId23"/>
    <p:sldId id="277" r:id="rId24"/>
    <p:sldId id="278" r:id="rId2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42FE-EC98-478C-BF3C-D54336E76CEB}" type="datetimeFigureOut">
              <a:rPr lang="zh-TW" altLang="en-US" smtClean="0"/>
              <a:pPr/>
              <a:t>2015/5/21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3519-19D0-4093-8D60-CB0DE9DF2B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2298;&#30475;&#35211;&#21488;&#28771;12&#12299;&#25563;&#20491;&#39640;&#24230;&#23432;&#35703;&#32654;&#40599;&#21488;&#28771;.mp4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4800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台灣富人與外國窮人</a:t>
            </a:r>
            <a:endParaRPr lang="en-US" altLang="zh-TW" sz="4800" dirty="0" smtClean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國民生活的富有，不在於有多高的國民所得，而是他們可以享受多少國家的公共建設、優良的居住環境與健全的福利制度。其實，市井小民最大的生活樂趣，不是在賺錢，而是在一個優美、乾淨、自然、原始的生活環境中享受生命，而不在醜陋的水泥叢林享受金錢堆砌出來的粗糙娛樂。生活環境好，即使是窮人都覺得生命富裕，生活環境差，連富人都覺得一貧如洗。</a:t>
            </a:r>
            <a:endParaRPr lang="zh-TW" altLang="en-US" sz="40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不同的是，富有的人厭惡台灣環境差，可以把破壞這個島嶼賺到的大筆鈔票用來移民，可以三天兩頭往國外揮霍享受。而市井小民就只能留在這個被榨乾的垃圾之島像溝鼠野狗般過生活，這樣公平嗎？能忍受嗎？停下為刺激經濟成長的各種破壞國土、犧牲環保的開發計劃，把這些錢花在河川整治，森林復育，美化海岸的環保工作，把過去因為為賺錢所造成的環境破壞慢慢修補回來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 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畢竟，美麗家園的喜悅，不是人民口袋有多少錢可以買到的。好好彌補對這母親之島五十年來的壓榨蹂躪吧，讓這片土地生活的子民，不論是窮人或有錢人都能平等享受這美麗國土的一切，讓我們恢復「福爾摩沙」子民的</a:t>
            </a:r>
            <a:b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驕傲與光榮。我希望，那天在國外談起我的祖國，台灣時，他們誇讚的不是「有錢的島」而是「美麗的島」。</a:t>
            </a:r>
            <a:endParaRPr lang="zh-TW" altLang="en-US" sz="40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童童體(P)" pitchFamily="2" charset="-120"/>
                <a:ea typeface="華康童童體(P)" pitchFamily="2" charset="-120"/>
              </a:rPr>
              <a:t>      </a:t>
            </a:r>
            <a:r>
              <a:rPr lang="zh-TW" alt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世界上最快樂的國家</a:t>
            </a:r>
            <a:r>
              <a:rPr lang="en-US" altLang="zh-TW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-</a:t>
            </a:r>
            <a:r>
              <a:rPr lang="zh-TW" alt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不丹</a:t>
            </a:r>
            <a:endParaRPr lang="en-US" altLang="zh-TW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                  </a:t>
            </a:r>
            <a:r>
              <a:rPr lang="zh-TW" altLang="en-US" sz="4400" b="1" dirty="0" smtClean="0">
                <a:latin typeface="華康娃娃體W7(P)" pitchFamily="82" charset="-120"/>
                <a:ea typeface="華康娃娃體W7(P)" pitchFamily="82" charset="-120"/>
              </a:rPr>
              <a:t>不丹國旗</a:t>
            </a:r>
            <a:endParaRPr lang="zh-TW" altLang="en-US" sz="4400" b="1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</a:t>
            </a: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不丹人只要有田有房子他們就會很滿足了</a:t>
            </a: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</a:t>
            </a: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       </a:t>
            </a: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不丹模式</a:t>
            </a:r>
            <a:endParaRPr lang="en-US" altLang="zh-TW" sz="4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華康娃娃體W7(P)" pitchFamily="82" charset="-120"/>
                <a:ea typeface="華康娃娃體W7(P)" pitchFamily="82" charset="-120"/>
              </a:rPr>
              <a:t>{</a:t>
            </a: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將環境保護和傳統文化的保護置於經濟發展之上</a:t>
            </a:r>
            <a:r>
              <a:rPr lang="en-US" altLang="zh-TW" sz="4400" dirty="0" smtClean="0">
                <a:latin typeface="華康娃娃體W7(P)" pitchFamily="82" charset="-120"/>
                <a:ea typeface="華康娃娃體W7(P)" pitchFamily="82" charset="-120"/>
              </a:rPr>
              <a:t>}</a:t>
            </a:r>
            <a:endParaRPr lang="zh-TW" altLang="en-US" sz="4400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786314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采風體W3" pitchFamily="65" charset="-120"/>
                <a:ea typeface="華康采風體W3" pitchFamily="65" charset="-120"/>
              </a:rPr>
              <a:t>不丹國王</a:t>
            </a:r>
          </a:p>
          <a:p>
            <a:pPr>
              <a:buNone/>
            </a:pPr>
            <a:endParaRPr lang="zh-TW" altLang="en-US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86314" y="0"/>
            <a:ext cx="4357686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zh-TW" alt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n-US" altLang="zh-TW" sz="6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zh-TW" alt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endParaRPr lang="zh-TW" alt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b="1" dirty="0" smtClean="0">
                <a:solidFill>
                  <a:srgbClr val="FF0000"/>
                </a:solidFill>
                <a:latin typeface="華康采風體W3" pitchFamily="65" charset="-120"/>
                <a:ea typeface="華康采風體W3" pitchFamily="65" charset="-120"/>
              </a:rPr>
              <a:t>不丹唯一的巴羅機場</a:t>
            </a:r>
            <a:endParaRPr lang="zh-TW" altLang="en-US" sz="8000" b="1" dirty="0">
              <a:solidFill>
                <a:srgbClr val="FF0000"/>
              </a:solidFill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                                    </a:t>
            </a:r>
            <a:r>
              <a:rPr lang="zh-TW" altLang="en-US" sz="6600" b="1" dirty="0" smtClean="0">
                <a:latin typeface="華康娃娃體W7(P)" pitchFamily="82" charset="-120"/>
                <a:ea typeface="華康娃娃體W7(P)" pitchFamily="82" charset="-120"/>
              </a:rPr>
              <a:t>虎穴寺</a:t>
            </a:r>
            <a:endParaRPr lang="en-US" altLang="zh-TW" sz="6600" b="1" dirty="0" smtClean="0">
              <a:solidFill>
                <a:srgbClr val="FF0000"/>
              </a:solidFill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</a:t>
            </a:r>
            <a:r>
              <a:rPr lang="zh-TW" altLang="en-US" sz="6000" i="1" dirty="0" smtClean="0">
                <a:latin typeface="華康采風體W3" pitchFamily="65" charset="-120"/>
                <a:ea typeface="華康采風體W3" pitchFamily="65" charset="-120"/>
              </a:rPr>
              <a:t>大綱</a:t>
            </a:r>
            <a:endParaRPr lang="en-US" altLang="zh-TW" sz="6000" i="1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6000" dirty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    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1.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介紹成員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  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2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.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文章朗讀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     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3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.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世界之最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        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4.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心得分享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             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5.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影片欣賞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en-US" altLang="zh-TW" sz="4400" dirty="0" smtClean="0">
              <a:latin typeface="華康童童體(P)" pitchFamily="2" charset="-120"/>
              <a:ea typeface="華康童童體(P)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                              </a:t>
            </a: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結語</a:t>
            </a:r>
            <a:endParaRPr lang="en-US" altLang="zh-TW" sz="4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其實</a:t>
            </a:r>
            <a:r>
              <a:rPr lang="zh-TW" altLang="en-US" sz="4400" dirty="0">
                <a:latin typeface="華康采風體W3" pitchFamily="65" charset="-120"/>
                <a:ea typeface="華康采風體W3" pitchFamily="65" charset="-120"/>
              </a:rPr>
              <a:t>觀念主導人的感受而不是外在物質，從古到今在各種環境下人的感受都是一樣的，人認為追求經濟成就才是全部快樂的泉源，快樂國不丹告訴我們，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其實不然。</a:t>
            </a:r>
            <a:endParaRPr lang="en-US" altLang="zh-TW" sz="44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endParaRPr lang="zh-TW" altLang="en-US" sz="4400" dirty="0"/>
          </a:p>
        </p:txBody>
      </p:sp>
      <p:sp>
        <p:nvSpPr>
          <p:cNvPr id="8" name="矩形 7"/>
          <p:cNvSpPr/>
          <p:nvPr/>
        </p:nvSpPr>
        <p:spPr>
          <a:xfrm>
            <a:off x="5643570" y="4214818"/>
            <a:ext cx="3500430" cy="26431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                                        </a:t>
            </a:r>
            <a:r>
              <a:rPr lang="zh-TW" altLang="en-US" sz="4800" dirty="0" smtClean="0">
                <a:latin typeface="華康采風體W3" pitchFamily="65" charset="-120"/>
                <a:ea typeface="華康采風體W3" pitchFamily="65" charset="-120"/>
              </a:rPr>
              <a:t>心得</a:t>
            </a:r>
            <a:endParaRPr lang="en-US" altLang="zh-TW" sz="48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台灣的富人擁有了金錢也同時失去了一個乾淨的環境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外國的窮人雖然要救濟金的幫助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…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可是他卻能在河邊一邊釣魚一邊喝酒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顯得多快樂。人不一定要賺大錢</a:t>
            </a:r>
            <a:r>
              <a:rPr lang="en-US" altLang="zh-TW" sz="44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有時富裕沒有帶來相同的生活品質與生命的快</a:t>
            </a:r>
            <a:r>
              <a:rPr lang="zh-TW" altLang="en-US" sz="4400" dirty="0" smtClean="0">
                <a:latin typeface="華康娃娃體W7(P)" pitchFamily="82" charset="-120"/>
                <a:ea typeface="華康娃娃體W7(P)" pitchFamily="82" charset="-120"/>
              </a:rPr>
              <a:t>樂。</a:t>
            </a:r>
            <a:endParaRPr lang="en-US" altLang="zh-TW" sz="4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endParaRPr lang="zh-TW" altLang="en-US" sz="4800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市井小民最大的生活樂趣不在於錢</a:t>
            </a:r>
            <a:r>
              <a:rPr lang="en-US" altLang="zh-TW" sz="60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而是擁有優美、乾淨舒適的環境</a:t>
            </a:r>
            <a:r>
              <a:rPr lang="en-US" altLang="zh-TW" sz="60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所以我們應當好好愛惜這片大地</a:t>
            </a:r>
            <a:r>
              <a:rPr lang="en-US" altLang="zh-TW" sz="60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做好環保工作</a:t>
            </a:r>
            <a:r>
              <a:rPr lang="en-US" altLang="zh-TW" sz="60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6000" dirty="0" smtClean="0">
                <a:latin typeface="華康采風體W3" pitchFamily="65" charset="-120"/>
                <a:ea typeface="華康采風體W3" pitchFamily="65" charset="-120"/>
              </a:rPr>
              <a:t>維護我們生長的美麗家園。</a:t>
            </a:r>
            <a:endParaRPr lang="zh-TW" altLang="en-US" sz="60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5400" dirty="0" smtClean="0"/>
              <a:t>   </a:t>
            </a:r>
            <a:r>
              <a:rPr lang="zh-TW" altLang="en-US" sz="5400" dirty="0" smtClean="0">
                <a:latin typeface="華康娃娃體W7(P)" pitchFamily="82" charset="-120"/>
                <a:ea typeface="華康娃娃體W7(P)" pitchFamily="82" charset="-120"/>
              </a:rPr>
              <a:t>影片</a:t>
            </a:r>
            <a:r>
              <a:rPr lang="en-US" altLang="zh-TW" sz="5400" dirty="0" smtClean="0">
                <a:latin typeface="華康娃娃體W7(P)" pitchFamily="82" charset="-120"/>
                <a:ea typeface="華康娃娃體W7(P)" pitchFamily="82" charset="-120"/>
              </a:rPr>
              <a:t>-</a:t>
            </a:r>
            <a:r>
              <a:rPr lang="zh-TW" altLang="en-US" sz="5400" dirty="0" smtClean="0">
                <a:latin typeface="華康娃娃體W7(P)" pitchFamily="82" charset="-120"/>
                <a:ea typeface="華康娃娃體W7(P)" pitchFamily="82" charset="-120"/>
              </a:rPr>
              <a:t>換個高度守護美麗台灣</a:t>
            </a:r>
            <a:endParaRPr lang="en-US" altLang="zh-TW" sz="5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pPr>
              <a:buNone/>
            </a:pPr>
            <a:endParaRPr lang="en-US" altLang="zh-TW" sz="5400" dirty="0" smtClean="0">
              <a:latin typeface="華康娃娃體W7(P)" pitchFamily="82" charset="-120"/>
              <a:ea typeface="華康娃娃體W7(P)" pitchFamily="82" charset="-120"/>
              <a:hlinkClick r:id="rId3" action="ppaction://hlinkfile"/>
            </a:endParaRPr>
          </a:p>
          <a:p>
            <a:pPr>
              <a:buNone/>
            </a:pPr>
            <a:r>
              <a:rPr lang="en-US" altLang="zh-TW" sz="5400" dirty="0" smtClean="0">
                <a:latin typeface="華康娃娃體W7(P)" pitchFamily="82" charset="-120"/>
                <a:ea typeface="華康娃娃體W7(P)" pitchFamily="82" charset="-120"/>
                <a:hlinkClick r:id="rId3" action="ppaction://hlinkfile"/>
              </a:rPr>
              <a:t>《</a:t>
            </a:r>
            <a:r>
              <a:rPr lang="zh-TW" altLang="en-US" sz="5400" dirty="0" smtClean="0">
                <a:latin typeface="華康娃娃體W7(P)" pitchFamily="82" charset="-120"/>
                <a:ea typeface="華康娃娃體W7(P)" pitchFamily="82" charset="-120"/>
                <a:hlinkClick r:id="rId3" action="ppaction://hlinkfile"/>
              </a:rPr>
              <a:t>看見台灣</a:t>
            </a:r>
            <a:r>
              <a:rPr lang="en-US" altLang="zh-TW" sz="5400" dirty="0" smtClean="0">
                <a:latin typeface="華康娃娃體W7(P)" pitchFamily="82" charset="-120"/>
                <a:ea typeface="華康娃娃體W7(P)" pitchFamily="82" charset="-120"/>
                <a:hlinkClick r:id="rId3" action="ppaction://hlinkfile"/>
              </a:rPr>
              <a:t>12》</a:t>
            </a:r>
            <a:r>
              <a:rPr lang="zh-TW" altLang="en-US" sz="5400" dirty="0" smtClean="0">
                <a:latin typeface="華康娃娃體W7(P)" pitchFamily="82" charset="-120"/>
                <a:ea typeface="華康娃娃體W7(P)" pitchFamily="82" charset="-120"/>
                <a:hlinkClick r:id="rId3" action="ppaction://hlinkfile"/>
              </a:rPr>
              <a:t>換個高度守護美麗台灣</a:t>
            </a:r>
            <a:r>
              <a:rPr lang="en-US" altLang="zh-TW" sz="5400" dirty="0" smtClean="0">
                <a:latin typeface="華康娃娃體W7(P)" pitchFamily="82" charset="-120"/>
                <a:ea typeface="華康娃娃體W7(P)" pitchFamily="82" charset="-120"/>
                <a:hlinkClick r:id="rId3" action="ppaction://hlinkfile"/>
              </a:rPr>
              <a:t>.mp4</a:t>
            </a:r>
            <a:endParaRPr lang="en-US" altLang="zh-TW" sz="5400" dirty="0" smtClean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            </a:t>
            </a:r>
            <a:r>
              <a:rPr lang="zh-TW" altLang="en-US" sz="5400" dirty="0" smtClean="0">
                <a:latin typeface="華康童童體(P)" pitchFamily="2" charset="-120"/>
                <a:ea typeface="華康童童體(P)" pitchFamily="2" charset="-120"/>
              </a:rPr>
              <a:t>成員</a:t>
            </a:r>
            <a:endParaRPr lang="en-US" altLang="zh-TW" sz="54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童童體(P)" pitchFamily="2" charset="-120"/>
                <a:ea typeface="華康童童體(P)" pitchFamily="2" charset="-120"/>
              </a:rPr>
              <a:t>     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朗讀</a:t>
            </a:r>
            <a:r>
              <a:rPr lang="en-US" altLang="zh-TW" sz="4000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瓊月、漢賓、挺豪、柏恩</a:t>
            </a:r>
            <a:endParaRPr lang="en-US" altLang="zh-TW" sz="40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       心得</a:t>
            </a:r>
            <a:r>
              <a:rPr lang="en-US" altLang="zh-TW" sz="4000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彧嘉</a:t>
            </a:r>
            <a:endParaRPr lang="en-US" altLang="zh-TW" sz="40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         故事演說</a:t>
            </a:r>
            <a:r>
              <a:rPr lang="en-US" altLang="zh-TW" sz="4000" dirty="0" smtClean="0">
                <a:latin typeface="華康采風體W3" pitchFamily="65" charset="-120"/>
                <a:ea typeface="華康采風體W3" pitchFamily="65" charset="-120"/>
              </a:rPr>
              <a:t>: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育誠、玟凱</a:t>
            </a:r>
            <a:endParaRPr lang="en-US" altLang="zh-TW" sz="40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           </a:t>
            </a:r>
            <a:r>
              <a:rPr lang="en-US" altLang="zh-TW" sz="4000" dirty="0" smtClean="0">
                <a:latin typeface="華康采風體W3" pitchFamily="65" charset="-120"/>
                <a:ea typeface="華康采風體W3" pitchFamily="65" charset="-120"/>
              </a:rPr>
              <a:t>PPT:</a:t>
            </a:r>
            <a:r>
              <a:rPr lang="zh-TW" altLang="en-US" sz="4000" dirty="0" smtClean="0">
                <a:latin typeface="華康采風體W3" pitchFamily="65" charset="-120"/>
                <a:ea typeface="華康采風體W3" pitchFamily="65" charset="-120"/>
              </a:rPr>
              <a:t>鑫惠</a:t>
            </a:r>
            <a:endParaRPr lang="en-US" altLang="zh-TW" sz="40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華康童童體(P)" pitchFamily="2" charset="-120"/>
                <a:ea typeface="華康童童體(P)" pitchFamily="2" charset="-120"/>
              </a:rPr>
              <a:t> </a:t>
            </a:r>
            <a:r>
              <a:rPr lang="zh-TW" altLang="en-US" sz="4000" dirty="0" smtClean="0">
                <a:latin typeface="華康童童體(P)" pitchFamily="2" charset="-120"/>
                <a:ea typeface="華康童童體(P)" pitchFamily="2" charset="-120"/>
              </a:rPr>
              <a:t>       </a:t>
            </a:r>
            <a:endParaRPr lang="en-US" altLang="zh-TW" sz="40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endParaRPr lang="en-US" altLang="zh-TW" sz="40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r>
              <a:rPr lang="zh-TW" altLang="en-US" sz="4000" dirty="0">
                <a:latin typeface="華康童童體(P)" pitchFamily="2" charset="-120"/>
                <a:ea typeface="華康童童體(P)" pitchFamily="2" charset="-120"/>
              </a:rPr>
              <a:t> </a:t>
            </a:r>
            <a:r>
              <a:rPr lang="zh-TW" altLang="en-US" sz="4000" dirty="0" smtClean="0">
                <a:latin typeface="華康童童體(P)" pitchFamily="2" charset="-120"/>
                <a:ea typeface="華康童童體(P)" pitchFamily="2" charset="-120"/>
              </a:rPr>
              <a:t>       </a:t>
            </a:r>
            <a:endParaRPr lang="zh-TW" altLang="en-US" sz="4000" dirty="0">
              <a:latin typeface="華康童童體(P)" pitchFamily="2" charset="-120"/>
              <a:ea typeface="華康童童體(P)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TW" altLang="en-US" dirty="0" smtClean="0"/>
              <a:t>                          </a:t>
            </a:r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                       </a:t>
            </a:r>
            <a:endParaRPr lang="en-US" altLang="zh-TW" sz="120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r>
              <a:rPr lang="zh-TW" altLang="en-US" sz="19200" dirty="0" smtClean="0">
                <a:latin typeface="華康采風體W3" pitchFamily="65" charset="-120"/>
                <a:ea typeface="華康采風體W3" pitchFamily="65" charset="-120"/>
              </a:rPr>
              <a:t>有一回我到澳洲訪友</a:t>
            </a:r>
            <a:r>
              <a:rPr lang="en-US" altLang="zh-TW" sz="192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19200" dirty="0" smtClean="0">
                <a:latin typeface="華康采風體W3" pitchFamily="65" charset="-120"/>
                <a:ea typeface="華康采風體W3" pitchFamily="65" charset="-120"/>
              </a:rPr>
              <a:t>在居所附近的公園，遇上一個在河邊垂釣的中年男性。他很客氣主動與我招呼，我先是腆靦了一下，因為在台灣，陌生人的招呼是很不尋常的。他又主動問我從何處來，我說是台灣，他豎起大拇指說</a:t>
            </a:r>
            <a:r>
              <a:rPr lang="en-US" altLang="zh-TW" sz="19200" dirty="0" smtClean="0">
                <a:latin typeface="華康采風體W3" pitchFamily="65" charset="-120"/>
                <a:ea typeface="華康采風體W3" pitchFamily="65" charset="-120"/>
              </a:rPr>
              <a:t>,</a:t>
            </a:r>
            <a:r>
              <a:rPr lang="zh-TW" altLang="en-US" sz="19200" dirty="0" smtClean="0">
                <a:latin typeface="華康采風體W3" pitchFamily="65" charset="-120"/>
                <a:ea typeface="華康采風體W3" pitchFamily="65" charset="-120"/>
              </a:rPr>
              <a:t>那是一個富有的地方。他的熱情消除我的戒心，於是我們愉快地聊了起來。</a:t>
            </a:r>
          </a:p>
          <a:p>
            <a:pPr>
              <a:buNone/>
            </a:pPr>
            <a:endParaRPr lang="zh-TW" altLang="en-US" sz="96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endParaRPr lang="zh-TW" altLang="en-US" sz="9600" dirty="0" smtClean="0">
              <a:latin typeface="華康童童體(P)" pitchFamily="2" charset="-120"/>
              <a:ea typeface="華康童童體(P)" pitchFamily="2" charset="-120"/>
            </a:endParaRPr>
          </a:p>
          <a:p>
            <a:pPr>
              <a:buNone/>
            </a:pPr>
            <a:endParaRPr lang="en-US" altLang="zh-TW" sz="8600" b="1" dirty="0" smtClean="0"/>
          </a:p>
          <a:p>
            <a:pPr>
              <a:buNone/>
            </a:pPr>
            <a:r>
              <a:rPr lang="zh-TW" altLang="en-US" sz="8600" dirty="0"/>
              <a:t> </a:t>
            </a:r>
          </a:p>
          <a:p>
            <a:pPr>
              <a:buNone/>
            </a:pPr>
            <a:endParaRPr lang="en-US" altLang="zh-TW" sz="7200" dirty="0" smtClean="0">
              <a:latin typeface="華康童童體(P)" pitchFamily="2" charset="-120"/>
              <a:ea typeface="華康童童體(P)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> </a:t>
            </a:r>
            <a:r>
              <a:rPr lang="zh-TW" altLang="en-US" sz="4400" dirty="0" smtClean="0">
                <a:latin typeface="華康采風體W3" pitchFamily="65" charset="-120"/>
                <a:ea typeface="華康采風體W3" pitchFamily="65" charset="-120"/>
              </a:rPr>
              <a:t>原來，他以前是私人公司的主管，因為經濟不景氣，最近失業靠救濟金過生活，然而，從他悠閒從容的神情，實在看不出失業對他的生活有何壓力。他啃著漢堡喝著脾酒，他調侃說，一天兩個漢飽、四罐脾酒，不到台幣二百元就解決了，一個月台幣兩萬元的救濟金還可以存著呢！</a:t>
            </a:r>
            <a: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  <a:t/>
            </a:r>
            <a:br>
              <a:rPr lang="zh-TW" altLang="en-US" dirty="0" smtClean="0">
                <a:latin typeface="華康娃娃體W7(P)" pitchFamily="82" charset="-120"/>
                <a:ea typeface="華康娃娃體W7(P)" pitchFamily="82" charset="-120"/>
              </a:rPr>
            </a:br>
            <a:endParaRPr lang="zh-TW" altLang="en-US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39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可是，沒錢花你快樂嗎？</a:t>
            </a:r>
            <a:r>
              <a:rPr lang="en-US" altLang="zh-TW" sz="39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我提出在我們國家失業的人必定的疑惑。</a:t>
            </a:r>
            <a:b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en-US" altLang="zh-TW" sz="39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為什麼不快樂？我每天安排不同的娛樂，今天到河邊釣魚，明天到海邊抓蝦</a:t>
            </a:r>
            <a:b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蟹，後天到山上採野果，這些都是免費的食物與享受，為什麼一定要花錢？難道</a:t>
            </a:r>
            <a:b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你們國家不是這樣嗎？</a:t>
            </a:r>
            <a:r>
              <a:rPr lang="en-US" altLang="zh-TW" sz="39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說著同時，魚竿猛然往下拉，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一番激烈的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搏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鬥</a:t>
            </a:r>
            <a:r>
              <a:rPr lang="zh-TW" altLang="en-US" sz="3900" dirty="0" smtClean="0">
                <a:latin typeface="華康采風體W3" pitchFamily="65" charset="-120"/>
                <a:ea typeface="華康采風體W3" pitchFamily="65" charset="-120"/>
              </a:rPr>
              <a:t>，一尾肥美的鱸魚就上鉤了，這尾起碼有五斤重，在台灣至少要台幣四、五百元，而這裡卻是在小公園的河邊就唾手可得，他一天的娛樂與美食不就解決了嗎？沒錯！要那麼多錢幹嘛？</a:t>
            </a:r>
            <a:r>
              <a:rPr lang="zh-TW" altLang="en-US" sz="3900" dirty="0" smtClean="0">
                <a:latin typeface="華康娃娃體W7(P)" pitchFamily="82" charset="-120"/>
                <a:ea typeface="華康娃娃體W7(P)" pitchFamily="82" charset="-120"/>
              </a:rPr>
              <a:t/>
            </a:r>
            <a:br>
              <a:rPr lang="zh-TW" altLang="en-US" sz="3900" dirty="0" smtClean="0">
                <a:latin typeface="華康娃娃體W7(P)" pitchFamily="82" charset="-120"/>
                <a:ea typeface="華康娃娃體W7(P)" pitchFamily="82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7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不！在我們的國家沒有錢就沒有快樂，因為所有的快樂都是要花錢的，而且失</a:t>
            </a:r>
            <a:b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業沒有救濟金，河裡釣不到魚，海裡抓不到蝦蟹，山上沒有野果，連公園裡的小</a:t>
            </a:r>
            <a:b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水池都很髒，有錢人最大的快樂就是</a:t>
            </a:r>
            <a:r>
              <a:rPr lang="en-US" altLang="zh-TW" sz="3700" dirty="0" smtClean="0">
                <a:latin typeface="華康采風體W3" pitchFamily="65" charset="-120"/>
                <a:ea typeface="華康采風體W3" pitchFamily="65" charset="-120"/>
              </a:rPr>
              <a:t>shopping</a:t>
            </a: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，窮人就只能關在家裡看電視了。</a:t>
            </a:r>
            <a:r>
              <a:rPr lang="en-US" altLang="zh-TW" sz="37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我看著那隻生猛的魚沮喪說著。</a:t>
            </a:r>
            <a:endParaRPr lang="en-US" altLang="zh-TW" sz="37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en-US" altLang="zh-TW" sz="3700" dirty="0" smtClean="0">
                <a:latin typeface="華康采風體W3" pitchFamily="65" charset="-120"/>
                <a:ea typeface="華康采風體W3" pitchFamily="65" charset="-120"/>
              </a:rPr>
              <a:t>『</a:t>
            </a: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那麼你們賺的錢都花到那裡去？</a:t>
            </a:r>
            <a:r>
              <a:rPr lang="en-US" altLang="zh-TW" sz="3700" dirty="0" smtClean="0">
                <a:latin typeface="華康采風體W3" pitchFamily="65" charset="-120"/>
                <a:ea typeface="華康采風體W3" pitchFamily="65" charset="-120"/>
              </a:rPr>
              <a:t>』</a:t>
            </a: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他驚訝地問我。</a:t>
            </a:r>
            <a:endParaRPr lang="en-US" altLang="zh-TW" sz="3700" dirty="0" smtClean="0">
              <a:latin typeface="華康采風體W3" pitchFamily="65" charset="-120"/>
              <a:ea typeface="華康采風體W3" pitchFamily="65" charset="-120"/>
            </a:endParaRPr>
          </a:p>
          <a:p>
            <a:pPr>
              <a:buNone/>
            </a:pPr>
            <a:r>
              <a:rPr lang="zh-TW" altLang="en-US" sz="3700" dirty="0" smtClean="0">
                <a:latin typeface="華康采風體W3" pitchFamily="65" charset="-120"/>
                <a:ea typeface="華康采風體W3" pitchFamily="65" charset="-120"/>
              </a:rPr>
              <a:t>           這把我給問倒了，沒錯！</a:t>
            </a:r>
            <a:endParaRPr lang="zh-TW" altLang="en-US" sz="37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華康娃娃體W7(P)" pitchFamily="82" charset="-120"/>
                <a:ea typeface="華康娃娃體W7(P)" pitchFamily="82" charset="-120"/>
              </a:rPr>
              <a:t> </a:t>
            </a:r>
            <a:r>
              <a:rPr lang="zh-TW" altLang="en-US" sz="3800" dirty="0" smtClean="0">
                <a:latin typeface="華康采風體W3" pitchFamily="65" charset="-120"/>
                <a:ea typeface="華康采風體W3" pitchFamily="65" charset="-120"/>
              </a:rPr>
              <a:t>我們辛苦賺的錢，繳稅後都到那裡去了？為什麼這位老外的生活喜樂在我們國家都沒有？我告別他後，望著那裡蒼鬱的林木、紛飛的野鴨、河流清澄的社區小公園想著，如果我可以選擇，我寧願在這裡做領救濟金的無業游民，也不願在台灣當有錢人。</a:t>
            </a:r>
            <a:br>
              <a:rPr lang="zh-TW" altLang="en-US" sz="38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800" dirty="0" smtClean="0">
                <a:latin typeface="華康采風體W3" pitchFamily="65" charset="-120"/>
                <a:ea typeface="華康采風體W3" pitchFamily="65" charset="-120"/>
              </a:rPr>
              <a:t>王永慶能呼吸到像這裡甘鮮甜美的空氣嗎？能在淡水河釣到鱸魚嗎？能到北海抓到海碗大的螃蟹嗎？失業時還能悠哉地啃著漢堡、垂釣加菜嗎？</a:t>
            </a:r>
            <a:endParaRPr lang="zh-TW" altLang="en-US" sz="38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latin typeface="華康采風體W3" pitchFamily="65" charset="-120"/>
                <a:ea typeface="華康采風體W3" pitchFamily="65" charset="-120"/>
              </a:rPr>
              <a:t> </a:t>
            </a:r>
            <a:r>
              <a:rPr lang="zh-TW" altLang="en-US" sz="3500" dirty="0" smtClean="0">
                <a:latin typeface="華康采風體W3" pitchFamily="65" charset="-120"/>
                <a:ea typeface="華康采風體W3" pitchFamily="65" charset="-120"/>
              </a:rPr>
              <a:t>這樣看來，台灣首富生活品質還比不上澳洲的無業遊民。如果連王永慶都不能，我們市井小民又如何能在這塊土地安居樂業，享受生命呢？</a:t>
            </a:r>
            <a:br>
              <a:rPr lang="zh-TW" altLang="en-US" sz="3500" dirty="0" smtClean="0">
                <a:latin typeface="華康采風體W3" pitchFamily="65" charset="-120"/>
                <a:ea typeface="華康采風體W3" pitchFamily="65" charset="-120"/>
              </a:rPr>
            </a:br>
            <a:r>
              <a:rPr lang="zh-TW" altLang="en-US" sz="3500" dirty="0" smtClean="0">
                <a:latin typeface="華康采風體W3" pitchFamily="65" charset="-120"/>
                <a:ea typeface="華康采風體W3" pitchFamily="65" charset="-120"/>
              </a:rPr>
              <a:t>近年來，我們的確富裕了，眼看著高樓大廈一棟棟由平地竄起，無數公路如一道道刀疤般切割過美麗的田園，五光十色的商業繁榮迷眩我們的眼睛，大街小巷被豪華房車塞滿</a:t>
            </a:r>
            <a:r>
              <a:rPr lang="en-US" altLang="zh-TW" sz="3500" dirty="0" smtClean="0">
                <a:latin typeface="華康采風體W3" pitchFamily="65" charset="-120"/>
                <a:ea typeface="華康采風體W3" pitchFamily="65" charset="-120"/>
              </a:rPr>
              <a:t>……</a:t>
            </a:r>
            <a:r>
              <a:rPr lang="zh-TW" altLang="en-US" sz="3500" dirty="0" smtClean="0">
                <a:latin typeface="華康采風體W3" pitchFamily="65" charset="-120"/>
                <a:ea typeface="華康采風體W3" pitchFamily="65" charset="-120"/>
              </a:rPr>
              <a:t>。感覺上生活是富裕了，然而我們居家環境卻越來越亂，海岸線越來越醜，空氣品質越來越惡劣，我們的富裕似乎沒有給島民相同的生活品質與生命的快樂。</a:t>
            </a:r>
            <a:endParaRPr lang="zh-TW" altLang="en-US" sz="3500" dirty="0">
              <a:latin typeface="華康采風體W3" pitchFamily="65" charset="-120"/>
              <a:ea typeface="華康采風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246</TotalTime>
  <Words>915</Words>
  <Application>Microsoft Office PowerPoint</Application>
  <PresentationFormat>如螢幕大小 (4:3)</PresentationFormat>
  <Paragraphs>57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asus</cp:lastModifiedBy>
  <cp:revision>24</cp:revision>
  <dcterms:created xsi:type="dcterms:W3CDTF">2015-05-18T05:21:20Z</dcterms:created>
  <dcterms:modified xsi:type="dcterms:W3CDTF">2015-05-21T00:26:08Z</dcterms:modified>
</cp:coreProperties>
</file>