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9" r:id="rId10"/>
    <p:sldId id="270" r:id="rId11"/>
    <p:sldId id="271" r:id="rId12"/>
    <p:sldId id="268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41C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ADDCC-A54F-4871-9FC1-D5EF29E5F829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85905-CA15-43FE-B384-0AC51E03B5A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5905-CA15-43FE-B384-0AC51E03B5AA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C19A-819F-43A4-B996-341F749A74D8}" type="datetimeFigureOut">
              <a:rPr lang="zh-TW" altLang="en-US" smtClean="0"/>
              <a:pPr/>
              <a:t>2015/3/12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41788-E279-48D9-95B3-D9C4396091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cn4Nt6GWn0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imagesCAR80CM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24" y="857232"/>
            <a:ext cx="7215238" cy="5643601"/>
          </a:xfrm>
        </p:spPr>
        <p:txBody>
          <a:bodyPr>
            <a:normAutofit fontScale="90000"/>
          </a:bodyPr>
          <a:lstStyle/>
          <a:p>
            <a:r>
              <a:rPr lang="zh-TW" altLang="en-US" sz="8000" dirty="0" smtClean="0">
                <a:latin typeface="華康POP1體W5" pitchFamily="81" charset="-120"/>
                <a:ea typeface="華康POP1體W5" pitchFamily="81" charset="-120"/>
              </a:rPr>
              <a:t>八年一班</a:t>
            </a:r>
            <a:r>
              <a:rPr lang="en-US" altLang="zh-TW" sz="8000" dirty="0" smtClean="0">
                <a:latin typeface="華康POP1體W5" pitchFamily="81" charset="-120"/>
                <a:ea typeface="華康POP1體W5" pitchFamily="81" charset="-120"/>
              </a:rPr>
              <a:t/>
            </a:r>
            <a:br>
              <a:rPr lang="en-US" altLang="zh-TW" sz="8000" dirty="0" smtClean="0">
                <a:latin typeface="華康POP1體W5" pitchFamily="81" charset="-120"/>
                <a:ea typeface="華康POP1體W5" pitchFamily="81" charset="-120"/>
              </a:rPr>
            </a:br>
            <a:r>
              <a:rPr lang="en-US" altLang="zh-TW" sz="8000" dirty="0" smtClean="0">
                <a:latin typeface="華康POP1體W5" pitchFamily="81" charset="-120"/>
                <a:ea typeface="華康POP1體W5" pitchFamily="81" charset="-120"/>
              </a:rPr>
              <a:t/>
            </a:r>
            <a:br>
              <a:rPr lang="en-US" altLang="zh-TW" sz="8000" dirty="0" smtClean="0">
                <a:latin typeface="華康POP1體W5" pitchFamily="81" charset="-120"/>
                <a:ea typeface="華康POP1體W5" pitchFamily="81" charset="-120"/>
              </a:rPr>
            </a:br>
            <a:r>
              <a:rPr lang="zh-TW" altLang="en-US" sz="8000" dirty="0" smtClean="0">
                <a:latin typeface="華康POP1體W5" pitchFamily="81" charset="-120"/>
                <a:ea typeface="華康POP1體W5" pitchFamily="81" charset="-120"/>
              </a:rPr>
              <a:t>珍惜</a:t>
            </a:r>
            <a:r>
              <a:rPr lang="en-US" altLang="zh-TW" sz="8000" dirty="0" smtClean="0">
                <a:latin typeface="華康POP1體W5" pitchFamily="81" charset="-120"/>
                <a:ea typeface="華康POP1體W5" pitchFamily="81" charset="-120"/>
              </a:rPr>
              <a:t/>
            </a:r>
            <a:br>
              <a:rPr lang="en-US" altLang="zh-TW" sz="8000" dirty="0" smtClean="0">
                <a:latin typeface="華康POP1體W5" pitchFamily="81" charset="-120"/>
                <a:ea typeface="華康POP1體W5" pitchFamily="81" charset="-120"/>
              </a:rPr>
            </a:br>
            <a:r>
              <a:rPr lang="zh-TW" altLang="en-US" sz="8000" dirty="0">
                <a:latin typeface="華康POP1體W5" pitchFamily="81" charset="-120"/>
                <a:ea typeface="華康POP1體W5" pitchFamily="81" charset="-120"/>
              </a:rPr>
              <a:t> </a:t>
            </a:r>
            <a:r>
              <a:rPr lang="zh-TW" altLang="en-US" sz="8000" dirty="0" smtClean="0">
                <a:latin typeface="華康POP1體W5" pitchFamily="81" charset="-120"/>
                <a:ea typeface="華康POP1體W5" pitchFamily="81" charset="-120"/>
              </a:rPr>
              <a:t>                  </a:t>
            </a:r>
            <a:r>
              <a:rPr lang="zh-TW" altLang="en-US" sz="8000" dirty="0" smtClean="0">
                <a:latin typeface="華康POP1體W5" pitchFamily="81" charset="-120"/>
                <a:ea typeface="華康POP1體W5" pitchFamily="81" charset="-120"/>
              </a:rPr>
              <a:t>    </a:t>
            </a:r>
            <a:r>
              <a:rPr lang="zh-TW" altLang="en-US" sz="4800" dirty="0" smtClean="0">
                <a:latin typeface="華康POP1體W5" pitchFamily="81" charset="-120"/>
                <a:ea typeface="華康POP1體W5" pitchFamily="81" charset="-120"/>
              </a:rPr>
              <a:t>吳</a:t>
            </a:r>
            <a:r>
              <a:rPr lang="zh-TW" altLang="en-US" sz="4800" dirty="0" smtClean="0">
                <a:latin typeface="華康POP1體W5" pitchFamily="81" charset="-120"/>
                <a:ea typeface="華康POP1體W5" pitchFamily="81" charset="-120"/>
              </a:rPr>
              <a:t>晟</a:t>
            </a:r>
            <a:endParaRPr lang="zh-TW" altLang="en-US" sz="4800" dirty="0">
              <a:latin typeface="華康POP1體W5" pitchFamily="81" charset="-120"/>
              <a:ea typeface="華康POP1體W5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4414"/>
            <a:ext cx="9149892" cy="685358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心得</a:t>
            </a:r>
            <a:endParaRPr lang="zh-TW" altLang="en-US" dirty="0">
              <a:latin typeface="華康POP1體W5" pitchFamily="81" charset="-120"/>
              <a:ea typeface="華康POP1體W5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		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</a:t>
            </a:r>
            <a:r>
              <a:rPr lang="zh-TW" altLang="en-US" sz="3600" dirty="0" smtClean="0">
                <a:latin typeface="華康POP1體W5" pitchFamily="81" charset="-120"/>
                <a:ea typeface="華康POP1體W5" pitchFamily="81" charset="-120"/>
              </a:rPr>
              <a:t>我們</a:t>
            </a:r>
            <a:r>
              <a:rPr lang="zh-TW" altLang="en-US" sz="3600" dirty="0" smtClean="0">
                <a:latin typeface="華康POP1體W5" pitchFamily="81" charset="-120"/>
                <a:ea typeface="華康POP1體W5" pitchFamily="81" charset="-120"/>
              </a:rPr>
              <a:t>要珍惜身邊的所有事物，不能因為不需要而去忽略它，因為世界上還有很多地方，比我們更落後而沒有食物可以吃；而我們卻如此浪費、糟蹋食物，不懂得珍惜，而在我們地球的另一邊，卻還有許多人受苦、餓肚子，有一天我們也可能變成這樣，你說，到時候我們該怎麼辦呢？</a:t>
            </a:r>
            <a:endParaRPr lang="zh-TW" altLang="en-US" sz="3600" dirty="0">
              <a:latin typeface="華康POP1體W5" pitchFamily="81" charset="-120"/>
              <a:ea typeface="華康POP1體W5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4414"/>
            <a:ext cx="9149892" cy="685358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西北雨的差別</a:t>
            </a:r>
            <a:endParaRPr lang="zh-TW" altLang="en-US" dirty="0">
              <a:latin typeface="華康POP1體W5" pitchFamily="81" charset="-120"/>
              <a:ea typeface="華康POP1體W5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    作家陳冠學也曾描寫西北雨的情勢，但和本文作者不大相同。</a:t>
            </a:r>
            <a:endParaRPr lang="en-US" altLang="zh-TW" dirty="0" smtClean="0">
              <a:latin typeface="華康POP1體W5" pitchFamily="81" charset="-120"/>
              <a:ea typeface="華康POP1體W5" pitchFamily="81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    比如：吳晟敘述西北雨「一道一道金閃閃的閃電」、「米粒大的雨，隨之傾盆而下」而陳冠學描寫西北雨的情形是「只覺得滿天無數黑怪，張牙舞爪，盡向地面攫來」、「可名為惡魔與妖巫之出世」由此可看出吳晟寫得較為屬實、平淡，也較無裝飾；而陳冠學描寫得較戲劇化且生動。不同的作家有不同的描寫方式，自然也會帶給我們不一樣的感受，而作者吳晟及作家陳冠學就是很好的例子。</a:t>
            </a:r>
            <a:endParaRPr lang="zh-TW" altLang="en-US" dirty="0">
              <a:latin typeface="華康POP1體W5" pitchFamily="81" charset="-120"/>
              <a:ea typeface="華康POP1體W5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CATFA6F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4853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作者介紹</a:t>
            </a:r>
            <a:endParaRPr lang="zh-TW" altLang="en-US" dirty="0">
              <a:latin typeface="華康POP1體W7(P)" pitchFamily="82" charset="-120"/>
              <a:ea typeface="華康POP1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   </a:t>
            </a:r>
            <a:r>
              <a:rPr lang="zh-TW" altLang="en-US" sz="2600" dirty="0" smtClean="0">
                <a:latin typeface="華康POP1體W5" pitchFamily="81" charset="-120"/>
                <a:ea typeface="華康POP1體W5" pitchFamily="81" charset="-120"/>
              </a:rPr>
              <a:t> 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吳晟（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1944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年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9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月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8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日－），</a:t>
            </a:r>
            <a:r>
              <a:rPr lang="zh-TW" altLang="en-US" b="1" u="sng" dirty="0" smtClean="0">
                <a:solidFill>
                  <a:srgbClr val="3A41CA"/>
                </a:solidFill>
                <a:latin typeface="華康POP1體W5" pitchFamily="81" charset="-120"/>
                <a:ea typeface="華康POP1體W5" pitchFamily="81" charset="-120"/>
              </a:rPr>
              <a:t>本名吳勝雄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，台灣彰化縣溪州鄉圳寮村人。台灣鄉土作家，創作以</a:t>
            </a:r>
            <a:r>
              <a:rPr lang="zh-TW" altLang="en-US" b="1" u="sng" dirty="0" smtClean="0">
                <a:solidFill>
                  <a:srgbClr val="3A41CA"/>
                </a:solidFill>
                <a:latin typeface="華康POP1體W5" pitchFamily="81" charset="-120"/>
                <a:ea typeface="華康POP1體W5" pitchFamily="81" charset="-120"/>
              </a:rPr>
              <a:t>新詩為主，散文為輔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。寫作之餘亦從事農事。 筆名吳晟取自本名，屏東農業專科學校（現已改制為國立屏東科技大學）畢業後，曾任溪州國中生物科教師，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1995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年已退休。 寫作之外，兼任靜宜大學中國文學系講師。</a:t>
            </a:r>
            <a:r>
              <a:rPr lang="zh-TW" altLang="en-US" b="1" u="sng" dirty="0" smtClean="0">
                <a:solidFill>
                  <a:srgbClr val="3A41CA"/>
                </a:solidFill>
                <a:latin typeface="華康POP1體W5" pitchFamily="81" charset="-120"/>
                <a:ea typeface="華康POP1體W5" pitchFamily="81" charset="-120"/>
              </a:rPr>
              <a:t>「寫台灣人、敘台灣事、繪台灣景、抒台灣情」是吳晟的創作主張。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他的作品都是從生活體驗中醞釀出來，情境動人，包含深刻的哲理。</a:t>
            </a:r>
            <a:endParaRPr lang="zh-TW" altLang="en-US" dirty="0">
              <a:latin typeface="華康POP1體W5" pitchFamily="81" charset="-120"/>
              <a:ea typeface="華康POP1體W5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crb4_0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286776" cy="680263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latin typeface="華康POP1體W7(P)" pitchFamily="82" charset="-120"/>
                <a:ea typeface="華康POP1體W7(P)" pitchFamily="82" charset="-120"/>
              </a:rPr>
              <a:t>問題討論</a:t>
            </a:r>
            <a:endParaRPr lang="zh-TW" altLang="en-US" b="1" dirty="0">
              <a:latin typeface="華康POP1體W7(P)" pitchFamily="82" charset="-120"/>
              <a:ea typeface="華康POP1體W7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4414" y="2143115"/>
            <a:ext cx="6929486" cy="421484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TW" altLang="en-US" b="1" dirty="0" smtClean="0">
                <a:latin typeface="華康POP1體W7(P)" pitchFamily="82" charset="-120"/>
                <a:ea typeface="華康POP1體W7(P)" pitchFamily="82" charset="-120"/>
              </a:rPr>
              <a:t>他媽媽為什麼下雨了還不回去</a:t>
            </a:r>
            <a:r>
              <a:rPr lang="en-US" altLang="zh-TW" b="1" dirty="0" smtClean="0">
                <a:latin typeface="華康POP1體W7(P)" pitchFamily="82" charset="-120"/>
                <a:ea typeface="華康POP1體W7(P)" pitchFamily="82" charset="-120"/>
              </a:rPr>
              <a:t>?</a:t>
            </a:r>
          </a:p>
          <a:p>
            <a:pPr marL="514350" indent="-514350">
              <a:buAutoNum type="arabicPeriod"/>
            </a:pPr>
            <a:endParaRPr lang="en-US" altLang="zh-TW" b="1" dirty="0" smtClean="0">
              <a:latin typeface="華康POP1體W7(P)" pitchFamily="82" charset="-120"/>
              <a:ea typeface="華康POP1體W7(P)" pitchFamily="82" charset="-120"/>
            </a:endParaRPr>
          </a:p>
          <a:p>
            <a:pPr marL="514350" indent="-514350">
              <a:buAutoNum type="arabicPeriod"/>
            </a:pPr>
            <a:endParaRPr lang="en-US" altLang="zh-TW" b="1" dirty="0" smtClean="0">
              <a:latin typeface="華康POP1體W7(P)" pitchFamily="82" charset="-120"/>
              <a:ea typeface="華康POP1體W7(P)" pitchFamily="82" charset="-120"/>
            </a:endParaRPr>
          </a:p>
          <a:p>
            <a:pPr marL="514350" indent="-514350">
              <a:buAutoNum type="arabicPeriod"/>
            </a:pPr>
            <a:endParaRPr lang="en-US" altLang="zh-TW" b="1" dirty="0" smtClean="0">
              <a:latin typeface="華康POP1體W7(P)" pitchFamily="82" charset="-120"/>
              <a:ea typeface="華康POP1體W7(P)" pitchFamily="82" charset="-120"/>
            </a:endParaRPr>
          </a:p>
          <a:p>
            <a:pPr marL="514350" indent="-514350">
              <a:buAutoNum type="arabicPeriod"/>
            </a:pPr>
            <a:r>
              <a:rPr lang="zh-TW" altLang="en-US" b="1" dirty="0" smtClean="0">
                <a:latin typeface="華康POP1體W7(P)" pitchFamily="82" charset="-120"/>
                <a:ea typeface="華康POP1體W7(P)" pitchFamily="82" charset="-120"/>
              </a:rPr>
              <a:t>文章中哪裡描寫到西北雨的景象</a:t>
            </a:r>
            <a:r>
              <a:rPr lang="en-US" altLang="zh-TW" b="1" dirty="0" smtClean="0">
                <a:latin typeface="華康POP1體W7(P)" pitchFamily="82" charset="-120"/>
                <a:ea typeface="華康POP1體W7(P)" pitchFamily="82" charset="-120"/>
              </a:rPr>
              <a:t>?</a:t>
            </a:r>
            <a:endParaRPr lang="zh-TW" altLang="en-US" b="1" dirty="0">
              <a:latin typeface="華康POP1體W7(P)" pitchFamily="82" charset="-120"/>
              <a:ea typeface="華康POP1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crb4_0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358214" cy="686127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2214554"/>
            <a:ext cx="8229600" cy="1654164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latin typeface="華康POP1體W7(P)" pitchFamily="82" charset="-120"/>
                <a:ea typeface="華康POP1體W7(P)" pitchFamily="82" charset="-120"/>
              </a:rPr>
              <a:t>戲劇欣賞</a:t>
            </a:r>
            <a:endParaRPr lang="zh-TW" altLang="en-US" sz="6000" dirty="0">
              <a:latin typeface="華康POP1體W7(P)" pitchFamily="82" charset="-120"/>
              <a:ea typeface="華康POP1體W7(P)" pitchFamily="82" charset="-120"/>
            </a:endParaRPr>
          </a:p>
        </p:txBody>
      </p:sp>
      <p:pic>
        <p:nvPicPr>
          <p:cNvPr id="4" name="圖片 3" descr="185598802_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91312" y="4405312"/>
            <a:ext cx="2452688" cy="2452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crb4_0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6127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2857496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hlinkClick r:id="rId4"/>
              </a:rPr>
              <a:t>影片欣賞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4a75af73d6e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007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4414"/>
            <a:ext cx="9149892" cy="6853586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4348" y="357166"/>
            <a:ext cx="8229600" cy="576899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大綱</a:t>
            </a:r>
            <a:endParaRPr lang="en-US" altLang="zh-TW" sz="3600" dirty="0" smtClean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endParaRPr lang="en-US" altLang="zh-TW" sz="2400" dirty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r>
              <a:rPr lang="en-US" altLang="zh-TW" sz="3600" dirty="0" smtClean="0">
                <a:latin typeface="華康POP1體W7(P)" pitchFamily="82" charset="-120"/>
                <a:ea typeface="華康POP1體W7(P)" pitchFamily="82" charset="-120"/>
              </a:rPr>
              <a:t>1.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成員介紹     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    </a:t>
            </a:r>
            <a:r>
              <a:rPr lang="en-US" altLang="zh-TW" sz="3600" dirty="0" smtClean="0">
                <a:latin typeface="華康POP1體W7(P)" pitchFamily="82" charset="-120"/>
                <a:ea typeface="華康POP1體W7(P)" pitchFamily="82" charset="-120"/>
              </a:rPr>
              <a:t>5.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作者介紹</a:t>
            </a:r>
            <a:endParaRPr lang="en-US" altLang="zh-TW" sz="3600" dirty="0" smtClean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endParaRPr lang="en-US" altLang="zh-TW" sz="2400" dirty="0" smtClean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r>
              <a:rPr lang="en-US" altLang="zh-TW" sz="3600" dirty="0" smtClean="0">
                <a:latin typeface="華康POP1體W7(P)" pitchFamily="82" charset="-120"/>
                <a:ea typeface="華康POP1體W7(P)" pitchFamily="82" charset="-120"/>
              </a:rPr>
              <a:t>2.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文章朗讀        </a:t>
            </a:r>
            <a:r>
              <a:rPr lang="en-US" altLang="zh-TW" sz="3600" dirty="0" smtClean="0">
                <a:latin typeface="華康POP1體W7(P)" pitchFamily="82" charset="-120"/>
                <a:ea typeface="華康POP1體W7(P)" pitchFamily="82" charset="-120"/>
              </a:rPr>
              <a:t>6.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問題討論</a:t>
            </a:r>
            <a:endParaRPr lang="en-US" altLang="zh-TW" sz="3600" dirty="0" smtClean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endParaRPr lang="en-US" altLang="zh-TW" sz="2400" dirty="0" smtClean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r>
              <a:rPr lang="en-US" altLang="zh-TW" sz="3600" dirty="0" smtClean="0">
                <a:latin typeface="華康POP1體W7(P)" pitchFamily="82" charset="-120"/>
                <a:ea typeface="華康POP1體W7(P)" pitchFamily="82" charset="-120"/>
              </a:rPr>
              <a:t>3.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心得摘要        </a:t>
            </a:r>
            <a:r>
              <a:rPr lang="en-US" altLang="zh-TW" sz="3600" dirty="0" smtClean="0">
                <a:latin typeface="華康POP1體W7(P)" pitchFamily="82" charset="-120"/>
                <a:ea typeface="華康POP1體W7(P)" pitchFamily="82" charset="-120"/>
              </a:rPr>
              <a:t>7.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戲劇表演</a:t>
            </a:r>
            <a:endParaRPr lang="en-US" altLang="zh-TW" sz="3600" dirty="0" smtClean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endParaRPr lang="en-US" altLang="zh-TW" sz="2400" dirty="0" smtClean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r>
              <a:rPr lang="en-US" altLang="zh-TW" sz="3600" dirty="0" smtClean="0">
                <a:latin typeface="華康POP1體W7(P)" pitchFamily="82" charset="-120"/>
                <a:ea typeface="華康POP1體W7(P)" pitchFamily="82" charset="-120"/>
              </a:rPr>
              <a:t>4.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比較差別        </a:t>
            </a:r>
            <a:r>
              <a:rPr lang="en-US" altLang="zh-TW" sz="3600" dirty="0" smtClean="0">
                <a:latin typeface="華康POP1體W7(P)" pitchFamily="82" charset="-120"/>
                <a:ea typeface="華康POP1體W7(P)" pitchFamily="82" charset="-120"/>
              </a:rPr>
              <a:t>8.</a:t>
            </a:r>
            <a:r>
              <a:rPr lang="zh-TW" altLang="en-US" sz="3600" dirty="0" smtClean="0">
                <a:latin typeface="華康POP1體W7(P)" pitchFamily="82" charset="-120"/>
                <a:ea typeface="華康POP1體W7(P)" pitchFamily="82" charset="-120"/>
              </a:rPr>
              <a:t>影片欣賞</a:t>
            </a:r>
            <a:endParaRPr lang="en-US" altLang="zh-TW" sz="3600" dirty="0" smtClean="0">
              <a:latin typeface="華康POP1體W7(P)" pitchFamily="82" charset="-120"/>
              <a:ea typeface="華康POP1體W7(P)" pitchFamily="82" charset="-120"/>
            </a:endParaRPr>
          </a:p>
          <a:p>
            <a:pPr algn="ctr">
              <a:buNone/>
            </a:pPr>
            <a:endParaRPr lang="en-US" altLang="zh-TW" dirty="0" smtClean="0"/>
          </a:p>
        </p:txBody>
      </p:sp>
      <p:pic>
        <p:nvPicPr>
          <p:cNvPr id="4" name="圖片 3" descr="g05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831301"/>
            <a:ext cx="2000264" cy="20266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14"/>
            <a:ext cx="9149892" cy="685358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成員介紹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2976" y="1714488"/>
            <a:ext cx="7186634" cy="44291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PPT</a:t>
            </a:r>
            <a:r>
              <a:rPr lang="zh-TW" altLang="en-US" sz="2200" dirty="0" smtClean="0">
                <a:latin typeface="華康POP1體W5" pitchFamily="81" charset="-120"/>
                <a:ea typeface="華康POP1體W5" pitchFamily="81" charset="-120"/>
              </a:rPr>
              <a:t> 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:</a:t>
            </a:r>
            <a:r>
              <a:rPr lang="zh-TW" altLang="en-US" sz="3600" dirty="0" smtClean="0">
                <a:latin typeface="華康POP1體W5" pitchFamily="81" charset="-120"/>
                <a:ea typeface="華康POP1體W5" pitchFamily="81" charset="-120"/>
              </a:rPr>
              <a:t> 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孟璇</a:t>
            </a:r>
            <a:endParaRPr lang="en-US" altLang="zh-TW" dirty="0" smtClean="0">
              <a:latin typeface="華康POP1體W5" pitchFamily="81" charset="-120"/>
              <a:ea typeface="華康POP1體W5" pitchFamily="81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朗讀 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: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毓羚、宗億、雅雯</a:t>
            </a:r>
            <a:endParaRPr lang="en-US" altLang="zh-TW" dirty="0" smtClean="0">
              <a:latin typeface="華康POP1體W5" pitchFamily="81" charset="-120"/>
              <a:ea typeface="華康POP1體W5" pitchFamily="81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主持 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: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威仁、紫鈴</a:t>
            </a:r>
            <a:endParaRPr lang="en-US" altLang="zh-TW" dirty="0" smtClean="0">
              <a:latin typeface="華康POP1體W5" pitchFamily="81" charset="-120"/>
              <a:ea typeface="華康POP1體W5" pitchFamily="81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心得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&amp;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摘要 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: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詠晟、哲偉</a:t>
            </a:r>
            <a:endParaRPr lang="en-US" altLang="zh-TW" sz="2800" dirty="0" smtClean="0">
              <a:latin typeface="華康POP1體W5" pitchFamily="81" charset="-120"/>
              <a:ea typeface="華康POP1體W5" pitchFamily="81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西北雨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&amp;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作者介紹 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: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冠誌、筑茵</a:t>
            </a:r>
            <a:endParaRPr lang="en-US" altLang="zh-TW" dirty="0" smtClean="0">
              <a:latin typeface="華康POP1體W5" pitchFamily="81" charset="-120"/>
              <a:ea typeface="華康POP1體W5" pitchFamily="81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演員 </a:t>
            </a: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: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云瑄、源宏、宗彥、嘉樂、燕淑</a:t>
            </a:r>
            <a:endParaRPr lang="en-US" altLang="zh-TW" dirty="0" smtClean="0">
              <a:latin typeface="華康POP1體W5" pitchFamily="81" charset="-120"/>
              <a:ea typeface="華康POP1體W5" pitchFamily="81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　　   宜雯、尚恩、嘉毓、筑茵</a:t>
            </a:r>
            <a:endParaRPr lang="en-US" altLang="zh-TW" dirty="0" smtClean="0">
              <a:latin typeface="華康POP1體W5" pitchFamily="81" charset="-120"/>
              <a:ea typeface="華康POP1體W5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imagesCA8BD2H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747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文章</a:t>
            </a:r>
            <a:endParaRPr lang="zh-TW" altLang="en-US" dirty="0">
              <a:latin typeface="華康POP1體W5" pitchFamily="81" charset="-120"/>
              <a:ea typeface="華康POP1體W5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  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每年夏季，正是陣雨│俗稱西北雨最頻繁的季節；也正是吾鄉收割、犁田、插秧，一項緊接一項的農忙時期。尤其是在午後，天色更令人難以預料，說變就變，而天色一變，不一會兒，往往立即雷電交加，米粒大的雨，隨之傾盆而下，吾鄉在田野勤苦工作的人們，因無處躲避慘遭雷殛的事件，時有所聞。</a:t>
            </a:r>
            <a:endParaRPr lang="zh-TW" altLang="en-US" dirty="0">
              <a:latin typeface="華康POP1體W5" pitchFamily="81" charset="-120"/>
              <a:ea typeface="華康POP1體W5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CA8BD2H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747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      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整個暑假，常跟隨母親到田裡，每當遇上這種時候，無論正在做甚麼工作，我總是急於趕回家，而母親總是堅持要把工作做到告一段落，以免損失農作物，或誤了農作期，常在雷電交加下，淋著雨回來。</a:t>
            </a:r>
            <a:endParaRPr lang="en-US" altLang="zh-TW" dirty="0" smtClean="0">
              <a:latin typeface="華康POP1體W7(P)" pitchFamily="82" charset="-120"/>
              <a:ea typeface="華康POP1體W7(P)" pitchFamily="82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       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若是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正在曬稻穀，天色一變，家家戶戶曬穀場上，大大小小都急急惶惶出動搶收，唯恐搶收不及，穀子被雨淋溼，以致發了霉，發了芽，那就難以出售，損失慘重了。那一幅景象，真似古代驚心動魄的競技場。</a:t>
            </a:r>
            <a:endParaRPr lang="zh-TW" altLang="en-US" dirty="0">
              <a:latin typeface="華康POP1體W7(P)" pitchFamily="82" charset="-120"/>
              <a:ea typeface="華康POP1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CA8BD2H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747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4118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    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 </a:t>
            </a:r>
            <a:r>
              <a:rPr lang="zh-TW" altLang="en-US" sz="1600" dirty="0" smtClean="0">
                <a:latin typeface="華康POP1體W7(P)" pitchFamily="82" charset="-120"/>
                <a:ea typeface="華康POP1體W7(P)" pitchFamily="82" charset="-120"/>
              </a:rPr>
              <a:t>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這天下午，烏雲又突然密佈，晴朗朗的天空，一下子陰黯下起來，一道一道金閃閃的閃電，怒叫著的雷聲，由遠方逐漸逼近。耀目的閃電，閃得我心驚膽惶，轟隆隆的雷聲，震得我不知所措，母親卻還沒有收工的意思，忍不住向母親提議：快回去吧，剩下的工作明天再來做吧！</a:t>
            </a:r>
            <a:endParaRPr lang="en-US" altLang="zh-TW" dirty="0" smtClean="0">
              <a:latin typeface="華康POP1體W7(P)" pitchFamily="82" charset="-120"/>
              <a:ea typeface="華康POP1體W7(P)" pitchFamily="82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   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  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母親抬起頭，望了望隔壁田還在趕著犁田的農友，望了望天色，平靜的說：不必急，雨還不會下那麼快。而後彎下腰，繼續一鋤一鋤鋤著種在田邊的這一列番薯，我也只好繼續跟著撿拾。</a:t>
            </a:r>
            <a:endParaRPr lang="zh-TW" altLang="en-US" dirty="0">
              <a:latin typeface="華康POP1體W7(P)" pitchFamily="82" charset="-120"/>
              <a:ea typeface="華康POP1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CA8BD2H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747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       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為了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供給養豬的飼料，上一季，母親將靠近排水溝的這一列田邊，特別留下來改種番薯，於今番薯已長成，插秧期又到了，母親急於掘收完，以便趕得上插秧，然而，眼看豪雨即將隨著雷電傾盆而下，我實在惶急不堪。</a:t>
            </a:r>
            <a:endParaRPr lang="en-US" altLang="zh-TW" dirty="0" smtClean="0">
              <a:latin typeface="華康POP1體W7(P)" pitchFamily="82" charset="-120"/>
              <a:ea typeface="華康POP1體W7(P)" pitchFamily="82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        </a:t>
            </a:r>
            <a:r>
              <a:rPr lang="zh-TW" altLang="en-US" sz="1600" dirty="0" smtClean="0">
                <a:latin typeface="華康POP1體W7(P)" pitchFamily="82" charset="-120"/>
                <a:ea typeface="華康POP1體W7(P)" pitchFamily="82" charset="-120"/>
              </a:rPr>
              <a:t> </a:t>
            </a:r>
            <a:r>
              <a:rPr lang="zh-TW" altLang="en-US" dirty="0" smtClean="0">
                <a:latin typeface="華康POP1體W7(P)" pitchFamily="82" charset="-120"/>
                <a:ea typeface="華康POP1體W7(P)" pitchFamily="82" charset="-120"/>
              </a:rPr>
              <a:t>閃電已更逼近，經我再三催促，母親終於說：你先回去吧！我把番薯收拾好了就挑回去。</a:t>
            </a:r>
            <a:endParaRPr lang="zh-TW" altLang="en-US" dirty="0">
              <a:latin typeface="華康POP1體W7(P)" pitchFamily="82" charset="-120"/>
              <a:ea typeface="華康POP1體W7(P)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CA8BD2H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747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 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</a:t>
            </a:r>
            <a:r>
              <a:rPr lang="zh-TW" altLang="en-US" sz="1600" dirty="0" smtClean="0">
                <a:latin typeface="華康POP1體W5" pitchFamily="81" charset="-120"/>
                <a:ea typeface="華康POP1體W5" pitchFamily="81" charset="-120"/>
              </a:rPr>
              <a:t> 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我不禁在心裡吶喊著：一百斤番薯才值幾十塊錢？這幾擔番薯才有多少斤？費了這麼大力氣，這麼多功夫，到底值多少？母親啊！您為甚麼不會算一算？為甚麼這樣珍惜？</a:t>
            </a:r>
            <a:endParaRPr lang="en-US" altLang="zh-TW" dirty="0" smtClean="0">
              <a:latin typeface="華康POP1體W5" pitchFamily="81" charset="-120"/>
              <a:ea typeface="華康POP1體W5" pitchFamily="81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   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但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我怎麼敢說出來？母親平時常訓誡我們不可作賤農作物，母親珍惜的，原不是可以計算的價值，而是辛苦流下的汗水，而是可親可感的作物啊！</a:t>
            </a:r>
            <a:endParaRPr lang="zh-TW" altLang="en-US" dirty="0">
              <a:latin typeface="華康POP1體W5" pitchFamily="81" charset="-120"/>
              <a:ea typeface="華康POP1體W5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4414"/>
            <a:ext cx="9149892" cy="685358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摘要</a:t>
            </a:r>
            <a:endParaRPr lang="zh-TW" altLang="en-US" dirty="0">
              <a:latin typeface="華康POP1體W5" pitchFamily="81" charset="-120"/>
              <a:ea typeface="華康POP1體W5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357298"/>
            <a:ext cx="8429684" cy="500066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zh-TW" dirty="0" smtClean="0">
                <a:latin typeface="華康POP1體W5" pitchFamily="81" charset="-120"/>
                <a:ea typeface="華康POP1體W5" pitchFamily="81" charset="-120"/>
              </a:rPr>
              <a:t>		</a:t>
            </a:r>
            <a:r>
              <a:rPr lang="zh-TW" altLang="en-US" dirty="0" smtClean="0">
                <a:latin typeface="華康POP1體W5" pitchFamily="81" charset="-120"/>
                <a:ea typeface="華康POP1體W5" pitchFamily="81" charset="-120"/>
              </a:rPr>
              <a:t>  </a:t>
            </a:r>
            <a:r>
              <a:rPr lang="zh-TW" altLang="en-US" sz="6700" dirty="0" smtClean="0">
                <a:latin typeface="華康POP1體W5" pitchFamily="81" charset="-120"/>
                <a:ea typeface="華康POP1體W5" pitchFamily="81" charset="-120"/>
              </a:rPr>
              <a:t>每年</a:t>
            </a:r>
            <a:r>
              <a:rPr lang="zh-TW" altLang="en-US" sz="6700" dirty="0" smtClean="0">
                <a:latin typeface="華康POP1體W5" pitchFamily="81" charset="-120"/>
                <a:ea typeface="華康POP1體W5" pitchFamily="81" charset="-120"/>
              </a:rPr>
              <a:t>夏季是西北雨最頻繁的季節，也是農忙時期。尤其是在午後，不一會兒，米粒大的雨，隨之傾盆而下，在田野工作的人們，  無處躲避慘遭雷殛的事也時有所聞。若是正在曬稻穀，天色一變，所有人都急急忙忙出動搶收。下午時，烏雲密布了，作者提議回家，可是作者母親沒有收工的意思 。作者母親說：「你先回去吧！」作者不禁在心裡吶喊，花了這麼多的功夫，到底值多少？為什麼這樣珍惜？原來母親珍惜的，不是可以計算的價值，是辛苦流下的汗水，是可親可感的作物！</a:t>
            </a:r>
            <a:endParaRPr lang="zh-TW" altLang="en-US" sz="6700" dirty="0">
              <a:latin typeface="華康POP1體W5" pitchFamily="81" charset="-120"/>
              <a:ea typeface="華康POP1體W5" pitchFamily="81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964</Words>
  <Application>Microsoft Office PowerPoint</Application>
  <PresentationFormat>如螢幕大小 (4:3)</PresentationFormat>
  <Paragraphs>46</Paragraphs>
  <Slides>16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八年一班  珍惜                        吳晟</vt:lpstr>
      <vt:lpstr>投影片 2</vt:lpstr>
      <vt:lpstr>成員介紹</vt:lpstr>
      <vt:lpstr>文章</vt:lpstr>
      <vt:lpstr>投影片 5</vt:lpstr>
      <vt:lpstr>投影片 6</vt:lpstr>
      <vt:lpstr>投影片 7</vt:lpstr>
      <vt:lpstr>投影片 8</vt:lpstr>
      <vt:lpstr>摘要</vt:lpstr>
      <vt:lpstr>心得</vt:lpstr>
      <vt:lpstr>西北雨的差別</vt:lpstr>
      <vt:lpstr>作者介紹</vt:lpstr>
      <vt:lpstr>問題討論</vt:lpstr>
      <vt:lpstr>戲劇欣賞</vt:lpstr>
      <vt:lpstr>影片欣賞</vt:lpstr>
      <vt:lpstr>投影片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八年一班  珍惜                    吳晟</dc:title>
  <dc:creator>Win7User</dc:creator>
  <cp:lastModifiedBy>asus</cp:lastModifiedBy>
  <cp:revision>56</cp:revision>
  <dcterms:created xsi:type="dcterms:W3CDTF">2015-03-05T04:52:47Z</dcterms:created>
  <dcterms:modified xsi:type="dcterms:W3CDTF">2015-03-12T00:23:09Z</dcterms:modified>
</cp:coreProperties>
</file>