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1" r:id="rId3"/>
    <p:sldId id="257" r:id="rId4"/>
    <p:sldId id="260" r:id="rId5"/>
    <p:sldId id="258" r:id="rId6"/>
    <p:sldId id="273" r:id="rId7"/>
    <p:sldId id="271" r:id="rId8"/>
    <p:sldId id="272" r:id="rId9"/>
    <p:sldId id="263" r:id="rId10"/>
    <p:sldId id="264" r:id="rId11"/>
    <p:sldId id="270" r:id="rId12"/>
    <p:sldId id="274" r:id="rId13"/>
    <p:sldId id="275" r:id="rId14"/>
    <p:sldId id="276" r:id="rId15"/>
    <p:sldId id="269" r:id="rId16"/>
    <p:sldId id="267" r:id="rId17"/>
    <p:sldId id="268" r:id="rId1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2A098"/>
    <a:srgbClr val="57257D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64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6004B02-006F-439C-BF04-47CFBC0B42B3}" type="datetimeFigureOut">
              <a:rPr lang="zh-TW" altLang="en-US" smtClean="0"/>
              <a:pPr/>
              <a:t>2014/11/12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10" name="矩形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矩形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矩形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直線接點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直線接點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矩形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橢圓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橢圓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橢圓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A2DA059-3C42-4BD0-9484-0D42F31C9BC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04B02-006F-439C-BF04-47CFBC0B42B3}" type="datetimeFigureOut">
              <a:rPr lang="zh-TW" altLang="en-US" smtClean="0"/>
              <a:pPr/>
              <a:t>2014/11/12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DA059-3C42-4BD0-9484-0D42F31C9BC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04B02-006F-439C-BF04-47CFBC0B42B3}" type="datetimeFigureOut">
              <a:rPr lang="zh-TW" altLang="en-US" smtClean="0"/>
              <a:pPr/>
              <a:t>2014/11/12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DA059-3C42-4BD0-9484-0D42F31C9BC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6004B02-006F-439C-BF04-47CFBC0B42B3}" type="datetimeFigureOut">
              <a:rPr lang="zh-TW" altLang="en-US" smtClean="0"/>
              <a:pPr/>
              <a:t>2014/11/12</a:t>
            </a:fld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A2DA059-3C42-4BD0-9484-0D42F31C9BCD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6004B02-006F-439C-BF04-47CFBC0B42B3}" type="datetimeFigureOut">
              <a:rPr lang="zh-TW" altLang="en-US" smtClean="0"/>
              <a:pPr/>
              <a:t>2014/11/12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9" name="矩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線接點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直線接點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矩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橢圓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橢圓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橢圓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線接點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A2DA059-3C42-4BD0-9484-0D42F31C9BC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04B02-006F-439C-BF04-47CFBC0B42B3}" type="datetimeFigureOut">
              <a:rPr lang="zh-TW" altLang="en-US" smtClean="0"/>
              <a:pPr/>
              <a:t>2014/11/12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DA059-3C42-4BD0-9484-0D42F31C9BCD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04B02-006F-439C-BF04-47CFBC0B42B3}" type="datetimeFigureOut">
              <a:rPr lang="zh-TW" altLang="en-US" smtClean="0"/>
              <a:pPr/>
              <a:t>2014/11/12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DA059-3C42-4BD0-9484-0D42F31C9BCD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2" name="文字版面配置區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4" name="文字版面配置區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6004B02-006F-439C-BF04-47CFBC0B42B3}" type="datetimeFigureOut">
              <a:rPr lang="zh-TW" altLang="en-US" smtClean="0"/>
              <a:pPr/>
              <a:t>2014/11/12</a:t>
            </a:fld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A2DA059-3C42-4BD0-9484-0D42F31C9BCD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04B02-006F-439C-BF04-47CFBC0B42B3}" type="datetimeFigureOut">
              <a:rPr lang="zh-TW" altLang="en-US" smtClean="0"/>
              <a:pPr/>
              <a:t>2014/11/12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DA059-3C42-4BD0-9484-0D42F31C9BC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內容版面配置區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1" name="日期版面配置區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6004B02-006F-439C-BF04-47CFBC0B42B3}" type="datetimeFigureOut">
              <a:rPr lang="zh-TW" altLang="en-US" smtClean="0"/>
              <a:pPr/>
              <a:t>2014/11/12</a:t>
            </a:fld>
            <a:endParaRPr lang="zh-TW" altLang="en-US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A2DA059-3C42-4BD0-9484-0D42F31C9BCD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3" name="頁尾版面配置區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橢圓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線接點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直線接點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期版面配置區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6004B02-006F-439C-BF04-47CFBC0B42B3}" type="datetimeFigureOut">
              <a:rPr lang="zh-TW" altLang="en-US" smtClean="0"/>
              <a:pPr/>
              <a:t>2014/11/12</a:t>
            </a:fld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A2DA059-3C42-4BD0-9484-0D42F31C9BCD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1" name="頁尾版面配置區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6004B02-006F-439C-BF04-47CFBC0B42B3}" type="datetimeFigureOut">
              <a:rPr lang="zh-TW" altLang="en-US" smtClean="0"/>
              <a:pPr/>
              <a:t>2014/11/12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橢圓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A2DA059-3C42-4BD0-9484-0D42F31C9BC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&#38661;&#29790;__&#59361;&#59301;-15_&#62813;&#20043;_&#59674;__&#25287;&#59163;__&#25777;&#21957;&#714;_&#61716;_.mp4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85720" y="642918"/>
            <a:ext cx="8501122" cy="1214446"/>
          </a:xfrm>
        </p:spPr>
        <p:txBody>
          <a:bodyPr>
            <a:noAutofit/>
          </a:bodyPr>
          <a:lstStyle/>
          <a:p>
            <a:r>
              <a:rPr lang="zh-TW" altLang="en-US" sz="6000" dirty="0" smtClean="0">
                <a:latin typeface="華康采風體W3" pitchFamily="65" charset="-120"/>
                <a:ea typeface="華康采風體W3" pitchFamily="65" charset="-120"/>
              </a:rPr>
              <a:t>  </a:t>
            </a:r>
            <a:r>
              <a:rPr lang="zh-TW" altLang="en-US" sz="8000" dirty="0" smtClean="0">
                <a:solidFill>
                  <a:schemeClr val="tx1"/>
                </a:solidFill>
                <a:latin typeface="華康采風體W3" pitchFamily="65" charset="-120"/>
                <a:ea typeface="華康采風體W3" pitchFamily="65" charset="-120"/>
              </a:rPr>
              <a:t>蜉蝣過客 </a:t>
            </a:r>
            <a:r>
              <a:rPr lang="zh-TW" altLang="en-US" sz="4000" dirty="0" smtClean="0">
                <a:solidFill>
                  <a:schemeClr val="tx1"/>
                </a:solidFill>
                <a:latin typeface="華康采風體W3" pitchFamily="65" charset="-120"/>
                <a:ea typeface="華康采風體W3" pitchFamily="65" charset="-120"/>
              </a:rPr>
              <a:t>黃碧端</a:t>
            </a:r>
            <a:endParaRPr lang="zh-TW" altLang="en-US" sz="4000" dirty="0">
              <a:solidFill>
                <a:schemeClr val="tx1"/>
              </a:solidFill>
              <a:latin typeface="華康采風體W3" pitchFamily="65" charset="-120"/>
              <a:ea typeface="華康采風體W3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57356" y="2500306"/>
            <a:ext cx="6172200" cy="3714776"/>
          </a:xfrm>
        </p:spPr>
        <p:txBody>
          <a:bodyPr>
            <a:normAutofit fontScale="25000" lnSpcReduction="20000"/>
          </a:bodyPr>
          <a:lstStyle/>
          <a:p>
            <a:r>
              <a:rPr lang="zh-TW" altLang="en-US" sz="144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組員</a:t>
            </a:r>
            <a:r>
              <a:rPr lang="en-US" altLang="zh-TW" sz="144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:</a:t>
            </a:r>
            <a:endParaRPr lang="en-US" altLang="zh-TW" sz="14400" b="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144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       余冠霖</a:t>
            </a:r>
            <a:endParaRPr lang="en-US" altLang="zh-TW" sz="144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144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       張崇森</a:t>
            </a:r>
            <a:endParaRPr lang="en-US" altLang="zh-TW" sz="144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144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       黃春億</a:t>
            </a:r>
            <a:endParaRPr lang="en-US" altLang="zh-TW" sz="144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144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       鄭福輝</a:t>
            </a:r>
            <a:endParaRPr lang="en-US" altLang="zh-TW" sz="144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144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       蕭舜政</a:t>
            </a:r>
            <a:endParaRPr lang="en-US" altLang="zh-TW" sz="144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144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       凃宛伶</a:t>
            </a:r>
            <a:endParaRPr lang="en-US" altLang="zh-TW" sz="144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5600" dirty="0" smtClean="0">
                <a:latin typeface="華康采風體W3" pitchFamily="65" charset="-120"/>
                <a:ea typeface="華康采風體W3" pitchFamily="65" charset="-120"/>
              </a:rPr>
              <a:t>       </a:t>
            </a:r>
            <a:endParaRPr lang="en-US" altLang="zh-TW" sz="5600" dirty="0" smtClean="0">
              <a:latin typeface="華康采風體W3" pitchFamily="65" charset="-120"/>
              <a:ea typeface="華康采風體W3" pitchFamily="65" charset="-120"/>
            </a:endParaRPr>
          </a:p>
          <a:p>
            <a:endParaRPr lang="en-US" altLang="zh-TW" sz="5600" dirty="0" smtClean="0">
              <a:latin typeface="華康采風體W3" pitchFamily="65" charset="-120"/>
              <a:ea typeface="華康采風體W3" pitchFamily="65" charset="-120"/>
            </a:endParaRPr>
          </a:p>
          <a:p>
            <a:endParaRPr lang="zh-TW" altLang="en-US" sz="5600" dirty="0">
              <a:latin typeface="華康采風體W3" pitchFamily="65" charset="-120"/>
              <a:ea typeface="華康采風體W3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quarter" idx="4294967295"/>
          </p:nvPr>
        </p:nvSpPr>
        <p:spPr>
          <a:xfrm>
            <a:off x="214282" y="285728"/>
            <a:ext cx="8643966" cy="621508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zh-TW" altLang="en-US" sz="4000" b="1" spc="300" dirty="0" smtClean="0">
                <a:latin typeface="標楷體" pitchFamily="65" charset="-120"/>
                <a:ea typeface="標楷體" pitchFamily="65" charset="-120"/>
              </a:rPr>
              <a:t>    小綠甲蟲的生命週期大約就是</a:t>
            </a:r>
            <a:endParaRPr lang="en-US" altLang="zh-TW" sz="4000" b="1" spc="3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4000" b="1" spc="300" dirty="0" smtClean="0">
                <a:latin typeface="標楷體" pitchFamily="65" charset="-120"/>
                <a:ea typeface="標楷體" pitchFamily="65" charset="-120"/>
              </a:rPr>
              <a:t>幾天而已。這些小東西是真寄蜉蝣</a:t>
            </a:r>
            <a:endParaRPr lang="en-US" altLang="zh-TW" sz="4000" b="1" spc="3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4000" b="1" spc="300" dirty="0" smtClean="0">
                <a:latin typeface="標楷體" pitchFamily="65" charset="-120"/>
                <a:ea typeface="標楷體" pitchFamily="65" charset="-120"/>
              </a:rPr>
              <a:t>於天地，想來總沒長命的。常常駐</a:t>
            </a:r>
            <a:endParaRPr lang="en-US" altLang="zh-TW" sz="4000" b="1" spc="3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4000" b="1" spc="300" dirty="0" smtClean="0">
                <a:latin typeface="標楷體" pitchFamily="65" charset="-120"/>
                <a:ea typeface="標楷體" pitchFamily="65" charset="-120"/>
              </a:rPr>
              <a:t>足在我的燈罩上的還有許多出奇漂</a:t>
            </a:r>
            <a:endParaRPr lang="en-US" altLang="zh-TW" sz="4000" b="1" spc="3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4000" b="1" spc="300" dirty="0" smtClean="0">
                <a:latin typeface="標楷體" pitchFamily="65" charset="-120"/>
                <a:ea typeface="標楷體" pitchFamily="65" charset="-120"/>
              </a:rPr>
              <a:t>亮的小飛蛾，牠們的羽翅有的金光</a:t>
            </a:r>
            <a:endParaRPr lang="en-US" altLang="zh-TW" sz="4000" b="1" spc="3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4000" b="1" spc="300" dirty="0" smtClean="0">
                <a:latin typeface="標楷體" pitchFamily="65" charset="-120"/>
                <a:ea typeface="標楷體" pitchFamily="65" charset="-120"/>
              </a:rPr>
              <a:t>閃爍，有的花紋斑斕，使人暗詫造</a:t>
            </a:r>
            <a:endParaRPr lang="en-US" altLang="zh-TW" sz="4000" b="1" spc="3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4000" b="1" spc="300" dirty="0" smtClean="0">
                <a:latin typeface="標楷體" pitchFamily="65" charset="-120"/>
                <a:ea typeface="標楷體" pitchFamily="65" charset="-120"/>
              </a:rPr>
              <a:t>物者必然是個精力無處發洩的藝術</a:t>
            </a:r>
            <a:endParaRPr lang="en-US" altLang="zh-TW" sz="4000" b="1" spc="3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4000" b="1" spc="300" dirty="0" smtClean="0">
                <a:latin typeface="標楷體" pitchFamily="65" charset="-120"/>
                <a:ea typeface="標楷體" pitchFamily="65" charset="-120"/>
              </a:rPr>
              <a:t>家，再不起眼的小生命也可能記脫</a:t>
            </a:r>
            <a:endParaRPr lang="en-US" altLang="zh-TW" sz="4000" b="1" spc="3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4000" b="1" spc="300" dirty="0" smtClean="0">
                <a:latin typeface="標楷體" pitchFamily="65" charset="-120"/>
                <a:ea typeface="標楷體" pitchFamily="65" charset="-120"/>
              </a:rPr>
              <a:t>了牠精密絢麗的設計。</a:t>
            </a:r>
          </a:p>
          <a:p>
            <a:pPr>
              <a:buNone/>
            </a:pPr>
            <a:endParaRPr lang="en-US" altLang="zh-TW" sz="4000" b="1" spc="300" dirty="0" smtClean="0">
              <a:latin typeface="標楷體" pitchFamily="65" charset="-120"/>
              <a:ea typeface="標楷體" pitchFamily="65" charset="-120"/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1524000" y="3174312"/>
          <a:ext cx="6096000" cy="509376"/>
        </p:xfrm>
        <a:graphic>
          <a:graphicData uri="http://schemas.openxmlformats.org/drawingml/2006/table">
            <a:tbl>
              <a:tblPr/>
              <a:tblGrid>
                <a:gridCol w="6096000"/>
              </a:tblGrid>
              <a:tr h="509376">
                <a:tc>
                  <a:txBody>
                    <a:bodyPr/>
                    <a:lstStyle/>
                    <a:p>
                      <a:endParaRPr lang="en-US" altLang="zh-TW" sz="1100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新細明體" charset="-120"/>
                <a:cs typeface="新細明體" charset="-120"/>
              </a:rPr>
              <a:t/>
            </a:r>
            <a:br>
              <a:rPr kumimoji="1" lang="zh-TW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新細明體" charset="-120"/>
                <a:cs typeface="新細明體" charset="-120"/>
              </a:rPr>
            </a:br>
            <a:r>
              <a:rPr kumimoji="1" lang="zh-TW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新細明體" charset="-120"/>
                <a:cs typeface="新細明體" charset="-120"/>
              </a:rPr>
              <a:t/>
            </a:r>
            <a:br>
              <a:rPr kumimoji="1" lang="zh-TW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新細明體" charset="-120"/>
                <a:cs typeface="新細明體" charset="-120"/>
              </a:rPr>
            </a:br>
            <a:endParaRPr kumimoji="1" lang="zh-TW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charset="-120"/>
              <a:cs typeface="新細明體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29388" y="4876800"/>
            <a:ext cx="2305050" cy="1981200"/>
          </a:xfrm>
          <a:prstGeom prst="rect">
            <a:avLst/>
          </a:prstGeom>
        </p:spPr>
      </p:pic>
      <p:sp>
        <p:nvSpPr>
          <p:cNvPr id="2" name="矩形 1"/>
          <p:cNvSpPr/>
          <p:nvPr/>
        </p:nvSpPr>
        <p:spPr>
          <a:xfrm>
            <a:off x="357158" y="214290"/>
            <a:ext cx="835824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000" b="1" spc="300" dirty="0" smtClean="0">
                <a:latin typeface="標楷體" pitchFamily="65" charset="-120"/>
                <a:ea typeface="標楷體" pitchFamily="65" charset="-120"/>
              </a:rPr>
              <a:t>    然而，再精密絢麗的設計也每每在人間只得瞬間的逗留（那大匠，這樣揮霍著祂的創造力！）在這並不寂靜的春天裡，不為投火的壯烈，也不為和一個夜讀的陌生人寓目交會的片刻牽掛，無數的生命乍明旋滅，也許只為妝點這世界的一點有情吧。</a:t>
            </a:r>
            <a:endParaRPr lang="en-US" altLang="zh-TW" sz="4000" b="1" spc="300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zh-TW" altLang="en-US" sz="72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腦力激盪</a:t>
            </a:r>
            <a:endParaRPr lang="zh-TW" altLang="en-US" sz="7200" b="1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zh-TW" altLang="en-US" sz="4000" b="1" dirty="0" smtClean="0">
                <a:latin typeface="標楷體" pitchFamily="65" charset="-120"/>
                <a:ea typeface="標楷體" pitchFamily="65" charset="-120"/>
              </a:rPr>
              <a:t>    大家應該都有發現，我們學</a:t>
            </a:r>
            <a:endParaRPr lang="en-US" altLang="zh-TW" sz="4000" b="1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4000" b="1" dirty="0" smtClean="0">
                <a:latin typeface="標楷體" pitchFamily="65" charset="-120"/>
                <a:ea typeface="標楷體" pitchFamily="65" charset="-120"/>
              </a:rPr>
              <a:t>校的生物種類非常豐富，現在請</a:t>
            </a:r>
            <a:endParaRPr lang="en-US" altLang="zh-TW" sz="4000" b="1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4000" b="1" dirty="0" smtClean="0">
                <a:latin typeface="標楷體" pitchFamily="65" charset="-120"/>
                <a:ea typeface="標楷體" pitchFamily="65" charset="-120"/>
              </a:rPr>
              <a:t>各班針對你們抽中的生物進行討</a:t>
            </a:r>
            <a:endParaRPr lang="en-US" altLang="zh-TW" sz="4000" b="1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4000" b="1" dirty="0" smtClean="0">
                <a:latin typeface="標楷體" pitchFamily="65" charset="-120"/>
                <a:ea typeface="標楷體" pitchFamily="65" charset="-120"/>
              </a:rPr>
              <a:t>論，以敏銳的觀察力及豐富的想</a:t>
            </a:r>
            <a:endParaRPr lang="en-US" altLang="zh-TW" sz="4000" b="1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4000" b="1" dirty="0" smtClean="0">
                <a:latin typeface="標楷體" pitchFamily="65" charset="-120"/>
                <a:ea typeface="標楷體" pitchFamily="65" charset="-120"/>
              </a:rPr>
              <a:t>像力，介紹該種生物的特徵或習</a:t>
            </a:r>
            <a:endParaRPr lang="en-US" altLang="zh-TW" sz="4000" b="1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4000" b="1" dirty="0" smtClean="0">
                <a:latin typeface="標楷體" pitchFamily="65" charset="-120"/>
                <a:ea typeface="標楷體" pitchFamily="65" charset="-120"/>
              </a:rPr>
              <a:t>性。</a:t>
            </a:r>
            <a:endParaRPr lang="zh-TW" altLang="en-US" sz="4000" b="1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285720" y="1643050"/>
          <a:ext cx="8429685" cy="32147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9895"/>
                <a:gridCol w="2809895"/>
                <a:gridCol w="2809895"/>
              </a:tblGrid>
              <a:tr h="85725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000" b="1" dirty="0" smtClean="0">
                          <a:latin typeface="標楷體" pitchFamily="65" charset="-120"/>
                          <a:ea typeface="標楷體" pitchFamily="65" charset="-120"/>
                        </a:rPr>
                        <a:t>生物種類</a:t>
                      </a:r>
                      <a:endParaRPr lang="zh-TW" altLang="en-US" sz="4000" b="1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000" b="1" dirty="0" smtClean="0">
                          <a:latin typeface="標楷體" pitchFamily="65" charset="-120"/>
                          <a:ea typeface="標楷體" pitchFamily="65" charset="-120"/>
                        </a:rPr>
                        <a:t>觀察</a:t>
                      </a:r>
                      <a:endParaRPr lang="zh-TW" altLang="en-US" sz="4000" b="1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000" b="1" dirty="0" smtClean="0">
                          <a:latin typeface="標楷體" pitchFamily="65" charset="-120"/>
                          <a:ea typeface="標楷體" pitchFamily="65" charset="-120"/>
                        </a:rPr>
                        <a:t>想像</a:t>
                      </a:r>
                      <a:endParaRPr lang="zh-TW" altLang="en-US" sz="4000" b="1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</a:tr>
              <a:tr h="78581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000" b="1" dirty="0" smtClean="0">
                          <a:latin typeface="標楷體" pitchFamily="65" charset="-120"/>
                          <a:ea typeface="標楷體" pitchFamily="65" charset="-120"/>
                        </a:rPr>
                        <a:t>羊</a:t>
                      </a:r>
                      <a:endParaRPr lang="zh-TW" altLang="en-US" sz="4000" b="1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000" b="1" dirty="0" smtClean="0">
                          <a:latin typeface="標楷體" pitchFamily="65" charset="-120"/>
                          <a:ea typeface="標楷體" pitchFamily="65" charset="-120"/>
                        </a:rPr>
                        <a:t>吃草</a:t>
                      </a:r>
                      <a:endParaRPr lang="zh-TW" altLang="en-US" sz="4000" b="1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000" b="1" dirty="0" smtClean="0">
                          <a:latin typeface="標楷體" pitchFamily="65" charset="-120"/>
                          <a:ea typeface="標楷體" pitchFamily="65" charset="-120"/>
                        </a:rPr>
                        <a:t>除草機</a:t>
                      </a:r>
                      <a:endParaRPr lang="zh-TW" altLang="en-US" sz="4000" b="1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</a:tr>
              <a:tr h="78581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000" b="1" dirty="0" smtClean="0">
                          <a:latin typeface="標楷體" pitchFamily="65" charset="-120"/>
                          <a:ea typeface="標楷體" pitchFamily="65" charset="-120"/>
                        </a:rPr>
                        <a:t>羊</a:t>
                      </a:r>
                      <a:endParaRPr lang="zh-TW" altLang="en-US" sz="4000" b="1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000" b="1" dirty="0" smtClean="0">
                          <a:latin typeface="標楷體" pitchFamily="65" charset="-120"/>
                          <a:ea typeface="標楷體" pitchFamily="65" charset="-120"/>
                        </a:rPr>
                        <a:t>排便</a:t>
                      </a:r>
                      <a:endParaRPr lang="zh-TW" altLang="en-US" sz="4000" b="1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000" b="1" dirty="0" smtClean="0">
                          <a:latin typeface="標楷體" pitchFamily="65" charset="-120"/>
                          <a:ea typeface="標楷體" pitchFamily="65" charset="-120"/>
                        </a:rPr>
                        <a:t>農夫施肥</a:t>
                      </a:r>
                      <a:endParaRPr lang="zh-TW" altLang="en-US" sz="4000" b="1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</a:tr>
              <a:tr h="78581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000" b="1" dirty="0" smtClean="0">
                          <a:latin typeface="標楷體" pitchFamily="65" charset="-120"/>
                          <a:ea typeface="標楷體" pitchFamily="65" charset="-120"/>
                        </a:rPr>
                        <a:t>羊</a:t>
                      </a:r>
                      <a:endParaRPr lang="zh-TW" altLang="en-US" sz="4000" b="1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000" b="1" dirty="0" smtClean="0">
                          <a:latin typeface="標楷體" pitchFamily="65" charset="-120"/>
                          <a:ea typeface="標楷體" pitchFamily="65" charset="-120"/>
                        </a:rPr>
                        <a:t>供人賞玩</a:t>
                      </a:r>
                      <a:endParaRPr lang="zh-TW" altLang="en-US" sz="4000" b="1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000" b="1" dirty="0" smtClean="0">
                          <a:latin typeface="標楷體" pitchFamily="65" charset="-120"/>
                          <a:ea typeface="標楷體" pitchFamily="65" charset="-120"/>
                        </a:rPr>
                        <a:t>大玩偶</a:t>
                      </a:r>
                      <a:endParaRPr lang="zh-TW" altLang="en-US" sz="4000" b="1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標題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43890" cy="1143000"/>
          </a:xfrm>
        </p:spPr>
        <p:txBody>
          <a:bodyPr>
            <a:normAutofit/>
          </a:bodyPr>
          <a:lstStyle/>
          <a:p>
            <a:r>
              <a:rPr lang="zh-TW" altLang="en-US" sz="54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範例：</a:t>
            </a:r>
            <a:endParaRPr lang="zh-TW" altLang="en-US" sz="5400" b="1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格 2"/>
          <p:cNvGraphicFramePr>
            <a:graphicFrameLocks noGrp="1"/>
          </p:cNvGraphicFramePr>
          <p:nvPr/>
        </p:nvGraphicFramePr>
        <p:xfrm>
          <a:off x="285718" y="500044"/>
          <a:ext cx="8429685" cy="58579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9895"/>
                <a:gridCol w="2809895"/>
                <a:gridCol w="2809895"/>
              </a:tblGrid>
              <a:tr h="976319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000" b="1" dirty="0" smtClean="0">
                          <a:latin typeface="標楷體" pitchFamily="65" charset="-120"/>
                          <a:ea typeface="標楷體" pitchFamily="65" charset="-120"/>
                        </a:rPr>
                        <a:t>生物</a:t>
                      </a:r>
                      <a:endParaRPr lang="zh-TW" altLang="en-US" sz="4000" b="1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000" b="1" dirty="0" smtClean="0">
                          <a:latin typeface="標楷體" pitchFamily="65" charset="-120"/>
                          <a:ea typeface="標楷體" pitchFamily="65" charset="-120"/>
                        </a:rPr>
                        <a:t>觀察</a:t>
                      </a:r>
                      <a:endParaRPr lang="zh-TW" altLang="en-US" sz="4000" b="1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000" b="1" dirty="0" smtClean="0">
                          <a:latin typeface="標楷體" pitchFamily="65" charset="-120"/>
                          <a:ea typeface="標楷體" pitchFamily="65" charset="-120"/>
                        </a:rPr>
                        <a:t>想像</a:t>
                      </a:r>
                      <a:endParaRPr lang="zh-TW" altLang="en-US" sz="4000" b="1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</a:tr>
              <a:tr h="976319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000" b="1" dirty="0" smtClean="0">
                          <a:latin typeface="標楷體" pitchFamily="65" charset="-120"/>
                          <a:ea typeface="標楷體" pitchFamily="65" charset="-120"/>
                        </a:rPr>
                        <a:t>五色鳥</a:t>
                      </a:r>
                      <a:endParaRPr lang="zh-TW" altLang="en-US" sz="4000" b="1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4000" b="1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4000" b="1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</a:tr>
              <a:tr h="976319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000" b="1" dirty="0" smtClean="0">
                          <a:latin typeface="標楷體" pitchFamily="65" charset="-120"/>
                          <a:ea typeface="標楷體" pitchFamily="65" charset="-120"/>
                        </a:rPr>
                        <a:t>小黑蚊</a:t>
                      </a:r>
                      <a:endParaRPr lang="zh-TW" altLang="en-US" sz="4000" b="1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4000" b="1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4000" b="1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</a:tr>
              <a:tr h="976319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000" b="1" dirty="0" smtClean="0">
                          <a:latin typeface="標楷體" pitchFamily="65" charset="-120"/>
                          <a:ea typeface="標楷體" pitchFamily="65" charset="-120"/>
                        </a:rPr>
                        <a:t>橄欖樹</a:t>
                      </a:r>
                      <a:endParaRPr lang="zh-TW" altLang="en-US" sz="4000" b="1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4000" b="1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4000" b="1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</a:tr>
              <a:tr h="976319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000" b="1" dirty="0" smtClean="0">
                          <a:latin typeface="標楷體" pitchFamily="65" charset="-120"/>
                          <a:ea typeface="標楷體" pitchFamily="65" charset="-120"/>
                        </a:rPr>
                        <a:t>松鼠</a:t>
                      </a:r>
                      <a:endParaRPr lang="zh-TW" altLang="en-US" sz="4000" b="1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4000" b="1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4000" b="1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</a:tr>
              <a:tr h="976319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000" b="1" dirty="0" smtClean="0">
                          <a:latin typeface="標楷體" pitchFamily="65" charset="-120"/>
                          <a:ea typeface="標楷體" pitchFamily="65" charset="-120"/>
                        </a:rPr>
                        <a:t>兔子</a:t>
                      </a:r>
                      <a:endParaRPr lang="zh-TW" altLang="en-US" sz="4000" b="1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4000" b="1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4000" b="1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zh-TW" altLang="en-US" sz="3200" b="1" dirty="0" smtClean="0">
                <a:latin typeface="華康采風體W3" pitchFamily="65" charset="-120"/>
                <a:ea typeface="華康采風體W3" pitchFamily="65" charset="-120"/>
              </a:rPr>
              <a:t> </a:t>
            </a:r>
            <a:r>
              <a:rPr lang="zh-TW" altLang="en-US" sz="8000" b="1" dirty="0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心得感想</a:t>
            </a:r>
            <a:endParaRPr lang="zh-TW" altLang="en-US" sz="8000" b="1" dirty="0">
              <a:solidFill>
                <a:srgbClr val="7030A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214282" y="1500174"/>
            <a:ext cx="8472518" cy="435771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zh-CN" altLang="en-US" sz="3600" b="1" dirty="0" smtClean="0">
                <a:latin typeface="標楷體" pitchFamily="65" charset="-120"/>
                <a:ea typeface="標楷體" pitchFamily="65" charset="-120"/>
              </a:rPr>
              <a:t>著名</a:t>
            </a:r>
            <a:r>
              <a:rPr lang="zh-CN" altLang="en-US" sz="3600" b="1" dirty="0" smtClean="0">
                <a:latin typeface="標楷體" pitchFamily="65" charset="-120"/>
                <a:ea typeface="標楷體" pitchFamily="65" charset="-120"/>
              </a:rPr>
              <a:t>的</a:t>
            </a:r>
            <a:r>
              <a:rPr lang="zh-CN" altLang="en-US" sz="3600" b="1" dirty="0" smtClean="0">
                <a:latin typeface="標楷體" pitchFamily="65" charset="-120"/>
                <a:ea typeface="標楷體" pitchFamily="65" charset="-120"/>
              </a:rPr>
              <a:t>雕</a:t>
            </a:r>
            <a:r>
              <a:rPr lang="zh-TW" altLang="en-US" sz="3600" b="1" dirty="0" smtClean="0">
                <a:latin typeface="標楷體" pitchFamily="65" charset="-120"/>
                <a:ea typeface="標楷體" pitchFamily="65" charset="-120"/>
              </a:rPr>
              <a:t>刻</a:t>
            </a:r>
            <a:r>
              <a:rPr lang="zh-CN" altLang="en-US" sz="3600" b="1" dirty="0" smtClean="0">
                <a:latin typeface="標楷體" pitchFamily="65" charset="-120"/>
                <a:ea typeface="標楷體" pitchFamily="65" charset="-120"/>
              </a:rPr>
              <a:t>家</a:t>
            </a:r>
            <a:r>
              <a:rPr lang="zh-TW" altLang="en-US" sz="3600" b="1" u="sng" dirty="0" smtClean="0">
                <a:latin typeface="標楷體" pitchFamily="65" charset="-120"/>
                <a:ea typeface="標楷體" pitchFamily="65" charset="-120"/>
              </a:rPr>
              <a:t>羅</a:t>
            </a:r>
            <a:r>
              <a:rPr lang="zh-CN" altLang="en-US" sz="3600" b="1" u="sng" dirty="0" smtClean="0">
                <a:latin typeface="標楷體" pitchFamily="65" charset="-120"/>
                <a:ea typeface="標楷體" pitchFamily="65" charset="-120"/>
              </a:rPr>
              <a:t>丹</a:t>
            </a:r>
            <a:r>
              <a:rPr lang="zh-TW" altLang="en-US" sz="3600" b="1" dirty="0" smtClean="0">
                <a:latin typeface="標楷體" pitchFamily="65" charset="-120"/>
                <a:ea typeface="標楷體" pitchFamily="65" charset="-120"/>
              </a:rPr>
              <a:t>說</a:t>
            </a:r>
            <a:r>
              <a:rPr lang="zh-TW" altLang="en-US" sz="3600" b="1" dirty="0" smtClean="0">
                <a:latin typeface="標楷體" pitchFamily="65" charset="-120"/>
                <a:ea typeface="標楷體" pitchFamily="65" charset="-120"/>
              </a:rPr>
              <a:t>：</a:t>
            </a:r>
            <a:r>
              <a:rPr lang="zh-TW" altLang="en-US" sz="3600" b="1" dirty="0" smtClean="0">
                <a:latin typeface="標楷體" pitchFamily="65" charset="-120"/>
                <a:ea typeface="標楷體" pitchFamily="65" charset="-120"/>
              </a:rPr>
              <a:t>「這個</a:t>
            </a:r>
            <a:r>
              <a:rPr lang="zh-CN" altLang="en-US" sz="3600" b="1" dirty="0" smtClean="0">
                <a:latin typeface="標楷體" pitchFamily="65" charset="-120"/>
                <a:ea typeface="標楷體" pitchFamily="65" charset="-120"/>
              </a:rPr>
              <a:t>世界</a:t>
            </a:r>
            <a:r>
              <a:rPr lang="zh-TW" altLang="en-US" sz="3600" b="1" dirty="0" smtClean="0">
                <a:latin typeface="標楷體" pitchFamily="65" charset="-120"/>
                <a:ea typeface="標楷體" pitchFamily="65" charset="-120"/>
              </a:rPr>
              <a:t>並</a:t>
            </a:r>
            <a:r>
              <a:rPr lang="zh-CN" altLang="en-US" sz="3600" b="1" dirty="0" smtClean="0">
                <a:latin typeface="標楷體" pitchFamily="65" charset="-120"/>
                <a:ea typeface="標楷體" pitchFamily="65" charset="-120"/>
              </a:rPr>
              <a:t>不是</a:t>
            </a:r>
            <a:endParaRPr lang="en-US" altLang="zh-CN" sz="3600" b="1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CN" altLang="en-US" sz="3600" b="1" dirty="0" smtClean="0">
                <a:latin typeface="標楷體" pitchFamily="65" charset="-120"/>
                <a:ea typeface="標楷體" pitchFamily="65" charset="-120"/>
              </a:rPr>
              <a:t>缺少美</a:t>
            </a:r>
            <a:r>
              <a:rPr lang="zh-TW" altLang="en-US" sz="3600" b="1" dirty="0" smtClean="0">
                <a:latin typeface="標楷體" pitchFamily="65" charset="-120"/>
                <a:ea typeface="標楷體" pitchFamily="65" charset="-120"/>
              </a:rPr>
              <a:t>，</a:t>
            </a:r>
            <a:r>
              <a:rPr lang="zh-CN" altLang="en-US" sz="3600" b="1" dirty="0" smtClean="0">
                <a:latin typeface="標楷體" pitchFamily="65" charset="-120"/>
                <a:ea typeface="標楷體" pitchFamily="65" charset="-120"/>
              </a:rPr>
              <a:t>而是缺少</a:t>
            </a:r>
            <a:r>
              <a:rPr lang="zh-TW" altLang="en-US" sz="3600" b="1" dirty="0" smtClean="0">
                <a:latin typeface="標楷體" pitchFamily="65" charset="-120"/>
                <a:ea typeface="標楷體" pitchFamily="65" charset="-120"/>
              </a:rPr>
              <a:t>發現。」如果我們已經</a:t>
            </a:r>
            <a:endParaRPr lang="en-US" altLang="zh-TW" sz="3600" b="1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3600" b="1" dirty="0" smtClean="0">
                <a:latin typeface="標楷體" pitchFamily="65" charset="-120"/>
                <a:ea typeface="標楷體" pitchFamily="65" charset="-120"/>
              </a:rPr>
              <a:t>能夠體認到萬物的美好，就更應該知道</a:t>
            </a:r>
            <a:r>
              <a:rPr lang="zh-TW" altLang="en-US" sz="3600" b="1" spc="300" dirty="0" smtClean="0">
                <a:latin typeface="標楷體" pitchFamily="65" charset="-120"/>
                <a:ea typeface="標楷體" pitchFamily="65" charset="-120"/>
              </a:rPr>
              <a:t>萬</a:t>
            </a:r>
            <a:endParaRPr lang="en-US" altLang="zh-TW" sz="3600" b="1" spc="3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3600" b="1" spc="300" dirty="0" smtClean="0">
                <a:latin typeface="標楷體" pitchFamily="65" charset="-120"/>
                <a:ea typeface="標楷體" pitchFamily="65" charset="-120"/>
              </a:rPr>
              <a:t>物</a:t>
            </a:r>
            <a:r>
              <a:rPr lang="zh-TW" altLang="en-US" sz="3600" b="1" spc="300" dirty="0" smtClean="0">
                <a:latin typeface="標楷體" pitchFamily="65" charset="-120"/>
                <a:ea typeface="標楷體" pitchFamily="65" charset="-120"/>
              </a:rPr>
              <a:t>都是</a:t>
            </a:r>
            <a:r>
              <a:rPr lang="zh-TW" altLang="en-US" sz="3600" b="1" spc="300" dirty="0" smtClean="0">
                <a:latin typeface="標楷體" pitchFamily="65" charset="-120"/>
                <a:ea typeface="標楷體" pitchFamily="65" charset="-120"/>
              </a:rPr>
              <a:t>平等的，</a:t>
            </a:r>
            <a:r>
              <a:rPr lang="zh-TW" altLang="en-US" sz="3600" b="1" spc="300" dirty="0" smtClean="0">
                <a:latin typeface="標楷體" pitchFamily="65" charset="-120"/>
                <a:ea typeface="標楷體" pitchFamily="65" charset="-120"/>
              </a:rPr>
              <a:t>不應該</a:t>
            </a:r>
            <a:r>
              <a:rPr lang="zh-TW" altLang="en-US" sz="3600" b="1" spc="300" dirty="0" smtClean="0">
                <a:latin typeface="標楷體" pitchFamily="65" charset="-120"/>
                <a:ea typeface="標楷體" pitchFamily="65" charset="-120"/>
              </a:rPr>
              <a:t>有差別待遇，</a:t>
            </a:r>
            <a:endParaRPr lang="en-US" altLang="zh-TW" sz="3600" b="1" spc="3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3600" b="1" spc="300" dirty="0" smtClean="0">
                <a:latin typeface="標楷體" pitchFamily="65" charset="-120"/>
                <a:ea typeface="標楷體" pitchFamily="65" charset="-120"/>
              </a:rPr>
              <a:t>不管是人、動物或植物，都應該給予</a:t>
            </a:r>
            <a:endParaRPr lang="en-US" altLang="zh-TW" sz="3600" b="1" spc="3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3600" b="1" spc="300" dirty="0" smtClean="0">
                <a:latin typeface="標楷體" pitchFamily="65" charset="-120"/>
                <a:ea typeface="標楷體" pitchFamily="65" charset="-120"/>
              </a:rPr>
              <a:t>尊重，牠</a:t>
            </a:r>
            <a:r>
              <a:rPr lang="zh-TW" altLang="en-US" sz="3600" b="1" spc="300" dirty="0" smtClean="0">
                <a:latin typeface="標楷體" pitchFamily="65" charset="-120"/>
                <a:ea typeface="標楷體" pitchFamily="65" charset="-120"/>
              </a:rPr>
              <a:t>們也是</a:t>
            </a:r>
            <a:r>
              <a:rPr lang="zh-TW" altLang="en-US" sz="3600" b="1" spc="300" dirty="0" smtClean="0">
                <a:latin typeface="標楷體" pitchFamily="65" charset="-120"/>
                <a:ea typeface="標楷體" pitchFamily="65" charset="-120"/>
              </a:rPr>
              <a:t>有生命的</a:t>
            </a:r>
            <a:r>
              <a:rPr lang="zh-TW" altLang="en-US" sz="3600" b="1" spc="300" dirty="0" smtClean="0">
                <a:latin typeface="標楷體" pitchFamily="65" charset="-120"/>
                <a:ea typeface="標楷體" pitchFamily="65" charset="-120"/>
              </a:rPr>
              <a:t>，所以</a:t>
            </a:r>
            <a:r>
              <a:rPr lang="zh-TW" altLang="en-US" sz="3600" b="1" spc="300" dirty="0" smtClean="0">
                <a:latin typeface="標楷體" pitchFamily="65" charset="-120"/>
                <a:ea typeface="標楷體" pitchFamily="65" charset="-120"/>
              </a:rPr>
              <a:t>我們</a:t>
            </a:r>
            <a:endParaRPr lang="en-US" altLang="zh-TW" sz="3600" b="1" spc="3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3600" b="1" spc="300" dirty="0" smtClean="0">
                <a:latin typeface="標楷體" pitchFamily="65" charset="-120"/>
                <a:ea typeface="標楷體" pitchFamily="65" charset="-120"/>
              </a:rPr>
              <a:t>應該要平等</a:t>
            </a:r>
            <a:r>
              <a:rPr lang="zh-TW" altLang="en-US" sz="3600" b="1" spc="300" smtClean="0">
                <a:latin typeface="標楷體" pitchFamily="65" charset="-120"/>
                <a:ea typeface="標楷體" pitchFamily="65" charset="-120"/>
              </a:rPr>
              <a:t>對待。</a:t>
            </a:r>
            <a:endParaRPr lang="en-US" altLang="zh-TW" sz="3600" b="1" spc="300" dirty="0" smtClean="0"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6146" name="Picture 2" descr="http://163.20.166.200/pic/bmp/bmp-h/1-04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5929330"/>
            <a:ext cx="8286808" cy="7143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642918"/>
            <a:ext cx="8858280" cy="1011222"/>
          </a:xfrm>
          <a:ln>
            <a:solidFill>
              <a:schemeClr val="bg1">
                <a:lumMod val="95000"/>
              </a:schemeClr>
            </a:solidFill>
          </a:ln>
        </p:spPr>
        <p:txBody>
          <a:bodyPr>
            <a:noAutofit/>
          </a:bodyPr>
          <a:lstStyle/>
          <a:p>
            <a:pPr algn="ctr"/>
            <a:r>
              <a:rPr lang="zh-TW" altLang="en-US" sz="72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7200" b="1" dirty="0" smtClean="0">
                <a:solidFill>
                  <a:schemeClr val="accent2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影片欣賞</a:t>
            </a:r>
            <a:endParaRPr lang="zh-TW" altLang="en-US" sz="7200" b="1" dirty="0">
              <a:solidFill>
                <a:schemeClr val="accent2">
                  <a:lumMod val="75000"/>
                </a:schemeClr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1785918" y="2786058"/>
            <a:ext cx="5572164" cy="1071570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>
            <a:noAutofit/>
          </a:bodyPr>
          <a:lstStyle/>
          <a:p>
            <a:pPr algn="ctr">
              <a:buFont typeface="Wingdings" pitchFamily="2" charset="2"/>
              <a:buChar char="Ø"/>
            </a:pPr>
            <a:r>
              <a:rPr lang="zh-TW" altLang="en-US" sz="4800" b="1" u="sng" cap="small" dirty="0" smtClean="0">
                <a:solidFill>
                  <a:srgbClr val="002060"/>
                </a:solidFill>
                <a:latin typeface="華康采風體W3" pitchFamily="65" charset="-120"/>
                <a:ea typeface="華康采風體W3" pitchFamily="65" charset="-120"/>
                <a:cs typeface="+mj-cs"/>
                <a:hlinkClick r:id="rId2" action="ppaction://hlinkfile"/>
              </a:rPr>
              <a:t>王大林</a:t>
            </a:r>
            <a:r>
              <a:rPr lang="en-US" altLang="zh-TW" sz="4800" b="1" u="sng" cap="small" dirty="0" smtClean="0">
                <a:solidFill>
                  <a:srgbClr val="002060"/>
                </a:solidFill>
                <a:latin typeface="華康采風體W3" pitchFamily="65" charset="-120"/>
                <a:ea typeface="華康采風體W3" pitchFamily="65" charset="-120"/>
                <a:cs typeface="+mj-cs"/>
              </a:rPr>
              <a:t>-</a:t>
            </a:r>
            <a:r>
              <a:rPr lang="zh-TW" altLang="en-US" sz="4800" b="1" u="sng" cap="small" dirty="0" smtClean="0">
                <a:solidFill>
                  <a:srgbClr val="002060"/>
                </a:solidFill>
                <a:latin typeface="華康采風體W3" pitchFamily="65" charset="-120"/>
                <a:ea typeface="華康采風體W3" pitchFamily="65" charset="-120"/>
                <a:cs typeface="+mj-cs"/>
              </a:rPr>
              <a:t>愛物放生 </a:t>
            </a:r>
          </a:p>
        </p:txBody>
      </p:sp>
      <p:pic>
        <p:nvPicPr>
          <p:cNvPr id="4" name="圖片 3" descr="下載 (1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643570" y="4143380"/>
            <a:ext cx="3071833" cy="250030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內容版面配置區 6" descr="温流_唱歌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857356" y="1500174"/>
            <a:ext cx="3597978" cy="4873625"/>
          </a:xfr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011222"/>
          </a:xfrm>
        </p:spPr>
        <p:txBody>
          <a:bodyPr>
            <a:normAutofit/>
          </a:bodyPr>
          <a:lstStyle/>
          <a:p>
            <a:r>
              <a:rPr lang="zh-TW" altLang="en-US" sz="5400" dirty="0" smtClean="0">
                <a:latin typeface="華康采風體W3" pitchFamily="65" charset="-120"/>
                <a:ea typeface="華康采風體W3" pitchFamily="65" charset="-120"/>
              </a:rPr>
              <a:t>  </a:t>
            </a:r>
            <a:r>
              <a:rPr lang="zh-TW" altLang="en-US" sz="5400" b="1" dirty="0" smtClean="0">
                <a:solidFill>
                  <a:srgbClr val="02A098"/>
                </a:solidFill>
                <a:latin typeface="華康采風體W3" pitchFamily="65" charset="-120"/>
                <a:ea typeface="華康采風體W3" pitchFamily="65" charset="-120"/>
              </a:rPr>
              <a:t>報告完畢。謝謝大家</a:t>
            </a:r>
            <a:endParaRPr lang="zh-TW" altLang="en-US" sz="5400" b="1" dirty="0">
              <a:solidFill>
                <a:srgbClr val="02A098"/>
              </a:solidFill>
              <a:latin typeface="華康采風體W3" pitchFamily="65" charset="-120"/>
              <a:ea typeface="華康采風體W3" pitchFamily="65" charset="-120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5072066" y="2000240"/>
            <a:ext cx="292895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6000" b="1" dirty="0" err="1" smtClean="0">
                <a:solidFill>
                  <a:schemeClr val="accent5">
                    <a:lumMod val="50000"/>
                  </a:schemeClr>
                </a:solidFill>
                <a:latin typeface="華康采風體W3" pitchFamily="65" charset="-120"/>
                <a:ea typeface="華康采風體W3" pitchFamily="65" charset="-120"/>
              </a:rPr>
              <a:t>ByeBye</a:t>
            </a:r>
            <a:endParaRPr lang="zh-TW" altLang="en-US" sz="6000" b="1" dirty="0">
              <a:solidFill>
                <a:schemeClr val="accent5">
                  <a:lumMod val="50000"/>
                </a:schemeClr>
              </a:solidFill>
              <a:latin typeface="華康采風體W3" pitchFamily="65" charset="-120"/>
              <a:ea typeface="華康采風體W3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357158" y="142852"/>
            <a:ext cx="8215370" cy="621510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sz="5400" dirty="0" smtClean="0">
                <a:latin typeface="華康采風體W3" pitchFamily="65" charset="-120"/>
                <a:ea typeface="華康采風體W3" pitchFamily="65" charset="-120"/>
              </a:rPr>
              <a:t>         </a:t>
            </a:r>
            <a:r>
              <a:rPr lang="zh-TW" altLang="en-US" sz="7200" b="1" dirty="0" smtClean="0">
                <a:latin typeface="華康采風體W3" pitchFamily="65" charset="-120"/>
                <a:ea typeface="華康采風體W3" pitchFamily="65" charset="-120"/>
              </a:rPr>
              <a:t>大綱</a:t>
            </a:r>
            <a:endParaRPr lang="en-US" altLang="zh-TW" sz="7200" b="1" dirty="0" smtClean="0">
              <a:latin typeface="華康采風體W3" pitchFamily="65" charset="-120"/>
              <a:ea typeface="華康采風體W3" pitchFamily="65" charset="-120"/>
            </a:endParaRPr>
          </a:p>
          <a:p>
            <a:pPr>
              <a:buNone/>
            </a:pPr>
            <a:r>
              <a:rPr lang="zh-TW" altLang="en-US" sz="4400" b="1" dirty="0" smtClean="0">
                <a:latin typeface="華康采風體W3" pitchFamily="65" charset="-120"/>
                <a:ea typeface="華康采風體W3" pitchFamily="65" charset="-120"/>
              </a:rPr>
              <a:t>  </a:t>
            </a:r>
            <a:endParaRPr lang="en-US" altLang="zh-TW" sz="4400" b="1" dirty="0" smtClean="0">
              <a:latin typeface="華康采風體W3" pitchFamily="65" charset="-120"/>
              <a:ea typeface="華康采風體W3" pitchFamily="65" charset="-120"/>
            </a:endParaRPr>
          </a:p>
          <a:p>
            <a:pPr>
              <a:buNone/>
            </a:pPr>
            <a:r>
              <a:rPr lang="zh-TW" altLang="en-US" sz="4400" b="1" dirty="0" smtClean="0">
                <a:latin typeface="華康采風體W3" pitchFamily="65" charset="-120"/>
                <a:ea typeface="華康采風體W3" pitchFamily="65" charset="-120"/>
              </a:rPr>
              <a:t>    </a:t>
            </a:r>
            <a:r>
              <a:rPr lang="en-US" altLang="zh-TW" sz="4400" b="1" dirty="0" smtClean="0">
                <a:latin typeface="華康采風體W3" pitchFamily="65" charset="-120"/>
                <a:ea typeface="華康采風體W3" pitchFamily="65" charset="-120"/>
              </a:rPr>
              <a:t>1.</a:t>
            </a:r>
            <a:r>
              <a:rPr lang="zh-TW" altLang="en-US" sz="4400" b="1" dirty="0" smtClean="0">
                <a:latin typeface="華康采風體W3" pitchFamily="65" charset="-120"/>
                <a:ea typeface="華康采風體W3" pitchFamily="65" charset="-120"/>
              </a:rPr>
              <a:t>文章共讀</a:t>
            </a:r>
            <a:endParaRPr lang="en-US" altLang="zh-TW" sz="4400" b="1" dirty="0" smtClean="0">
              <a:latin typeface="華康采風體W3" pitchFamily="65" charset="-120"/>
              <a:ea typeface="華康采風體W3" pitchFamily="65" charset="-120"/>
            </a:endParaRPr>
          </a:p>
          <a:p>
            <a:pPr>
              <a:buNone/>
            </a:pPr>
            <a:r>
              <a:rPr lang="zh-TW" altLang="en-US" sz="4400" b="1" dirty="0" smtClean="0">
                <a:latin typeface="華康采風體W3" pitchFamily="65" charset="-120"/>
                <a:ea typeface="華康采風體W3" pitchFamily="65" charset="-120"/>
              </a:rPr>
              <a:t>    </a:t>
            </a:r>
            <a:r>
              <a:rPr lang="en-US" altLang="zh-TW" sz="4400" b="1" dirty="0" smtClean="0">
                <a:latin typeface="華康采風體W3" pitchFamily="65" charset="-120"/>
                <a:ea typeface="華康采風體W3" pitchFamily="65" charset="-120"/>
              </a:rPr>
              <a:t>2.</a:t>
            </a:r>
            <a:r>
              <a:rPr lang="zh-TW" altLang="en-US" sz="4400" b="1" dirty="0" smtClean="0">
                <a:latin typeface="華康采風體W3" pitchFamily="65" charset="-120"/>
                <a:ea typeface="華康采風體W3" pitchFamily="65" charset="-120"/>
              </a:rPr>
              <a:t>腦力激盪</a:t>
            </a:r>
            <a:endParaRPr lang="en-US" altLang="zh-TW" sz="4400" b="1" dirty="0" smtClean="0">
              <a:latin typeface="華康采風體W3" pitchFamily="65" charset="-120"/>
              <a:ea typeface="華康采風體W3" pitchFamily="65" charset="-120"/>
            </a:endParaRPr>
          </a:p>
          <a:p>
            <a:pPr>
              <a:buNone/>
            </a:pPr>
            <a:r>
              <a:rPr lang="zh-TW" altLang="en-US" sz="4400" b="1" dirty="0" smtClean="0">
                <a:latin typeface="華康采風體W3" pitchFamily="65" charset="-120"/>
                <a:ea typeface="華康采風體W3" pitchFamily="65" charset="-120"/>
              </a:rPr>
              <a:t>    </a:t>
            </a:r>
            <a:r>
              <a:rPr lang="en-US" altLang="zh-TW" sz="4400" b="1" dirty="0" smtClean="0">
                <a:latin typeface="華康采風體W3" pitchFamily="65" charset="-120"/>
                <a:ea typeface="華康采風體W3" pitchFamily="65" charset="-120"/>
              </a:rPr>
              <a:t>3.</a:t>
            </a:r>
            <a:r>
              <a:rPr lang="zh-TW" altLang="en-US" sz="4400" b="1" dirty="0" smtClean="0">
                <a:latin typeface="華康采風體W3" pitchFamily="65" charset="-120"/>
                <a:ea typeface="華康采風體W3" pitchFamily="65" charset="-120"/>
              </a:rPr>
              <a:t>心得感想</a:t>
            </a:r>
          </a:p>
          <a:p>
            <a:pPr>
              <a:buNone/>
            </a:pPr>
            <a:r>
              <a:rPr lang="zh-TW" altLang="en-US" sz="4400" b="1" dirty="0" smtClean="0">
                <a:latin typeface="華康采風體W3" pitchFamily="65" charset="-120"/>
                <a:ea typeface="華康采風體W3" pitchFamily="65" charset="-120"/>
              </a:rPr>
              <a:t>    </a:t>
            </a:r>
            <a:r>
              <a:rPr lang="en-US" altLang="zh-TW" sz="4400" b="1" dirty="0" smtClean="0">
                <a:latin typeface="華康采風體W3" pitchFamily="65" charset="-120"/>
                <a:ea typeface="華康采風體W3" pitchFamily="65" charset="-120"/>
              </a:rPr>
              <a:t>4.</a:t>
            </a:r>
            <a:r>
              <a:rPr lang="zh-TW" altLang="en-US" sz="4400" b="1" dirty="0" smtClean="0">
                <a:latin typeface="華康采風體W3" pitchFamily="65" charset="-120"/>
                <a:ea typeface="華康采風體W3" pitchFamily="65" charset="-120"/>
              </a:rPr>
              <a:t>影片欣賞</a:t>
            </a:r>
            <a:endParaRPr lang="en-US" altLang="zh-TW" sz="4400" b="1" dirty="0" smtClean="0">
              <a:latin typeface="華康采風體W3" pitchFamily="65" charset="-120"/>
              <a:ea typeface="華康采風體W3" pitchFamily="65" charset="-120"/>
            </a:endParaRPr>
          </a:p>
          <a:p>
            <a:pPr>
              <a:buNone/>
            </a:pPr>
            <a:endParaRPr lang="en-US" altLang="zh-TW" sz="4400" b="1" dirty="0" smtClean="0">
              <a:latin typeface="華康采風體W3" pitchFamily="65" charset="-120"/>
              <a:ea typeface="華康采風體W3" pitchFamily="65" charset="-120"/>
            </a:endParaRPr>
          </a:p>
        </p:txBody>
      </p:sp>
      <p:pic>
        <p:nvPicPr>
          <p:cNvPr id="4" name="圖片 3" descr="images (5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0628" y="3786190"/>
            <a:ext cx="3709996" cy="290989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28596" y="214290"/>
            <a:ext cx="8229600" cy="635798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TW" altLang="en-US" sz="4000" b="1" spc="300" dirty="0" smtClean="0">
                <a:latin typeface="標楷體" pitchFamily="65" charset="-120"/>
                <a:ea typeface="標楷體" pitchFamily="65" charset="-120"/>
              </a:rPr>
              <a:t>    居處近山，初搬來時才是仲春，住了一陣子，頗為不曾見到一隻昆蟲人屋而覺得納悶，以為莫非卡森筆下的「寂靜的春天」提前來臨，各種污染和殺蟲劑的大量使用已經使得小生物們從地面上絕跡了？</a:t>
            </a:r>
            <a:endParaRPr lang="en-US" altLang="zh-TW" sz="4000" b="1" spc="3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4000" b="1" spc="300" dirty="0" smtClean="0">
                <a:latin typeface="標楷體" pitchFamily="65" charset="-120"/>
                <a:ea typeface="標楷體" pitchFamily="65" charset="-120"/>
              </a:rPr>
              <a:t>    我並沒有猜對。五月一到，</a:t>
            </a:r>
            <a:endParaRPr lang="en-US" altLang="zh-TW" sz="4000" b="1" spc="3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4000" b="1" spc="300" dirty="0" smtClean="0">
                <a:latin typeface="標楷體" pitchFamily="65" charset="-120"/>
                <a:ea typeface="標楷體" pitchFamily="65" charset="-120"/>
              </a:rPr>
              <a:t>蟲紛紛從冬眠中醒來，</a:t>
            </a:r>
            <a:endParaRPr lang="en-US" altLang="zh-TW" sz="4000" b="1" spc="3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4000" b="1" spc="300" dirty="0" smtClean="0">
                <a:latin typeface="標楷體" pitchFamily="65" charset="-120"/>
                <a:ea typeface="標楷體" pitchFamily="65" charset="-120"/>
              </a:rPr>
              <a:t>開始來報到了。</a:t>
            </a:r>
            <a:endParaRPr lang="zh-TW" altLang="en-US" sz="4000" b="1" spc="300" dirty="0"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5" name="圖片 4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57950" y="4953000"/>
            <a:ext cx="2400300" cy="1905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357158" y="214290"/>
            <a:ext cx="8286808" cy="557216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zh-TW" altLang="en-US" sz="4000" b="1" spc="300" dirty="0" smtClean="0">
                <a:latin typeface="標楷體" pitchFamily="65" charset="-120"/>
                <a:ea typeface="標楷體" pitchFamily="65" charset="-120"/>
              </a:rPr>
              <a:t>先是羽翼翩翩的大小飛蛾，繼責</a:t>
            </a:r>
            <a:endParaRPr lang="en-US" altLang="zh-TW" sz="4000" b="1" spc="3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4000" b="1" spc="300" dirty="0" smtClean="0">
                <a:latin typeface="標楷體" pitchFamily="65" charset="-120"/>
                <a:ea typeface="標楷體" pitchFamily="65" charset="-120"/>
              </a:rPr>
              <a:t>是頭角崢嶸的各色甲蟲，入夜屋</a:t>
            </a:r>
            <a:endParaRPr lang="en-US" altLang="zh-TW" sz="4000" b="1" spc="3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4000" b="1" spc="300" dirty="0" smtClean="0">
                <a:latin typeface="標楷體" pitchFamily="65" charset="-120"/>
                <a:ea typeface="標楷體" pitchFamily="65" charset="-120"/>
              </a:rPr>
              <a:t>裡亮起了燈，牠們便攀附在紗窗</a:t>
            </a:r>
            <a:endParaRPr lang="en-US" altLang="zh-TW" sz="4000" b="1" spc="3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4000" b="1" spc="300" dirty="0" smtClean="0">
                <a:latin typeface="標楷體" pitchFamily="65" charset="-120"/>
                <a:ea typeface="標楷體" pitchFamily="65" charset="-120"/>
              </a:rPr>
              <a:t>上伺機棄暗投明。成功的那些，</a:t>
            </a:r>
            <a:endParaRPr lang="en-US" altLang="zh-TW" sz="4000" b="1" spc="3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4000" b="1" spc="300" dirty="0" smtClean="0">
                <a:latin typeface="標楷體" pitchFamily="65" charset="-120"/>
                <a:ea typeface="標楷體" pitchFamily="65" charset="-120"/>
              </a:rPr>
              <a:t>進得屋來，或繞室彷徨莫知所止，</a:t>
            </a:r>
            <a:endParaRPr lang="en-US" altLang="zh-TW" sz="4000" b="1" spc="3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4000" b="1" spc="300" dirty="0" smtClean="0">
                <a:latin typeface="標楷體" pitchFamily="65" charset="-120"/>
                <a:ea typeface="標楷體" pitchFamily="65" charset="-120"/>
              </a:rPr>
              <a:t>或盤據一點暝然入定，更多的則</a:t>
            </a:r>
            <a:endParaRPr lang="en-US" altLang="zh-TW" sz="4000" b="1" spc="3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4000" b="1" spc="300" dirty="0" smtClean="0">
                <a:latin typeface="標楷體" pitchFamily="65" charset="-120"/>
                <a:ea typeface="標楷體" pitchFamily="65" charset="-120"/>
              </a:rPr>
              <a:t>是在燈下打轉，時時和燈罩碰撞，</a:t>
            </a:r>
            <a:endParaRPr lang="en-US" altLang="zh-TW" sz="4000" b="1" spc="3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4000" b="1" spc="300" dirty="0" smtClean="0">
                <a:latin typeface="標楷體" pitchFamily="65" charset="-120"/>
                <a:ea typeface="標楷體" pitchFamily="65" charset="-120"/>
              </a:rPr>
              <a:t>咚咚有聲。</a:t>
            </a:r>
            <a:endParaRPr lang="zh-TW" altLang="en-US" sz="4000" spc="300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28596" y="0"/>
            <a:ext cx="8229600" cy="450059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zh-TW" altLang="en-US" sz="4000" b="1" spc="300" dirty="0" smtClean="0">
                <a:latin typeface="標楷體" pitchFamily="65" charset="-120"/>
                <a:ea typeface="標楷體" pitchFamily="65" charset="-120"/>
              </a:rPr>
              <a:t>數小時後便見陳屍處處，盡成投</a:t>
            </a:r>
            <a:endParaRPr lang="en-US" altLang="zh-TW" sz="4000" b="1" spc="3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4000" b="1" spc="300" dirty="0" smtClean="0">
                <a:latin typeface="標楷體" pitchFamily="65" charset="-120"/>
                <a:ea typeface="標楷體" pitchFamily="65" charset="-120"/>
              </a:rPr>
              <a:t>火的烈士。</a:t>
            </a:r>
            <a:endParaRPr lang="en-US" altLang="zh-TW" sz="4000" b="1" spc="3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4000" b="1" spc="300" dirty="0" smtClean="0">
                <a:latin typeface="標楷體" pitchFamily="65" charset="-120"/>
                <a:ea typeface="標楷體" pitchFamily="65" charset="-120"/>
              </a:rPr>
              <a:t>以為這些撲火的小生物真在完成</a:t>
            </a:r>
            <a:endParaRPr lang="en-US" altLang="zh-TW" sz="4000" b="1" spc="3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4000" b="1" spc="300" dirty="0" smtClean="0">
                <a:latin typeface="標楷體" pitchFamily="65" charset="-120"/>
                <a:ea typeface="標楷體" pitchFamily="65" charset="-120"/>
              </a:rPr>
              <a:t>什麼壯舉，自然是人類自己一廂</a:t>
            </a:r>
            <a:endParaRPr lang="en-US" altLang="zh-TW" sz="4000" b="1" spc="3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4000" b="1" spc="300" dirty="0" smtClean="0">
                <a:latin typeface="標楷體" pitchFamily="65" charset="-120"/>
                <a:ea typeface="標楷體" pitchFamily="65" charset="-120"/>
              </a:rPr>
              <a:t>情願的想法。生物學家早就發現，</a:t>
            </a:r>
            <a:endParaRPr lang="en-US" altLang="zh-TW" sz="4000" b="1" spc="3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4000" b="1" spc="300" dirty="0" smtClean="0">
                <a:latin typeface="標楷體" pitchFamily="65" charset="-120"/>
                <a:ea typeface="標楷體" pitchFamily="65" charset="-120"/>
              </a:rPr>
              <a:t>飛蛾的自焚，不是因為牠想投火，</a:t>
            </a:r>
            <a:endParaRPr lang="en-US" altLang="zh-TW" sz="4000" b="1" spc="3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4000" b="1" spc="300" dirty="0" smtClean="0">
                <a:latin typeface="標楷體" pitchFamily="65" charset="-120"/>
                <a:ea typeface="標楷體" pitchFamily="65" charset="-120"/>
              </a:rPr>
              <a:t>而是因為牠視網膜上的落光點一</a:t>
            </a:r>
            <a:endParaRPr lang="en-US" altLang="zh-TW" sz="4000" b="1" spc="3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4000" b="1" spc="300" dirty="0" smtClean="0">
                <a:latin typeface="標楷體" pitchFamily="65" charset="-120"/>
                <a:ea typeface="標楷體" pitchFamily="65" charset="-120"/>
              </a:rPr>
              <a:t>定要和光源保持一個</a:t>
            </a:r>
            <a:endParaRPr lang="en-US" altLang="zh-TW" sz="4000" b="1" spc="3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4000" b="1" spc="300" dirty="0" smtClean="0">
                <a:latin typeface="標楷體" pitchFamily="65" charset="-120"/>
                <a:ea typeface="標楷體" pitchFamily="65" charset="-120"/>
              </a:rPr>
              <a:t>角度。</a:t>
            </a:r>
            <a:endParaRPr lang="zh-TW" altLang="en-US" sz="4000" b="1" spc="300" dirty="0"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5" name="圖片 4" descr="images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72198" y="5143512"/>
            <a:ext cx="2643206" cy="149398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285720" y="214290"/>
            <a:ext cx="8215370" cy="625966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sz="4000" b="1" dirty="0" smtClean="0">
                <a:latin typeface="標楷體" pitchFamily="65" charset="-120"/>
                <a:ea typeface="標楷體" pitchFamily="65" charset="-120"/>
              </a:rPr>
              <a:t>飛蛾因此便得一邊飛行一邊隨光源</a:t>
            </a:r>
            <a:endParaRPr lang="en-US" altLang="zh-TW" sz="4000" b="1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4000" b="1" dirty="0" smtClean="0">
                <a:latin typeface="標楷體" pitchFamily="65" charset="-120"/>
                <a:ea typeface="標楷體" pitchFamily="65" charset="-120"/>
              </a:rPr>
              <a:t>的位置調整方向。其結果是，它的</a:t>
            </a:r>
            <a:endParaRPr lang="en-US" altLang="zh-TW" sz="4000" b="1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4000" b="1" dirty="0" smtClean="0">
                <a:latin typeface="標楷體" pitchFamily="65" charset="-120"/>
                <a:ea typeface="標楷體" pitchFamily="65" charset="-120"/>
              </a:rPr>
              <a:t>航線畫出來剛好是一個投像光源的</a:t>
            </a:r>
            <a:endParaRPr lang="en-US" altLang="zh-TW" sz="4000" b="1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4000" b="1" dirty="0" smtClean="0">
                <a:latin typeface="標楷體" pitchFamily="65" charset="-120"/>
                <a:ea typeface="標楷體" pitchFamily="65" charset="-120"/>
              </a:rPr>
              <a:t>所謂「對數螺旋」 （</a:t>
            </a:r>
            <a:r>
              <a:rPr lang="en-US" altLang="zh-TW" sz="4000" b="1" dirty="0" smtClean="0">
                <a:latin typeface="標楷體" pitchFamily="65" charset="-120"/>
                <a:ea typeface="標楷體" pitchFamily="65" charset="-120"/>
              </a:rPr>
              <a:t>logarithmic </a:t>
            </a:r>
          </a:p>
          <a:p>
            <a:pPr>
              <a:buNone/>
            </a:pPr>
            <a:r>
              <a:rPr lang="en-US" altLang="zh-TW" sz="4000" b="1" dirty="0" smtClean="0">
                <a:latin typeface="標楷體" pitchFamily="65" charset="-120"/>
                <a:ea typeface="標楷體" pitchFamily="65" charset="-120"/>
              </a:rPr>
              <a:t>spiral</a:t>
            </a:r>
            <a:r>
              <a:rPr lang="zh-TW" altLang="en-US" sz="4000" b="1" dirty="0" smtClean="0">
                <a:latin typeface="標楷體" pitchFamily="65" charset="-120"/>
                <a:ea typeface="標楷體" pitchFamily="65" charset="-120"/>
              </a:rPr>
              <a:t>），以自焚為終點。死的其</a:t>
            </a:r>
            <a:endParaRPr lang="en-US" altLang="zh-TW" sz="4000" b="1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4000" b="1" dirty="0" smtClean="0">
                <a:latin typeface="標楷體" pitchFamily="65" charset="-120"/>
                <a:ea typeface="標楷體" pitchFamily="65" charset="-120"/>
              </a:rPr>
              <a:t>實是莫名所以，卻讓人類曼蒂克的</a:t>
            </a:r>
            <a:endParaRPr lang="en-US" altLang="zh-TW" sz="4000" b="1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4000" b="1" dirty="0" smtClean="0">
                <a:latin typeface="標楷體" pitchFamily="65" charset="-120"/>
                <a:ea typeface="標楷體" pitchFamily="65" charset="-120"/>
              </a:rPr>
              <a:t>聯想得到一個附會。</a:t>
            </a:r>
            <a:endParaRPr lang="en-US" altLang="zh-TW" sz="4000" b="1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4000" b="1" spc="300" dirty="0" smtClean="0">
                <a:latin typeface="標楷體" pitchFamily="65" charset="-120"/>
                <a:ea typeface="標楷體" pitchFamily="65" charset="-120"/>
              </a:rPr>
              <a:t>    沒興趣撲火的那些小蟲，常</a:t>
            </a:r>
            <a:endParaRPr lang="en-US" altLang="zh-TW" sz="4000" b="1" spc="3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4000" b="1" spc="300" dirty="0" smtClean="0">
                <a:latin typeface="標楷體" pitchFamily="65" charset="-120"/>
                <a:ea typeface="標楷體" pitchFamily="65" charset="-120"/>
              </a:rPr>
              <a:t>常便成為我書桌上的訪客。</a:t>
            </a:r>
            <a:endParaRPr lang="zh-TW" altLang="en-US" sz="4000" b="1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 descr="下載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72264" y="4794244"/>
            <a:ext cx="2143131" cy="2063756"/>
          </a:xfrm>
          <a:prstGeom prst="rect">
            <a:avLst/>
          </a:prstGeom>
        </p:spPr>
      </p:pic>
      <p:sp>
        <p:nvSpPr>
          <p:cNvPr id="7" name="內容版面配置區 6"/>
          <p:cNvSpPr>
            <a:spLocks noGrp="1"/>
          </p:cNvSpPr>
          <p:nvPr>
            <p:ph sz="quarter" idx="4294967295"/>
          </p:nvPr>
        </p:nvSpPr>
        <p:spPr>
          <a:xfrm>
            <a:off x="214282" y="357166"/>
            <a:ext cx="8715404" cy="487362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zh-TW" altLang="en-US" sz="4000" b="1" spc="300" dirty="0" smtClean="0">
                <a:latin typeface="標楷體" pitchFamily="65" charset="-120"/>
                <a:ea typeface="標楷體" pitchFamily="65" charset="-120"/>
              </a:rPr>
              <a:t>對於我這樣一個難得在凌晨兩、三</a:t>
            </a:r>
            <a:endParaRPr lang="en-US" altLang="zh-TW" sz="4000" b="1" spc="3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4000" b="1" spc="300" dirty="0" smtClean="0">
                <a:latin typeface="標楷體" pitchFamily="65" charset="-120"/>
                <a:ea typeface="標楷體" pitchFamily="65" charset="-120"/>
              </a:rPr>
              <a:t>點以前就寢的人來說，這些訪客真</a:t>
            </a:r>
            <a:endParaRPr lang="en-US" altLang="zh-TW" sz="4000" b="1" spc="3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4000" b="1" spc="300" dirty="0" smtClean="0">
                <a:latin typeface="標楷體" pitchFamily="65" charset="-120"/>
                <a:ea typeface="標楷體" pitchFamily="65" charset="-120"/>
              </a:rPr>
              <a:t>是眾人皆睡之際的最好伴侶。訪客</a:t>
            </a:r>
            <a:endParaRPr lang="en-US" altLang="zh-TW" sz="4000" b="1" spc="3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4000" b="1" spc="300" dirty="0" smtClean="0">
                <a:latin typeface="標楷體" pitchFamily="65" charset="-120"/>
                <a:ea typeface="標楷體" pitchFamily="65" charset="-120"/>
              </a:rPr>
              <a:t>中最饒趣味的是一種小指甲大小的</a:t>
            </a:r>
            <a:endParaRPr lang="en-US" altLang="zh-TW" sz="4000" b="1" spc="3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4000" b="1" spc="300" dirty="0" smtClean="0">
                <a:latin typeface="標楷體" pitchFamily="65" charset="-120"/>
                <a:ea typeface="標楷體" pitchFamily="65" charset="-120"/>
              </a:rPr>
              <a:t>甲蟲，背上鑲著翠綠的圖案，像極</a:t>
            </a:r>
            <a:endParaRPr lang="en-US" altLang="zh-TW" sz="4000" b="1" spc="3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4000" b="1" spc="300" dirty="0" smtClean="0">
                <a:latin typeface="標楷體" pitchFamily="65" charset="-120"/>
                <a:ea typeface="標楷體" pitchFamily="65" charset="-120"/>
              </a:rPr>
              <a:t>一個小小的盾牌，眼睛則細小如粉</a:t>
            </a:r>
            <a:endParaRPr lang="en-US" altLang="zh-TW" sz="4000" b="1" spc="3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4000" b="1" spc="300" dirty="0" smtClean="0">
                <a:latin typeface="標楷體" pitchFamily="65" charset="-120"/>
                <a:ea typeface="標楷體" pitchFamily="65" charset="-120"/>
              </a:rPr>
              <a:t>粒，嵌在三角小頭的兩側，</a:t>
            </a:r>
            <a:endParaRPr lang="en-US" altLang="zh-TW" sz="4000" b="1" spc="3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4000" b="1" spc="300" dirty="0" smtClean="0">
                <a:latin typeface="標楷體" pitchFamily="65" charset="-120"/>
                <a:ea typeface="標楷體" pitchFamily="65" charset="-120"/>
              </a:rPr>
              <a:t>頭上還頂著兩根天線。 </a:t>
            </a:r>
            <a:r>
              <a:rPr lang="zh-TW" altLang="en-US" sz="4000" b="1" spc="300" dirty="0" smtClean="0"/>
              <a:t/>
            </a:r>
            <a:br>
              <a:rPr lang="zh-TW" altLang="en-US" sz="4000" b="1" spc="300" dirty="0" smtClean="0"/>
            </a:br>
            <a:endParaRPr lang="zh-TW" altLang="en-US" sz="4000" b="1" spc="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00826" y="5233725"/>
            <a:ext cx="2286016" cy="1624275"/>
          </a:xfrm>
          <a:prstGeom prst="rect">
            <a:avLst/>
          </a:prstGeom>
        </p:spPr>
      </p:pic>
      <p:sp>
        <p:nvSpPr>
          <p:cNvPr id="2" name="矩形 1"/>
          <p:cNvSpPr/>
          <p:nvPr/>
        </p:nvSpPr>
        <p:spPr>
          <a:xfrm>
            <a:off x="214282" y="0"/>
            <a:ext cx="8215370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zh-TW" altLang="en-US" dirty="0" smtClean="0"/>
              <a:t/>
            </a:r>
            <a:br>
              <a:rPr lang="zh-TW" altLang="en-US" dirty="0" smtClean="0"/>
            </a:br>
            <a:r>
              <a:rPr lang="zh-TW" altLang="en-US" sz="4000" b="1" spc="300" dirty="0" smtClean="0">
                <a:latin typeface="標楷體" pitchFamily="65" charset="-120"/>
                <a:ea typeface="標楷體" pitchFamily="65" charset="-120"/>
              </a:rPr>
              <a:t>這小蟲既不畏人也不擾人，來時只是靜靜的沿著你的書本或紙張的邊緣，划著細細的六隻長腳遊走，偶爾停下來定定看著人，也有時搖動牠的「天線」，彷彿有什麼信息要傳遞。</a:t>
            </a:r>
            <a:r>
              <a:rPr lang="en-US" altLang="zh-TW" sz="4000" b="1" spc="300" dirty="0" smtClean="0">
                <a:latin typeface="標楷體" pitchFamily="65" charset="-120"/>
                <a:ea typeface="標楷體" pitchFamily="65" charset="-120"/>
              </a:rPr>
              <a:t>……</a:t>
            </a:r>
            <a:r>
              <a:rPr lang="zh-TW" altLang="en-US" sz="4000" b="1" spc="300" dirty="0" smtClean="0">
                <a:latin typeface="標楷體" pitchFamily="65" charset="-120"/>
                <a:ea typeface="標楷體" pitchFamily="65" charset="-120"/>
              </a:rPr>
              <a:t>這樣週旋過幾個小時</a:t>
            </a:r>
            <a:r>
              <a:rPr lang="zh-TW" altLang="en-US" sz="4000" b="1" spc="300" dirty="0" smtClean="0"/>
              <a:t>，</a:t>
            </a:r>
            <a:r>
              <a:rPr lang="zh-TW" altLang="en-US" sz="4000" b="1" spc="300" dirty="0" smtClean="0">
                <a:latin typeface="標楷體" pitchFamily="65" charset="-120"/>
                <a:ea typeface="標楷體" pitchFamily="65" charset="-120"/>
              </a:rPr>
              <a:t>往往使你明晚坐在桌前時不免忽忽有牽掛，期待也許牠該再出現，然而等你搬</a:t>
            </a:r>
            <a:endParaRPr lang="en-US" altLang="zh-TW" sz="4000" b="1" spc="3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4000" b="1" spc="300" dirty="0" smtClean="0">
                <a:latin typeface="標楷體" pitchFamily="65" charset="-120"/>
                <a:ea typeface="標楷體" pitchFamily="65" charset="-120"/>
              </a:rPr>
              <a:t>動過幾本書，往往便發現牠</a:t>
            </a:r>
            <a:endParaRPr lang="zh-TW" altLang="en-US" sz="4000" b="1" spc="300" dirty="0">
              <a:latin typeface="華康采風體W3" pitchFamily="65" charset="-120"/>
              <a:ea typeface="華康采風體W3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quarter" idx="4294967295"/>
          </p:nvPr>
        </p:nvSpPr>
        <p:spPr>
          <a:xfrm>
            <a:off x="214282" y="357166"/>
            <a:ext cx="8715436" cy="628654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zh-TW" altLang="en-US" sz="4000" b="1" spc="300" dirty="0" smtClean="0">
                <a:latin typeface="標楷體" pitchFamily="65" charset="-120"/>
                <a:ea typeface="標楷體" pitchFamily="65" charset="-120"/>
              </a:rPr>
              <a:t>蜷縮在一角的屍體了。有時隔一兩</a:t>
            </a:r>
            <a:endParaRPr lang="en-US" altLang="zh-TW" sz="4000" b="1" spc="3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4000" b="1" spc="300" dirty="0" smtClean="0">
                <a:latin typeface="標楷體" pitchFamily="65" charset="-120"/>
                <a:ea typeface="標楷體" pitchFamily="65" charset="-120"/>
              </a:rPr>
              <a:t>天又有同樣的小蟲來巡，雖明知無</a:t>
            </a:r>
            <a:endParaRPr lang="en-US" altLang="zh-TW" sz="4000" b="1" spc="3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4000" b="1" spc="300" dirty="0" smtClean="0">
                <a:latin typeface="標楷體" pitchFamily="65" charset="-120"/>
                <a:ea typeface="標楷體" pitchFamily="65" charset="-120"/>
              </a:rPr>
              <a:t>非是他無數同類中的一隻，且也不</a:t>
            </a:r>
            <a:endParaRPr lang="en-US" altLang="zh-TW" sz="4000" b="1" spc="3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4000" b="1" spc="300" dirty="0" smtClean="0">
                <a:latin typeface="標楷體" pitchFamily="65" charset="-120"/>
                <a:ea typeface="標楷體" pitchFamily="65" charset="-120"/>
              </a:rPr>
              <a:t>免隔日便要遭到相同的命運，卻來</a:t>
            </a:r>
            <a:endParaRPr lang="en-US" altLang="zh-TW" sz="4000" b="1" spc="3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4000" b="1" spc="300" dirty="0" smtClean="0">
                <a:latin typeface="標楷體" pitchFamily="65" charset="-120"/>
                <a:ea typeface="標楷體" pitchFamily="65" charset="-120"/>
              </a:rPr>
              <a:t>是教人每看到一樣的小綠甲蟲頂著</a:t>
            </a:r>
            <a:endParaRPr lang="en-US" altLang="zh-TW" sz="4000" b="1" spc="3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4000" b="1" spc="300" dirty="0" smtClean="0">
                <a:latin typeface="標楷體" pitchFamily="65" charset="-120"/>
                <a:ea typeface="標楷體" pitchFamily="65" charset="-120"/>
              </a:rPr>
              <a:t>牠背上的小盾牌出現在桌上，便覺</a:t>
            </a:r>
            <a:endParaRPr lang="en-US" altLang="zh-TW" sz="4000" b="1" spc="3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4000" b="1" spc="300" dirty="0" smtClean="0">
                <a:latin typeface="標楷體" pitchFamily="65" charset="-120"/>
                <a:ea typeface="標楷體" pitchFamily="65" charset="-120"/>
              </a:rPr>
              <a:t>得同一個小友在殷勤探看。</a:t>
            </a:r>
            <a:endParaRPr lang="en-US" altLang="zh-TW" sz="4000" b="1" spc="3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4000" b="1" spc="300" dirty="0" smtClean="0">
                <a:latin typeface="標楷體" pitchFamily="65" charset="-120"/>
                <a:ea typeface="標楷體" pitchFamily="65" charset="-120"/>
              </a:rPr>
              <a:t>    </a:t>
            </a:r>
            <a:endParaRPr lang="en-US" altLang="zh-TW" sz="4000" b="1" spc="3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endParaRPr lang="en-US" altLang="zh-TW" sz="4000" b="1" spc="3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endParaRPr lang="en-US" altLang="zh-TW" sz="4000" b="1" spc="300" dirty="0" smtClean="0">
              <a:latin typeface="華康采風體W3" pitchFamily="65" charset="-120"/>
              <a:ea typeface="華康采風體W3" pitchFamily="65" charset="-120"/>
            </a:endParaRPr>
          </a:p>
        </p:txBody>
      </p:sp>
      <p:pic>
        <p:nvPicPr>
          <p:cNvPr id="4" name="圖片 3" descr="下載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00100" y="5357826"/>
            <a:ext cx="4000528" cy="1295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壁窗">
  <a:themeElements>
    <a:clrScheme name="壁窗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壁窗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壁窗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1028</TotalTime>
  <Words>869</Words>
  <Application>Microsoft Office PowerPoint</Application>
  <PresentationFormat>如螢幕大小 (4:3)</PresentationFormat>
  <Paragraphs>114</Paragraphs>
  <Slides>17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17</vt:i4>
      </vt:variant>
    </vt:vector>
  </HeadingPairs>
  <TitlesOfParts>
    <vt:vector size="18" baseType="lpstr">
      <vt:lpstr>壁窗</vt:lpstr>
      <vt:lpstr>  蜉蝣過客 黃碧端</vt:lpstr>
      <vt:lpstr>投影片 2</vt:lpstr>
      <vt:lpstr>投影片 3</vt:lpstr>
      <vt:lpstr>投影片 4</vt:lpstr>
      <vt:lpstr>投影片 5</vt:lpstr>
      <vt:lpstr>投影片 6</vt:lpstr>
      <vt:lpstr>投影片 7</vt:lpstr>
      <vt:lpstr>投影片 8</vt:lpstr>
      <vt:lpstr>投影片 9</vt:lpstr>
      <vt:lpstr>投影片 10</vt:lpstr>
      <vt:lpstr>投影片 11</vt:lpstr>
      <vt:lpstr>腦力激盪</vt:lpstr>
      <vt:lpstr>範例：</vt:lpstr>
      <vt:lpstr>投影片 14</vt:lpstr>
      <vt:lpstr> 心得感想</vt:lpstr>
      <vt:lpstr> 影片欣賞</vt:lpstr>
      <vt:lpstr>  報告完畢。謝謝大家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Win7User</dc:creator>
  <cp:lastModifiedBy>user</cp:lastModifiedBy>
  <cp:revision>99</cp:revision>
  <dcterms:created xsi:type="dcterms:W3CDTF">2014-05-26T04:48:01Z</dcterms:created>
  <dcterms:modified xsi:type="dcterms:W3CDTF">2014-11-12T07:35:20Z</dcterms:modified>
</cp:coreProperties>
</file>