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0" r:id="rId5"/>
    <p:sldId id="258" r:id="rId6"/>
    <p:sldId id="273" r:id="rId7"/>
    <p:sldId id="271" r:id="rId8"/>
    <p:sldId id="272" r:id="rId9"/>
    <p:sldId id="263" r:id="rId10"/>
    <p:sldId id="264" r:id="rId11"/>
    <p:sldId id="270" r:id="rId12"/>
    <p:sldId id="274" r:id="rId13"/>
    <p:sldId id="275" r:id="rId14"/>
    <p:sldId id="276" r:id="rId15"/>
    <p:sldId id="269" r:id="rId16"/>
    <p:sldId id="267" r:id="rId17"/>
    <p:sldId id="268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098"/>
    <a:srgbClr val="5725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004B02-006F-439C-BF04-47CFBC0B42B3}" type="datetimeFigureOut">
              <a:rPr lang="zh-TW" altLang="en-US" smtClean="0"/>
              <a:pPr/>
              <a:t>2014/11/12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2DA059-3C42-4BD0-9484-0D42F31C9B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38661;&#29790;__&#59361;&#59301;-15_&#62813;&#20043;_&#59674;__&#25287;&#59163;__&#25777;&#21957;&#714;_&#61716;_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501122" cy="121444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latin typeface="華康采風體W3" pitchFamily="65" charset="-120"/>
                <a:ea typeface="華康采風體W3" pitchFamily="65" charset="-120"/>
              </a:rPr>
              <a:t>  </a:t>
            </a:r>
            <a:r>
              <a:rPr lang="zh-TW" altLang="en-US" sz="8000" dirty="0" smtClean="0">
                <a:solidFill>
                  <a:schemeClr val="tx1"/>
                </a:solidFill>
                <a:latin typeface="華康采風體W3" pitchFamily="65" charset="-120"/>
                <a:ea typeface="華康采風體W3" pitchFamily="65" charset="-120"/>
              </a:rPr>
              <a:t>蜉蝣過客 </a:t>
            </a:r>
            <a:r>
              <a:rPr lang="zh-TW" altLang="en-US" sz="4000" dirty="0" smtClean="0">
                <a:solidFill>
                  <a:schemeClr val="tx1"/>
                </a:solidFill>
                <a:latin typeface="華康采風體W3" pitchFamily="65" charset="-120"/>
                <a:ea typeface="華康采風體W3" pitchFamily="65" charset="-120"/>
              </a:rPr>
              <a:t>黃碧端</a:t>
            </a:r>
            <a:endParaRPr lang="zh-TW" altLang="en-US" sz="4000" dirty="0">
              <a:solidFill>
                <a:schemeClr val="tx1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57356" y="2500306"/>
            <a:ext cx="6172200" cy="3714776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組員</a:t>
            </a:r>
            <a:r>
              <a:rPr lang="en-US" altLang="zh-TW" sz="1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sz="1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余冠霖</a:t>
            </a:r>
            <a:endParaRPr lang="en-US" altLang="zh-TW" sz="1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張崇森</a:t>
            </a:r>
            <a:endParaRPr lang="en-US" altLang="zh-TW" sz="1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黃春億</a:t>
            </a:r>
            <a:endParaRPr lang="en-US" altLang="zh-TW" sz="1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鄭福輝</a:t>
            </a:r>
            <a:endParaRPr lang="en-US" altLang="zh-TW" sz="1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蕭舜政</a:t>
            </a:r>
            <a:endParaRPr lang="en-US" altLang="zh-TW" sz="1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凃宛伶</a:t>
            </a:r>
            <a:endParaRPr lang="en-US" altLang="zh-TW" sz="1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600" dirty="0" smtClean="0">
                <a:latin typeface="華康采風體W3" pitchFamily="65" charset="-120"/>
                <a:ea typeface="華康采風體W3" pitchFamily="65" charset="-120"/>
              </a:rPr>
              <a:t>       </a:t>
            </a:r>
            <a:endParaRPr lang="en-US" altLang="zh-TW" sz="5600" dirty="0" smtClean="0">
              <a:latin typeface="華康采風體W3" pitchFamily="65" charset="-120"/>
              <a:ea typeface="華康采風體W3" pitchFamily="65" charset="-120"/>
            </a:endParaRPr>
          </a:p>
          <a:p>
            <a:endParaRPr lang="en-US" altLang="zh-TW" sz="5600" dirty="0" smtClean="0">
              <a:latin typeface="華康采風體W3" pitchFamily="65" charset="-120"/>
              <a:ea typeface="華康采風體W3" pitchFamily="65" charset="-120"/>
            </a:endParaRPr>
          </a:p>
          <a:p>
            <a:endParaRPr lang="zh-TW" altLang="en-US" sz="56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14282" y="285728"/>
            <a:ext cx="8643966" cy="62150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    小綠甲蟲的生命週期大約就是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幾天而已。這些小東西是真寄蜉蝣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於天地，想來總沒長命的。常常駐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足在我的燈罩上的還有許多出奇漂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亮的小飛蛾，牠們的羽翅有的金光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閃爍，有的花紋斑斕，使人暗詫造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物者必然是個精力無處發洩的藝術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家，再不起眼的小生命也可能記脫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了牠精密絢麗的設計。</a:t>
            </a:r>
          </a:p>
          <a:p>
            <a:pPr>
              <a:buNone/>
            </a:pP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3174312"/>
          <a:ext cx="6096000" cy="50937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09376">
                <a:tc>
                  <a:txBody>
                    <a:bodyPr/>
                    <a:lstStyle/>
                    <a:p>
                      <a:endParaRPr lang="en-US" altLang="zh-TW" sz="11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新細明體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新細明體" charset="-120"/>
              </a:rPr>
            </a:b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新細明體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新細明體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  <a:cs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876800"/>
            <a:ext cx="2305050" cy="19812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57158" y="214290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    然而，再精密絢麗的設計也每每在人間只得瞬間的逗留（那大匠，這樣揮霍著祂的創造力！）在這並不寂靜的春天裡，不為投火的壯烈，也不為和一個夜讀的陌生人寓目交會的片刻牽掛，無數的生命乍明旋滅，也許只為妝點這世界的一點有情吧。</a:t>
            </a:r>
            <a:endParaRPr lang="en-US" altLang="zh-TW" sz="4000" b="1" spc="3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腦力激盪</a:t>
            </a:r>
            <a:endParaRPr lang="zh-TW" altLang="en-US" sz="7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    大家應該都有發現，我們學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校的生物種類非常豐富，現在請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各班針對你們抽中的生物進行討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論，以敏銳的觀察力及豐富的想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像力，介紹該種生物的特徵或習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性。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85720" y="1643050"/>
          <a:ext cx="8429685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8572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生物種類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觀察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想像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羊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吃草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除草機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858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羊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排便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農夫施肥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羊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供人賞玩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大玩偶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範例：</a:t>
            </a:r>
            <a:endParaRPr lang="zh-TW" altLang="en-US" sz="5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85718" y="500044"/>
          <a:ext cx="8429685" cy="5857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9763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生物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觀察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想像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763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五色鳥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763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小黑蚊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763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橄欖樹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763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松鼠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763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標楷體" pitchFamily="65" charset="-120"/>
                          <a:ea typeface="標楷體" pitchFamily="65" charset="-120"/>
                        </a:rPr>
                        <a:t>兔子</a:t>
                      </a:r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3200" b="1" dirty="0" smtClean="0">
                <a:latin typeface="華康采風體W3" pitchFamily="65" charset="-120"/>
                <a:ea typeface="華康采風體W3" pitchFamily="65" charset="-120"/>
              </a:rPr>
              <a:t> </a:t>
            </a:r>
            <a:r>
              <a:rPr lang="zh-TW" altLang="en-US" sz="8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心得感想</a:t>
            </a:r>
            <a:endParaRPr lang="zh-TW" altLang="en-US" sz="80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472518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著名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雕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刻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家</a:t>
            </a:r>
            <a:r>
              <a:rPr lang="zh-TW" altLang="en-US" sz="3600" b="1" u="sng" dirty="0" smtClean="0">
                <a:latin typeface="標楷體" pitchFamily="65" charset="-120"/>
                <a:ea typeface="標楷體" pitchFamily="65" charset="-120"/>
              </a:rPr>
              <a:t>羅</a:t>
            </a:r>
            <a:r>
              <a:rPr lang="zh-CN" altLang="en-US" sz="3600" b="1" u="sng" dirty="0" smtClean="0">
                <a:latin typeface="標楷體" pitchFamily="65" charset="-120"/>
                <a:ea typeface="標楷體" pitchFamily="65" charset="-120"/>
              </a:rPr>
              <a:t>丹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說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「這個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世界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並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不是</a:t>
            </a:r>
            <a:endParaRPr lang="en-US" altLang="zh-CN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缺少美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3600" b="1" dirty="0" smtClean="0">
                <a:latin typeface="標楷體" pitchFamily="65" charset="-120"/>
                <a:ea typeface="標楷體" pitchFamily="65" charset="-120"/>
              </a:rPr>
              <a:t>而是缺少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發現。」如果我們已經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能夠體認到萬物的美好，就更應該知道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萬</a:t>
            </a:r>
            <a:endParaRPr lang="en-US" altLang="zh-TW" sz="36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物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都是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平等的，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不應該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有差別待遇，</a:t>
            </a:r>
            <a:endParaRPr lang="en-US" altLang="zh-TW" sz="36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不管是人、動物或植物，都應該給予</a:t>
            </a:r>
            <a:endParaRPr lang="en-US" altLang="zh-TW" sz="36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尊重，牠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們也是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有生命的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，所以</a:t>
            </a: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我們</a:t>
            </a:r>
            <a:endParaRPr lang="en-US" altLang="zh-TW" sz="36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b="1" spc="300" dirty="0" smtClean="0">
                <a:latin typeface="標楷體" pitchFamily="65" charset="-120"/>
                <a:ea typeface="標楷體" pitchFamily="65" charset="-120"/>
              </a:rPr>
              <a:t>應該要平等</a:t>
            </a:r>
            <a:r>
              <a:rPr lang="zh-TW" altLang="en-US" sz="3600" b="1" spc="300" smtClean="0">
                <a:latin typeface="標楷體" pitchFamily="65" charset="-120"/>
                <a:ea typeface="標楷體" pitchFamily="65" charset="-120"/>
              </a:rPr>
              <a:t>對待。</a:t>
            </a:r>
            <a:endParaRPr lang="en-US" altLang="zh-TW" sz="3600" b="1" spc="3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146" name="Picture 2" descr="http://163.20.166.200/pic/bmp/bmp-h/1-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929330"/>
            <a:ext cx="8286808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642918"/>
            <a:ext cx="8858280" cy="1011222"/>
          </a:xfrm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7200" b="1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影片欣賞</a:t>
            </a:r>
            <a:endParaRPr lang="zh-TW" altLang="en-US" sz="7200" b="1" dirty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85918" y="2786058"/>
            <a:ext cx="5572164" cy="107157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zh-TW" altLang="en-US" sz="4800" b="1" u="sng" cap="small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  <a:cs typeface="+mj-cs"/>
                <a:hlinkClick r:id="rId2" action="ppaction://hlinkfile"/>
              </a:rPr>
              <a:t>王大林</a:t>
            </a:r>
            <a:r>
              <a:rPr lang="en-US" altLang="zh-TW" sz="4800" b="1" u="sng" cap="small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  <a:cs typeface="+mj-cs"/>
              </a:rPr>
              <a:t>-</a:t>
            </a:r>
            <a:r>
              <a:rPr lang="zh-TW" altLang="en-US" sz="4800" b="1" u="sng" cap="small" dirty="0" smtClean="0">
                <a:solidFill>
                  <a:srgbClr val="002060"/>
                </a:solidFill>
                <a:latin typeface="華康采風體W3" pitchFamily="65" charset="-120"/>
                <a:ea typeface="華康采風體W3" pitchFamily="65" charset="-120"/>
                <a:cs typeface="+mj-cs"/>
              </a:rPr>
              <a:t>愛物放生 </a:t>
            </a:r>
          </a:p>
        </p:txBody>
      </p:sp>
      <p:pic>
        <p:nvPicPr>
          <p:cNvPr id="4" name="圖片 3" descr="下載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4143380"/>
            <a:ext cx="3071833" cy="250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 descr="温流_唱歌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500174"/>
            <a:ext cx="3597978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采風體W3" pitchFamily="65" charset="-120"/>
                <a:ea typeface="華康采風體W3" pitchFamily="65" charset="-120"/>
              </a:rPr>
              <a:t>  </a:t>
            </a:r>
            <a:r>
              <a:rPr lang="zh-TW" altLang="en-US" sz="5400" b="1" dirty="0" smtClean="0">
                <a:solidFill>
                  <a:srgbClr val="02A098"/>
                </a:solidFill>
                <a:latin typeface="華康采風體W3" pitchFamily="65" charset="-120"/>
                <a:ea typeface="華康采風體W3" pitchFamily="65" charset="-120"/>
              </a:rPr>
              <a:t>報告完畢。謝謝大家</a:t>
            </a:r>
            <a:endParaRPr lang="zh-TW" altLang="en-US" sz="5400" b="1" dirty="0">
              <a:solidFill>
                <a:srgbClr val="02A098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72066" y="2000240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err="1" smtClean="0">
                <a:solidFill>
                  <a:schemeClr val="accent5">
                    <a:lumMod val="50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ByeBye</a:t>
            </a:r>
            <a:endParaRPr lang="zh-TW" altLang="en-US" sz="6000" b="1" dirty="0">
              <a:solidFill>
                <a:schemeClr val="accent5">
                  <a:lumMod val="50000"/>
                </a:schemeClr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57158" y="142852"/>
            <a:ext cx="821537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5400" dirty="0" smtClean="0">
                <a:latin typeface="華康采風體W3" pitchFamily="65" charset="-120"/>
                <a:ea typeface="華康采風體W3" pitchFamily="65" charset="-120"/>
              </a:rPr>
              <a:t>         </a:t>
            </a:r>
            <a:r>
              <a:rPr lang="zh-TW" altLang="en-US" sz="7200" b="1" dirty="0" smtClean="0">
                <a:latin typeface="華康采風體W3" pitchFamily="65" charset="-120"/>
                <a:ea typeface="華康采風體W3" pitchFamily="65" charset="-120"/>
              </a:rPr>
              <a:t>大綱</a:t>
            </a:r>
            <a:endParaRPr lang="en-US" altLang="zh-TW" sz="72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  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    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1.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文章共讀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    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2.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腦力激盪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    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3.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心得感想</a:t>
            </a:r>
          </a:p>
          <a:p>
            <a:pPr>
              <a:buNone/>
            </a:pP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    </a:t>
            </a:r>
            <a:r>
              <a:rPr lang="en-US" altLang="zh-TW" sz="4400" b="1" dirty="0" smtClean="0">
                <a:latin typeface="華康采風體W3" pitchFamily="65" charset="-120"/>
                <a:ea typeface="華康采風體W3" pitchFamily="65" charset="-120"/>
              </a:rPr>
              <a:t>4.</a:t>
            </a:r>
            <a:r>
              <a:rPr lang="zh-TW" altLang="en-US" sz="4400" b="1" dirty="0" smtClean="0">
                <a:latin typeface="華康采風體W3" pitchFamily="65" charset="-120"/>
                <a:ea typeface="華康采風體W3" pitchFamily="65" charset="-120"/>
              </a:rPr>
              <a:t>影片欣賞</a:t>
            </a: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400" b="1" dirty="0" smtClean="0"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圖片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786190"/>
            <a:ext cx="3709996" cy="2909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229600" cy="63579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    居處近山，初搬來時才是仲春，住了一陣子，頗為不曾見到一隻昆蟲人屋而覺得納悶，以為莫非卡森筆下的「寂靜的春天」提前來臨，各種污染和殺蟲劑的大量使用已經使得小生物們從地面上絕跡了？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    我並沒有猜對。五月一到，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蟲紛紛從冬眠中醒來，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開始來報到了。</a:t>
            </a:r>
            <a:endParaRPr lang="zh-TW" altLang="en-US" sz="4000" b="1" spc="3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953000"/>
            <a:ext cx="24003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286808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先是羽翼翩翩的大小飛蛾，繼責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是頭角崢嶸的各色甲蟲，入夜屋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裡亮起了燈，牠們便攀附在紗窗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上伺機棄暗投明。成功的那些，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進得屋來，或繞室彷徨莫知所止，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或盤據一點暝然入定，更多的則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是在燈下打轉，時時和燈罩碰撞，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咚咚有聲。</a:t>
            </a:r>
            <a:endParaRPr lang="zh-TW" altLang="en-US" sz="4000" spc="3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82296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數小時後便見陳屍處處，盡成投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火的烈士。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以為這些撲火的小生物真在完成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什麼壯舉，自然是人類自己一廂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情願的想法。生物學家早就發現，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飛蛾的自焚，不是因為牠想投火，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而是因為牠視網膜上的落光點一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定要和光源保持一個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角度。</a:t>
            </a:r>
            <a:endParaRPr lang="zh-TW" altLang="en-US" sz="4000" b="1" spc="3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5143512"/>
            <a:ext cx="2643206" cy="149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15370" cy="62596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飛蛾因此便得一邊飛行一邊隨光源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的位置調整方向。其結果是，它的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航線畫出來剛好是一個投像光源的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所謂「對數螺旋」 （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logarithmic </a:t>
            </a:r>
          </a:p>
          <a:p>
            <a:pPr>
              <a:buNone/>
            </a:pP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spiral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），以自焚為終點。死的其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實是莫名所以，卻讓人類曼蒂克的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聯想得到一個附會。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    沒興趣撲火的那些小蟲，常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常便成為我書桌上的訪客。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下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794244"/>
            <a:ext cx="2143131" cy="2063756"/>
          </a:xfrm>
          <a:prstGeom prst="rect">
            <a:avLst/>
          </a:prstGeom>
        </p:spPr>
      </p:pic>
      <p:sp>
        <p:nvSpPr>
          <p:cNvPr id="7" name="內容版面配置區 6"/>
          <p:cNvSpPr>
            <a:spLocks noGrp="1"/>
          </p:cNvSpPr>
          <p:nvPr>
            <p:ph sz="quarter" idx="4294967295"/>
          </p:nvPr>
        </p:nvSpPr>
        <p:spPr>
          <a:xfrm>
            <a:off x="214282" y="357166"/>
            <a:ext cx="8715404" cy="4873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對於我這樣一個難得在凌晨兩、三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點以前就寢的人來說，這些訪客真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是眾人皆睡之際的最好伴侶。訪客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中最饒趣味的是一種小指甲大小的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甲蟲，背上鑲著翠綠的圖案，像極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一個小小的盾牌，眼睛則細小如粉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粒，嵌在三角小頭的兩側，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頭上還頂著兩根天線。 </a:t>
            </a:r>
            <a:r>
              <a:rPr lang="zh-TW" altLang="en-US" sz="4000" b="1" spc="300" dirty="0" smtClean="0"/>
              <a:t/>
            </a:r>
            <a:br>
              <a:rPr lang="zh-TW" altLang="en-US" sz="4000" b="1" spc="300" dirty="0" smtClean="0"/>
            </a:br>
            <a:endParaRPr lang="zh-TW" altLang="en-US" sz="4000" b="1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233725"/>
            <a:ext cx="2286016" cy="162427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4282" y="0"/>
            <a:ext cx="821537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這小蟲既不畏人也不擾人，來時只是靜靜的沿著你的書本或紙張的邊緣，划著細細的六隻長腳遊走，偶爾停下來定定看著人，也有時搖動牠的「天線」，彷彿有什麼信息要傳遞。</a:t>
            </a:r>
            <a:r>
              <a:rPr lang="en-US" altLang="zh-TW" sz="4000" b="1" spc="3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這樣週旋過幾個小時</a:t>
            </a:r>
            <a:r>
              <a:rPr lang="zh-TW" altLang="en-US" sz="4000" b="1" spc="300" dirty="0" smtClean="0"/>
              <a:t>，</a:t>
            </a: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往往使你明晚坐在桌前時不免忽忽有牽掛，期待也許牠該再出現，然而等你搬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動過幾本書，往往便發現牠</a:t>
            </a:r>
            <a:endParaRPr lang="zh-TW" altLang="en-US" sz="4000" b="1" spc="3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14282" y="357166"/>
            <a:ext cx="8715436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蜷縮在一角的屍體了。有時隔一兩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天又有同樣的小蟲來巡，雖明知無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非是他無數同類中的一隻，且也不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免隔日便要遭到相同的命運，卻來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是教人每看到一樣的小綠甲蟲頂著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牠背上的小盾牌出現在桌上，便覺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得同一個小友在殷勤探看。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spc="300" dirty="0" smtClean="0"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spc="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spc="300" dirty="0" smtClean="0">
              <a:latin typeface="華康采風體W3" pitchFamily="65" charset="-120"/>
              <a:ea typeface="華康采風體W3" pitchFamily="65" charset="-120"/>
            </a:endParaRPr>
          </a:p>
        </p:txBody>
      </p:sp>
      <p:pic>
        <p:nvPicPr>
          <p:cNvPr id="4" name="圖片 3" descr="下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357826"/>
            <a:ext cx="4000528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1028</TotalTime>
  <Words>869</Words>
  <Application>Microsoft Office PowerPoint</Application>
  <PresentationFormat>如螢幕大小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壁窗</vt:lpstr>
      <vt:lpstr>  蜉蝣過客 黃碧端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腦力激盪</vt:lpstr>
      <vt:lpstr>範例：</vt:lpstr>
      <vt:lpstr>投影片 14</vt:lpstr>
      <vt:lpstr> 心得感想</vt:lpstr>
      <vt:lpstr> 影片欣賞</vt:lpstr>
      <vt:lpstr>  報告完畢。謝謝大家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Win7User</dc:creator>
  <cp:lastModifiedBy>user</cp:lastModifiedBy>
  <cp:revision>99</cp:revision>
  <dcterms:created xsi:type="dcterms:W3CDTF">2014-05-26T04:48:01Z</dcterms:created>
  <dcterms:modified xsi:type="dcterms:W3CDTF">2014-11-12T07:35:20Z</dcterms:modified>
</cp:coreProperties>
</file>