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71" r:id="rId3"/>
    <p:sldId id="270" r:id="rId4"/>
    <p:sldId id="27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73" r:id="rId18"/>
    <p:sldId id="274" r:id="rId19"/>
    <p:sldId id="269" r:id="rId20"/>
    <p:sldId id="276" r:id="rId21"/>
    <p:sldId id="278" r:id="rId22"/>
    <p:sldId id="277" r:id="rId23"/>
    <p:sldId id="279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602728B8-CB6B-4134-98A6-2BADBB29DB7E}">
          <p14:sldIdLst>
            <p14:sldId id="256"/>
            <p14:sldId id="271"/>
            <p14:sldId id="270"/>
            <p14:sldId id="275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2"/>
            <p14:sldId id="273"/>
            <p14:sldId id="274"/>
            <p14:sldId id="269"/>
            <p14:sldId id="276"/>
            <p14:sldId id="278"/>
            <p14:sldId id="277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BB5FF-39F4-46F6-A257-26987A2E5540}" type="datetimeFigureOut">
              <a:rPr lang="zh-TW" altLang="en-US" smtClean="0"/>
              <a:t>2015/9/16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7A103-5CC7-46A7-A04B-E775466CC1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446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7A103-5CC7-46A7-A04B-E775466CC11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7562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7A103-5CC7-46A7-A04B-E775466CC111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0287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&#21453;&#30465;&#33258;&#24049;.mp4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6" name="圖片 5">
            <a:hlinkClick r:id="rId2" action="ppaction://hlinkfile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3" name="圖片 12" descr="8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圖片 13" descr="820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圖片 14" descr="8202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6" name="圖片 15" descr="8203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6476" y="-24713"/>
            <a:ext cx="9144000" cy="6858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" y="0"/>
            <a:ext cx="9144000" cy="6858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0455899-0145-4D8B-999A-83974FAC6208}" type="datetimeFigureOut">
              <a:rPr lang="zh-TW" altLang="en-US" smtClean="0"/>
              <a:pPr/>
              <a:t>2015/9/16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95E94BC-6832-47E5-9D35-8D9425AE751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714356"/>
            <a:ext cx="7772400" cy="2168445"/>
          </a:xfrm>
        </p:spPr>
        <p:txBody>
          <a:bodyPr>
            <a:normAutofit/>
          </a:bodyPr>
          <a:lstStyle/>
          <a:p>
            <a:r>
              <a:rPr lang="zh-TW" altLang="zh-TW" sz="6600" dirty="0" smtClean="0">
                <a:solidFill>
                  <a:schemeClr val="tx1"/>
                </a:solidFill>
              </a:rPr>
              <a:t>蛤</a:t>
            </a:r>
            <a:r>
              <a:rPr lang="zh-TW" altLang="en-US" sz="6600" dirty="0" smtClean="0">
                <a:solidFill>
                  <a:schemeClr val="tx1"/>
                </a:solidFill>
              </a:rPr>
              <a:t>  </a:t>
            </a:r>
            <a:r>
              <a:rPr lang="zh-TW" altLang="zh-TW" sz="6600" dirty="0" smtClean="0">
                <a:solidFill>
                  <a:schemeClr val="tx1"/>
                </a:solidFill>
              </a:rPr>
              <a:t>蜊</a:t>
            </a:r>
            <a:r>
              <a:rPr lang="zh-TW" altLang="en-US" sz="6600" dirty="0" smtClean="0">
                <a:solidFill>
                  <a:schemeClr val="tx1"/>
                </a:solidFill>
              </a:rPr>
              <a:t>  </a:t>
            </a:r>
            <a:r>
              <a:rPr lang="zh-TW" altLang="zh-TW" sz="6600" dirty="0" smtClean="0">
                <a:solidFill>
                  <a:schemeClr val="tx1"/>
                </a:solidFill>
              </a:rPr>
              <a:t>之</a:t>
            </a:r>
            <a:r>
              <a:rPr lang="zh-TW" altLang="en-US" sz="6600" dirty="0" smtClean="0">
                <a:solidFill>
                  <a:schemeClr val="tx1"/>
                </a:solidFill>
              </a:rPr>
              <a:t>  </a:t>
            </a:r>
            <a:r>
              <a:rPr lang="zh-TW" altLang="zh-TW" sz="6600" dirty="0" smtClean="0">
                <a:solidFill>
                  <a:schemeClr val="tx1"/>
                </a:solidFill>
              </a:rPr>
              <a:t>歌</a:t>
            </a:r>
            <a:endParaRPr lang="zh-TW" altLang="zh-TW" sz="6600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sz="5400" dirty="0">
                <a:solidFill>
                  <a:schemeClr val="tx1"/>
                </a:solidFill>
              </a:rPr>
              <a:t>黃迺毓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52936"/>
            <a:ext cx="3086742" cy="240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03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714488"/>
            <a:ext cx="7408333" cy="30769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3600" dirty="0">
                <a:solidFill>
                  <a:schemeClr val="tx1"/>
                </a:solidFill>
              </a:rPr>
              <a:t>大學畢業後我開始工作，我非常的努力，對自己有些期許</a:t>
            </a:r>
            <a:r>
              <a:rPr lang="zh-TW" altLang="zh-TW" sz="3600" dirty="0" smtClean="0">
                <a:solidFill>
                  <a:schemeClr val="tx1"/>
                </a:solidFill>
              </a:rPr>
              <a:t>，也</a:t>
            </a:r>
            <a:r>
              <a:rPr lang="zh-TW" altLang="zh-TW" sz="3600" dirty="0">
                <a:solidFill>
                  <a:schemeClr val="tx1"/>
                </a:solidFill>
              </a:rPr>
              <a:t>有些要求，但是有一段時間我對周圍的人都看不順眼，</a:t>
            </a:r>
            <a:r>
              <a:rPr lang="zh-TW" altLang="zh-TW" sz="3600" dirty="0" smtClean="0">
                <a:solidFill>
                  <a:schemeClr val="tx1"/>
                </a:solidFill>
              </a:rPr>
              <a:t>在我</a:t>
            </a:r>
            <a:r>
              <a:rPr lang="zh-TW" altLang="zh-TW" sz="3600" dirty="0">
                <a:solidFill>
                  <a:schemeClr val="tx1"/>
                </a:solidFill>
              </a:rPr>
              <a:t>眼中，「每一個人」都有令我難以忍受的缺點，我很想</a:t>
            </a:r>
            <a:r>
              <a:rPr lang="zh-TW" altLang="zh-TW" sz="3600" dirty="0" smtClean="0">
                <a:solidFill>
                  <a:schemeClr val="tx1"/>
                </a:solidFill>
              </a:rPr>
              <a:t>改造</a:t>
            </a:r>
            <a:r>
              <a:rPr lang="zh-TW" altLang="zh-TW" sz="3600" dirty="0">
                <a:solidFill>
                  <a:schemeClr val="tx1"/>
                </a:solidFill>
              </a:rPr>
              <a:t>他們，而改造不了時，我又想躲避他們。我覺得自己很</a:t>
            </a:r>
            <a:r>
              <a:rPr lang="zh-TW" altLang="zh-TW" sz="3600" dirty="0" smtClean="0">
                <a:solidFill>
                  <a:schemeClr val="tx1"/>
                </a:solidFill>
              </a:rPr>
              <a:t>倒楣</a:t>
            </a:r>
            <a:r>
              <a:rPr lang="zh-TW" altLang="zh-TW" sz="3600" dirty="0">
                <a:solidFill>
                  <a:schemeClr val="tx1"/>
                </a:solidFill>
              </a:rPr>
              <a:t>，很不幸，怎麼「都」遇到不好的人！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668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714488"/>
            <a:ext cx="7408333" cy="329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3600" dirty="0">
                <a:solidFill>
                  <a:schemeClr val="tx1"/>
                </a:solidFill>
              </a:rPr>
              <a:t>正當我沉醉於自怨自哀時，心中忽然響起「蛤蜊之歌」，</a:t>
            </a:r>
            <a:r>
              <a:rPr lang="zh-TW" altLang="zh-TW" sz="3600" dirty="0" smtClean="0">
                <a:solidFill>
                  <a:schemeClr val="tx1"/>
                </a:solidFill>
              </a:rPr>
              <a:t>難不成</a:t>
            </a:r>
            <a:r>
              <a:rPr lang="zh-TW" altLang="zh-TW" sz="3600" dirty="0">
                <a:solidFill>
                  <a:schemeClr val="tx1"/>
                </a:solidFill>
              </a:rPr>
              <a:t>我就是那個壞掉的蛤蜊？我聽到那麼多「別人的」</a:t>
            </a:r>
            <a:r>
              <a:rPr lang="zh-TW" altLang="zh-TW" sz="3600" dirty="0" smtClean="0">
                <a:solidFill>
                  <a:schemeClr val="tx1"/>
                </a:solidFill>
              </a:rPr>
              <a:t>沙啞之</a:t>
            </a:r>
            <a:r>
              <a:rPr lang="zh-TW" altLang="zh-TW" sz="3600" dirty="0">
                <a:solidFill>
                  <a:schemeClr val="tx1"/>
                </a:solidFill>
              </a:rPr>
              <a:t>聲竟可能是我本身造成的？按理，一個人不會只遇到</a:t>
            </a:r>
            <a:r>
              <a:rPr lang="zh-TW" altLang="zh-TW" sz="3600" dirty="0" smtClean="0">
                <a:solidFill>
                  <a:schemeClr val="tx1"/>
                </a:solidFill>
              </a:rPr>
              <a:t>壞人，</a:t>
            </a:r>
            <a:r>
              <a:rPr lang="zh-TW" altLang="zh-TW" sz="3600" dirty="0">
                <a:solidFill>
                  <a:schemeClr val="tx1"/>
                </a:solidFill>
              </a:rPr>
              <a:t>周圍有些人對你友善，有些人對你不友善，這樣的機率</a:t>
            </a:r>
            <a:r>
              <a:rPr lang="zh-TW" altLang="zh-TW" sz="3600" dirty="0" smtClean="0">
                <a:solidFill>
                  <a:schemeClr val="tx1"/>
                </a:solidFill>
              </a:rPr>
              <a:t>最大</a:t>
            </a:r>
            <a:r>
              <a:rPr lang="zh-TW" altLang="zh-TW" sz="3600" dirty="0">
                <a:solidFill>
                  <a:schemeClr val="tx1"/>
                </a:solidFill>
              </a:rPr>
              <a:t>。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55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1714488"/>
            <a:ext cx="7408333" cy="4411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600" dirty="0">
                <a:solidFill>
                  <a:schemeClr val="tx1"/>
                </a:solidFill>
              </a:rPr>
              <a:t>那我？那我可能就是那個不友善的人，我用自己的高標去</a:t>
            </a:r>
            <a:r>
              <a:rPr lang="zh-TW" altLang="zh-TW" sz="3600" dirty="0" smtClean="0">
                <a:solidFill>
                  <a:schemeClr val="tx1"/>
                </a:solidFill>
              </a:rPr>
              <a:t>檢驗</a:t>
            </a:r>
            <a:r>
              <a:rPr lang="zh-TW" altLang="zh-TW" sz="3600" dirty="0">
                <a:solidFill>
                  <a:schemeClr val="tx1"/>
                </a:solidFill>
              </a:rPr>
              <a:t>我周圍的人，看起來我對大家都不滿意，其實我最不</a:t>
            </a:r>
            <a:r>
              <a:rPr lang="zh-TW" altLang="zh-TW" sz="3600" dirty="0" smtClean="0">
                <a:solidFill>
                  <a:schemeClr val="tx1"/>
                </a:solidFill>
              </a:rPr>
              <a:t>滿意的</a:t>
            </a:r>
            <a:r>
              <a:rPr lang="zh-TW" altLang="zh-TW" sz="3600" dirty="0">
                <a:solidFill>
                  <a:schemeClr val="tx1"/>
                </a:solidFill>
              </a:rPr>
              <a:t>人是我自己！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745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714488"/>
            <a:ext cx="7408333" cy="3581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3600" dirty="0">
                <a:solidFill>
                  <a:schemeClr val="tx1"/>
                </a:solidFill>
              </a:rPr>
              <a:t>我忘了我震驚於這個內心的自我發現有多久，我其實很</a:t>
            </a:r>
            <a:r>
              <a:rPr lang="zh-TW" altLang="zh-TW" sz="3600" dirty="0" smtClean="0">
                <a:solidFill>
                  <a:schemeClr val="tx1"/>
                </a:solidFill>
              </a:rPr>
              <a:t>難過，原來</a:t>
            </a:r>
            <a:r>
              <a:rPr lang="zh-TW" altLang="zh-TW" sz="3600" dirty="0">
                <a:solidFill>
                  <a:schemeClr val="tx1"/>
                </a:solidFill>
              </a:rPr>
              <a:t>我沒我裝出來的那麼好，別人也沒我看的那麼差。</a:t>
            </a:r>
            <a:r>
              <a:rPr lang="zh-TW" altLang="zh-TW" sz="3600" dirty="0" smtClean="0">
                <a:solidFill>
                  <a:schemeClr val="tx1"/>
                </a:solidFill>
              </a:rPr>
              <a:t>我有</a:t>
            </a:r>
            <a:r>
              <a:rPr lang="zh-TW" altLang="zh-TW" sz="3600" dirty="0">
                <a:solidFill>
                  <a:schemeClr val="tx1"/>
                </a:solidFill>
              </a:rPr>
              <a:t>兩個抉擇的方向：一個是把自己裝得更好，使得別人</a:t>
            </a:r>
            <a:r>
              <a:rPr lang="zh-TW" altLang="zh-TW" sz="3600" dirty="0" smtClean="0">
                <a:solidFill>
                  <a:schemeClr val="tx1"/>
                </a:solidFill>
              </a:rPr>
              <a:t>看起來</a:t>
            </a:r>
            <a:r>
              <a:rPr lang="zh-TW" altLang="zh-TW" sz="3600" dirty="0">
                <a:solidFill>
                  <a:schemeClr val="tx1"/>
                </a:solidFill>
              </a:rPr>
              <a:t>更差！另一個選擇則是開始學著去欣賞別人。因為只有</a:t>
            </a:r>
            <a:r>
              <a:rPr lang="zh-TW" altLang="zh-TW" sz="3600" dirty="0" smtClean="0">
                <a:solidFill>
                  <a:schemeClr val="tx1"/>
                </a:solidFill>
              </a:rPr>
              <a:t>在看到</a:t>
            </a:r>
            <a:r>
              <a:rPr lang="zh-TW" altLang="zh-TW" sz="3600" dirty="0">
                <a:solidFill>
                  <a:schemeClr val="tx1"/>
                </a:solidFill>
              </a:rPr>
              <a:t>別人的好時，我才會發現自己的好，也才能真正欣賞</a:t>
            </a:r>
            <a:r>
              <a:rPr lang="zh-TW" altLang="zh-TW" sz="3600" dirty="0" smtClean="0">
                <a:solidFill>
                  <a:schemeClr val="tx1"/>
                </a:solidFill>
              </a:rPr>
              <a:t>自己</a:t>
            </a:r>
            <a:r>
              <a:rPr lang="zh-TW" altLang="en-US" sz="3600" dirty="0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244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714488"/>
            <a:ext cx="7408333" cy="31489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3600" dirty="0">
                <a:solidFill>
                  <a:schemeClr val="tx1"/>
                </a:solidFill>
              </a:rPr>
              <a:t>這是一段漫長的歷程，一開始甚至要「強迫」自己，很</a:t>
            </a:r>
            <a:r>
              <a:rPr lang="zh-TW" altLang="zh-TW" sz="3600" dirty="0" smtClean="0">
                <a:solidFill>
                  <a:schemeClr val="tx1"/>
                </a:solidFill>
              </a:rPr>
              <a:t>像「</a:t>
            </a:r>
            <a:r>
              <a:rPr lang="zh-TW" altLang="zh-TW" sz="3600" dirty="0">
                <a:solidFill>
                  <a:schemeClr val="tx1"/>
                </a:solidFill>
              </a:rPr>
              <a:t>視力矯正」。要把不順眼的看、看、看，看到順眼。</a:t>
            </a:r>
            <a:r>
              <a:rPr lang="zh-TW" altLang="zh-TW" sz="3600" dirty="0" smtClean="0">
                <a:solidFill>
                  <a:schemeClr val="tx1"/>
                </a:solidFill>
              </a:rPr>
              <a:t>每當我想放棄</a:t>
            </a:r>
            <a:r>
              <a:rPr lang="zh-TW" altLang="zh-TW" sz="3600" dirty="0">
                <a:solidFill>
                  <a:schemeClr val="tx1"/>
                </a:solidFill>
              </a:rPr>
              <a:t>時，就想起那個差點害我將整碗新鮮的蛤蜊倒掉的</a:t>
            </a:r>
            <a:r>
              <a:rPr lang="en-US" altLang="zh-TW" sz="3600" dirty="0">
                <a:solidFill>
                  <a:schemeClr val="tx1"/>
                </a:solidFill>
              </a:rPr>
              <a:t> </a:t>
            </a:r>
            <a:r>
              <a:rPr lang="zh-TW" altLang="zh-TW" sz="3600" dirty="0" smtClean="0">
                <a:solidFill>
                  <a:schemeClr val="tx1"/>
                </a:solidFill>
              </a:rPr>
              <a:t>臭</a:t>
            </a:r>
            <a:r>
              <a:rPr lang="zh-TW" altLang="zh-TW" sz="3600" dirty="0">
                <a:solidFill>
                  <a:schemeClr val="tx1"/>
                </a:solidFill>
              </a:rPr>
              <a:t>蛤蜊。幾年下來，我也體驗到原來這項能力不僅改善了我</a:t>
            </a:r>
            <a:r>
              <a:rPr lang="en-US" altLang="zh-TW" sz="3600" dirty="0">
                <a:solidFill>
                  <a:schemeClr val="tx1"/>
                </a:solidFill>
              </a:rPr>
              <a:t> </a:t>
            </a:r>
            <a:r>
              <a:rPr lang="zh-TW" altLang="zh-TW" sz="3600" dirty="0" smtClean="0">
                <a:solidFill>
                  <a:schemeClr val="tx1"/>
                </a:solidFill>
              </a:rPr>
              <a:t>的</a:t>
            </a:r>
            <a:r>
              <a:rPr lang="zh-TW" altLang="zh-TW" sz="3600" dirty="0">
                <a:solidFill>
                  <a:schemeClr val="tx1"/>
                </a:solidFill>
              </a:rPr>
              <a:t>人際關係，對於教師這個職份也有不可或缺的重要性</a:t>
            </a:r>
            <a:r>
              <a:rPr lang="zh-TW" altLang="zh-TW" sz="3600" dirty="0" smtClean="0">
                <a:solidFill>
                  <a:schemeClr val="tx1"/>
                </a:solidFill>
              </a:rPr>
              <a:t>。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7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714488"/>
            <a:ext cx="7408333" cy="3220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600" dirty="0" smtClean="0">
                <a:solidFill>
                  <a:schemeClr val="tx1"/>
                </a:solidFill>
              </a:rPr>
              <a:t>面對形形色色的學生，我如何去聽出噪音中的樂音，更進一步去判斷他的旋律和節奏？</a:t>
            </a:r>
            <a:endParaRPr lang="zh-TW" altLang="en-US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zh-TW" sz="3600" dirty="0" smtClean="0">
                <a:solidFill>
                  <a:schemeClr val="tx1"/>
                </a:solidFill>
              </a:rPr>
              <a:t>沒想到</a:t>
            </a:r>
            <a:r>
              <a:rPr lang="zh-TW" altLang="zh-TW" sz="3600" dirty="0">
                <a:solidFill>
                  <a:schemeClr val="tx1"/>
                </a:solidFill>
              </a:rPr>
              <a:t>吧？這小小的家事訓練，竟也可以影響我如此巨大！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149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142984"/>
            <a:ext cx="7408333" cy="49831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600" dirty="0" smtClean="0">
                <a:solidFill>
                  <a:schemeClr val="tx1"/>
                </a:solidFill>
              </a:rPr>
              <a:t>小時候作者因耳力好，所以常幫媽媽檢查</a:t>
            </a:r>
            <a:r>
              <a:rPr lang="zh-TW" altLang="zh-TW" sz="3600" dirty="0" smtClean="0">
                <a:solidFill>
                  <a:schemeClr val="tx1"/>
                </a:solidFill>
              </a:rPr>
              <a:t>蛤蜊</a:t>
            </a:r>
            <a:r>
              <a:rPr lang="zh-TW" altLang="en-US" sz="3600" dirty="0" smtClean="0">
                <a:solidFill>
                  <a:schemeClr val="tx1"/>
                </a:solidFill>
              </a:rPr>
              <a:t>，是個不曾「誤判」的「</a:t>
            </a:r>
            <a:r>
              <a:rPr lang="zh-TW" altLang="zh-TW" sz="3600" dirty="0" smtClean="0">
                <a:solidFill>
                  <a:schemeClr val="tx1"/>
                </a:solidFill>
              </a:rPr>
              <a:t>蛤蜊</a:t>
            </a:r>
            <a:r>
              <a:rPr lang="zh-TW" altLang="en-US" sz="3600" dirty="0" smtClean="0">
                <a:solidFill>
                  <a:schemeClr val="tx1"/>
                </a:solidFill>
              </a:rPr>
              <a:t>鑑定專家」。有次作者又再次鑑定，發現整碗</a:t>
            </a:r>
            <a:r>
              <a:rPr lang="zh-TW" altLang="zh-TW" sz="3600" dirty="0" smtClean="0">
                <a:solidFill>
                  <a:schemeClr val="tx1"/>
                </a:solidFill>
              </a:rPr>
              <a:t>蛤蜊</a:t>
            </a:r>
            <a:r>
              <a:rPr lang="zh-TW" altLang="en-US" sz="3600" dirty="0" smtClean="0">
                <a:solidFill>
                  <a:schemeClr val="tx1"/>
                </a:solidFill>
              </a:rPr>
              <a:t>都是壞的。後來發現，其實是左手一直拿的那顆</a:t>
            </a:r>
            <a:r>
              <a:rPr lang="zh-TW" altLang="zh-TW" sz="3600" dirty="0" smtClean="0">
                <a:solidFill>
                  <a:schemeClr val="tx1"/>
                </a:solidFill>
              </a:rPr>
              <a:t>蛤蜊</a:t>
            </a:r>
            <a:r>
              <a:rPr lang="zh-TW" altLang="en-US" sz="3600" dirty="0" smtClean="0">
                <a:solidFill>
                  <a:schemeClr val="tx1"/>
                </a:solidFill>
              </a:rPr>
              <a:t>壞了</a:t>
            </a:r>
            <a:r>
              <a:rPr lang="en-US" altLang="zh-TW" sz="3600" dirty="0" smtClean="0">
                <a:solidFill>
                  <a:schemeClr val="tx1"/>
                </a:solidFill>
              </a:rPr>
              <a:t>!</a:t>
            </a:r>
            <a:r>
              <a:rPr lang="zh-TW" altLang="en-US" sz="3600" dirty="0" smtClean="0">
                <a:solidFill>
                  <a:schemeClr val="tx1"/>
                </a:solidFill>
              </a:rPr>
              <a:t>長大後在工作上不順利，忽然想到之前那鍋「臭</a:t>
            </a:r>
            <a:r>
              <a:rPr lang="zh-TW" altLang="zh-TW" sz="3600" dirty="0" smtClean="0">
                <a:solidFill>
                  <a:schemeClr val="tx1"/>
                </a:solidFill>
              </a:rPr>
              <a:t>蛤蜊</a:t>
            </a:r>
            <a:r>
              <a:rPr lang="zh-TW" altLang="en-US" sz="3600" dirty="0" smtClean="0">
                <a:solidFill>
                  <a:schemeClr val="tx1"/>
                </a:solidFill>
              </a:rPr>
              <a:t>」，</a:t>
            </a:r>
            <a:r>
              <a:rPr lang="zh-TW" altLang="en-US" sz="3600" dirty="0" smtClean="0">
                <a:solidFill>
                  <a:srgbClr val="FF0000"/>
                </a:solidFill>
              </a:rPr>
              <a:t>或許</a:t>
            </a:r>
            <a:r>
              <a:rPr lang="zh-TW" altLang="en-US" sz="3600" dirty="0">
                <a:solidFill>
                  <a:srgbClr val="FF0000"/>
                </a:solidFill>
              </a:rPr>
              <a:t>自己</a:t>
            </a:r>
            <a:r>
              <a:rPr lang="zh-TW" altLang="en-US" sz="3600" dirty="0" smtClean="0">
                <a:solidFill>
                  <a:srgbClr val="FF0000"/>
                </a:solidFill>
              </a:rPr>
              <a:t>就是那個臭蛤蜊</a:t>
            </a:r>
            <a:r>
              <a:rPr lang="zh-TW" altLang="en-US" sz="3600" dirty="0" smtClean="0">
                <a:solidFill>
                  <a:schemeClr val="tx1"/>
                </a:solidFill>
              </a:rPr>
              <a:t>，所以看誰都不順眼，作者也就因此有所領悟。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8"/>
          </a:xfrm>
        </p:spPr>
        <p:txBody>
          <a:bodyPr/>
          <a:lstStyle/>
          <a:p>
            <a:r>
              <a:rPr lang="zh-TW" altLang="en-US" dirty="0" smtClean="0"/>
              <a:t>文　　章　　摘　　要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571612"/>
            <a:ext cx="7408333" cy="455455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600" dirty="0" smtClean="0">
                <a:solidFill>
                  <a:schemeClr val="tx1"/>
                </a:solidFill>
              </a:rPr>
              <a:t>當你用手指責別人的時候，你會發現有四隻手指頭是指著自己的，每一個人都該自我反省，也要有自知之明，到底哪裡做錯，哪裡要改，為什麼會造成雙方彼此的誤解，各退一步，不要太固執、倔強，如此才能讓人際關係有更良好的發展，只要能運用這些道理，相信你會更加成長。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心　　得　　感　　想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4294967295"/>
          </p:nvPr>
        </p:nvSpPr>
        <p:spPr>
          <a:xfrm>
            <a:off x="1735138" y="2674938"/>
            <a:ext cx="7408862" cy="3451225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　　　　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 idx="4294967295"/>
          </p:nvPr>
        </p:nvSpPr>
        <p:spPr>
          <a:xfrm>
            <a:off x="0" y="338138"/>
            <a:ext cx="8229600" cy="1252537"/>
          </a:xfrm>
        </p:spPr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2556792" y="8390260"/>
            <a:ext cx="45719" cy="133030"/>
          </a:xfr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972615" y="7310610"/>
            <a:ext cx="72008" cy="8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9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dirty="0" smtClean="0"/>
              <a:t> </a:t>
            </a:r>
            <a:r>
              <a:rPr lang="zh-TW" altLang="en-US" sz="3600" dirty="0" smtClean="0"/>
              <a:t>     　　    １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成員介紹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         　　　  ２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文章朗讀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            　  ３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文章摘要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               　　  ４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心得感想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                    ５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戲劇欣賞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                     　  ６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影片欣賞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大                     綱</a:t>
            </a:r>
            <a:r>
              <a:rPr lang="en-US" altLang="zh-TW" sz="5400" dirty="0" smtClean="0"/>
              <a:t>: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24534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人生</a:t>
            </a:r>
            <a:r>
              <a:rPr lang="zh-TW" altLang="en-US" sz="3200" dirty="0" smtClean="0"/>
              <a:t>有如走路，總會遇到道路狹窄的地方。這時，最好停下來，讓別人先走，只要保持這種想法，就不會對生活有那麼多的抱怨了，即使終其一生讓步，也不過百步而已，對人生能造成多大的影響呢</a:t>
            </a:r>
            <a:r>
              <a:rPr lang="en-US" altLang="zh-TW" sz="3200" dirty="0" smtClean="0"/>
              <a:t>?</a:t>
            </a:r>
            <a:r>
              <a:rPr lang="zh-TW" altLang="en-US" sz="3200" dirty="0" smtClean="0"/>
              <a:t>你讓一步，別人心存感激，也會讓你一步，這一步可能就是通向</a:t>
            </a:r>
            <a:r>
              <a:rPr lang="zh-TW" altLang="en-US" sz="3200" dirty="0" smtClean="0"/>
              <a:t>康莊大</a:t>
            </a:r>
            <a:r>
              <a:rPr lang="zh-TW" altLang="en-US" sz="3200" dirty="0" smtClean="0"/>
              <a:t>道。</a:t>
            </a:r>
            <a:endParaRPr lang="en-US" altLang="zh-TW" sz="3200" dirty="0" smtClean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反省自己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500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600" dirty="0"/>
              <a:t>反之，事事不讓人，別人心懷怨懟，就會設法阻礙你，那麼即使一條大路，也會充滿險阻。人與人之間貴乎交心，誠心換來的是真情，再者，得饒人處且饒人有些人無理爭三分，得理不讓人；有些人真理在握，得理也讓人三分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93011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前者往往是生活中不安定的因素，後者則具有一ˊ種天然的向心力，諾是重大或重要的是非問題，值得有原則地追求真理。但在日常生活中、工作中，為了一些雞毛蒜皮的小事逗得雞飛狗跳，未免太小題大作了</a:t>
            </a:r>
            <a:r>
              <a:rPr lang="zh-TW" altLang="en-US" sz="3600" dirty="0" smtClean="0"/>
              <a:t>。別人願意和你再一起，一定是妳有人值得親近的特質，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839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別人討厭你，也一定是你有讓人討厭的特質，因此，發生衝突時，不要一味地指責別人。要先反省自己的言行是否有不妥的地方，是否對別人造成傷害。經常反省自己，胸懷自然寬敞。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94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714488"/>
            <a:ext cx="7408333" cy="4411675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dirty="0" smtClean="0"/>
              <a:t>ＰＰＴ：承翰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文章朗讀：阿璇、阿葳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文章摘要：阿淯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心得感想：阿萱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好萊塢演員：</a:t>
            </a:r>
            <a:r>
              <a:rPr lang="zh-TW" altLang="en-US" sz="3600" dirty="0"/>
              <a:t>阿</a:t>
            </a:r>
            <a:r>
              <a:rPr lang="zh-TW" altLang="en-US" sz="3600" dirty="0" smtClean="0"/>
              <a:t>涵、宏宏、阿羽、慧慧、阿柔、阿璇、阿毅、阿慧、阿蓁、阿勳</a:t>
            </a:r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　　員　　介　　紹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763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714488"/>
            <a:ext cx="7408333" cy="441167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zh-TW" sz="3600" dirty="0" smtClean="0">
                <a:solidFill>
                  <a:schemeClr val="tx1"/>
                </a:solidFill>
              </a:rPr>
              <a:t>小時候我很喜歡做的一件事，就是幫媽媽檢查回來的蛤蜊裡有沒有壞的。蛤蜊的外殼看起來都差不多，但是如果一不小心讓一個臭掉的蛤蜊混在新鮮蛤蜊中，那整碗湯就糟蹋了，所以雖是小事一椿，我可一點也不敢掉以輕心，並將此神聖的使命視為莊嚴的儀式，用虔誠又恭敬的心情在做這件事。 </a:t>
            </a:r>
            <a:endParaRPr lang="zh-TW" altLang="en-US" sz="3600" dirty="0" smtClean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　　章　　朗　　讀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714488"/>
            <a:ext cx="7408333" cy="4522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600" dirty="0">
                <a:solidFill>
                  <a:schemeClr val="tx1"/>
                </a:solidFill>
              </a:rPr>
              <a:t>檢查的方法是用左手先拿住一個蛤蜊，再用右手撿起其他</a:t>
            </a:r>
            <a:r>
              <a:rPr lang="zh-TW" altLang="zh-TW" sz="3600" dirty="0" smtClean="0">
                <a:solidFill>
                  <a:schemeClr val="tx1"/>
                </a:solidFill>
              </a:rPr>
              <a:t>蛤蜊</a:t>
            </a:r>
            <a:r>
              <a:rPr lang="zh-TW" altLang="zh-TW" sz="3600" dirty="0">
                <a:solidFill>
                  <a:schemeClr val="tx1"/>
                </a:solidFill>
              </a:rPr>
              <a:t>，一個一個的敲敲看，如果蛤蜊敲出的聲音是結實的，</a:t>
            </a:r>
            <a:r>
              <a:rPr lang="zh-TW" altLang="zh-TW" sz="3600" dirty="0" smtClean="0">
                <a:solidFill>
                  <a:schemeClr val="tx1"/>
                </a:solidFill>
              </a:rPr>
              <a:t>就是</a:t>
            </a:r>
            <a:r>
              <a:rPr lang="zh-TW" altLang="zh-TW" sz="3600" dirty="0">
                <a:solidFill>
                  <a:schemeClr val="tx1"/>
                </a:solidFill>
              </a:rPr>
              <a:t>新鮮的蛤蜊，如果敲的聲音是虛的，有點沙啞，不管</a:t>
            </a:r>
            <a:r>
              <a:rPr lang="zh-TW" altLang="zh-TW" sz="3600" dirty="0" smtClean="0">
                <a:solidFill>
                  <a:schemeClr val="tx1"/>
                </a:solidFill>
              </a:rPr>
              <a:t>它的口</a:t>
            </a:r>
            <a:r>
              <a:rPr lang="zh-TW" altLang="zh-TW" sz="3600" dirty="0">
                <a:solidFill>
                  <a:schemeClr val="tx1"/>
                </a:solidFill>
              </a:rPr>
              <a:t>閉得多繄，還是臭的蛤蜊。</a:t>
            </a:r>
            <a:r>
              <a:rPr lang="en-US" altLang="zh-TW" sz="3600" dirty="0">
                <a:solidFill>
                  <a:schemeClr val="tx1"/>
                </a:solidFill>
              </a:rPr>
              <a:t> 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070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714488"/>
            <a:ext cx="7408333" cy="4018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600" dirty="0">
                <a:solidFill>
                  <a:schemeClr val="tx1"/>
                </a:solidFill>
              </a:rPr>
              <a:t>小孩子耳朵好，很容易就可以辨別出好壞，自從母親教過</a:t>
            </a:r>
            <a:r>
              <a:rPr lang="zh-TW" altLang="zh-TW" sz="3600" dirty="0" smtClean="0">
                <a:solidFill>
                  <a:schemeClr val="tx1"/>
                </a:solidFill>
              </a:rPr>
              <a:t>我之後</a:t>
            </a:r>
            <a:r>
              <a:rPr lang="zh-TW" altLang="zh-TW" sz="3600" dirty="0">
                <a:solidFill>
                  <a:schemeClr val="tx1"/>
                </a:solidFill>
              </a:rPr>
              <a:t>，我幾乎不曾「誤判」過，也使家人每次在享受鮮美</a:t>
            </a:r>
            <a:r>
              <a:rPr lang="zh-TW" altLang="zh-TW" sz="3600" dirty="0" smtClean="0">
                <a:solidFill>
                  <a:schemeClr val="tx1"/>
                </a:solidFill>
              </a:rPr>
              <a:t>的蛤蜊</a:t>
            </a:r>
            <a:r>
              <a:rPr lang="zh-TW" altLang="zh-TW" sz="3600" dirty="0">
                <a:solidFill>
                  <a:schemeClr val="tx1"/>
                </a:solidFill>
              </a:rPr>
              <a:t>湯時，都會誇獎這個「蛤蜊鑑定專家」。 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2770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700808"/>
            <a:ext cx="7408333" cy="4104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3600" dirty="0">
                <a:solidFill>
                  <a:schemeClr val="tx1"/>
                </a:solidFill>
              </a:rPr>
              <a:t>有一天，母親又買回一包蛤蜊，我熟練的拿出一個大碗，</a:t>
            </a:r>
            <a:r>
              <a:rPr lang="zh-TW" altLang="zh-TW" sz="3600" dirty="0" smtClean="0">
                <a:solidFill>
                  <a:schemeClr val="tx1"/>
                </a:solidFill>
              </a:rPr>
              <a:t>開始</a:t>
            </a:r>
            <a:r>
              <a:rPr lang="zh-TW" altLang="zh-TW" sz="3600" dirty="0">
                <a:solidFill>
                  <a:schemeClr val="tx1"/>
                </a:solidFill>
              </a:rPr>
              <a:t>我的鑑定工作，出乎意料之外的是：居然「所有的」</a:t>
            </a:r>
            <a:r>
              <a:rPr lang="zh-TW" altLang="zh-TW" sz="3600" dirty="0" smtClean="0">
                <a:solidFill>
                  <a:schemeClr val="tx1"/>
                </a:solidFill>
              </a:rPr>
              <a:t>蛤蜊都</a:t>
            </a:r>
            <a:r>
              <a:rPr lang="zh-TW" altLang="zh-TW" sz="3600" dirty="0">
                <a:solidFill>
                  <a:schemeClr val="tx1"/>
                </a:solidFill>
              </a:rPr>
              <a:t>是壞掉的？我簡直不敢相信我的耳朵，一個一個再敲過</a:t>
            </a:r>
            <a:r>
              <a:rPr lang="zh-TW" altLang="zh-TW" sz="3600" dirty="0" smtClean="0">
                <a:solidFill>
                  <a:schemeClr val="tx1"/>
                </a:solidFill>
              </a:rPr>
              <a:t>一次</a:t>
            </a:r>
            <a:r>
              <a:rPr lang="zh-TW" altLang="zh-TW" sz="3600" dirty="0">
                <a:solidFill>
                  <a:schemeClr val="tx1"/>
                </a:solidFill>
              </a:rPr>
              <a:t>，竟然仍是「沒有一個」蛤蜊是好的！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7871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714488"/>
            <a:ext cx="7408333" cy="41627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3600" dirty="0">
                <a:solidFill>
                  <a:schemeClr val="tx1"/>
                </a:solidFill>
              </a:rPr>
              <a:t>我捧著那一大碗蛤蜊去稟告母親，母親很是驚訝</a:t>
            </a:r>
            <a:r>
              <a:rPr lang="zh-TW" altLang="zh-TW" sz="3600" dirty="0" smtClean="0">
                <a:solidFill>
                  <a:schemeClr val="tx1"/>
                </a:solidFill>
              </a:rPr>
              <a:t>：「</a:t>
            </a:r>
            <a:r>
              <a:rPr lang="zh-TW" altLang="zh-TW" sz="3600" dirty="0">
                <a:solidFill>
                  <a:schemeClr val="tx1"/>
                </a:solidFill>
              </a:rPr>
              <a:t>怎麼會這樣呢？這個賣蛤蜊的從來不會騙我呀？</a:t>
            </a:r>
            <a:r>
              <a:rPr lang="zh-TW" altLang="zh-TW" sz="3600" dirty="0" smtClean="0">
                <a:solidFill>
                  <a:schemeClr val="tx1"/>
                </a:solidFill>
              </a:rPr>
              <a:t>」於是</a:t>
            </a:r>
            <a:r>
              <a:rPr lang="zh-TW" altLang="zh-TW" sz="3600" dirty="0">
                <a:solidFill>
                  <a:schemeClr val="tx1"/>
                </a:solidFill>
              </a:rPr>
              <a:t>母親大人親自動手檢驗，這才發現原來我抓在左手</a:t>
            </a:r>
            <a:r>
              <a:rPr lang="zh-TW" altLang="zh-TW" sz="3600" dirty="0" smtClean="0">
                <a:solidFill>
                  <a:schemeClr val="tx1"/>
                </a:solidFill>
              </a:rPr>
              <a:t>中的那個</a:t>
            </a:r>
            <a:r>
              <a:rPr lang="zh-TW" altLang="zh-TW" sz="3600" dirty="0">
                <a:solidFill>
                  <a:schemeClr val="tx1"/>
                </a:solidFill>
              </a:rPr>
              <a:t>蛤蜊是壞的！難怪敲起來聲音全部不對勁！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7127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14488"/>
            <a:ext cx="8229600" cy="4440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600" dirty="0">
                <a:solidFill>
                  <a:schemeClr val="tx1"/>
                </a:solidFill>
              </a:rPr>
              <a:t>這種「原來如此」、恍然大悟的經驗，往往在孩子心中烙</a:t>
            </a:r>
            <a:r>
              <a:rPr lang="zh-TW" altLang="zh-TW" sz="3600" dirty="0" smtClean="0">
                <a:solidFill>
                  <a:schemeClr val="tx1"/>
                </a:solidFill>
              </a:rPr>
              <a:t>下深刻的</a:t>
            </a:r>
            <a:r>
              <a:rPr lang="zh-TW" altLang="zh-TW" sz="3600" dirty="0">
                <a:solidFill>
                  <a:schemeClr val="tx1"/>
                </a:solidFill>
              </a:rPr>
              <a:t>溝痕，然後進入記憶的深處，等候生命的唱盤再度</a:t>
            </a:r>
            <a:r>
              <a:rPr lang="zh-TW" altLang="zh-TW" sz="3600" dirty="0" smtClean="0">
                <a:solidFill>
                  <a:schemeClr val="tx1"/>
                </a:solidFill>
              </a:rPr>
              <a:t>轉到</a:t>
            </a:r>
            <a:r>
              <a:rPr lang="zh-TW" altLang="zh-TW" sz="3600" dirty="0">
                <a:solidFill>
                  <a:schemeClr val="tx1"/>
                </a:solidFill>
              </a:rPr>
              <a:t>那個相似的部位。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87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224</TotalTime>
  <Words>1349</Words>
  <Application>Microsoft Office PowerPoint</Application>
  <PresentationFormat>如螢幕大小 (4:3)</PresentationFormat>
  <Paragraphs>55</Paragraphs>
  <Slides>23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波形</vt:lpstr>
      <vt:lpstr>蛤  蜊  之  歌</vt:lpstr>
      <vt:lpstr>大                     綱:</vt:lpstr>
      <vt:lpstr>成　　員　　介　　紹:</vt:lpstr>
      <vt:lpstr>文　　章　　朗　　讀: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文　　章　　摘　　要:</vt:lpstr>
      <vt:lpstr>心　　得　　感　　想:</vt:lpstr>
      <vt:lpstr> </vt:lpstr>
      <vt:lpstr> </vt:lpstr>
      <vt:lpstr>反省自己</vt:lpstr>
      <vt:lpstr>PowerPoint 簡報</vt:lpstr>
      <vt:lpstr> </vt:lpstr>
      <vt:lpstr>PowerPoint 簡報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Win7User</dc:creator>
  <cp:lastModifiedBy>Win7User</cp:lastModifiedBy>
  <cp:revision>32</cp:revision>
  <dcterms:created xsi:type="dcterms:W3CDTF">2015-09-07T05:21:16Z</dcterms:created>
  <dcterms:modified xsi:type="dcterms:W3CDTF">2015-09-16T05:01:57Z</dcterms:modified>
</cp:coreProperties>
</file>