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6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DBE09-C8C6-42AD-A47A-6DB91683541B}" type="datetimeFigureOut">
              <a:rPr lang="zh-TW" altLang="en-US" smtClean="0"/>
              <a:pPr/>
              <a:t>2015/12/17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74D76-53A7-496A-BC76-8A172B2783C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DBE09-C8C6-42AD-A47A-6DB91683541B}" type="datetimeFigureOut">
              <a:rPr lang="zh-TW" altLang="en-US" smtClean="0"/>
              <a:pPr/>
              <a:t>2015/12/17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74D76-53A7-496A-BC76-8A172B2783C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DBE09-C8C6-42AD-A47A-6DB91683541B}" type="datetimeFigureOut">
              <a:rPr lang="zh-TW" altLang="en-US" smtClean="0"/>
              <a:pPr/>
              <a:t>2015/12/17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74D76-53A7-496A-BC76-8A172B2783C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DBE09-C8C6-42AD-A47A-6DB91683541B}" type="datetimeFigureOut">
              <a:rPr lang="zh-TW" altLang="en-US" smtClean="0"/>
              <a:pPr/>
              <a:t>2015/12/17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74D76-53A7-496A-BC76-8A172B2783C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DBE09-C8C6-42AD-A47A-6DB91683541B}" type="datetimeFigureOut">
              <a:rPr lang="zh-TW" altLang="en-US" smtClean="0"/>
              <a:pPr/>
              <a:t>2015/12/17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74D76-53A7-496A-BC76-8A172B2783C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DBE09-C8C6-42AD-A47A-6DB91683541B}" type="datetimeFigureOut">
              <a:rPr lang="zh-TW" altLang="en-US" smtClean="0"/>
              <a:pPr/>
              <a:t>2015/12/17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74D76-53A7-496A-BC76-8A172B2783C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DBE09-C8C6-42AD-A47A-6DB91683541B}" type="datetimeFigureOut">
              <a:rPr lang="zh-TW" altLang="en-US" smtClean="0"/>
              <a:pPr/>
              <a:t>2015/12/17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74D76-53A7-496A-BC76-8A172B2783C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DBE09-C8C6-42AD-A47A-6DB91683541B}" type="datetimeFigureOut">
              <a:rPr lang="zh-TW" altLang="en-US" smtClean="0"/>
              <a:pPr/>
              <a:t>2015/12/17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74D76-53A7-496A-BC76-8A172B2783C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DBE09-C8C6-42AD-A47A-6DB91683541B}" type="datetimeFigureOut">
              <a:rPr lang="zh-TW" altLang="en-US" smtClean="0"/>
              <a:pPr/>
              <a:t>2015/12/17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74D76-53A7-496A-BC76-8A172B2783C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DBE09-C8C6-42AD-A47A-6DB91683541B}" type="datetimeFigureOut">
              <a:rPr lang="zh-TW" altLang="en-US" smtClean="0"/>
              <a:pPr/>
              <a:t>2015/12/17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74D76-53A7-496A-BC76-8A172B2783C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DBE09-C8C6-42AD-A47A-6DB91683541B}" type="datetimeFigureOut">
              <a:rPr lang="zh-TW" altLang="en-US" smtClean="0"/>
              <a:pPr/>
              <a:t>2015/12/17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74D76-53A7-496A-BC76-8A172B2783C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DBE09-C8C6-42AD-A47A-6DB91683541B}" type="datetimeFigureOut">
              <a:rPr lang="zh-TW" altLang="en-US" smtClean="0"/>
              <a:pPr/>
              <a:t>2015/12/17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74D76-53A7-496A-BC76-8A172B2783C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r>
              <a:rPr lang="en-US" altLang="zh-TW" sz="5400" dirty="0" smtClean="0">
                <a:solidFill>
                  <a:srgbClr val="FF0000"/>
                </a:solidFill>
                <a:latin typeface="華康行楷體W5" pitchFamily="65" charset="-120"/>
                <a:ea typeface="華康行楷體W5" pitchFamily="65" charset="-120"/>
              </a:rPr>
              <a:t/>
            </a:r>
            <a:br>
              <a:rPr lang="en-US" altLang="zh-TW" sz="5400" dirty="0" smtClean="0">
                <a:solidFill>
                  <a:srgbClr val="FF0000"/>
                </a:solidFill>
                <a:latin typeface="華康行楷體W5" pitchFamily="65" charset="-120"/>
                <a:ea typeface="華康行楷體W5" pitchFamily="65" charset="-120"/>
              </a:rPr>
            </a:br>
            <a:r>
              <a:rPr lang="zh-TW" altLang="en-US" sz="5400" dirty="0" smtClean="0">
                <a:solidFill>
                  <a:srgbClr val="FF0000"/>
                </a:solidFill>
                <a:latin typeface="華康行楷體W5" pitchFamily="65" charset="-120"/>
                <a:ea typeface="華康行楷體W5" pitchFamily="65" charset="-120"/>
              </a:rPr>
              <a:t>    文章朗讀</a:t>
            </a:r>
            <a:r>
              <a:rPr lang="en-US" altLang="zh-TW" sz="5400" dirty="0" smtClean="0">
                <a:solidFill>
                  <a:srgbClr val="FF0000"/>
                </a:solidFill>
                <a:latin typeface="華康行楷體W5" pitchFamily="65" charset="-120"/>
                <a:ea typeface="華康行楷體W5" pitchFamily="65" charset="-120"/>
              </a:rPr>
              <a:t/>
            </a:r>
            <a:br>
              <a:rPr lang="en-US" altLang="zh-TW" sz="5400" dirty="0" smtClean="0">
                <a:solidFill>
                  <a:srgbClr val="FF0000"/>
                </a:solidFill>
                <a:latin typeface="華康行楷體W5" pitchFamily="65" charset="-120"/>
                <a:ea typeface="華康行楷體W5" pitchFamily="65" charset="-120"/>
              </a:rPr>
            </a:br>
            <a:r>
              <a:rPr lang="zh-TW" altLang="en-US" sz="5400" dirty="0" smtClean="0">
                <a:solidFill>
                  <a:srgbClr val="FF0000"/>
                </a:solidFill>
                <a:latin typeface="華康行楷體W5" pitchFamily="65" charset="-120"/>
                <a:ea typeface="華康行楷體W5" pitchFamily="65" charset="-120"/>
              </a:rPr>
              <a:t>        故事分享     </a:t>
            </a:r>
            <a:r>
              <a:rPr lang="en-US" altLang="zh-TW" sz="5400" dirty="0" smtClean="0">
                <a:solidFill>
                  <a:srgbClr val="FF0000"/>
                </a:solidFill>
                <a:latin typeface="華康行楷體W5" pitchFamily="65" charset="-120"/>
                <a:ea typeface="華康行楷體W5" pitchFamily="65" charset="-120"/>
              </a:rPr>
              <a:t/>
            </a:r>
            <a:br>
              <a:rPr lang="en-US" altLang="zh-TW" sz="5400" dirty="0" smtClean="0">
                <a:solidFill>
                  <a:srgbClr val="FF0000"/>
                </a:solidFill>
                <a:latin typeface="華康行楷體W5" pitchFamily="65" charset="-120"/>
                <a:ea typeface="華康行楷體W5" pitchFamily="65" charset="-120"/>
              </a:rPr>
            </a:br>
            <a:r>
              <a:rPr lang="zh-TW" altLang="en-US" sz="5400" dirty="0">
                <a:solidFill>
                  <a:srgbClr val="FF0000"/>
                </a:solidFill>
                <a:latin typeface="華康行楷體W5" pitchFamily="65" charset="-120"/>
                <a:ea typeface="華康行楷體W5" pitchFamily="65" charset="-120"/>
              </a:rPr>
              <a:t> </a:t>
            </a:r>
            <a:r>
              <a:rPr lang="zh-TW" altLang="en-US" sz="5400" dirty="0" smtClean="0">
                <a:solidFill>
                  <a:srgbClr val="FF0000"/>
                </a:solidFill>
                <a:latin typeface="華康行楷體W5" pitchFamily="65" charset="-120"/>
                <a:ea typeface="華康行楷體W5" pitchFamily="65" charset="-120"/>
              </a:rPr>
              <a:t>            心得分享</a:t>
            </a:r>
            <a:r>
              <a:rPr lang="en-US" altLang="zh-TW" sz="5400" dirty="0" smtClean="0">
                <a:solidFill>
                  <a:srgbClr val="FF0000"/>
                </a:solidFill>
                <a:latin typeface="華康行楷體W5" pitchFamily="65" charset="-120"/>
                <a:ea typeface="華康行楷體W5" pitchFamily="65" charset="-120"/>
              </a:rPr>
              <a:t/>
            </a:r>
            <a:br>
              <a:rPr lang="en-US" altLang="zh-TW" sz="5400" dirty="0" smtClean="0">
                <a:solidFill>
                  <a:srgbClr val="FF0000"/>
                </a:solidFill>
                <a:latin typeface="華康行楷體W5" pitchFamily="65" charset="-120"/>
                <a:ea typeface="華康行楷體W5" pitchFamily="65" charset="-120"/>
              </a:rPr>
            </a:br>
            <a:r>
              <a:rPr lang="zh-TW" altLang="en-US" sz="5400" dirty="0" smtClean="0">
                <a:solidFill>
                  <a:srgbClr val="FF0000"/>
                </a:solidFill>
                <a:latin typeface="華康行楷體W5" pitchFamily="65" charset="-120"/>
                <a:ea typeface="華康行楷體W5" pitchFamily="65" charset="-120"/>
              </a:rPr>
              <a:t>                 影片</a:t>
            </a:r>
            <a:r>
              <a:rPr lang="zh-TW" altLang="en-US" sz="5400" dirty="0">
                <a:solidFill>
                  <a:srgbClr val="FF0000"/>
                </a:solidFill>
                <a:latin typeface="華康行楷體W5" pitchFamily="65" charset="-120"/>
                <a:ea typeface="華康行楷體W5" pitchFamily="65" charset="-120"/>
              </a:rPr>
              <a:t>欣賞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stretch>
              <a:fillRect/>
            </a:stretch>
          </a:blip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zh-TW" altLang="en-US" dirty="0" smtClean="0"/>
              <a:t>  </a:t>
            </a:r>
            <a:r>
              <a:rPr lang="zh-TW" altLang="en-US" sz="3600" dirty="0" smtClean="0">
                <a:ea typeface="華康少女文字W6" pitchFamily="49" charset="-120"/>
              </a:rPr>
              <a:t>周瑜</a:t>
            </a:r>
            <a:r>
              <a:rPr lang="zh-TW" altLang="en-US" sz="3600" dirty="0">
                <a:ea typeface="華康少女文字W6" pitchFamily="49" charset="-120"/>
              </a:rPr>
              <a:t>嫉妒諸葛亮的才智，總想找藉口殺他，在一次宴會上，周瑜故意對諸葛亮說：「孔明先生我吟一首詩你來對，對的出有賞，對不出以殺頭問罪如何？」諸葛亮從容笑到：「軍中無戲言，請都督說。</a:t>
            </a:r>
            <a:r>
              <a:rPr lang="zh-TW" altLang="en-US" sz="3600" dirty="0" smtClean="0">
                <a:ea typeface="華康少女文字W6" pitchFamily="49" charset="-120"/>
              </a:rPr>
              <a:t>」周瑜</a:t>
            </a:r>
            <a:r>
              <a:rPr lang="zh-TW" altLang="en-US" sz="3600" dirty="0">
                <a:ea typeface="華康少女文字W6" pitchFamily="49" charset="-120"/>
              </a:rPr>
              <a:t>大喜，開口便道：「有水便是溪，無水也是奚，去掉溪邊水，加鳥便是雞。得志貓兒勝過虎，落坡鳳凰不如雞。</a:t>
            </a:r>
            <a:r>
              <a:rPr lang="zh-TW" altLang="en-US" sz="3600" dirty="0" smtClean="0">
                <a:ea typeface="華康少女文字W6" pitchFamily="49" charset="-120"/>
              </a:rPr>
              <a:t>」諸葛亮</a:t>
            </a:r>
            <a:r>
              <a:rPr lang="zh-TW" altLang="en-US" sz="3600" dirty="0">
                <a:ea typeface="華康少女文字W6" pitchFamily="49" charset="-120"/>
              </a:rPr>
              <a:t>聽罷，隨口便道：「有木便是棋，無木也是其，去掉棋邊木，加欠便是欺。龍遊淺水遭蝦戲，虎落平陽被犬欺。」</a:t>
            </a:r>
            <a:br>
              <a:rPr lang="zh-TW" altLang="en-US" sz="3600" dirty="0">
                <a:ea typeface="華康少女文字W6" pitchFamily="49" charset="-120"/>
              </a:rPr>
            </a:b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800" dirty="0" smtClean="0">
                <a:ea typeface="華康少女文字W6" pitchFamily="49" charset="-120"/>
              </a:rPr>
              <a:t>  </a:t>
            </a:r>
            <a:r>
              <a:rPr lang="zh-TW" altLang="en-US" sz="4800" dirty="0">
                <a:ea typeface="華康少女文字W6" pitchFamily="49" charset="-120"/>
              </a:rPr>
              <a:t> </a:t>
            </a:r>
            <a:r>
              <a:rPr lang="zh-TW" altLang="en-US" sz="4800" dirty="0" smtClean="0">
                <a:ea typeface="華康少女文字W6" pitchFamily="49" charset="-120"/>
              </a:rPr>
              <a:t> 劍拔弩張之時，魯肅在一邊和了句：「有木也是槽，無木也是曹，去掉槽邊木，加米便是糟，當今之計在破曹，龍虎相鬥豈不糟！」詩罷眾人一齊喝彩。周瑜見有人從中和解，無奈只好收場。千年彈指已過，故人化為黃土，而魯肅化干戈為玉帛的做法卻一直流傳在中國的歷史。</a:t>
            </a:r>
            <a:endParaRPr lang="zh-TW" altLang="en-US" sz="4800" dirty="0">
              <a:ea typeface="華康少女文字W6" pitchFamily="49" charset="-12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>
              <a:buNone/>
            </a:pPr>
            <a:r>
              <a:rPr lang="zh-TW" altLang="en-US" dirty="0" smtClean="0"/>
              <a:t>                                     </a:t>
            </a:r>
            <a:r>
              <a:rPr lang="zh-TW" altLang="en-US" sz="4000" dirty="0" smtClean="0">
                <a:ea typeface="華康少女文字W6" pitchFamily="49" charset="-120"/>
              </a:rPr>
              <a:t>影片欣賞</a:t>
            </a:r>
            <a:endParaRPr lang="en-US" altLang="zh-TW" sz="4000" dirty="0" smtClean="0">
              <a:ea typeface="華康少女文字W6" pitchFamily="49" charset="-120"/>
            </a:endParaRPr>
          </a:p>
          <a:p>
            <a:pPr>
              <a:buNone/>
            </a:pPr>
            <a:r>
              <a:rPr lang="zh-TW" altLang="en-US" sz="4000" dirty="0" smtClean="0">
                <a:ea typeface="華康少女文字W6" pitchFamily="49" charset="-120"/>
              </a:rPr>
              <a:t>   </a:t>
            </a:r>
            <a:endParaRPr lang="en-US" altLang="zh-TW" sz="4000" dirty="0" smtClean="0">
              <a:ea typeface="華康少女文字W6" pitchFamily="49" charset="-120"/>
            </a:endParaRPr>
          </a:p>
          <a:p>
            <a:pPr>
              <a:buNone/>
            </a:pPr>
            <a:r>
              <a:rPr lang="zh-TW" altLang="en-US" sz="4000" dirty="0">
                <a:ea typeface="華康少女文字W6" pitchFamily="49" charset="-120"/>
              </a:rPr>
              <a:t> </a:t>
            </a:r>
            <a:r>
              <a:rPr lang="en-US" altLang="zh-TW" sz="4000" dirty="0" smtClean="0">
                <a:ea typeface="華康少女文字W6" pitchFamily="49" charset="-120"/>
              </a:rPr>
              <a:t>https://www.youtube.com/watch?v=mtlJEJy4lhA</a:t>
            </a:r>
            <a:endParaRPr lang="zh-TW" altLang="en-US" sz="4000" dirty="0">
              <a:ea typeface="華康少女文字W6" pitchFamily="49" charset="-12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>
              <a:buNone/>
            </a:pPr>
            <a:r>
              <a:rPr lang="zh-TW" altLang="en-US" dirty="0" smtClean="0"/>
              <a:t>       </a:t>
            </a:r>
            <a:endParaRPr lang="en-US" altLang="zh-TW" dirty="0" smtClean="0"/>
          </a:p>
          <a:p>
            <a:pPr>
              <a:buNone/>
            </a:pPr>
            <a:endParaRPr lang="en-US" altLang="zh-TW" sz="8800" dirty="0">
              <a:solidFill>
                <a:srgbClr val="FF0000"/>
              </a:solidFill>
              <a:ea typeface="華康少女文字W6" pitchFamily="49" charset="-120"/>
            </a:endParaRPr>
          </a:p>
          <a:p>
            <a:pPr>
              <a:buNone/>
            </a:pPr>
            <a:r>
              <a:rPr lang="zh-TW" altLang="en-US" sz="8800" dirty="0" smtClean="0">
                <a:solidFill>
                  <a:srgbClr val="FF0000"/>
                </a:solidFill>
                <a:ea typeface="華康少女文字W6" pitchFamily="49" charset="-120"/>
              </a:rPr>
              <a:t>        謝謝大家</a:t>
            </a:r>
            <a:endParaRPr lang="zh-TW" altLang="en-US" sz="8800" dirty="0">
              <a:solidFill>
                <a:srgbClr val="FF0000"/>
              </a:solidFill>
              <a:ea typeface="華康少女文字W6" pitchFamily="49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dirty="0" smtClean="0"/>
              <a:t>                                         </a:t>
            </a:r>
            <a:r>
              <a:rPr lang="zh-TW" altLang="en-US" sz="5400" dirty="0" smtClean="0">
                <a:solidFill>
                  <a:srgbClr val="FF0000"/>
                </a:solidFill>
                <a:ea typeface="華康少女文字W6" pitchFamily="49" charset="-120"/>
              </a:rPr>
              <a:t>文章</a:t>
            </a:r>
            <a:endParaRPr lang="en-US" altLang="zh-TW" sz="5400" dirty="0" smtClean="0">
              <a:solidFill>
                <a:srgbClr val="FF0000"/>
              </a:solidFill>
              <a:ea typeface="華康少女文字W6" pitchFamily="49" charset="-120"/>
            </a:endParaRPr>
          </a:p>
          <a:p>
            <a:pPr>
              <a:buNone/>
            </a:pPr>
            <a:r>
              <a:rPr lang="zh-TW" altLang="en-US" sz="4400" dirty="0" smtClean="0"/>
              <a:t>  </a:t>
            </a:r>
            <a:r>
              <a:rPr lang="zh-TW" altLang="en-US" sz="5400" dirty="0" smtClean="0">
                <a:ea typeface="華康少女文字W6" pitchFamily="49" charset="-120"/>
              </a:rPr>
              <a:t>傍晚</a:t>
            </a:r>
            <a:r>
              <a:rPr lang="zh-TW" altLang="en-US" sz="5400" dirty="0">
                <a:ea typeface="華康少女文字W6" pitchFamily="49" charset="-120"/>
              </a:rPr>
              <a:t>，在一個規模不大的快餐廳裡，總共有三個食客：一個老人、</a:t>
            </a:r>
            <a:r>
              <a:rPr lang="zh-TW" altLang="en-US" sz="5400" dirty="0" smtClean="0">
                <a:ea typeface="華康少女文字W6" pitchFamily="49" charset="-120"/>
              </a:rPr>
              <a:t>一個</a:t>
            </a:r>
            <a:r>
              <a:rPr lang="zh-TW" altLang="en-US" sz="5400" dirty="0">
                <a:ea typeface="華康少女文字W6" pitchFamily="49" charset="-120"/>
              </a:rPr>
              <a:t>年輕人，還有我</a:t>
            </a:r>
            <a:r>
              <a:rPr lang="zh-TW" altLang="en-US" sz="5400" dirty="0" smtClean="0">
                <a:ea typeface="華康少女文字W6" pitchFamily="49" charset="-120"/>
              </a:rPr>
              <a:t>。或 </a:t>
            </a:r>
            <a:r>
              <a:rPr lang="zh-TW" altLang="en-US" sz="5400" dirty="0">
                <a:ea typeface="華康少女文字W6" pitchFamily="49" charset="-120"/>
              </a:rPr>
              <a:t>許是因為食客不多的緣故，餐廳裡的</a:t>
            </a:r>
            <a:r>
              <a:rPr lang="zh-TW" altLang="en-US" sz="5400" dirty="0" smtClean="0">
                <a:ea typeface="華康少女文字W6" pitchFamily="49" charset="-120"/>
              </a:rPr>
              <a:t>照明燈</a:t>
            </a:r>
            <a:r>
              <a:rPr lang="zh-TW" altLang="en-US" sz="5400" dirty="0">
                <a:ea typeface="華康少女文字W6" pitchFamily="49" charset="-120"/>
              </a:rPr>
              <a:t>沒有完全打開，所以顯得有些昏暗。 </a:t>
            </a:r>
            <a:endParaRPr lang="zh-TW" altLang="en-US" sz="5400" dirty="0" smtClean="0">
              <a:solidFill>
                <a:srgbClr val="FF0000"/>
              </a:solidFill>
              <a:ea typeface="華康少女文字W6" pitchFamily="49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stretch>
              <a:fillRect/>
            </a:stretch>
          </a:blipFill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4000" dirty="0" smtClean="0">
                <a:ea typeface="華康少女文字W6" pitchFamily="49" charset="-120"/>
              </a:rPr>
              <a:t>  我</a:t>
            </a:r>
            <a:r>
              <a:rPr lang="zh-TW" altLang="en-US" sz="4000" dirty="0">
                <a:ea typeface="華康少女文字W6" pitchFamily="49" charset="-120"/>
              </a:rPr>
              <a:t>坐在一個靠窗的角落裡獨自小酌，年輕人則手捧一碗炸醬麵，坐</a:t>
            </a:r>
            <a:r>
              <a:rPr lang="zh-TW" altLang="en-US" sz="4000" dirty="0" smtClean="0">
                <a:ea typeface="華康少女文字W6" pitchFamily="49" charset="-120"/>
              </a:rPr>
              <a:t>在靠近</a:t>
            </a:r>
            <a:r>
              <a:rPr lang="zh-TW" altLang="en-US" sz="4000" dirty="0">
                <a:ea typeface="華康少女文字W6" pitchFamily="49" charset="-120"/>
              </a:rPr>
              <a:t>門口的位置，與老人相鄰。  我發現，年輕人的注意力似乎</a:t>
            </a:r>
            <a:r>
              <a:rPr lang="zh-TW" altLang="en-US" sz="4000" dirty="0" smtClean="0">
                <a:ea typeface="華康少女文字W6" pitchFamily="49" charset="-120"/>
              </a:rPr>
              <a:t>不在麵</a:t>
            </a:r>
            <a:r>
              <a:rPr lang="zh-TW" altLang="en-US" sz="4000" dirty="0">
                <a:ea typeface="華康少女文字W6" pitchFamily="49" charset="-120"/>
              </a:rPr>
              <a:t>上，因為他眼睛的餘光，一刻都未曾離開過老人在桌邊的手機</a:t>
            </a:r>
            <a:r>
              <a:rPr lang="zh-TW" altLang="en-US" sz="4000" dirty="0" smtClean="0">
                <a:ea typeface="華康少女文字W6" pitchFamily="49" charset="-120"/>
              </a:rPr>
              <a:t>。</a:t>
            </a:r>
            <a:endParaRPr lang="en-US" altLang="zh-TW" sz="4000" dirty="0" smtClean="0">
              <a:ea typeface="華康少女文字W6" pitchFamily="49" charset="-120"/>
            </a:endParaRPr>
          </a:p>
          <a:p>
            <a:pPr>
              <a:buNone/>
            </a:pPr>
            <a:r>
              <a:rPr lang="zh-TW" altLang="en-US" sz="4000" dirty="0" smtClean="0"/>
              <a:t>  </a:t>
            </a:r>
            <a:r>
              <a:rPr lang="zh-TW" altLang="en-US" sz="4000" dirty="0" smtClean="0">
                <a:ea typeface="華康少女文字W6" pitchFamily="49" charset="-120"/>
              </a:rPr>
              <a:t>事實</a:t>
            </a:r>
            <a:r>
              <a:rPr lang="zh-TW" altLang="en-US" sz="4000" dirty="0">
                <a:ea typeface="華康少女文字W6" pitchFamily="49" charset="-120"/>
              </a:rPr>
              <a:t>證明了我的判斷。我看到，當那個老人再次側身點煙的時候，</a:t>
            </a:r>
            <a:r>
              <a:rPr lang="zh-TW" altLang="en-US" sz="4000" dirty="0" smtClean="0">
                <a:ea typeface="華康少女文字W6" pitchFamily="49" charset="-120"/>
              </a:rPr>
              <a:t>年輕人</a:t>
            </a:r>
            <a:r>
              <a:rPr lang="zh-TW" altLang="en-US" sz="4000" dirty="0">
                <a:ea typeface="華康少女文字W6" pitchFamily="49" charset="-120"/>
              </a:rPr>
              <a:t>的手快速而敏捷地伸向手機，並最終裝進他上衣的口袋裡，</a:t>
            </a:r>
            <a:r>
              <a:rPr lang="zh-TW" altLang="en-US" sz="4000" dirty="0" smtClean="0">
                <a:ea typeface="華康少女文字W6" pitchFamily="49" charset="-120"/>
              </a:rPr>
              <a:t>試圖離開</a:t>
            </a:r>
            <a:r>
              <a:rPr lang="zh-TW" altLang="en-US" sz="4000" dirty="0">
                <a:ea typeface="華康少女文字W6" pitchFamily="49" charset="-120"/>
              </a:rPr>
              <a:t>。  </a:t>
            </a:r>
            <a:endParaRPr lang="en-US" altLang="zh-TW" sz="4000" dirty="0" smtClean="0">
              <a:ea typeface="華康少女文字W6" pitchFamily="49" charset="-120"/>
            </a:endParaRPr>
          </a:p>
          <a:p>
            <a:pPr>
              <a:buNone/>
            </a:pPr>
            <a:r>
              <a:rPr lang="zh-TW" altLang="en-US" sz="4000" dirty="0" smtClean="0">
                <a:ea typeface="華康少女文字W6" pitchFamily="49" charset="-120"/>
              </a:rPr>
              <a:t> </a:t>
            </a:r>
            <a:r>
              <a:rPr lang="zh-TW" altLang="en-US" sz="4000" dirty="0">
                <a:ea typeface="華康少女文字W6" pitchFamily="49" charset="-120"/>
              </a:rPr>
              <a:t>    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>
              <a:buNone/>
            </a:pPr>
            <a:r>
              <a:rPr lang="zh-TW" altLang="en-US" dirty="0" smtClean="0"/>
              <a:t>  </a:t>
            </a:r>
            <a:r>
              <a:rPr lang="zh-TW" altLang="en-US" sz="4000" dirty="0" smtClean="0">
                <a:ea typeface="華康少女文字W6" pitchFamily="49" charset="-120"/>
              </a:rPr>
              <a:t>老人</a:t>
            </a:r>
            <a:r>
              <a:rPr lang="zh-TW" altLang="en-US" sz="4000" dirty="0">
                <a:ea typeface="華康少女文字W6" pitchFamily="49" charset="-120"/>
              </a:rPr>
              <a:t>轉過身來，很快發現手機不見了。他的身體微微顫抖了一下，</a:t>
            </a:r>
            <a:r>
              <a:rPr lang="zh-TW" altLang="en-US" sz="4000" dirty="0" smtClean="0">
                <a:ea typeface="華康少女文字W6" pitchFamily="49" charset="-120"/>
              </a:rPr>
              <a:t>然後</a:t>
            </a:r>
            <a:r>
              <a:rPr lang="zh-TW" altLang="en-US" sz="4000" dirty="0">
                <a:ea typeface="華康少女文字W6" pitchFamily="49" charset="-120"/>
              </a:rPr>
              <a:t>立即平定下來，環顧四周。  </a:t>
            </a:r>
            <a:r>
              <a:rPr lang="zh-TW" altLang="en-US" sz="4000" dirty="0" smtClean="0">
                <a:ea typeface="華康少女文字W6" pitchFamily="49" charset="-120"/>
              </a:rPr>
              <a:t>這時候</a:t>
            </a:r>
            <a:r>
              <a:rPr lang="zh-TW" altLang="en-US" sz="4000" dirty="0">
                <a:ea typeface="華康少女文字W6" pitchFamily="49" charset="-120"/>
              </a:rPr>
              <a:t>年輕人已經在伸手開門，老人也似乎明白了什麼，他馬上</a:t>
            </a:r>
            <a:r>
              <a:rPr lang="zh-TW" altLang="en-US" sz="4000" dirty="0" smtClean="0">
                <a:ea typeface="華康少女文字W6" pitchFamily="49" charset="-120"/>
              </a:rPr>
              <a:t>站立起來</a:t>
            </a:r>
            <a:r>
              <a:rPr lang="zh-TW" altLang="en-US" sz="4000" dirty="0">
                <a:ea typeface="華康少女文字W6" pitchFamily="49" charset="-120"/>
              </a:rPr>
              <a:t>，走向門口的年輕人。    </a:t>
            </a:r>
            <a:r>
              <a:rPr lang="zh-TW" altLang="en-US" sz="4000" dirty="0" smtClean="0">
                <a:ea typeface="華康少女文字W6" pitchFamily="49" charset="-120"/>
              </a:rPr>
              <a:t>我</a:t>
            </a:r>
            <a:r>
              <a:rPr lang="zh-TW" altLang="en-US" sz="4000" dirty="0">
                <a:ea typeface="華康少女文字W6" pitchFamily="49" charset="-120"/>
              </a:rPr>
              <a:t>很替老人擔心。我認為，以他的年老體衰，很難對付一個身強體</a:t>
            </a:r>
            <a:r>
              <a:rPr lang="zh-TW" altLang="en-US" sz="4000" dirty="0" smtClean="0">
                <a:ea typeface="華康少女文字W6" pitchFamily="49" charset="-120"/>
              </a:rPr>
              <a:t>壯的</a:t>
            </a:r>
            <a:r>
              <a:rPr lang="zh-TW" altLang="en-US" sz="4000" dirty="0">
                <a:ea typeface="華康少女文字W6" pitchFamily="49" charset="-120"/>
              </a:rPr>
              <a:t>年輕  人。  </a:t>
            </a:r>
            <a:r>
              <a:rPr lang="zh-TW" altLang="en-US" sz="4000" dirty="0" smtClean="0">
                <a:ea typeface="華康少女文字W6" pitchFamily="49" charset="-120"/>
              </a:rPr>
              <a:t>沒想到</a:t>
            </a:r>
            <a:r>
              <a:rPr lang="zh-TW" altLang="en-US" sz="4000" dirty="0">
                <a:ea typeface="華康少女文字W6" pitchFamily="49" charset="-120"/>
              </a:rPr>
              <a:t>，老人卻說：「小伙子，請你等一下。」  </a:t>
            </a:r>
            <a:r>
              <a:rPr lang="zh-TW" altLang="en-US" sz="4000" dirty="0" smtClean="0">
                <a:ea typeface="華康少女文字W6" pitchFamily="49" charset="-120"/>
              </a:rPr>
              <a:t/>
            </a:r>
            <a:br>
              <a:rPr lang="zh-TW" altLang="en-US" sz="4000" dirty="0" smtClean="0">
                <a:ea typeface="華康少女文字W6" pitchFamily="49" charset="-120"/>
              </a:rPr>
            </a:br>
            <a:r>
              <a:rPr lang="zh-TW" altLang="en-US" sz="4000" dirty="0">
                <a:ea typeface="華康少女文字W6" pitchFamily="49" charset="-120"/>
              </a:rPr>
              <a:t>年輕人一愣：「怎麼了？」 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3600" dirty="0">
                <a:ea typeface="華康少女文字W6" pitchFamily="49" charset="-120"/>
              </a:rPr>
              <a:t>「是這樣，昨天是我七十歲的生日，我女兒送給我一部手機，雖然</a:t>
            </a:r>
            <a:r>
              <a:rPr lang="zh-TW" altLang="en-US" sz="3600" dirty="0" smtClean="0">
                <a:ea typeface="華康少女文字W6" pitchFamily="49" charset="-120"/>
              </a:rPr>
              <a:t>我並不</a:t>
            </a:r>
            <a:r>
              <a:rPr lang="zh-TW" altLang="en-US" sz="3600" dirty="0">
                <a:ea typeface="華康少女文字W6" pitchFamily="49" charset="-120"/>
              </a:rPr>
              <a:t>喜歡它，可那畢竟是女兒的一番孝心。我剛才就把它放在了</a:t>
            </a:r>
            <a:r>
              <a:rPr lang="zh-TW" altLang="en-US" sz="3600" dirty="0" smtClean="0">
                <a:ea typeface="華康少女文字W6" pitchFamily="49" charset="-120"/>
              </a:rPr>
              <a:t>桌子上</a:t>
            </a:r>
            <a:r>
              <a:rPr lang="zh-TW" altLang="en-US" sz="3600" dirty="0">
                <a:ea typeface="華康少女文字W6" pitchFamily="49" charset="-120"/>
              </a:rPr>
              <a:t>，可是現在它卻不見了，我想它肯定是被我不小心碰到了地面上。 </a:t>
            </a:r>
            <a:r>
              <a:rPr lang="zh-TW" altLang="en-US" sz="3600" dirty="0" smtClean="0">
                <a:ea typeface="華康少女文字W6" pitchFamily="49" charset="-120"/>
              </a:rPr>
              <a:t>我</a:t>
            </a:r>
            <a:r>
              <a:rPr lang="zh-TW" altLang="en-US" sz="3600" dirty="0">
                <a:ea typeface="華康少女文字W6" pitchFamily="49" charset="-120"/>
              </a:rPr>
              <a:t>的眼花得厲害，再說彎腰對我來說也不是件太容易的事，能不能</a:t>
            </a:r>
            <a:r>
              <a:rPr lang="zh-TW" altLang="en-US" sz="3600" dirty="0" smtClean="0">
                <a:ea typeface="華康少女文字W6" pitchFamily="49" charset="-120"/>
              </a:rPr>
              <a:t>麻煩</a:t>
            </a:r>
            <a:r>
              <a:rPr lang="zh-TW" altLang="en-US" sz="3600" dirty="0">
                <a:ea typeface="華康少女文字W6" pitchFamily="49" charset="-120"/>
              </a:rPr>
              <a:t>你幫我找一下？」 </a:t>
            </a:r>
            <a:endParaRPr lang="en-US" altLang="zh-TW" sz="3600" dirty="0" smtClean="0">
              <a:ea typeface="華康少女文字W6" pitchFamily="49" charset="-120"/>
            </a:endParaRPr>
          </a:p>
          <a:p>
            <a:pPr>
              <a:buNone/>
            </a:pPr>
            <a:r>
              <a:rPr lang="zh-TW" altLang="en-US" sz="3600" dirty="0">
                <a:ea typeface="華康少女文字W6" pitchFamily="49" charset="-120"/>
              </a:rPr>
              <a:t> </a:t>
            </a:r>
            <a:r>
              <a:rPr lang="zh-TW" altLang="en-US" sz="3600" dirty="0" smtClean="0">
                <a:ea typeface="華康少女文字W6" pitchFamily="49" charset="-120"/>
              </a:rPr>
              <a:t> </a:t>
            </a:r>
            <a:r>
              <a:rPr lang="zh-TW" altLang="en-US" sz="3600" dirty="0">
                <a:ea typeface="華康少女文字W6" pitchFamily="49" charset="-120"/>
              </a:rPr>
              <a:t> 年輕人剛才緊張的表情消失了，他擦了一把</a:t>
            </a:r>
            <a:r>
              <a:rPr lang="zh-TW" altLang="en-US" sz="3600" dirty="0" smtClean="0">
                <a:ea typeface="華康少女文字W6" pitchFamily="49" charset="-120"/>
              </a:rPr>
              <a:t>額頭上</a:t>
            </a:r>
            <a:r>
              <a:rPr lang="zh-TW" altLang="en-US" sz="3600" dirty="0">
                <a:ea typeface="華康少女文字W6" pitchFamily="49" charset="-120"/>
              </a:rPr>
              <a:t>的汗，對老人說</a:t>
            </a:r>
            <a:r>
              <a:rPr lang="zh-TW" altLang="en-US" sz="3600" dirty="0" smtClean="0">
                <a:ea typeface="華康少女文字W6" pitchFamily="49" charset="-120"/>
              </a:rPr>
              <a:t>：「</a:t>
            </a:r>
            <a:r>
              <a:rPr lang="zh-TW" altLang="en-US" sz="3600" dirty="0">
                <a:ea typeface="華康少女文字W6" pitchFamily="49" charset="-120"/>
              </a:rPr>
              <a:t>哦，您別著急，我來幫您找找看。」   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/>
              <a:t> 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stretch>
              <a:fillRect/>
            </a:stretch>
          </a:blipFill>
        </p:spPr>
        <p:txBody>
          <a:bodyPr>
            <a:noAutofit/>
          </a:bodyPr>
          <a:lstStyle/>
          <a:p>
            <a:r>
              <a:rPr lang="zh-TW" altLang="en-US" dirty="0">
                <a:ea typeface="華康少女文字W6" pitchFamily="49" charset="-120"/>
              </a:rPr>
              <a:t>年輕人彎下腰去，沿著老人的桌子轉了一圈，再轉了一圈，然後把</a:t>
            </a:r>
            <a:r>
              <a:rPr lang="zh-TW" altLang="en-US" dirty="0" smtClean="0">
                <a:ea typeface="華康少女文字W6" pitchFamily="49" charset="-120"/>
              </a:rPr>
              <a:t>手機</a:t>
            </a:r>
            <a:r>
              <a:rPr lang="zh-TW" altLang="en-US" dirty="0">
                <a:ea typeface="華康少女文字W6" pitchFamily="49" charset="-120"/>
              </a:rPr>
              <a:t>遞過來：「老人家，您看，是不是這個？」  </a:t>
            </a:r>
            <a:r>
              <a:rPr lang="zh-TW" altLang="en-US" dirty="0" smtClean="0">
                <a:ea typeface="華康少女文字W6" pitchFamily="49" charset="-120"/>
              </a:rPr>
              <a:t>老人</a:t>
            </a:r>
            <a:r>
              <a:rPr lang="zh-TW" altLang="en-US" dirty="0">
                <a:ea typeface="華康少女文字W6" pitchFamily="49" charset="-120"/>
              </a:rPr>
              <a:t>緊緊握住年輕人的手，激動地說：「謝謝！謝謝！你真是不錯</a:t>
            </a:r>
            <a:r>
              <a:rPr lang="zh-TW" altLang="en-US" dirty="0" smtClean="0">
                <a:ea typeface="華康少女文字W6" pitchFamily="49" charset="-120"/>
              </a:rPr>
              <a:t>的小伙子</a:t>
            </a:r>
            <a:r>
              <a:rPr lang="zh-TW" altLang="en-US" dirty="0">
                <a:ea typeface="華康少女文字W6" pitchFamily="49" charset="-120"/>
              </a:rPr>
              <a:t>，你可以走了。」</a:t>
            </a:r>
            <a:r>
              <a:rPr lang="zh-TW" altLang="en-US" dirty="0" smtClean="0">
                <a:ea typeface="華康少女文字W6" pitchFamily="49" charset="-120"/>
              </a:rPr>
              <a:t/>
            </a:r>
            <a:br>
              <a:rPr lang="zh-TW" altLang="en-US" dirty="0" smtClean="0">
                <a:ea typeface="華康少女文字W6" pitchFamily="49" charset="-120"/>
              </a:rPr>
            </a:br>
            <a:r>
              <a:rPr lang="zh-TW" altLang="en-US" dirty="0" smtClean="0">
                <a:ea typeface="華康少女文字W6" pitchFamily="49" charset="-120"/>
              </a:rPr>
              <a:t>我</a:t>
            </a:r>
            <a:r>
              <a:rPr lang="zh-TW" altLang="en-US" dirty="0">
                <a:ea typeface="華康少女文字W6" pitchFamily="49" charset="-120"/>
              </a:rPr>
              <a:t>被眼前的一幕驚呆了。待年輕人走遠之後，我過去對老人說：「</a:t>
            </a:r>
            <a:r>
              <a:rPr lang="zh-TW" altLang="en-US" dirty="0" smtClean="0">
                <a:ea typeface="華康少女文字W6" pitchFamily="49" charset="-120"/>
              </a:rPr>
              <a:t>您本來</a:t>
            </a:r>
            <a:r>
              <a:rPr lang="zh-TW" altLang="en-US" dirty="0">
                <a:ea typeface="華康少女文字W6" pitchFamily="49" charset="-120"/>
              </a:rPr>
              <a:t>已經確定手機就是他偷的，卻為什麼不報警？」  </a:t>
            </a:r>
            <a:r>
              <a:rPr lang="zh-TW" altLang="en-US" dirty="0" smtClean="0">
                <a:ea typeface="華康少女文字W6" pitchFamily="49" charset="-120"/>
              </a:rPr>
              <a:t/>
            </a:r>
            <a:br>
              <a:rPr lang="zh-TW" altLang="en-US" dirty="0" smtClean="0">
                <a:ea typeface="華康少女文字W6" pitchFamily="49" charset="-120"/>
              </a:rPr>
            </a:br>
            <a:r>
              <a:rPr lang="zh-TW" altLang="en-US" dirty="0">
                <a:ea typeface="華康少女文字W6" pitchFamily="49" charset="-120"/>
              </a:rPr>
              <a:t>老人的回答使我回味悠長，他說：「雖然</a:t>
            </a:r>
            <a:r>
              <a:rPr lang="zh-TW" altLang="en-US" dirty="0" smtClean="0">
                <a:ea typeface="華康少女文字W6" pitchFamily="49" charset="-120"/>
              </a:rPr>
              <a:t>報警模樣</a:t>
            </a:r>
            <a:r>
              <a:rPr lang="zh-TW" altLang="en-US" dirty="0">
                <a:ea typeface="華康少女文字W6" pitchFamily="49" charset="-120"/>
              </a:rPr>
              <a:t>能夠找回手機，</a:t>
            </a:r>
            <a:r>
              <a:rPr lang="zh-TW" altLang="en-US" dirty="0" smtClean="0">
                <a:ea typeface="華康少女文字W6" pitchFamily="49" charset="-120"/>
              </a:rPr>
              <a:t>但是</a:t>
            </a:r>
            <a:r>
              <a:rPr lang="zh-TW" altLang="en-US" dirty="0">
                <a:ea typeface="華康少女文字W6" pitchFamily="49" charset="-120"/>
              </a:rPr>
              <a:t>我在找回手機的同時，也將失去一種比手機要寶貴千倍萬倍的</a:t>
            </a:r>
            <a:r>
              <a:rPr lang="zh-TW" altLang="en-US" dirty="0" smtClean="0">
                <a:ea typeface="華康少女文字W6" pitchFamily="49" charset="-120"/>
              </a:rPr>
              <a:t>東西</a:t>
            </a:r>
            <a:r>
              <a:rPr lang="zh-TW" altLang="en-US" dirty="0">
                <a:ea typeface="華康少女文字W6" pitchFamily="49" charset="-120"/>
              </a:rPr>
              <a:t>，那就是 ── 寬容 。」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stretch>
              <a:fillRect/>
            </a:stretch>
          </a:blipFill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zh-TW" altLang="en-US" dirty="0" smtClean="0">
                <a:ea typeface="華康少女文字W6" pitchFamily="49" charset="-120"/>
              </a:rPr>
              <a:t>      人</a:t>
            </a:r>
            <a:r>
              <a:rPr lang="zh-TW" altLang="en-US" dirty="0">
                <a:ea typeface="華康少女文字W6" pitchFamily="49" charset="-120"/>
              </a:rPr>
              <a:t>到了中年，越來越覺得微笑是一種悲憫，緘默才是一種修養，而</a:t>
            </a:r>
            <a:r>
              <a:rPr lang="zh-TW" altLang="en-US" dirty="0" smtClean="0">
                <a:ea typeface="華康少女文字W6" pitchFamily="49" charset="-120"/>
              </a:rPr>
              <a:t>寬容</a:t>
            </a:r>
            <a:r>
              <a:rPr lang="zh-TW" altLang="en-US" dirty="0">
                <a:ea typeface="華康少女文字W6" pitchFamily="49" charset="-120"/>
              </a:rPr>
              <a:t>也是一種智慧。 </a:t>
            </a:r>
            <a:r>
              <a:rPr lang="zh-TW" altLang="en-US" dirty="0" smtClean="0">
                <a:ea typeface="華康少女文字W6" pitchFamily="49" charset="-120"/>
              </a:rPr>
              <a:t>出自</a:t>
            </a:r>
            <a:r>
              <a:rPr lang="zh-TW" altLang="en-US" dirty="0">
                <a:ea typeface="華康少女文字W6" pitchFamily="49" charset="-120"/>
              </a:rPr>
              <a:t>於內心的寬容，可使滿室生春，一片祥和，愉悅的笑聲，可</a:t>
            </a:r>
            <a:r>
              <a:rPr lang="zh-TW" altLang="en-US" dirty="0" smtClean="0">
                <a:ea typeface="華康少女文字W6" pitchFamily="49" charset="-120"/>
              </a:rPr>
              <a:t>化解滿</a:t>
            </a:r>
            <a:r>
              <a:rPr lang="zh-TW" altLang="en-US" dirty="0">
                <a:ea typeface="華康少女文字W6" pitchFamily="49" charset="-120"/>
              </a:rPr>
              <a:t>室如冰的場面，出自於內心的真誠，可使人有一份親切感，他會</a:t>
            </a:r>
            <a:r>
              <a:rPr lang="zh-TW" altLang="en-US" dirty="0" smtClean="0">
                <a:ea typeface="華康少女文字W6" pitchFamily="49" charset="-120"/>
              </a:rPr>
              <a:t>使人</a:t>
            </a:r>
            <a:r>
              <a:rPr lang="zh-TW" altLang="en-US" dirty="0">
                <a:ea typeface="華康少女文字W6" pitchFamily="49" charset="-120"/>
              </a:rPr>
              <a:t>放鬆臉上的皺紋，會心的微笑，就像一首與人心靈相交的妙音，</a:t>
            </a:r>
            <a:r>
              <a:rPr lang="zh-TW" altLang="en-US" dirty="0" smtClean="0">
                <a:ea typeface="華康少女文字W6" pitchFamily="49" charset="-120"/>
              </a:rPr>
              <a:t>帶來</a:t>
            </a:r>
            <a:r>
              <a:rPr lang="zh-TW" altLang="en-US" dirty="0">
                <a:ea typeface="華康少女文字W6" pitchFamily="49" charset="-120"/>
              </a:rPr>
              <a:t>通體的舒暢。 </a:t>
            </a:r>
            <a:r>
              <a:rPr lang="zh-TW" altLang="en-US" dirty="0" smtClean="0">
                <a:ea typeface="華康少女文字W6" pitchFamily="49" charset="-120"/>
              </a:rPr>
              <a:t>厭倦</a:t>
            </a:r>
            <a:r>
              <a:rPr lang="zh-TW" altLang="en-US" dirty="0">
                <a:ea typeface="華康少女文字W6" pitchFamily="49" charset="-120"/>
              </a:rPr>
              <a:t>，拉長了人與人之間的距離，寬容的人，很少露才揚己，他能</a:t>
            </a:r>
            <a:r>
              <a:rPr lang="zh-TW" altLang="en-US" dirty="0" smtClean="0">
                <a:ea typeface="華康少女文字W6" pitchFamily="49" charset="-120"/>
              </a:rPr>
              <a:t>體會</a:t>
            </a:r>
            <a:r>
              <a:rPr lang="zh-TW" altLang="en-US" dirty="0">
                <a:ea typeface="華康少女文字W6" pitchFamily="49" charset="-120"/>
              </a:rPr>
              <a:t>出人各有長的道理，不輕易的否定一個人的價值，他欣賞別人的</a:t>
            </a:r>
            <a:r>
              <a:rPr lang="zh-TW" altLang="en-US" dirty="0" smtClean="0">
                <a:ea typeface="華康少女文字W6" pitchFamily="49" charset="-120"/>
              </a:rPr>
              <a:t>長處</a:t>
            </a:r>
            <a:r>
              <a:rPr lang="zh-TW" altLang="en-US" dirty="0">
                <a:ea typeface="華康少女文字W6" pitchFamily="49" charset="-120"/>
              </a:rPr>
              <a:t>時，是以平生不解藏人善，虛心的看待學習，而對自己的優點，</a:t>
            </a:r>
            <a:r>
              <a:rPr lang="zh-TW" altLang="en-US" dirty="0" smtClean="0">
                <a:ea typeface="華康少女文字W6" pitchFamily="49" charset="-120"/>
              </a:rPr>
              <a:t>又如</a:t>
            </a:r>
            <a:r>
              <a:rPr lang="zh-TW" altLang="en-US" dirty="0">
                <a:ea typeface="華康少女文字W6" pitchFamily="49" charset="-120"/>
              </a:rPr>
              <a:t>含羞草般的善於掩藏。寬容的人知道，含笑的言語，可使人樂於</a:t>
            </a:r>
            <a:r>
              <a:rPr lang="zh-TW" altLang="en-US" dirty="0" smtClean="0">
                <a:ea typeface="華康少女文字W6" pitchFamily="49" charset="-120"/>
              </a:rPr>
              <a:t>接受</a:t>
            </a:r>
            <a:r>
              <a:rPr lang="zh-TW" altLang="en-US" dirty="0">
                <a:ea typeface="華康少女文字W6" pitchFamily="49" charset="-120"/>
              </a:rPr>
              <a:t>，咬牙切齒口沫橫飛的辯論，一開始就輸了一半，我們何不學學</a:t>
            </a:r>
            <a:r>
              <a:rPr lang="zh-TW" altLang="en-US" dirty="0" smtClean="0">
                <a:ea typeface="華康少女文字W6" pitchFamily="49" charset="-120"/>
              </a:rPr>
              <a:t>多以</a:t>
            </a:r>
            <a:r>
              <a:rPr lang="zh-TW" altLang="en-US" dirty="0">
                <a:ea typeface="華康少女文字W6" pitchFamily="49" charset="-120"/>
              </a:rPr>
              <a:t>笑容來面對世間的一切不如意之事，抱著助人就是助己的心，這</a:t>
            </a:r>
            <a:r>
              <a:rPr lang="zh-TW" altLang="en-US" dirty="0" smtClean="0">
                <a:ea typeface="華康少女文字W6" pitchFamily="49" charset="-120"/>
              </a:rPr>
              <a:t>世界</a:t>
            </a:r>
            <a:r>
              <a:rPr lang="zh-TW" altLang="en-US" dirty="0">
                <a:ea typeface="華康少女文字W6" pitchFamily="49" charset="-120"/>
              </a:rPr>
              <a:t>會少了很多醜惡與紛爭。    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stretch>
              <a:fillRect/>
            </a:stretch>
          </a:blipFill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zh-TW" altLang="en-US" dirty="0" smtClean="0"/>
              <a:t>                                                 </a:t>
            </a:r>
            <a:r>
              <a:rPr lang="zh-TW" altLang="en-US" sz="5400" dirty="0" smtClean="0">
                <a:ea typeface="華康少女文字W6" pitchFamily="49" charset="-120"/>
              </a:rPr>
              <a:t>心得</a:t>
            </a:r>
            <a:endParaRPr lang="en-US" altLang="zh-TW" sz="5400" dirty="0" smtClean="0">
              <a:ea typeface="華康少女文字W6" pitchFamily="49" charset="-120"/>
            </a:endParaRPr>
          </a:p>
          <a:p>
            <a:pPr>
              <a:buNone/>
            </a:pPr>
            <a:r>
              <a:rPr lang="zh-TW" altLang="en-US" sz="5400" dirty="0"/>
              <a:t>       </a:t>
            </a:r>
            <a:r>
              <a:rPr lang="zh-TW" altLang="en-US" sz="6400" dirty="0">
                <a:ea typeface="華康少女文字W6" pitchFamily="49" charset="-120"/>
              </a:rPr>
              <a:t> 出自於內心的寬容，可使滿室生春，一片祥和，愉悅的笑聲，可化解滿室如冰的場面，出自於內心的真誠，可使人有一份親切感，他會使人放鬆臉上的皺紋，會心的微笑，就像一首與人心靈相交的妙音，帶來通體的舒暢。 </a:t>
            </a:r>
            <a:br>
              <a:rPr lang="zh-TW" altLang="en-US" sz="6400" dirty="0">
                <a:ea typeface="華康少女文字W6" pitchFamily="49" charset="-120"/>
              </a:rPr>
            </a:br>
            <a:r>
              <a:rPr lang="zh-TW" altLang="en-US" sz="6400" dirty="0">
                <a:ea typeface="華康少女文字W6" pitchFamily="49" charset="-120"/>
              </a:rPr>
              <a:t/>
            </a:r>
            <a:br>
              <a:rPr lang="zh-TW" altLang="en-US" sz="6400" dirty="0">
                <a:ea typeface="華康少女文字W6" pitchFamily="49" charset="-120"/>
              </a:rPr>
            </a:br>
            <a:r>
              <a:rPr lang="zh-TW" altLang="en-US" sz="5400" dirty="0"/>
              <a:t>         </a:t>
            </a:r>
            <a:endParaRPr lang="zh-TW" altLang="en-US" sz="5400" dirty="0">
              <a:ea typeface="華康少女文字W6" pitchFamily="49" charset="-12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>
              <a:buNone/>
            </a:pPr>
            <a:r>
              <a:rPr lang="zh-TW" altLang="en-US" dirty="0" smtClean="0"/>
              <a:t>  </a:t>
            </a:r>
            <a:r>
              <a:rPr lang="zh-TW" altLang="en-US" sz="3600" dirty="0" smtClean="0">
                <a:ea typeface="華康少女文字W6" pitchFamily="49" charset="-120"/>
              </a:rPr>
              <a:t>厭倦，拉長了人與人之間的距離，寬容的人，很少露才揚己，他能體會出人各有長的道理，不輕易的否定一個人的價值，他欣賞別人的長處時，是以平生不解藏人善，虛心的看待學習，而對自己的優點，又如含羞草般的善於掩藏。寬容的人知道，含笑的言語，可使人樂於接受，咬牙切齒口沫橫飛的辯論，一開始就輸了一半，我們何不學學彌勒佛，多以笑容來面對世間的一切不如意之事，抱著渡人就是渡己的心，這世界會少了很多醜惡與紛爭。</a:t>
            </a:r>
            <a:endParaRPr lang="zh-TW" altLang="en-US" sz="3600" dirty="0">
              <a:ea typeface="華康少女文字W6" pitchFamily="49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634</Words>
  <Application>Microsoft Office PowerPoint</Application>
  <PresentationFormat>如螢幕大小 (4:3)</PresentationFormat>
  <Paragraphs>22</Paragraphs>
  <Slides>13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Office 佈景主題</vt:lpstr>
      <vt:lpstr>     文章朗讀         故事分享                   心得分享                  影片欣賞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投影片 12</vt:lpstr>
      <vt:lpstr>投影片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成員介紹    文章朗讀       重點摘要          心得分享               影片欣賞</dc:title>
  <dc:creator>user</dc:creator>
  <cp:lastModifiedBy>user</cp:lastModifiedBy>
  <cp:revision>5</cp:revision>
  <dcterms:created xsi:type="dcterms:W3CDTF">2015-12-16T04:39:15Z</dcterms:created>
  <dcterms:modified xsi:type="dcterms:W3CDTF">2015-12-16T23:32:42Z</dcterms:modified>
</cp:coreProperties>
</file>