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3" r:id="rId8"/>
    <p:sldId id="264" r:id="rId9"/>
    <p:sldId id="265" r:id="rId10"/>
    <p:sldId id="272" r:id="rId11"/>
    <p:sldId id="270" r:id="rId12"/>
    <p:sldId id="266" r:id="rId13"/>
    <p:sldId id="267" r:id="rId14"/>
    <p:sldId id="269"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2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138" y="-3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27522252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23059173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2408538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372299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1010897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796122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1240697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12712253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22343994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1656413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74E0504-22BC-4895-AAC6-65D24F93A477}" type="datetimeFigureOut">
              <a:rPr lang="zh-TW" altLang="en-US" smtClean="0"/>
              <a:t>2016/4/27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4190612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4E0504-22BC-4895-AAC6-65D24F93A477}" type="datetimeFigureOut">
              <a:rPr lang="zh-TW" altLang="en-US" smtClean="0"/>
              <a:t>2016/4/27</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FDB0C-63E7-411B-AE79-CCAF71920898}" type="slidenum">
              <a:rPr lang="zh-TW" altLang="en-US" smtClean="0"/>
              <a:t>‹#›</a:t>
            </a:fld>
            <a:endParaRPr lang="zh-TW" altLang="en-US"/>
          </a:p>
        </p:txBody>
      </p:sp>
    </p:spTree>
    <p:extLst>
      <p:ext uri="{BB962C8B-B14F-4D97-AF65-F5344CB8AC3E}">
        <p14:creationId xmlns:p14="http://schemas.microsoft.com/office/powerpoint/2010/main" val="61885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24615;&#39479;&#25854;&#22823;&#35299;&#26512;%20&#20445;&#35703;&#20320;&#25105;&#23433;&#20840;%20&#31532;09&#31456;_&#22240;&#25033;&#31687;.wmv.mp4" TargetMode="External"/><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6" name="標題 5"/>
          <p:cNvSpPr>
            <a:spLocks noGrp="1"/>
          </p:cNvSpPr>
          <p:nvPr>
            <p:ph type="ctrTitle"/>
          </p:nvPr>
        </p:nvSpPr>
        <p:spPr>
          <a:xfrm rot="21007217">
            <a:off x="172127" y="-72208"/>
            <a:ext cx="5104453" cy="2447559"/>
          </a:xfrm>
        </p:spPr>
        <p:txBody>
          <a:bodyPr>
            <a:normAutofit/>
          </a:bodyPr>
          <a:lstStyle/>
          <a:p>
            <a:r>
              <a:rPr lang="zh-TW" altLang="en-US" sz="9600" dirty="0" smtClean="0">
                <a:solidFill>
                  <a:srgbClr val="7030A0"/>
                </a:solidFill>
                <a:latin typeface="+mj-ea"/>
              </a:rPr>
              <a:t>七年一</a:t>
            </a:r>
            <a:r>
              <a:rPr lang="zh-TW" altLang="en-US" sz="9600" dirty="0">
                <a:solidFill>
                  <a:srgbClr val="7030A0"/>
                </a:solidFill>
                <a:latin typeface="+mj-ea"/>
              </a:rPr>
              <a:t>班</a:t>
            </a:r>
          </a:p>
        </p:txBody>
      </p:sp>
      <p:sp>
        <p:nvSpPr>
          <p:cNvPr id="7" name="副標題 6"/>
          <p:cNvSpPr>
            <a:spLocks noGrp="1"/>
          </p:cNvSpPr>
          <p:nvPr>
            <p:ph type="subTitle" idx="1"/>
          </p:nvPr>
        </p:nvSpPr>
        <p:spPr>
          <a:xfrm>
            <a:off x="1524000" y="2795115"/>
            <a:ext cx="9144000" cy="2733541"/>
          </a:xfrm>
        </p:spPr>
        <p:txBody>
          <a:bodyPr>
            <a:normAutofit/>
          </a:bodyPr>
          <a:lstStyle/>
          <a:p>
            <a:r>
              <a:rPr lang="zh-TW" altLang="en-US" sz="6000" dirty="0" smtClean="0">
                <a:solidFill>
                  <a:schemeClr val="accent1">
                    <a:lumMod val="75000"/>
                  </a:schemeClr>
                </a:solidFill>
              </a:rPr>
              <a:t>死纏爛打求愛術</a:t>
            </a:r>
            <a:endParaRPr lang="en-US" altLang="zh-TW" sz="6000" dirty="0" smtClean="0">
              <a:solidFill>
                <a:schemeClr val="accent1">
                  <a:lumMod val="75000"/>
                </a:schemeClr>
              </a:solidFill>
            </a:endParaRPr>
          </a:p>
          <a:p>
            <a:r>
              <a:rPr lang="zh-TW" altLang="en-US" sz="6000" dirty="0" smtClean="0">
                <a:solidFill>
                  <a:schemeClr val="accent1">
                    <a:lumMod val="75000"/>
                  </a:schemeClr>
                </a:solidFill>
              </a:rPr>
              <a:t>過度追求恐成性騷</a:t>
            </a:r>
            <a:r>
              <a:rPr lang="zh-TW" altLang="en-US" sz="6000" dirty="0">
                <a:solidFill>
                  <a:schemeClr val="accent1">
                    <a:lumMod val="75000"/>
                  </a:schemeClr>
                </a:solidFill>
              </a:rPr>
              <a:t>擾</a:t>
            </a:r>
          </a:p>
        </p:txBody>
      </p:sp>
    </p:spTree>
    <p:extLst>
      <p:ext uri="{BB962C8B-B14F-4D97-AF65-F5344CB8AC3E}">
        <p14:creationId xmlns:p14="http://schemas.microsoft.com/office/powerpoint/2010/main" val="24025977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113913"/>
          </a:xfrm>
        </p:spPr>
        <p:txBody>
          <a:bodyPr>
            <a:normAutofit/>
          </a:bodyPr>
          <a:lstStyle/>
          <a:p>
            <a:pPr algn="ctr"/>
            <a:r>
              <a:rPr lang="zh-TW" altLang="en-US" sz="5400" dirty="0" smtClean="0">
                <a:solidFill>
                  <a:srgbClr val="7030A0"/>
                </a:solidFill>
              </a:rPr>
              <a:t>心得感想</a:t>
            </a:r>
            <a:endParaRPr lang="zh-TW" altLang="en-US" sz="5400" dirty="0">
              <a:solidFill>
                <a:srgbClr val="7030A0"/>
              </a:solidFill>
            </a:endParaRPr>
          </a:p>
        </p:txBody>
      </p:sp>
      <p:sp>
        <p:nvSpPr>
          <p:cNvPr id="3" name="內容版面配置區 2"/>
          <p:cNvSpPr>
            <a:spLocks noGrp="1"/>
          </p:cNvSpPr>
          <p:nvPr>
            <p:ph idx="1"/>
          </p:nvPr>
        </p:nvSpPr>
        <p:spPr>
          <a:xfrm>
            <a:off x="0" y="829994"/>
            <a:ext cx="12192000" cy="6028005"/>
          </a:xfrm>
        </p:spPr>
        <p:txBody>
          <a:bodyPr>
            <a:normAutofit/>
          </a:bodyPr>
          <a:lstStyle/>
          <a:p>
            <a:pPr marL="0" indent="0">
              <a:buNone/>
            </a:pPr>
            <a:r>
              <a:rPr lang="zh-TW" altLang="en-US" sz="4000" dirty="0" smtClean="0">
                <a:solidFill>
                  <a:schemeClr val="tx1">
                    <a:lumMod val="95000"/>
                    <a:lumOff val="5000"/>
                  </a:schemeClr>
                </a:solidFill>
              </a:rPr>
              <a:t>「</a:t>
            </a:r>
            <a:r>
              <a:rPr lang="zh-TW" altLang="en-US" sz="4000" dirty="0" smtClean="0">
                <a:solidFill>
                  <a:srgbClr val="00B0F0"/>
                </a:solidFill>
              </a:rPr>
              <a:t>大錯特錯不要來，汙辱我的美，你不是我的</a:t>
            </a:r>
            <a:r>
              <a:rPr lang="en-US" altLang="zh-TW" sz="4000" dirty="0" smtClean="0">
                <a:solidFill>
                  <a:srgbClr val="00B0F0"/>
                </a:solidFill>
              </a:rPr>
              <a:t>Style</a:t>
            </a:r>
            <a:r>
              <a:rPr lang="zh-TW" altLang="en-US" sz="4000" dirty="0" smtClean="0">
                <a:solidFill>
                  <a:srgbClr val="00B0F0"/>
                </a:solidFill>
                <a:latin typeface="+mn-ea"/>
              </a:rPr>
              <a:t>，為何天天纏著我</a:t>
            </a:r>
            <a:r>
              <a:rPr lang="en-US" altLang="zh-TW" sz="4000" dirty="0" smtClean="0">
                <a:solidFill>
                  <a:srgbClr val="00B0F0"/>
                </a:solidFill>
                <a:latin typeface="+mn-ea"/>
              </a:rPr>
              <a:t>?!</a:t>
            </a:r>
            <a:r>
              <a:rPr lang="zh-TW" altLang="en-US" sz="4000" dirty="0" smtClean="0">
                <a:solidFill>
                  <a:schemeClr val="tx1">
                    <a:lumMod val="95000"/>
                    <a:lumOff val="5000"/>
                  </a:schemeClr>
                </a:solidFill>
                <a:latin typeface="+mn-ea"/>
              </a:rPr>
              <a:t>」多年前一首流行歌清楚道盡被過度追者的心情。然而，「精誠所至，金石為開」，「</a:t>
            </a:r>
            <a:r>
              <a:rPr lang="zh-TW" altLang="en-US" sz="4000" dirty="0" smtClean="0">
                <a:solidFill>
                  <a:srgbClr val="00B0F0"/>
                </a:solidFill>
                <a:latin typeface="+mn-ea"/>
              </a:rPr>
              <a:t>戲棚下站久就是你的</a:t>
            </a:r>
            <a:r>
              <a:rPr lang="zh-TW" altLang="en-US" sz="4000" dirty="0" smtClean="0">
                <a:solidFill>
                  <a:schemeClr val="tx1">
                    <a:lumMod val="95000"/>
                    <a:lumOff val="5000"/>
                  </a:schemeClr>
                </a:solidFill>
                <a:latin typeface="+mn-ea"/>
              </a:rPr>
              <a:t>」等求愛方法，一再印證對於追求心儀對象的建議都是臉皮要厚，遇到拒絕更要不屈不撓，堅持下去，並相信如此一定能追求成功。</a:t>
            </a:r>
            <a:endParaRPr lang="en-US" altLang="zh-TW" sz="4000" dirty="0" smtClean="0">
              <a:solidFill>
                <a:schemeClr val="tx1">
                  <a:lumMod val="95000"/>
                  <a:lumOff val="5000"/>
                </a:schemeClr>
              </a:solidFill>
              <a:latin typeface="+mn-ea"/>
            </a:endParaRPr>
          </a:p>
          <a:p>
            <a:pPr marL="0" indent="0">
              <a:buNone/>
            </a:pPr>
            <a:r>
              <a:rPr lang="zh-TW" altLang="en-US" sz="4000" dirty="0" smtClean="0">
                <a:solidFill>
                  <a:schemeClr val="tx1">
                    <a:lumMod val="95000"/>
                    <a:lumOff val="5000"/>
                  </a:schemeClr>
                </a:solidFill>
                <a:latin typeface="+mn-ea"/>
              </a:rPr>
              <a:t>但是，過度追求不但會造成被追求者的</a:t>
            </a:r>
            <a:endParaRPr lang="en-US" altLang="zh-TW" sz="4000" dirty="0" smtClean="0">
              <a:solidFill>
                <a:schemeClr val="tx1">
                  <a:lumMod val="95000"/>
                  <a:lumOff val="5000"/>
                </a:schemeClr>
              </a:solidFill>
              <a:latin typeface="+mn-ea"/>
            </a:endParaRPr>
          </a:p>
          <a:p>
            <a:pPr marL="0" indent="0">
              <a:buNone/>
            </a:pPr>
            <a:r>
              <a:rPr lang="zh-TW" altLang="en-US" sz="4000" dirty="0" smtClean="0">
                <a:solidFill>
                  <a:schemeClr val="tx1">
                    <a:lumMod val="95000"/>
                    <a:lumOff val="5000"/>
                  </a:schemeClr>
                </a:solidFill>
                <a:latin typeface="+mn-ea"/>
              </a:rPr>
              <a:t>困擾與不悅，甚至可能演變成性騷擾</a:t>
            </a:r>
            <a:r>
              <a:rPr lang="zh-TW" altLang="en-US" sz="4000" dirty="0">
                <a:solidFill>
                  <a:schemeClr val="tx1">
                    <a:lumMod val="95000"/>
                    <a:lumOff val="5000"/>
                  </a:schemeClr>
                </a:solidFill>
                <a:latin typeface="+mn-ea"/>
              </a:rPr>
              <a:t>。</a:t>
            </a:r>
            <a:endParaRPr lang="en-US" altLang="zh-TW" sz="4000" dirty="0" smtClean="0">
              <a:solidFill>
                <a:schemeClr val="tx1">
                  <a:lumMod val="95000"/>
                  <a:lumOff val="5000"/>
                </a:schemeClr>
              </a:solidFill>
              <a:latin typeface="+mn-ea"/>
            </a:endParaRPr>
          </a:p>
          <a:p>
            <a:pPr marL="0" indent="0">
              <a:buNone/>
            </a:pPr>
            <a:endParaRPr lang="zh-TW" altLang="en-US" sz="4000" dirty="0">
              <a:solidFill>
                <a:schemeClr val="tx1">
                  <a:lumMod val="95000"/>
                  <a:lumOff val="5000"/>
                </a:schemeClr>
              </a:solidFill>
            </a:endParaRPr>
          </a:p>
        </p:txBody>
      </p:sp>
    </p:spTree>
    <p:extLst>
      <p:ext uri="{BB962C8B-B14F-4D97-AF65-F5344CB8AC3E}">
        <p14:creationId xmlns:p14="http://schemas.microsoft.com/office/powerpoint/2010/main" val="2945513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15911" y="0"/>
            <a:ext cx="10515600" cy="1325563"/>
          </a:xfrm>
        </p:spPr>
        <p:txBody>
          <a:bodyPr>
            <a:normAutofit/>
          </a:bodyPr>
          <a:lstStyle/>
          <a:p>
            <a:r>
              <a:rPr lang="zh-TW" altLang="en-US" sz="5400" dirty="0" smtClean="0">
                <a:solidFill>
                  <a:schemeClr val="tx1">
                    <a:lumMod val="95000"/>
                    <a:lumOff val="5000"/>
                  </a:schemeClr>
                </a:solidFill>
              </a:rPr>
              <a:t>問題討論</a:t>
            </a:r>
            <a:endParaRPr lang="zh-TW" altLang="en-US" sz="5400" dirty="0">
              <a:solidFill>
                <a:schemeClr val="tx1">
                  <a:lumMod val="95000"/>
                  <a:lumOff val="5000"/>
                </a:schemeClr>
              </a:solidFill>
            </a:endParaRPr>
          </a:p>
        </p:txBody>
      </p:sp>
      <p:sp>
        <p:nvSpPr>
          <p:cNvPr id="3" name="內容版面配置區 2"/>
          <p:cNvSpPr>
            <a:spLocks noGrp="1"/>
          </p:cNvSpPr>
          <p:nvPr>
            <p:ph idx="1"/>
          </p:nvPr>
        </p:nvSpPr>
        <p:spPr>
          <a:xfrm>
            <a:off x="115911" y="1017432"/>
            <a:ext cx="11938714" cy="5731098"/>
          </a:xfrm>
          <a:noFill/>
        </p:spPr>
        <p:txBody>
          <a:bodyPr>
            <a:normAutofit/>
          </a:bodyPr>
          <a:lstStyle/>
          <a:p>
            <a:pPr marL="0" indent="0">
              <a:buNone/>
            </a:pPr>
            <a:r>
              <a:rPr lang="en-US" altLang="zh-TW" sz="4000" dirty="0">
                <a:solidFill>
                  <a:schemeClr val="accent1">
                    <a:lumMod val="75000"/>
                  </a:schemeClr>
                </a:solidFill>
                <a:latin typeface="+mn-ea"/>
              </a:rPr>
              <a:t>1</a:t>
            </a:r>
            <a:r>
              <a:rPr lang="zh-TW" altLang="en-US" sz="4000" dirty="0" smtClean="0">
                <a:solidFill>
                  <a:schemeClr val="accent1">
                    <a:lumMod val="75000"/>
                  </a:schemeClr>
                </a:solidFill>
                <a:latin typeface="+mn-ea"/>
              </a:rPr>
              <a:t> </a:t>
            </a:r>
            <a:r>
              <a:rPr lang="zh-TW" altLang="en-US" sz="4000" dirty="0" smtClean="0">
                <a:solidFill>
                  <a:srgbClr val="00B0F0"/>
                </a:solidFill>
                <a:latin typeface="+mn-ea"/>
              </a:rPr>
              <a:t>若遇到性騷擾，該怎麼處理</a:t>
            </a:r>
            <a:r>
              <a:rPr lang="en-US" altLang="zh-TW" sz="4000" dirty="0" smtClean="0">
                <a:solidFill>
                  <a:srgbClr val="00B0F0"/>
                </a:solidFill>
                <a:latin typeface="+mn-ea"/>
              </a:rPr>
              <a:t>?</a:t>
            </a:r>
          </a:p>
          <a:p>
            <a:pPr marL="0" indent="0">
              <a:buNone/>
            </a:pPr>
            <a:r>
              <a:rPr lang="en-US" altLang="zh-TW" sz="4000" dirty="0" smtClean="0">
                <a:solidFill>
                  <a:srgbClr val="0070C0"/>
                </a:solidFill>
                <a:latin typeface="+mn-ea"/>
              </a:rPr>
              <a:t>2</a:t>
            </a:r>
            <a:r>
              <a:rPr lang="zh-TW" altLang="en-US" sz="4000" dirty="0" smtClean="0">
                <a:solidFill>
                  <a:srgbClr val="0070C0"/>
                </a:solidFill>
                <a:latin typeface="+mn-ea"/>
              </a:rPr>
              <a:t> </a:t>
            </a:r>
            <a:r>
              <a:rPr lang="zh-TW" altLang="en-US" sz="4000" dirty="0" smtClean="0">
                <a:solidFill>
                  <a:srgbClr val="00B0F0"/>
                </a:solidFill>
                <a:latin typeface="+mn-ea"/>
              </a:rPr>
              <a:t>與網友、異性出去要自我保護，可以怎麼做</a:t>
            </a:r>
            <a:r>
              <a:rPr lang="en-US" altLang="zh-TW" sz="4000" dirty="0" smtClean="0">
                <a:solidFill>
                  <a:srgbClr val="00B0F0"/>
                </a:solidFill>
                <a:latin typeface="+mn-ea"/>
              </a:rPr>
              <a:t>?</a:t>
            </a:r>
          </a:p>
          <a:p>
            <a:pPr marL="0" indent="0">
              <a:buNone/>
            </a:pPr>
            <a:r>
              <a:rPr lang="zh-TW" altLang="en-US" sz="4000" dirty="0" smtClean="0">
                <a:solidFill>
                  <a:srgbClr val="E42898"/>
                </a:solidFill>
                <a:latin typeface="+mn-ea"/>
              </a:rPr>
              <a:t>法律宣導</a:t>
            </a:r>
            <a:r>
              <a:rPr lang="en-US" altLang="zh-TW" sz="4000" dirty="0" smtClean="0">
                <a:solidFill>
                  <a:srgbClr val="E42898"/>
                </a:solidFill>
                <a:latin typeface="+mn-ea"/>
              </a:rPr>
              <a:t>:</a:t>
            </a:r>
            <a:r>
              <a:rPr lang="zh-TW" altLang="en-US" sz="4000" dirty="0" smtClean="0">
                <a:solidFill>
                  <a:srgbClr val="00B050"/>
                </a:solidFill>
                <a:latin typeface="+mn-ea"/>
              </a:rPr>
              <a:t>性騷擾定義</a:t>
            </a:r>
            <a:r>
              <a:rPr lang="en-US" altLang="zh-TW" sz="4000" dirty="0" smtClean="0">
                <a:solidFill>
                  <a:srgbClr val="00B050"/>
                </a:solidFill>
                <a:latin typeface="+mn-ea"/>
              </a:rPr>
              <a:t>:</a:t>
            </a:r>
            <a:r>
              <a:rPr lang="zh-TW" altLang="en-US" sz="4000" dirty="0" smtClean="0">
                <a:solidFill>
                  <a:srgbClr val="7030A0"/>
                </a:solidFill>
                <a:latin typeface="+mn-ea"/>
              </a:rPr>
              <a:t>不受歡迎的性方面之舉止，言語都是。</a:t>
            </a:r>
            <a:endParaRPr lang="en-US" altLang="zh-TW" sz="4000" dirty="0" smtClean="0">
              <a:solidFill>
                <a:srgbClr val="7030A0"/>
              </a:solidFill>
              <a:latin typeface="+mn-ea"/>
            </a:endParaRPr>
          </a:p>
          <a:p>
            <a:pPr marL="0" indent="0">
              <a:buNone/>
            </a:pPr>
            <a:r>
              <a:rPr lang="zh-TW" altLang="en-US" sz="4000" dirty="0" smtClean="0">
                <a:solidFill>
                  <a:srgbClr val="00B050"/>
                </a:solidFill>
                <a:latin typeface="+mn-ea"/>
              </a:rPr>
              <a:t>性騷擾防治法第二十五條</a:t>
            </a:r>
            <a:r>
              <a:rPr lang="en-US" altLang="zh-TW" sz="4000" dirty="0" smtClean="0">
                <a:solidFill>
                  <a:srgbClr val="00B050"/>
                </a:solidFill>
                <a:latin typeface="+mn-ea"/>
              </a:rPr>
              <a:t>:</a:t>
            </a:r>
            <a:r>
              <a:rPr lang="zh-TW" altLang="en-US" sz="4000" dirty="0" smtClean="0">
                <a:solidFill>
                  <a:srgbClr val="7030A0"/>
                </a:solidFill>
                <a:latin typeface="+mn-ea"/>
              </a:rPr>
              <a:t>意圖性騷擾，乘人不及抗拒而為親吻、擁抱或觸摸其他身體隱私處，處三年</a:t>
            </a:r>
            <a:endParaRPr lang="en-US" altLang="zh-TW" sz="4000" dirty="0" smtClean="0">
              <a:solidFill>
                <a:srgbClr val="7030A0"/>
              </a:solidFill>
              <a:latin typeface="+mn-ea"/>
            </a:endParaRPr>
          </a:p>
          <a:p>
            <a:pPr marL="0" indent="0">
              <a:buNone/>
            </a:pPr>
            <a:r>
              <a:rPr lang="zh-TW" altLang="en-US" sz="4000" dirty="0" smtClean="0">
                <a:solidFill>
                  <a:srgbClr val="00B050"/>
                </a:solidFill>
                <a:latin typeface="+mn-ea"/>
              </a:rPr>
              <a:t>                     </a:t>
            </a:r>
            <a:r>
              <a:rPr lang="zh-TW" altLang="en-US" sz="4000" dirty="0" smtClean="0">
                <a:solidFill>
                  <a:srgbClr val="7030A0"/>
                </a:solidFill>
                <a:latin typeface="+mn-ea"/>
              </a:rPr>
              <a:t>以下或十萬以下罰金。</a:t>
            </a:r>
            <a:endParaRPr lang="en-US" altLang="zh-TW" sz="4000" dirty="0" smtClean="0">
              <a:solidFill>
                <a:srgbClr val="00B050"/>
              </a:solidFill>
              <a:latin typeface="+mn-ea"/>
            </a:endParaRPr>
          </a:p>
        </p:txBody>
      </p:sp>
    </p:spTree>
    <p:extLst>
      <p:ext uri="{BB962C8B-B14F-4D97-AF65-F5344CB8AC3E}">
        <p14:creationId xmlns:p14="http://schemas.microsoft.com/office/powerpoint/2010/main" val="659904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1422692" y="1167618"/>
            <a:ext cx="10515600" cy="4562475"/>
          </a:xfrm>
        </p:spPr>
        <p:txBody>
          <a:bodyPr>
            <a:normAutofit fontScale="90000"/>
          </a:bodyPr>
          <a:lstStyle/>
          <a:p>
            <a:r>
              <a:rPr lang="zh-TW" altLang="en-US" dirty="0">
                <a:solidFill>
                  <a:srgbClr val="FF0000"/>
                </a:solidFill>
              </a:rPr>
              <a:t> </a:t>
            </a:r>
            <a:r>
              <a:rPr lang="zh-TW" altLang="en-US" dirty="0" smtClean="0">
                <a:solidFill>
                  <a:srgbClr val="FF0000"/>
                </a:solidFill>
              </a:rPr>
              <a:t>                                                                                                                                   </a:t>
            </a:r>
            <a:r>
              <a:rPr lang="en-US" altLang="zh-TW" dirty="0" smtClean="0">
                <a:solidFill>
                  <a:srgbClr val="FF0000"/>
                </a:solidFill>
              </a:rPr>
              <a:t/>
            </a:r>
            <a:br>
              <a:rPr lang="en-US" altLang="zh-TW" dirty="0" smtClean="0">
                <a:solidFill>
                  <a:srgbClr val="FF0000"/>
                </a:solidFill>
              </a:rPr>
            </a:br>
            <a:r>
              <a:rPr lang="zh-TW" altLang="en-US" dirty="0" smtClean="0">
                <a:solidFill>
                  <a:srgbClr val="FF0000"/>
                </a:solidFill>
              </a:rPr>
              <a:t> </a:t>
            </a:r>
            <a:r>
              <a:rPr lang="zh-TW" altLang="en-US" sz="10700" dirty="0" smtClean="0">
                <a:solidFill>
                  <a:srgbClr val="FF0000"/>
                </a:solidFill>
              </a:rPr>
              <a:t>戲</a:t>
            </a:r>
            <a:r>
              <a:rPr lang="en-US" altLang="zh-TW" dirty="0" smtClean="0">
                <a:solidFill>
                  <a:srgbClr val="FF0000"/>
                </a:solidFill>
              </a:rPr>
              <a:t/>
            </a:r>
            <a:br>
              <a:rPr lang="en-US" altLang="zh-TW" dirty="0" smtClean="0">
                <a:solidFill>
                  <a:srgbClr val="FF0000"/>
                </a:solidFill>
              </a:rPr>
            </a:br>
            <a:r>
              <a:rPr lang="zh-TW" altLang="en-US" sz="9800" dirty="0">
                <a:solidFill>
                  <a:srgbClr val="FF0000"/>
                </a:solidFill>
              </a:rPr>
              <a:t> </a:t>
            </a:r>
            <a:r>
              <a:rPr lang="zh-TW" altLang="en-US" sz="9800" dirty="0" smtClean="0">
                <a:solidFill>
                  <a:srgbClr val="FF0000"/>
                </a:solidFill>
              </a:rPr>
              <a:t>         </a:t>
            </a:r>
            <a:r>
              <a:rPr lang="zh-TW" altLang="en-US" sz="9800" dirty="0" smtClean="0">
                <a:solidFill>
                  <a:schemeClr val="accent2"/>
                </a:solidFill>
              </a:rPr>
              <a:t>劇</a:t>
            </a:r>
            <a:r>
              <a:rPr lang="en-US" altLang="zh-TW" dirty="0" smtClean="0">
                <a:solidFill>
                  <a:schemeClr val="accent2"/>
                </a:solidFill>
              </a:rPr>
              <a:t/>
            </a:r>
            <a:br>
              <a:rPr lang="en-US" altLang="zh-TW" dirty="0" smtClean="0">
                <a:solidFill>
                  <a:schemeClr val="accent2"/>
                </a:solidFill>
              </a:rPr>
            </a:br>
            <a:r>
              <a:rPr lang="zh-TW" altLang="en-US" dirty="0">
                <a:solidFill>
                  <a:schemeClr val="accent2"/>
                </a:solidFill>
              </a:rPr>
              <a:t> </a:t>
            </a:r>
            <a:r>
              <a:rPr lang="zh-TW" altLang="en-US" dirty="0" smtClean="0">
                <a:solidFill>
                  <a:schemeClr val="accent2"/>
                </a:solidFill>
              </a:rPr>
              <a:t>                                </a:t>
            </a:r>
            <a:r>
              <a:rPr lang="zh-TW" altLang="en-US" sz="8900" dirty="0" smtClean="0">
                <a:solidFill>
                  <a:schemeClr val="accent4"/>
                </a:solidFill>
              </a:rPr>
              <a:t>表</a:t>
            </a:r>
            <a:r>
              <a:rPr lang="en-US" altLang="zh-TW" dirty="0" smtClean="0">
                <a:solidFill>
                  <a:schemeClr val="accent4"/>
                </a:solidFill>
              </a:rPr>
              <a:t/>
            </a:r>
            <a:br>
              <a:rPr lang="en-US" altLang="zh-TW" dirty="0" smtClean="0">
                <a:solidFill>
                  <a:schemeClr val="accent4"/>
                </a:solidFill>
              </a:rPr>
            </a:br>
            <a:r>
              <a:rPr lang="zh-TW" altLang="en-US" dirty="0">
                <a:solidFill>
                  <a:schemeClr val="accent4"/>
                </a:solidFill>
              </a:rPr>
              <a:t> </a:t>
            </a:r>
            <a:r>
              <a:rPr lang="zh-TW" altLang="en-US" dirty="0" smtClean="0">
                <a:solidFill>
                  <a:schemeClr val="accent4"/>
                </a:solidFill>
              </a:rPr>
              <a:t>                                                </a:t>
            </a:r>
            <a:r>
              <a:rPr lang="zh-TW" altLang="en-US" sz="8000" dirty="0" smtClean="0">
                <a:solidFill>
                  <a:schemeClr val="accent6"/>
                </a:solidFill>
              </a:rPr>
              <a:t>演</a:t>
            </a:r>
            <a:endParaRPr lang="zh-TW" altLang="en-US" sz="8000" dirty="0">
              <a:solidFill>
                <a:srgbClr val="FF0000"/>
              </a:solidFill>
            </a:endParaRPr>
          </a:p>
        </p:txBody>
      </p:sp>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6234" y="110343"/>
            <a:ext cx="7155766" cy="2309300"/>
          </a:xfrm>
          <a:prstGeom prst="rect">
            <a:avLst/>
          </a:prstGeom>
        </p:spPr>
      </p:pic>
    </p:spTree>
    <p:extLst>
      <p:ext uri="{BB962C8B-B14F-4D97-AF65-F5344CB8AC3E}">
        <p14:creationId xmlns:p14="http://schemas.microsoft.com/office/powerpoint/2010/main" val="32777035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4" name="標題 3"/>
          <p:cNvSpPr>
            <a:spLocks noGrp="1"/>
          </p:cNvSpPr>
          <p:nvPr>
            <p:ph type="title"/>
          </p:nvPr>
        </p:nvSpPr>
        <p:spPr>
          <a:xfrm>
            <a:off x="752126" y="94669"/>
            <a:ext cx="10988040" cy="6492875"/>
          </a:xfrm>
        </p:spPr>
        <p:txBody>
          <a:bodyPr>
            <a:normAutofit/>
          </a:bodyPr>
          <a:lstStyle/>
          <a:p>
            <a:r>
              <a:rPr lang="zh-TW" altLang="en-US" sz="9600" dirty="0" smtClean="0">
                <a:solidFill>
                  <a:srgbClr val="7030A0"/>
                </a:solidFill>
              </a:rPr>
              <a:t>                                 影</a:t>
            </a:r>
            <a:r>
              <a:rPr lang="en-US" altLang="zh-TW" sz="9600" dirty="0" smtClean="0">
                <a:solidFill>
                  <a:srgbClr val="7030A0"/>
                </a:solidFill>
              </a:rPr>
              <a:t/>
            </a:r>
            <a:br>
              <a:rPr lang="en-US" altLang="zh-TW" sz="9600" dirty="0" smtClean="0">
                <a:solidFill>
                  <a:srgbClr val="7030A0"/>
                </a:solidFill>
              </a:rPr>
            </a:br>
            <a:r>
              <a:rPr lang="zh-TW" altLang="en-US" sz="9600" dirty="0" smtClean="0">
                <a:solidFill>
                  <a:srgbClr val="7030A0"/>
                </a:solidFill>
              </a:rPr>
              <a:t>                     </a:t>
            </a:r>
            <a:r>
              <a:rPr lang="zh-TW" altLang="en-US" sz="8800" dirty="0" smtClean="0">
                <a:solidFill>
                  <a:srgbClr val="0070C0"/>
                </a:solidFill>
              </a:rPr>
              <a:t>片</a:t>
            </a:r>
            <a:r>
              <a:rPr lang="en-US" altLang="zh-TW" sz="8800" dirty="0" smtClean="0">
                <a:solidFill>
                  <a:srgbClr val="00B050"/>
                </a:solidFill>
              </a:rPr>
              <a:t/>
            </a:r>
            <a:br>
              <a:rPr lang="en-US" altLang="zh-TW" sz="8800" dirty="0" smtClean="0">
                <a:solidFill>
                  <a:srgbClr val="00B050"/>
                </a:solidFill>
              </a:rPr>
            </a:br>
            <a:r>
              <a:rPr lang="zh-TW" altLang="en-US" sz="8800" dirty="0" smtClean="0">
                <a:solidFill>
                  <a:srgbClr val="00B050"/>
                </a:solidFill>
              </a:rPr>
              <a:t>           </a:t>
            </a:r>
            <a:r>
              <a:rPr lang="zh-TW" altLang="en-US" sz="8000" dirty="0" smtClean="0">
                <a:solidFill>
                  <a:srgbClr val="00B050"/>
                </a:solidFill>
                <a:hlinkClick r:id="rId3" action="ppaction://hlinkfile"/>
              </a:rPr>
              <a:t>欣</a:t>
            </a:r>
            <a:r>
              <a:rPr lang="en-US" altLang="zh-TW" sz="8000" dirty="0" smtClean="0">
                <a:solidFill>
                  <a:srgbClr val="00B050"/>
                </a:solidFill>
              </a:rPr>
              <a:t/>
            </a:r>
            <a:br>
              <a:rPr lang="en-US" altLang="zh-TW" sz="8000" dirty="0" smtClean="0">
                <a:solidFill>
                  <a:srgbClr val="00B050"/>
                </a:solidFill>
              </a:rPr>
            </a:br>
            <a:r>
              <a:rPr lang="zh-TW" altLang="en-US" sz="7200" dirty="0">
                <a:solidFill>
                  <a:srgbClr val="FFC000"/>
                </a:solidFill>
              </a:rPr>
              <a:t>賞</a:t>
            </a:r>
            <a:endParaRPr lang="zh-TW" altLang="en-US" sz="9600" dirty="0">
              <a:solidFill>
                <a:schemeClr val="accent1"/>
              </a:solidFill>
            </a:endParaRPr>
          </a:p>
        </p:txBody>
      </p:sp>
    </p:spTree>
    <p:extLst>
      <p:ext uri="{BB962C8B-B14F-4D97-AF65-F5344CB8AC3E}">
        <p14:creationId xmlns:p14="http://schemas.microsoft.com/office/powerpoint/2010/main" val="51967920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89363" y="3801585"/>
            <a:ext cx="3348331" cy="3056415"/>
          </a:xfrm>
        </p:spPr>
      </p:pic>
    </p:spTree>
    <p:extLst>
      <p:ext uri="{BB962C8B-B14F-4D97-AF65-F5344CB8AC3E}">
        <p14:creationId xmlns:p14="http://schemas.microsoft.com/office/powerpoint/2010/main" val="20666628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6000" dirty="0" smtClean="0">
                <a:solidFill>
                  <a:schemeClr val="tx1">
                    <a:lumMod val="95000"/>
                    <a:lumOff val="5000"/>
                  </a:schemeClr>
                </a:solidFill>
              </a:rPr>
              <a:t>大綱</a:t>
            </a:r>
            <a:endParaRPr lang="zh-TW" altLang="en-US" sz="6000" dirty="0">
              <a:solidFill>
                <a:schemeClr val="tx1">
                  <a:lumMod val="95000"/>
                  <a:lumOff val="5000"/>
                </a:schemeClr>
              </a:solidFill>
            </a:endParaRPr>
          </a:p>
        </p:txBody>
      </p:sp>
      <p:sp>
        <p:nvSpPr>
          <p:cNvPr id="5" name="內容版面配置區 4"/>
          <p:cNvSpPr>
            <a:spLocks noGrp="1"/>
          </p:cNvSpPr>
          <p:nvPr>
            <p:ph idx="1"/>
          </p:nvPr>
        </p:nvSpPr>
        <p:spPr/>
        <p:txBody>
          <a:bodyPr>
            <a:normAutofit/>
          </a:bodyPr>
          <a:lstStyle/>
          <a:p>
            <a:pPr marL="0" indent="0">
              <a:buNone/>
            </a:pPr>
            <a:r>
              <a:rPr lang="en-US" altLang="zh-TW" sz="5400" dirty="0" smtClean="0">
                <a:solidFill>
                  <a:srgbClr val="0070C0"/>
                </a:solidFill>
              </a:rPr>
              <a:t>1</a:t>
            </a:r>
            <a:r>
              <a:rPr lang="zh-TW" altLang="en-US" sz="5400" dirty="0" smtClean="0">
                <a:solidFill>
                  <a:srgbClr val="0070C0"/>
                </a:solidFill>
              </a:rPr>
              <a:t> 成員介紹            </a:t>
            </a:r>
            <a:r>
              <a:rPr lang="en-US" altLang="zh-TW" sz="5400" dirty="0">
                <a:solidFill>
                  <a:srgbClr val="0070C0"/>
                </a:solidFill>
              </a:rPr>
              <a:t>5</a:t>
            </a:r>
            <a:r>
              <a:rPr lang="zh-TW" altLang="en-US" sz="5400" dirty="0" smtClean="0">
                <a:solidFill>
                  <a:srgbClr val="0070C0"/>
                </a:solidFill>
              </a:rPr>
              <a:t> 戲劇表演 </a:t>
            </a:r>
            <a:endParaRPr lang="en-US" altLang="zh-TW" sz="5400" dirty="0" smtClean="0">
              <a:solidFill>
                <a:srgbClr val="0070C0"/>
              </a:solidFill>
            </a:endParaRPr>
          </a:p>
          <a:p>
            <a:pPr marL="0" indent="0">
              <a:buNone/>
            </a:pPr>
            <a:r>
              <a:rPr lang="en-US" altLang="zh-TW" sz="5400" dirty="0" smtClean="0">
                <a:solidFill>
                  <a:srgbClr val="0070C0"/>
                </a:solidFill>
              </a:rPr>
              <a:t>2</a:t>
            </a:r>
            <a:r>
              <a:rPr lang="zh-TW" altLang="en-US" sz="5400" dirty="0" smtClean="0">
                <a:solidFill>
                  <a:srgbClr val="0070C0"/>
                </a:solidFill>
              </a:rPr>
              <a:t> 文章朗讀            </a:t>
            </a:r>
            <a:r>
              <a:rPr lang="en-US" altLang="zh-TW" sz="5400" dirty="0">
                <a:solidFill>
                  <a:srgbClr val="0070C0"/>
                </a:solidFill>
              </a:rPr>
              <a:t>6</a:t>
            </a:r>
            <a:r>
              <a:rPr lang="zh-TW" altLang="en-US" sz="5400" dirty="0" smtClean="0">
                <a:solidFill>
                  <a:srgbClr val="0070C0"/>
                </a:solidFill>
              </a:rPr>
              <a:t> 影片欣賞</a:t>
            </a:r>
            <a:endParaRPr lang="en-US" altLang="zh-TW" sz="5400" dirty="0" smtClean="0">
              <a:solidFill>
                <a:srgbClr val="0070C0"/>
              </a:solidFill>
            </a:endParaRPr>
          </a:p>
          <a:p>
            <a:pPr marL="0" indent="0">
              <a:buNone/>
            </a:pPr>
            <a:r>
              <a:rPr lang="en-US" altLang="zh-TW" sz="5400" dirty="0" smtClean="0">
                <a:solidFill>
                  <a:srgbClr val="0070C0"/>
                </a:solidFill>
              </a:rPr>
              <a:t>3</a:t>
            </a:r>
            <a:r>
              <a:rPr lang="zh-TW" altLang="en-US" sz="5400" dirty="0" smtClean="0">
                <a:solidFill>
                  <a:srgbClr val="0070C0"/>
                </a:solidFill>
              </a:rPr>
              <a:t> 心得感想            </a:t>
            </a:r>
            <a:r>
              <a:rPr lang="en-US" altLang="zh-TW" sz="5400" dirty="0">
                <a:solidFill>
                  <a:srgbClr val="0070C0"/>
                </a:solidFill>
              </a:rPr>
              <a:t>7</a:t>
            </a:r>
            <a:r>
              <a:rPr lang="zh-TW" altLang="en-US" sz="5400" dirty="0" smtClean="0">
                <a:solidFill>
                  <a:srgbClr val="0070C0"/>
                </a:solidFill>
              </a:rPr>
              <a:t>老師講評 </a:t>
            </a:r>
            <a:endParaRPr lang="en-US" altLang="zh-TW" sz="5400" dirty="0" smtClean="0">
              <a:solidFill>
                <a:srgbClr val="0070C0"/>
              </a:solidFill>
            </a:endParaRPr>
          </a:p>
          <a:p>
            <a:pPr marL="0" indent="0">
              <a:buNone/>
            </a:pPr>
            <a:r>
              <a:rPr lang="en-US" altLang="zh-TW" sz="5400" dirty="0" smtClean="0">
                <a:solidFill>
                  <a:srgbClr val="0070C0"/>
                </a:solidFill>
              </a:rPr>
              <a:t>4</a:t>
            </a:r>
            <a:r>
              <a:rPr lang="zh-TW" altLang="en-US" sz="5400" dirty="0" smtClean="0">
                <a:solidFill>
                  <a:srgbClr val="0070C0"/>
                </a:solidFill>
              </a:rPr>
              <a:t> 問題討論</a:t>
            </a:r>
            <a:endParaRPr lang="en-US" altLang="zh-TW" sz="5400" dirty="0" smtClean="0">
              <a:solidFill>
                <a:srgbClr val="0070C0"/>
              </a:solidFill>
            </a:endParaRPr>
          </a:p>
        </p:txBody>
      </p:sp>
    </p:spTree>
    <p:extLst>
      <p:ext uri="{BB962C8B-B14F-4D97-AF65-F5344CB8AC3E}">
        <p14:creationId xmlns:p14="http://schemas.microsoft.com/office/powerpoint/2010/main" val="2837087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1021080" y="0"/>
            <a:ext cx="10176803" cy="1167618"/>
          </a:xfrm>
        </p:spPr>
        <p:txBody>
          <a:bodyPr>
            <a:normAutofit/>
          </a:bodyPr>
          <a:lstStyle/>
          <a:p>
            <a:pPr algn="ctr"/>
            <a:r>
              <a:rPr lang="zh-TW" altLang="en-US" sz="7200" dirty="0" smtClean="0">
                <a:solidFill>
                  <a:srgbClr val="00B0F0"/>
                </a:solidFill>
              </a:rPr>
              <a:t>成員介紹</a:t>
            </a:r>
            <a:endParaRPr lang="zh-TW" altLang="en-US" sz="7200" dirty="0"/>
          </a:p>
        </p:txBody>
      </p:sp>
      <p:sp>
        <p:nvSpPr>
          <p:cNvPr id="3" name="內容版面配置區 2"/>
          <p:cNvSpPr>
            <a:spLocks noGrp="1"/>
          </p:cNvSpPr>
          <p:nvPr>
            <p:ph idx="1"/>
          </p:nvPr>
        </p:nvSpPr>
        <p:spPr>
          <a:xfrm>
            <a:off x="838200" y="1167618"/>
            <a:ext cx="11245948" cy="5690381"/>
          </a:xfrm>
        </p:spPr>
        <p:txBody>
          <a:bodyPr>
            <a:normAutofit lnSpcReduction="10000"/>
          </a:bodyPr>
          <a:lstStyle/>
          <a:p>
            <a:pPr marL="0" indent="0">
              <a:buNone/>
            </a:pPr>
            <a:r>
              <a:rPr lang="en-US" altLang="zh-TW" sz="5400" dirty="0" smtClean="0">
                <a:solidFill>
                  <a:srgbClr val="7030A0"/>
                </a:solidFill>
                <a:latin typeface="+mj-ea"/>
                <a:ea typeface="+mj-ea"/>
              </a:rPr>
              <a:t>PPT:</a:t>
            </a:r>
            <a:r>
              <a:rPr lang="zh-TW" altLang="en-US" sz="5400" dirty="0">
                <a:solidFill>
                  <a:schemeClr val="accent2"/>
                </a:solidFill>
                <a:latin typeface="+mj-ea"/>
                <a:ea typeface="+mj-ea"/>
              </a:rPr>
              <a:t>琬</a:t>
            </a:r>
            <a:r>
              <a:rPr lang="zh-TW" altLang="en-US" sz="5400" dirty="0" smtClean="0">
                <a:solidFill>
                  <a:schemeClr val="accent2"/>
                </a:solidFill>
                <a:latin typeface="+mj-ea"/>
                <a:ea typeface="+mj-ea"/>
              </a:rPr>
              <a:t>琳</a:t>
            </a:r>
            <a:endParaRPr lang="en-US" altLang="zh-TW" sz="5400" dirty="0" smtClean="0">
              <a:solidFill>
                <a:schemeClr val="accent2"/>
              </a:solidFill>
              <a:latin typeface="+mj-ea"/>
              <a:ea typeface="+mj-ea"/>
            </a:endParaRPr>
          </a:p>
          <a:p>
            <a:pPr marL="0" indent="0">
              <a:buNone/>
            </a:pPr>
            <a:r>
              <a:rPr lang="zh-TW" altLang="en-US" sz="5400" dirty="0" smtClean="0">
                <a:solidFill>
                  <a:srgbClr val="7030A0"/>
                </a:solidFill>
                <a:latin typeface="+mj-ea"/>
                <a:ea typeface="+mj-ea"/>
              </a:rPr>
              <a:t>文章朗讀</a:t>
            </a:r>
            <a:r>
              <a:rPr lang="en-US" altLang="zh-TW" sz="5400" dirty="0" smtClean="0">
                <a:solidFill>
                  <a:srgbClr val="7030A0"/>
                </a:solidFill>
                <a:latin typeface="+mj-ea"/>
                <a:ea typeface="+mj-ea"/>
              </a:rPr>
              <a:t>:</a:t>
            </a:r>
            <a:r>
              <a:rPr lang="zh-TW" altLang="en-US" sz="5400" dirty="0">
                <a:solidFill>
                  <a:schemeClr val="accent2"/>
                </a:solidFill>
                <a:latin typeface="+mj-ea"/>
                <a:ea typeface="+mj-ea"/>
              </a:rPr>
              <a:t>景</a:t>
            </a:r>
            <a:r>
              <a:rPr lang="zh-TW" altLang="en-US" sz="5400" dirty="0" smtClean="0">
                <a:solidFill>
                  <a:schemeClr val="accent2"/>
                </a:solidFill>
                <a:latin typeface="+mj-ea"/>
                <a:ea typeface="+mj-ea"/>
              </a:rPr>
              <a:t>翔 、詠勝</a:t>
            </a:r>
            <a:endParaRPr lang="en-US" altLang="zh-TW" sz="5400" dirty="0" smtClean="0">
              <a:solidFill>
                <a:schemeClr val="accent2"/>
              </a:solidFill>
              <a:latin typeface="+mj-ea"/>
              <a:ea typeface="+mj-ea"/>
            </a:endParaRPr>
          </a:p>
          <a:p>
            <a:pPr marL="0" indent="0">
              <a:buNone/>
            </a:pPr>
            <a:r>
              <a:rPr lang="zh-TW" altLang="en-US" sz="5400" dirty="0" smtClean="0">
                <a:solidFill>
                  <a:srgbClr val="7030A0"/>
                </a:solidFill>
                <a:latin typeface="+mj-ea"/>
                <a:ea typeface="+mj-ea"/>
              </a:rPr>
              <a:t>心得感想</a:t>
            </a:r>
            <a:r>
              <a:rPr lang="en-US" altLang="zh-TW" sz="5400" dirty="0" smtClean="0">
                <a:solidFill>
                  <a:srgbClr val="7030A0"/>
                </a:solidFill>
                <a:latin typeface="+mj-ea"/>
                <a:ea typeface="+mj-ea"/>
              </a:rPr>
              <a:t>:</a:t>
            </a:r>
            <a:r>
              <a:rPr lang="zh-TW" altLang="en-US" sz="5400" dirty="0">
                <a:solidFill>
                  <a:schemeClr val="accent2"/>
                </a:solidFill>
                <a:latin typeface="+mj-ea"/>
                <a:ea typeface="+mj-ea"/>
              </a:rPr>
              <a:t>玉</a:t>
            </a:r>
            <a:r>
              <a:rPr lang="zh-TW" altLang="en-US" sz="5400" dirty="0" smtClean="0">
                <a:solidFill>
                  <a:schemeClr val="accent2"/>
                </a:solidFill>
                <a:latin typeface="+mj-ea"/>
                <a:ea typeface="+mj-ea"/>
              </a:rPr>
              <a:t>鳳</a:t>
            </a:r>
            <a:endParaRPr lang="en-US" altLang="zh-TW" sz="5400" dirty="0" smtClean="0">
              <a:solidFill>
                <a:schemeClr val="accent2"/>
              </a:solidFill>
              <a:latin typeface="+mj-ea"/>
              <a:ea typeface="+mj-ea"/>
            </a:endParaRPr>
          </a:p>
          <a:p>
            <a:pPr marL="0" indent="0">
              <a:buNone/>
            </a:pPr>
            <a:r>
              <a:rPr lang="zh-TW" altLang="en-US" sz="5400" dirty="0" smtClean="0">
                <a:solidFill>
                  <a:srgbClr val="7030A0"/>
                </a:solidFill>
                <a:latin typeface="+mj-ea"/>
                <a:ea typeface="+mj-ea"/>
              </a:rPr>
              <a:t>戲劇表演</a:t>
            </a:r>
            <a:r>
              <a:rPr lang="en-US" altLang="zh-TW" sz="5400" dirty="0" smtClean="0">
                <a:solidFill>
                  <a:srgbClr val="7030A0"/>
                </a:solidFill>
                <a:latin typeface="+mj-ea"/>
                <a:ea typeface="+mj-ea"/>
              </a:rPr>
              <a:t>:</a:t>
            </a:r>
            <a:r>
              <a:rPr lang="zh-TW" altLang="en-US" sz="5400" dirty="0" smtClean="0">
                <a:solidFill>
                  <a:schemeClr val="accent2"/>
                </a:solidFill>
                <a:latin typeface="+mj-ea"/>
                <a:ea typeface="+mj-ea"/>
              </a:rPr>
              <a:t>庭維、</a:t>
            </a:r>
            <a:r>
              <a:rPr lang="zh-TW" altLang="en-US" sz="5400" dirty="0">
                <a:solidFill>
                  <a:schemeClr val="accent2"/>
                </a:solidFill>
                <a:latin typeface="+mj-ea"/>
                <a:ea typeface="+mj-ea"/>
              </a:rPr>
              <a:t>偉</a:t>
            </a:r>
            <a:r>
              <a:rPr lang="zh-TW" altLang="en-US" sz="5400" dirty="0" smtClean="0">
                <a:solidFill>
                  <a:schemeClr val="accent2"/>
                </a:solidFill>
                <a:latin typeface="+mj-ea"/>
                <a:ea typeface="+mj-ea"/>
              </a:rPr>
              <a:t>辰、奕陞、</a:t>
            </a:r>
            <a:r>
              <a:rPr lang="zh-TW" altLang="en-US" sz="5400" dirty="0">
                <a:solidFill>
                  <a:schemeClr val="accent2"/>
                </a:solidFill>
                <a:latin typeface="+mj-ea"/>
                <a:ea typeface="+mj-ea"/>
              </a:rPr>
              <a:t>詠</a:t>
            </a:r>
            <a:r>
              <a:rPr lang="zh-TW" altLang="en-US" sz="5400" dirty="0" smtClean="0">
                <a:solidFill>
                  <a:schemeClr val="accent2"/>
                </a:solidFill>
                <a:latin typeface="+mj-ea"/>
                <a:ea typeface="+mj-ea"/>
              </a:rPr>
              <a:t>勝              </a:t>
            </a:r>
            <a:endParaRPr lang="en-US" altLang="zh-TW" sz="5400" dirty="0" smtClean="0">
              <a:solidFill>
                <a:schemeClr val="accent2"/>
              </a:solidFill>
              <a:latin typeface="+mj-ea"/>
              <a:ea typeface="+mj-ea"/>
            </a:endParaRPr>
          </a:p>
          <a:p>
            <a:pPr marL="0" indent="0">
              <a:buNone/>
            </a:pPr>
            <a:r>
              <a:rPr lang="zh-TW" altLang="en-US" sz="5400" dirty="0" smtClean="0">
                <a:solidFill>
                  <a:schemeClr val="accent2"/>
                </a:solidFill>
                <a:latin typeface="+mj-ea"/>
                <a:ea typeface="+mj-ea"/>
              </a:rPr>
              <a:t>                 </a:t>
            </a:r>
            <a:r>
              <a:rPr lang="zh-TW" altLang="en-US" sz="5400" dirty="0">
                <a:solidFill>
                  <a:schemeClr val="accent2"/>
                </a:solidFill>
                <a:latin typeface="+mj-ea"/>
                <a:ea typeface="+mj-ea"/>
              </a:rPr>
              <a:t>意</a:t>
            </a:r>
            <a:r>
              <a:rPr lang="zh-TW" altLang="en-US" sz="5400" dirty="0" smtClean="0">
                <a:solidFill>
                  <a:schemeClr val="accent2"/>
                </a:solidFill>
                <a:latin typeface="+mj-ea"/>
                <a:ea typeface="+mj-ea"/>
              </a:rPr>
              <a:t>靖  </a:t>
            </a:r>
            <a:endParaRPr lang="en-US" altLang="zh-TW" sz="5400" dirty="0" smtClean="0">
              <a:solidFill>
                <a:schemeClr val="accent2"/>
              </a:solidFill>
              <a:latin typeface="+mj-ea"/>
              <a:ea typeface="+mj-ea"/>
            </a:endParaRPr>
          </a:p>
          <a:p>
            <a:pPr marL="0" indent="0">
              <a:buNone/>
            </a:pPr>
            <a:r>
              <a:rPr lang="zh-TW" altLang="en-US" sz="5400" dirty="0">
                <a:solidFill>
                  <a:schemeClr val="accent2"/>
                </a:solidFill>
                <a:latin typeface="+mj-ea"/>
                <a:ea typeface="+mj-ea"/>
              </a:rPr>
              <a:t> </a:t>
            </a:r>
            <a:r>
              <a:rPr lang="zh-TW" altLang="en-US" sz="5400" dirty="0" smtClean="0">
                <a:solidFill>
                  <a:schemeClr val="accent2"/>
                </a:solidFill>
                <a:latin typeface="+mj-ea"/>
                <a:ea typeface="+mj-ea"/>
              </a:rPr>
              <a:t>                              </a:t>
            </a:r>
            <a:r>
              <a:rPr lang="zh-TW" altLang="en-US" sz="5400" dirty="0" smtClean="0">
                <a:solidFill>
                  <a:srgbClr val="7030A0"/>
                </a:solidFill>
                <a:latin typeface="+mj-ea"/>
                <a:ea typeface="+mj-ea"/>
              </a:rPr>
              <a:t>旁白</a:t>
            </a:r>
            <a:r>
              <a:rPr lang="en-US" altLang="zh-TW" sz="5400" dirty="0" smtClean="0">
                <a:solidFill>
                  <a:srgbClr val="7030A0"/>
                </a:solidFill>
                <a:latin typeface="+mj-ea"/>
                <a:ea typeface="+mj-ea"/>
              </a:rPr>
              <a:t>:</a:t>
            </a:r>
            <a:r>
              <a:rPr lang="zh-TW" altLang="en-US" sz="5400" dirty="0" smtClean="0">
                <a:solidFill>
                  <a:schemeClr val="accent2"/>
                </a:solidFill>
                <a:latin typeface="+mj-ea"/>
                <a:ea typeface="+mj-ea"/>
              </a:rPr>
              <a:t>君儀</a:t>
            </a:r>
            <a:endParaRPr lang="en-US" altLang="zh-TW" sz="5400" dirty="0" smtClean="0">
              <a:solidFill>
                <a:schemeClr val="accent2"/>
              </a:solidFill>
              <a:latin typeface="+mj-ea"/>
              <a:ea typeface="+mj-ea"/>
            </a:endParaRPr>
          </a:p>
          <a:p>
            <a:pPr marL="0" indent="0">
              <a:buNone/>
            </a:pPr>
            <a:r>
              <a:rPr lang="zh-TW" altLang="en-US" sz="5400" dirty="0">
                <a:solidFill>
                  <a:schemeClr val="accent2"/>
                </a:solidFill>
                <a:latin typeface="+mj-ea"/>
                <a:ea typeface="+mj-ea"/>
              </a:rPr>
              <a:t> </a:t>
            </a:r>
            <a:r>
              <a:rPr lang="zh-TW" altLang="en-US" sz="5400" dirty="0" smtClean="0">
                <a:solidFill>
                  <a:schemeClr val="accent2"/>
                </a:solidFill>
                <a:latin typeface="+mj-ea"/>
                <a:ea typeface="+mj-ea"/>
              </a:rPr>
              <a:t>                            </a:t>
            </a:r>
            <a:endParaRPr lang="zh-TW" altLang="en-US" sz="5400" dirty="0">
              <a:solidFill>
                <a:srgbClr val="7030A0"/>
              </a:solidFill>
              <a:latin typeface="+mj-ea"/>
              <a:ea typeface="+mj-ea"/>
            </a:endParaRPr>
          </a:p>
        </p:txBody>
      </p:sp>
    </p:spTree>
    <p:extLst>
      <p:ext uri="{BB962C8B-B14F-4D97-AF65-F5344CB8AC3E}">
        <p14:creationId xmlns:p14="http://schemas.microsoft.com/office/powerpoint/2010/main" val="3388692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50741" y="196313"/>
            <a:ext cx="10515600" cy="1325563"/>
          </a:xfrm>
        </p:spPr>
        <p:txBody>
          <a:bodyPr>
            <a:normAutofit/>
          </a:bodyPr>
          <a:lstStyle/>
          <a:p>
            <a:pPr algn="ctr"/>
            <a:r>
              <a:rPr lang="zh-TW" altLang="en-US" sz="5400" dirty="0" smtClean="0">
                <a:solidFill>
                  <a:schemeClr val="accent5">
                    <a:lumMod val="75000"/>
                  </a:schemeClr>
                </a:solidFill>
              </a:rPr>
              <a:t>文章朗讀</a:t>
            </a:r>
            <a:endParaRPr lang="zh-TW" altLang="en-US" sz="5400" dirty="0">
              <a:solidFill>
                <a:schemeClr val="accent5">
                  <a:lumMod val="75000"/>
                </a:schemeClr>
              </a:solidFill>
            </a:endParaRPr>
          </a:p>
        </p:txBody>
      </p:sp>
      <p:sp>
        <p:nvSpPr>
          <p:cNvPr id="3" name="內容版面配置區 2"/>
          <p:cNvSpPr>
            <a:spLocks noGrp="1"/>
          </p:cNvSpPr>
          <p:nvPr>
            <p:ph idx="1"/>
          </p:nvPr>
        </p:nvSpPr>
        <p:spPr/>
        <p:txBody>
          <a:bodyPr>
            <a:normAutofit/>
          </a:bodyPr>
          <a:lstStyle/>
          <a:p>
            <a:pPr marL="0" indent="0">
              <a:buNone/>
            </a:pPr>
            <a:r>
              <a:rPr lang="zh-TW" altLang="en-US" sz="4000" dirty="0" smtClean="0">
                <a:solidFill>
                  <a:schemeClr val="tx1">
                    <a:lumMod val="95000"/>
                    <a:lumOff val="5000"/>
                  </a:schemeClr>
                </a:solidFill>
              </a:rPr>
              <a:t>「</a:t>
            </a:r>
            <a:r>
              <a:rPr lang="zh-TW" altLang="en-US" sz="4000" dirty="0" smtClean="0">
                <a:solidFill>
                  <a:srgbClr val="7030A0"/>
                </a:solidFill>
              </a:rPr>
              <a:t>臉皮要厚，遇到拒絕更要不屈不撓、堅持下去，並相信如此一定能追求成功</a:t>
            </a:r>
            <a:r>
              <a:rPr lang="zh-TW" altLang="en-US" sz="4000" dirty="0" smtClean="0">
                <a:solidFill>
                  <a:schemeClr val="tx1">
                    <a:lumMod val="95000"/>
                    <a:lumOff val="5000"/>
                  </a:schemeClr>
                </a:solidFill>
              </a:rPr>
              <a:t>」，這是許多人心中深信不疑的</a:t>
            </a:r>
            <a:r>
              <a:rPr lang="zh-TW" altLang="en-US" sz="4000" dirty="0" smtClean="0">
                <a:solidFill>
                  <a:srgbClr val="7030A0"/>
                </a:solidFill>
              </a:rPr>
              <a:t>求愛真理</a:t>
            </a:r>
            <a:r>
              <a:rPr lang="zh-TW" altLang="en-US" sz="4000" dirty="0" smtClean="0">
                <a:solidFill>
                  <a:schemeClr val="tx1">
                    <a:lumMod val="95000"/>
                    <a:lumOff val="5000"/>
                  </a:schemeClr>
                </a:solidFill>
              </a:rPr>
              <a:t>。然而</a:t>
            </a:r>
            <a:r>
              <a:rPr lang="zh-TW" altLang="en-US" sz="4000" dirty="0" smtClean="0">
                <a:solidFill>
                  <a:srgbClr val="7030A0"/>
                </a:solidFill>
              </a:rPr>
              <a:t>過度</a:t>
            </a:r>
            <a:r>
              <a:rPr lang="zh-TW" altLang="en-US" sz="4000" dirty="0" smtClean="0">
                <a:solidFill>
                  <a:schemeClr val="tx1">
                    <a:lumMod val="95000"/>
                    <a:lumOff val="5000"/>
                  </a:schemeClr>
                </a:solidFill>
              </a:rPr>
              <a:t>地追求，不但可能造成被追求者的</a:t>
            </a:r>
            <a:r>
              <a:rPr lang="zh-TW" altLang="en-US" sz="4000" dirty="0" smtClean="0">
                <a:solidFill>
                  <a:srgbClr val="7030A0"/>
                </a:solidFill>
              </a:rPr>
              <a:t>困擾與不悅</a:t>
            </a:r>
            <a:r>
              <a:rPr lang="zh-TW" altLang="en-US" sz="4000" dirty="0" smtClean="0">
                <a:solidFill>
                  <a:schemeClr val="tx1">
                    <a:lumMod val="95000"/>
                    <a:lumOff val="5000"/>
                  </a:schemeClr>
                </a:solidFill>
              </a:rPr>
              <a:t>，造成彼此關係緊張，甚至可能演變成為</a:t>
            </a:r>
            <a:r>
              <a:rPr lang="zh-TW" altLang="en-US" sz="4000" dirty="0" smtClean="0">
                <a:solidFill>
                  <a:srgbClr val="7030A0"/>
                </a:solidFill>
              </a:rPr>
              <a:t>過度追求的性騷擾行為。</a:t>
            </a:r>
            <a:endParaRPr lang="zh-TW" altLang="en-US" sz="4000" dirty="0">
              <a:solidFill>
                <a:srgbClr val="7030A0"/>
              </a:solidFill>
            </a:endParaRPr>
          </a:p>
        </p:txBody>
      </p:sp>
    </p:spTree>
    <p:extLst>
      <p:ext uri="{BB962C8B-B14F-4D97-AF65-F5344CB8AC3E}">
        <p14:creationId xmlns:p14="http://schemas.microsoft.com/office/powerpoint/2010/main" val="1703775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06326" y="123434"/>
            <a:ext cx="11985674" cy="6734566"/>
          </a:xfrm>
        </p:spPr>
        <p:txBody>
          <a:bodyPr>
            <a:normAutofit/>
          </a:bodyPr>
          <a:lstStyle/>
          <a:p>
            <a:pPr marL="0" indent="0">
              <a:buNone/>
            </a:pPr>
            <a:r>
              <a:rPr lang="zh-TW" altLang="en-US" sz="4000" dirty="0" smtClean="0"/>
              <a:t>靜宜大學諮商輔導中心楊季華表示，在</a:t>
            </a:r>
            <a:r>
              <a:rPr lang="zh-TW" altLang="en-US" sz="4000" dirty="0" smtClean="0">
                <a:solidFill>
                  <a:srgbClr val="7030A0"/>
                </a:solidFill>
              </a:rPr>
              <a:t>同性或異性交往</a:t>
            </a:r>
            <a:r>
              <a:rPr lang="zh-TW" altLang="en-US" sz="4000" dirty="0" smtClean="0"/>
              <a:t>的過程中，</a:t>
            </a:r>
            <a:r>
              <a:rPr lang="zh-TW" altLang="en-US" sz="4000" dirty="0" smtClean="0">
                <a:solidFill>
                  <a:srgbClr val="7030A0"/>
                </a:solidFill>
              </a:rPr>
              <a:t>有不同的追求型態</a:t>
            </a:r>
            <a:r>
              <a:rPr lang="zh-TW" altLang="en-US" sz="4000" dirty="0" smtClean="0"/>
              <a:t>，但前提必須</a:t>
            </a:r>
            <a:r>
              <a:rPr lang="zh-TW" altLang="en-US" sz="4000" dirty="0" smtClean="0">
                <a:solidFill>
                  <a:srgbClr val="7030A0"/>
                </a:solidFill>
              </a:rPr>
              <a:t>尊重</a:t>
            </a:r>
            <a:r>
              <a:rPr lang="zh-TW" altLang="en-US" sz="4000" dirty="0" smtClean="0"/>
              <a:t>對方的感受，一旦追求行為</a:t>
            </a:r>
            <a:r>
              <a:rPr lang="zh-TW" altLang="en-US" sz="4000" dirty="0" smtClean="0">
                <a:solidFill>
                  <a:srgbClr val="7030A0"/>
                </a:solidFill>
              </a:rPr>
              <a:t>超過</a:t>
            </a:r>
            <a:r>
              <a:rPr lang="zh-TW" altLang="en-US" sz="4000" dirty="0" smtClean="0"/>
              <a:t>對方所能容忍的程度，進而造成對方的</a:t>
            </a:r>
            <a:r>
              <a:rPr lang="zh-TW" altLang="en-US" sz="4000" dirty="0" smtClean="0">
                <a:solidFill>
                  <a:srgbClr val="7030A0"/>
                </a:solidFill>
              </a:rPr>
              <a:t>困擾或不舒服的感受</a:t>
            </a:r>
            <a:r>
              <a:rPr lang="zh-TW" altLang="en-US" sz="4000" dirty="0" smtClean="0"/>
              <a:t>，就會是惱人的過追求了。簡而言之，它是一種不受歡迎的追求行為</a:t>
            </a:r>
            <a:endParaRPr lang="en-US" altLang="zh-TW" sz="4000" dirty="0" smtClean="0"/>
          </a:p>
          <a:p>
            <a:pPr marL="0" indent="0">
              <a:buNone/>
            </a:pPr>
            <a:r>
              <a:rPr lang="zh-TW" altLang="en-US" sz="4000" dirty="0" smtClean="0"/>
              <a:t>，亦即追求者慣用自己的方式表達好感，但卻非對方能接受的方式。</a:t>
            </a:r>
            <a:endParaRPr lang="en-US" altLang="zh-TW" sz="4000" dirty="0" smtClean="0"/>
          </a:p>
          <a:p>
            <a:pPr marL="0" lvl="0" indent="0">
              <a:buNone/>
            </a:pPr>
            <a:r>
              <a:rPr lang="zh-TW" altLang="en-US" sz="4000" dirty="0">
                <a:solidFill>
                  <a:prstClr val="black"/>
                </a:solidFill>
              </a:rPr>
              <a:t>財團法人現代婦女基金會駐台灣台中地方法院家庭暴力事件服務處督導許珍維表示，</a:t>
            </a:r>
            <a:r>
              <a:rPr lang="zh-TW" altLang="en-US" sz="4000" dirty="0" smtClean="0">
                <a:solidFill>
                  <a:prstClr val="black"/>
                </a:solidFill>
              </a:rPr>
              <a:t>因為</a:t>
            </a:r>
            <a:endParaRPr lang="en-US" altLang="zh-TW" sz="4000" dirty="0" smtClean="0">
              <a:solidFill>
                <a:prstClr val="black"/>
              </a:solidFill>
            </a:endParaRPr>
          </a:p>
          <a:p>
            <a:pPr marL="0" lvl="0" indent="0">
              <a:buNone/>
            </a:pPr>
            <a:r>
              <a:rPr lang="zh-TW" altLang="en-US" sz="4000" dirty="0" smtClean="0">
                <a:solidFill>
                  <a:srgbClr val="7030A0"/>
                </a:solidFill>
              </a:rPr>
              <a:t>每</a:t>
            </a:r>
            <a:r>
              <a:rPr lang="zh-TW" altLang="en-US" sz="4000" dirty="0">
                <a:solidFill>
                  <a:srgbClr val="7030A0"/>
                </a:solidFill>
              </a:rPr>
              <a:t>個人的</a:t>
            </a:r>
            <a:r>
              <a:rPr lang="zh-TW" altLang="en-US" sz="4000" dirty="0" smtClean="0">
                <a:solidFill>
                  <a:srgbClr val="7030A0"/>
                </a:solidFill>
              </a:rPr>
              <a:t>感受以及價值觀不同</a:t>
            </a:r>
            <a:r>
              <a:rPr lang="zh-TW" altLang="en-US" sz="4000" dirty="0" smtClean="0"/>
              <a:t>，</a:t>
            </a:r>
            <a:endParaRPr lang="en-US" altLang="zh-TW" sz="4000" dirty="0" smtClean="0"/>
          </a:p>
          <a:p>
            <a:pPr marL="0" lvl="0" indent="0">
              <a:buNone/>
            </a:pPr>
            <a:r>
              <a:rPr lang="zh-TW" altLang="en-US" sz="4000" dirty="0" smtClean="0"/>
              <a:t>所以追求者的行為是否為「</a:t>
            </a:r>
            <a:r>
              <a:rPr lang="zh-TW" altLang="en-US" sz="4000" dirty="0">
                <a:solidFill>
                  <a:srgbClr val="7030A0"/>
                </a:solidFill>
              </a:rPr>
              <a:t>過度</a:t>
            </a:r>
            <a:r>
              <a:rPr lang="zh-TW" altLang="en-US" sz="4000" dirty="0" smtClean="0">
                <a:solidFill>
                  <a:srgbClr val="7030A0"/>
                </a:solidFill>
              </a:rPr>
              <a:t>追求</a:t>
            </a:r>
            <a:r>
              <a:rPr lang="zh-TW" altLang="en-US" sz="4000" dirty="0" smtClean="0"/>
              <a:t>」</a:t>
            </a:r>
            <a:endParaRPr lang="zh-TW" altLang="en-US" sz="4000" dirty="0"/>
          </a:p>
        </p:txBody>
      </p:sp>
    </p:spTree>
    <p:extLst>
      <p:ext uri="{BB962C8B-B14F-4D97-AF65-F5344CB8AC3E}">
        <p14:creationId xmlns:p14="http://schemas.microsoft.com/office/powerpoint/2010/main" val="23636087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12542" y="250042"/>
            <a:ext cx="11957538" cy="6502449"/>
          </a:xfrm>
        </p:spPr>
        <p:txBody>
          <a:bodyPr>
            <a:normAutofit/>
          </a:bodyPr>
          <a:lstStyle/>
          <a:p>
            <a:pPr marL="0" lvl="0" indent="0">
              <a:buNone/>
            </a:pPr>
            <a:r>
              <a:rPr lang="zh-TW" altLang="en-US" sz="4000" dirty="0">
                <a:solidFill>
                  <a:prstClr val="black"/>
                </a:solidFill>
              </a:rPr>
              <a:t>，必須要</a:t>
            </a:r>
            <a:r>
              <a:rPr lang="zh-TW" altLang="en-US" sz="4000" dirty="0" smtClean="0">
                <a:solidFill>
                  <a:prstClr val="black"/>
                </a:solidFill>
              </a:rPr>
              <a:t>以</a:t>
            </a:r>
            <a:r>
              <a:rPr lang="zh-TW" altLang="en-US" sz="4000" dirty="0" smtClean="0">
                <a:solidFill>
                  <a:srgbClr val="7030A0"/>
                </a:solidFill>
              </a:rPr>
              <a:t>主觀</a:t>
            </a:r>
            <a:r>
              <a:rPr lang="zh-TW" altLang="en-US" sz="4000" dirty="0" smtClean="0"/>
              <a:t>及</a:t>
            </a:r>
            <a:r>
              <a:rPr lang="zh-TW" altLang="en-US" sz="4000" dirty="0" smtClean="0">
                <a:solidFill>
                  <a:srgbClr val="7030A0"/>
                </a:solidFill>
              </a:rPr>
              <a:t>客觀</a:t>
            </a:r>
            <a:r>
              <a:rPr lang="zh-TW" altLang="en-US" sz="4000" dirty="0" smtClean="0"/>
              <a:t>方面來探討，從追求者的行為發生</a:t>
            </a:r>
            <a:r>
              <a:rPr lang="zh-TW" altLang="en-US" sz="4000" dirty="0" smtClean="0">
                <a:solidFill>
                  <a:srgbClr val="7030A0"/>
                </a:solidFill>
              </a:rPr>
              <a:t>模式</a:t>
            </a:r>
            <a:r>
              <a:rPr lang="zh-TW" altLang="en-US" sz="4000" dirty="0" smtClean="0"/>
              <a:t>、</a:t>
            </a:r>
            <a:r>
              <a:rPr lang="zh-TW" altLang="en-US" sz="4000" dirty="0" smtClean="0">
                <a:solidFill>
                  <a:srgbClr val="7030A0"/>
                </a:solidFill>
              </a:rPr>
              <a:t>頻率</a:t>
            </a:r>
            <a:r>
              <a:rPr lang="zh-TW" altLang="en-US" sz="4000" dirty="0" smtClean="0"/>
              <a:t>，以及</a:t>
            </a:r>
            <a:r>
              <a:rPr lang="zh-TW" altLang="en-US" sz="4000" dirty="0" smtClean="0">
                <a:solidFill>
                  <a:srgbClr val="7030A0"/>
                </a:solidFill>
              </a:rPr>
              <a:t>對被追求者的影響等方面評估</a:t>
            </a:r>
            <a:r>
              <a:rPr lang="zh-TW" altLang="en-US" sz="4000" dirty="0" smtClean="0"/>
              <a:t>。</a:t>
            </a:r>
            <a:endParaRPr lang="en-US" altLang="zh-TW" sz="4000" dirty="0" smtClean="0"/>
          </a:p>
          <a:p>
            <a:pPr marL="0" indent="0">
              <a:buNone/>
            </a:pPr>
            <a:r>
              <a:rPr lang="zh-TW" altLang="en-US" sz="4000" dirty="0" smtClean="0"/>
              <a:t>根據現代婦女基金會的調查資料顯示，</a:t>
            </a:r>
            <a:r>
              <a:rPr lang="zh-TW" altLang="en-US" sz="4000" dirty="0" smtClean="0">
                <a:solidFill>
                  <a:schemeClr val="tx1">
                    <a:lumMod val="95000"/>
                    <a:lumOff val="5000"/>
                  </a:schemeClr>
                </a:solidFill>
              </a:rPr>
              <a:t>近</a:t>
            </a:r>
            <a:r>
              <a:rPr lang="zh-TW" altLang="en-US" sz="4000" dirty="0" smtClean="0">
                <a:solidFill>
                  <a:srgbClr val="7030A0"/>
                </a:solidFill>
              </a:rPr>
              <a:t>八成</a:t>
            </a:r>
            <a:r>
              <a:rPr lang="zh-TW" altLang="en-US" sz="4000" dirty="0" smtClean="0"/>
              <a:t>民眾認同「</a:t>
            </a:r>
            <a:r>
              <a:rPr lang="zh-TW" altLang="en-US" sz="4000" dirty="0" smtClean="0">
                <a:solidFill>
                  <a:srgbClr val="7030A0"/>
                </a:solidFill>
              </a:rPr>
              <a:t>持續追求必能成功</a:t>
            </a:r>
            <a:r>
              <a:rPr lang="zh-TW" altLang="en-US" sz="4000" dirty="0" smtClean="0"/>
              <a:t>」的說法，顯示民眾普遍對於「</a:t>
            </a:r>
            <a:r>
              <a:rPr lang="zh-TW" altLang="en-US" sz="4000" dirty="0" smtClean="0">
                <a:solidFill>
                  <a:srgbClr val="7030A0"/>
                </a:solidFill>
              </a:rPr>
              <a:t>持續不斷追求行為</a:t>
            </a:r>
            <a:r>
              <a:rPr lang="zh-TW" altLang="en-US" sz="4000" dirty="0" smtClean="0"/>
              <a:t>」給予</a:t>
            </a:r>
            <a:r>
              <a:rPr lang="zh-TW" altLang="en-US" sz="4000" dirty="0" smtClean="0">
                <a:solidFill>
                  <a:srgbClr val="7030A0"/>
                </a:solidFill>
              </a:rPr>
              <a:t>正面的評價</a:t>
            </a:r>
            <a:r>
              <a:rPr lang="zh-TW" altLang="en-US" sz="4000" dirty="0" smtClean="0"/>
              <a:t>，甚至給予鼓勵。</a:t>
            </a:r>
            <a:r>
              <a:rPr lang="zh-TW" altLang="en-US" sz="4000" dirty="0" smtClean="0">
                <a:solidFill>
                  <a:srgbClr val="7030A0"/>
                </a:solidFill>
              </a:rPr>
              <a:t>七成女性、四成男性</a:t>
            </a:r>
            <a:r>
              <a:rPr lang="zh-TW" altLang="en-US" sz="4000" dirty="0" smtClean="0"/>
              <a:t>曾遭遇不愉快的被追求經驗</a:t>
            </a:r>
            <a:endParaRPr lang="en-US" altLang="zh-TW" sz="4000" dirty="0" smtClean="0"/>
          </a:p>
          <a:p>
            <a:pPr marL="0" indent="0">
              <a:buNone/>
            </a:pPr>
            <a:r>
              <a:rPr lang="zh-TW" altLang="en-US" sz="4000" dirty="0" smtClean="0"/>
              <a:t>，對方使用的追求方式</a:t>
            </a:r>
            <a:r>
              <a:rPr lang="zh-TW" altLang="en-US" sz="4000" dirty="0"/>
              <a:t>為</a:t>
            </a:r>
            <a:r>
              <a:rPr lang="zh-TW" altLang="en-US" sz="4000" dirty="0" smtClean="0">
                <a:solidFill>
                  <a:srgbClr val="7030A0"/>
                </a:solidFill>
              </a:rPr>
              <a:t>打電話</a:t>
            </a:r>
            <a:r>
              <a:rPr lang="zh-TW" altLang="en-US" sz="4000" dirty="0" smtClean="0"/>
              <a:t>、</a:t>
            </a:r>
            <a:r>
              <a:rPr lang="zh-TW" altLang="en-US" sz="4000" dirty="0" smtClean="0">
                <a:solidFill>
                  <a:srgbClr val="7030A0"/>
                </a:solidFill>
              </a:rPr>
              <a:t>傳簡訊佔</a:t>
            </a:r>
            <a:r>
              <a:rPr lang="en-US" altLang="zh-TW" sz="4000" dirty="0" smtClean="0">
                <a:solidFill>
                  <a:srgbClr val="7030A0"/>
                </a:solidFill>
              </a:rPr>
              <a:t>36</a:t>
            </a:r>
            <a:r>
              <a:rPr lang="zh-TW" altLang="en-US" sz="4000" dirty="0" smtClean="0">
                <a:solidFill>
                  <a:srgbClr val="7030A0"/>
                </a:solidFill>
              </a:rPr>
              <a:t>％</a:t>
            </a:r>
            <a:r>
              <a:rPr lang="zh-TW" altLang="en-US" sz="4000" dirty="0" smtClean="0"/>
              <a:t>、</a:t>
            </a:r>
            <a:r>
              <a:rPr lang="zh-TW" altLang="en-US" sz="4000" dirty="0" smtClean="0">
                <a:solidFill>
                  <a:srgbClr val="7030A0"/>
                </a:solidFill>
              </a:rPr>
              <a:t>有意無意在身邊出現佔</a:t>
            </a:r>
            <a:r>
              <a:rPr lang="en-US" altLang="zh-TW" sz="4000" dirty="0" smtClean="0">
                <a:solidFill>
                  <a:srgbClr val="7030A0"/>
                </a:solidFill>
              </a:rPr>
              <a:t>33</a:t>
            </a:r>
            <a:r>
              <a:rPr lang="zh-TW" altLang="en-US" sz="4000" dirty="0" smtClean="0">
                <a:solidFill>
                  <a:srgbClr val="7030A0"/>
                </a:solidFill>
              </a:rPr>
              <a:t>％</a:t>
            </a:r>
            <a:r>
              <a:rPr lang="zh-TW" altLang="en-US" sz="4000" dirty="0" smtClean="0"/>
              <a:t>、</a:t>
            </a:r>
            <a:r>
              <a:rPr lang="zh-TW" altLang="en-US" sz="4000" dirty="0" smtClean="0">
                <a:solidFill>
                  <a:srgbClr val="7030A0"/>
                </a:solidFill>
              </a:rPr>
              <a:t>向他人打探訊息佔</a:t>
            </a:r>
            <a:r>
              <a:rPr lang="en-US" altLang="zh-TW" sz="4000" dirty="0" smtClean="0">
                <a:solidFill>
                  <a:srgbClr val="7030A0"/>
                </a:solidFill>
              </a:rPr>
              <a:t>30</a:t>
            </a:r>
            <a:r>
              <a:rPr lang="zh-TW" altLang="en-US" sz="4000" dirty="0" smtClean="0">
                <a:solidFill>
                  <a:srgbClr val="7030A0"/>
                </a:solidFill>
              </a:rPr>
              <a:t>％</a:t>
            </a:r>
            <a:r>
              <a:rPr lang="zh-TW" altLang="en-US" sz="4000" dirty="0" smtClean="0"/>
              <a:t>、</a:t>
            </a:r>
            <a:endParaRPr lang="en-US" altLang="zh-TW" sz="4000" dirty="0" smtClean="0"/>
          </a:p>
          <a:p>
            <a:pPr marL="0" indent="0">
              <a:buNone/>
            </a:pPr>
            <a:r>
              <a:rPr lang="zh-TW" altLang="en-US" sz="4000" dirty="0" smtClean="0">
                <a:solidFill>
                  <a:srgbClr val="7030A0"/>
                </a:solidFill>
              </a:rPr>
              <a:t>時時投以關愛的眼神佔</a:t>
            </a:r>
            <a:r>
              <a:rPr lang="en-US" altLang="zh-TW" sz="4000" dirty="0" smtClean="0">
                <a:solidFill>
                  <a:srgbClr val="7030A0"/>
                </a:solidFill>
              </a:rPr>
              <a:t>25</a:t>
            </a:r>
            <a:r>
              <a:rPr lang="zh-TW" altLang="en-US" sz="4000" dirty="0" smtClean="0">
                <a:solidFill>
                  <a:srgbClr val="7030A0"/>
                </a:solidFill>
              </a:rPr>
              <a:t>％</a:t>
            </a:r>
            <a:r>
              <a:rPr lang="zh-TW" altLang="en-US" sz="4000" dirty="0" smtClean="0"/>
              <a:t>，</a:t>
            </a:r>
            <a:r>
              <a:rPr lang="zh-TW" altLang="en-US" sz="4000" dirty="0" smtClean="0">
                <a:solidFill>
                  <a:srgbClr val="7030A0"/>
                </a:solidFill>
              </a:rPr>
              <a:t>及請他人</a:t>
            </a:r>
            <a:endParaRPr lang="en-US" altLang="zh-TW" sz="4000" dirty="0" smtClean="0">
              <a:solidFill>
                <a:srgbClr val="7030A0"/>
              </a:solidFill>
            </a:endParaRPr>
          </a:p>
          <a:p>
            <a:pPr marL="0" indent="0">
              <a:buNone/>
            </a:pPr>
            <a:r>
              <a:rPr lang="zh-TW" altLang="en-US" sz="4000" dirty="0" smtClean="0">
                <a:solidFill>
                  <a:srgbClr val="7030A0"/>
                </a:solidFill>
              </a:rPr>
              <a:t>幫忙勸說撮合佔</a:t>
            </a:r>
            <a:r>
              <a:rPr lang="en-US" altLang="zh-TW" sz="4000" dirty="0" smtClean="0">
                <a:solidFill>
                  <a:srgbClr val="7030A0"/>
                </a:solidFill>
              </a:rPr>
              <a:t>25</a:t>
            </a:r>
            <a:r>
              <a:rPr lang="zh-TW" altLang="en-US" sz="4000" dirty="0" smtClean="0">
                <a:solidFill>
                  <a:srgbClr val="7030A0"/>
                </a:solidFill>
              </a:rPr>
              <a:t>％</a:t>
            </a:r>
            <a:r>
              <a:rPr lang="zh-TW" altLang="en-US" sz="4000" dirty="0">
                <a:solidFill>
                  <a:srgbClr val="7030A0"/>
                </a:solidFill>
              </a:rPr>
              <a:t>。</a:t>
            </a:r>
          </a:p>
        </p:txBody>
      </p:sp>
    </p:spTree>
    <p:extLst>
      <p:ext uri="{BB962C8B-B14F-4D97-AF65-F5344CB8AC3E}">
        <p14:creationId xmlns:p14="http://schemas.microsoft.com/office/powerpoint/2010/main" val="2272656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82880" y="98475"/>
            <a:ext cx="11802794" cy="6625882"/>
          </a:xfrm>
        </p:spPr>
        <p:txBody>
          <a:bodyPr>
            <a:normAutofit/>
          </a:bodyPr>
          <a:lstStyle/>
          <a:p>
            <a:pPr marL="0" indent="0">
              <a:buNone/>
            </a:pPr>
            <a:r>
              <a:rPr lang="zh-TW" altLang="en-US" sz="4000" dirty="0" smtClean="0"/>
              <a:t>追求者往往無視於被追求者的感受，不斷使出各種求愛招數，造成</a:t>
            </a:r>
            <a:r>
              <a:rPr lang="zh-TW" altLang="en-US" sz="4000" dirty="0" smtClean="0">
                <a:solidFill>
                  <a:srgbClr val="7030A0"/>
                </a:solidFill>
              </a:rPr>
              <a:t>九成</a:t>
            </a:r>
            <a:r>
              <a:rPr lang="zh-TW" altLang="en-US" sz="4000" dirty="0" smtClean="0"/>
              <a:t>以上的被追求者感到困擾，其中</a:t>
            </a:r>
            <a:r>
              <a:rPr lang="zh-TW" altLang="en-US" sz="4000" dirty="0" smtClean="0">
                <a:solidFill>
                  <a:srgbClr val="7030A0"/>
                </a:solidFill>
              </a:rPr>
              <a:t>四成</a:t>
            </a:r>
            <a:r>
              <a:rPr lang="zh-TW" altLang="en-US" sz="4000" dirty="0" smtClean="0"/>
              <a:t>已達到非常困擾的程度。</a:t>
            </a:r>
            <a:endParaRPr lang="en-US" altLang="zh-TW" sz="4000" dirty="0" smtClean="0"/>
          </a:p>
          <a:p>
            <a:pPr marL="0" indent="0">
              <a:buNone/>
            </a:pPr>
            <a:r>
              <a:rPr lang="zh-TW" altLang="en-US" sz="4000" dirty="0" smtClean="0"/>
              <a:t>靜宜大學一位不願具名的曾姓同學表示自己曾經有過這樣的經驗。她在大學社團裡，一位男同學曾對她表達好感，她明白告知對方自己並不喜歡他，請他</a:t>
            </a:r>
            <a:r>
              <a:rPr lang="zh-TW" altLang="en-US" sz="4000" dirty="0" smtClean="0">
                <a:solidFill>
                  <a:srgbClr val="7030A0"/>
                </a:solidFill>
              </a:rPr>
              <a:t>停止追求</a:t>
            </a:r>
            <a:r>
              <a:rPr lang="zh-TW" altLang="en-US" sz="4000" dirty="0" smtClean="0"/>
              <a:t>，但對方並不因此放棄，甚至一直以</a:t>
            </a:r>
            <a:r>
              <a:rPr lang="zh-TW" altLang="en-US" sz="4000" dirty="0" smtClean="0">
                <a:solidFill>
                  <a:srgbClr val="7030A0"/>
                </a:solidFill>
              </a:rPr>
              <a:t>電話、簡訊、</a:t>
            </a:r>
            <a:r>
              <a:rPr lang="en-US" altLang="zh-TW" sz="4000" dirty="0" smtClean="0">
                <a:solidFill>
                  <a:srgbClr val="7030A0"/>
                </a:solidFill>
              </a:rPr>
              <a:t>MSN</a:t>
            </a:r>
            <a:r>
              <a:rPr lang="zh-TW" altLang="en-US" sz="4000" dirty="0" smtClean="0">
                <a:solidFill>
                  <a:srgbClr val="7030A0"/>
                </a:solidFill>
              </a:rPr>
              <a:t>和</a:t>
            </a:r>
            <a:r>
              <a:rPr lang="en-US" altLang="zh-TW" sz="4000" dirty="0" err="1" smtClean="0">
                <a:solidFill>
                  <a:srgbClr val="7030A0"/>
                </a:solidFill>
              </a:rPr>
              <a:t>facebook</a:t>
            </a:r>
            <a:r>
              <a:rPr lang="zh-TW" altLang="en-US" sz="4000" dirty="0" smtClean="0"/>
              <a:t>等，不斷向她表達自己的愛慕之意，</a:t>
            </a:r>
            <a:r>
              <a:rPr lang="zh-TW" altLang="en-US" sz="4000" dirty="0" smtClean="0">
                <a:solidFill>
                  <a:srgbClr val="7030A0"/>
                </a:solidFill>
              </a:rPr>
              <a:t>造成她心理、生活上極大</a:t>
            </a:r>
            <a:endParaRPr lang="en-US" altLang="zh-TW" sz="4000" dirty="0" smtClean="0">
              <a:solidFill>
                <a:srgbClr val="7030A0"/>
              </a:solidFill>
            </a:endParaRPr>
          </a:p>
          <a:p>
            <a:pPr marL="0" indent="0">
              <a:buNone/>
            </a:pPr>
            <a:r>
              <a:rPr lang="zh-TW" altLang="en-US" sz="4000" dirty="0" smtClean="0">
                <a:solidFill>
                  <a:srgbClr val="7030A0"/>
                </a:solidFill>
              </a:rPr>
              <a:t>的困擾</a:t>
            </a:r>
            <a:r>
              <a:rPr lang="zh-TW" altLang="en-US" sz="4000" dirty="0" smtClean="0"/>
              <a:t>，最後甚至退出社團</a:t>
            </a:r>
            <a:r>
              <a:rPr lang="zh-TW" altLang="en-US" sz="4000" dirty="0"/>
              <a:t>。</a:t>
            </a:r>
          </a:p>
        </p:txBody>
      </p:sp>
    </p:spTree>
    <p:extLst>
      <p:ext uri="{BB962C8B-B14F-4D97-AF65-F5344CB8AC3E}">
        <p14:creationId xmlns:p14="http://schemas.microsoft.com/office/powerpoint/2010/main" val="1949240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12542" y="98474"/>
            <a:ext cx="11929403" cy="6639951"/>
          </a:xfrm>
        </p:spPr>
        <p:txBody>
          <a:bodyPr>
            <a:normAutofit lnSpcReduction="10000"/>
          </a:bodyPr>
          <a:lstStyle/>
          <a:p>
            <a:pPr marL="0" indent="0">
              <a:buNone/>
            </a:pPr>
            <a:r>
              <a:rPr lang="zh-TW" altLang="en-US" sz="4000" dirty="0" smtClean="0"/>
              <a:t>楊季華指出，過度追求者的人格特質與成長背景太過保護和溺愛有關，也和人際相處的挫敗經驗有關，例如缺乏處理感情的經驗，或長期於人際互動表達上有困擾、自信心不足的人。一般來說，過度追求者通常較以</a:t>
            </a:r>
            <a:r>
              <a:rPr lang="zh-TW" altLang="en-US" sz="4000" dirty="0" smtClean="0">
                <a:solidFill>
                  <a:srgbClr val="7030A0"/>
                </a:solidFill>
              </a:rPr>
              <a:t>自我為中心</a:t>
            </a:r>
            <a:r>
              <a:rPr lang="zh-TW" altLang="en-US" sz="4000" dirty="0" smtClean="0"/>
              <a:t>，佔有慾強，為達目的不擇手段，因此採取的手段也較為不尋常。當周遭的人不斷合理化</a:t>
            </a:r>
            <a:endParaRPr lang="en-US" altLang="zh-TW" sz="4000" dirty="0" smtClean="0"/>
          </a:p>
          <a:p>
            <a:pPr marL="0" indent="0">
              <a:buNone/>
            </a:pPr>
            <a:r>
              <a:rPr lang="zh-TW" altLang="en-US" sz="4000" dirty="0" smtClean="0"/>
              <a:t>「</a:t>
            </a:r>
            <a:r>
              <a:rPr lang="zh-TW" altLang="en-US" sz="4000" dirty="0" smtClean="0">
                <a:solidFill>
                  <a:srgbClr val="7030A0"/>
                </a:solidFill>
              </a:rPr>
              <a:t>精誠所至、金石為開</a:t>
            </a:r>
            <a:r>
              <a:rPr lang="zh-TW" altLang="en-US" sz="4000" dirty="0" smtClean="0"/>
              <a:t>」的追求邏輯，而忽略尊重被追求者的感受，有時也會成為過度追求者的幫兇。</a:t>
            </a:r>
            <a:endParaRPr lang="en-US" altLang="zh-TW" sz="4000" dirty="0" smtClean="0"/>
          </a:p>
          <a:p>
            <a:pPr marL="0" indent="0">
              <a:buNone/>
            </a:pPr>
            <a:r>
              <a:rPr lang="zh-TW" altLang="en-US" sz="4000" dirty="0" smtClean="0"/>
              <a:t>楊季華表示，她曾經輔導過的案有</a:t>
            </a:r>
            <a:r>
              <a:rPr lang="zh-TW" altLang="en-US" sz="4000" dirty="0" smtClean="0">
                <a:solidFill>
                  <a:srgbClr val="7030A0"/>
                </a:solidFill>
              </a:rPr>
              <a:t>跟監</a:t>
            </a:r>
            <a:endParaRPr lang="en-US" altLang="zh-TW" sz="4000" dirty="0" smtClean="0">
              <a:solidFill>
                <a:srgbClr val="7030A0"/>
              </a:solidFill>
            </a:endParaRPr>
          </a:p>
          <a:p>
            <a:pPr marL="0" indent="0">
              <a:buNone/>
            </a:pPr>
            <a:r>
              <a:rPr lang="zh-TW" altLang="en-US" sz="4000" dirty="0" smtClean="0">
                <a:solidFill>
                  <a:srgbClr val="7030A0"/>
                </a:solidFill>
              </a:rPr>
              <a:t>、偷拍、公開示愛、自傷或自殘、站崗</a:t>
            </a:r>
            <a:endParaRPr lang="en-US" altLang="zh-TW" sz="4000" dirty="0" smtClean="0">
              <a:solidFill>
                <a:srgbClr val="7030A0"/>
              </a:solidFill>
            </a:endParaRPr>
          </a:p>
          <a:p>
            <a:pPr marL="0" indent="0">
              <a:buNone/>
            </a:pPr>
            <a:r>
              <a:rPr lang="zh-TW" altLang="en-US" sz="4000" dirty="0" smtClean="0">
                <a:solidFill>
                  <a:srgbClr val="7030A0"/>
                </a:solidFill>
              </a:rPr>
              <a:t>、刻意製造相處的機會、發動人情攻勢</a:t>
            </a:r>
            <a:endParaRPr lang="en-US" altLang="zh-TW" sz="4000" dirty="0" smtClean="0">
              <a:solidFill>
                <a:srgbClr val="7030A0"/>
              </a:solidFill>
            </a:endParaRPr>
          </a:p>
          <a:p>
            <a:pPr marL="0" indent="0">
              <a:buNone/>
            </a:pPr>
            <a:r>
              <a:rPr lang="zh-TW" altLang="en-US" sz="4000" dirty="0" smtClean="0">
                <a:solidFill>
                  <a:srgbClr val="7030A0"/>
                </a:solidFill>
              </a:rPr>
              <a:t>、瘋狂寫情書或發簡訊</a:t>
            </a:r>
            <a:r>
              <a:rPr lang="zh-TW" altLang="en-US" sz="4000" dirty="0" smtClean="0"/>
              <a:t>等</a:t>
            </a:r>
            <a:endParaRPr lang="zh-TW" altLang="en-US" sz="4000" dirty="0"/>
          </a:p>
        </p:txBody>
      </p:sp>
    </p:spTree>
    <p:extLst>
      <p:ext uri="{BB962C8B-B14F-4D97-AF65-F5344CB8AC3E}">
        <p14:creationId xmlns:p14="http://schemas.microsoft.com/office/powerpoint/2010/main" val="1189172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54744" y="151570"/>
            <a:ext cx="11901267" cy="6516516"/>
          </a:xfrm>
        </p:spPr>
        <p:txBody>
          <a:bodyPr>
            <a:normAutofit/>
          </a:bodyPr>
          <a:lstStyle/>
          <a:p>
            <a:pPr marL="0" indent="0">
              <a:buNone/>
            </a:pPr>
            <a:r>
              <a:rPr lang="zh-TW" altLang="en-US" sz="4000" dirty="0" smtClean="0">
                <a:solidFill>
                  <a:srgbClr val="7030A0"/>
                </a:solidFill>
              </a:rPr>
              <a:t>過度追求型態</a:t>
            </a:r>
            <a:r>
              <a:rPr lang="zh-TW" altLang="en-US" sz="4000" dirty="0" smtClean="0"/>
              <a:t>，緊迫盯人長期持續性的行為，常令被追求者不勝其擾，影響正常生活，更有可能觸法構成</a:t>
            </a:r>
            <a:r>
              <a:rPr lang="zh-TW" altLang="en-US" sz="4000" dirty="0" smtClean="0">
                <a:solidFill>
                  <a:srgbClr val="7030A0"/>
                </a:solidFill>
              </a:rPr>
              <a:t>性騷擾</a:t>
            </a:r>
            <a:r>
              <a:rPr lang="zh-TW" altLang="en-US" sz="4000" dirty="0" smtClean="0"/>
              <a:t>。</a:t>
            </a:r>
            <a:endParaRPr lang="zh-TW" altLang="en-US" sz="4000" dirty="0"/>
          </a:p>
        </p:txBody>
      </p:sp>
    </p:spTree>
    <p:extLst>
      <p:ext uri="{BB962C8B-B14F-4D97-AF65-F5344CB8AC3E}">
        <p14:creationId xmlns:p14="http://schemas.microsoft.com/office/powerpoint/2010/main" val="38443172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911</Words>
  <Application>Microsoft Office PowerPoint</Application>
  <PresentationFormat>自訂</PresentationFormat>
  <Paragraphs>50</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Office 佈景主題</vt:lpstr>
      <vt:lpstr>七年一班</vt:lpstr>
      <vt:lpstr>大綱</vt:lpstr>
      <vt:lpstr>成員介紹</vt:lpstr>
      <vt:lpstr>文章朗讀</vt:lpstr>
      <vt:lpstr>PowerPoint 簡報</vt:lpstr>
      <vt:lpstr>PowerPoint 簡報</vt:lpstr>
      <vt:lpstr>PowerPoint 簡報</vt:lpstr>
      <vt:lpstr>PowerPoint 簡報</vt:lpstr>
      <vt:lpstr>PowerPoint 簡報</vt:lpstr>
      <vt:lpstr>心得感想</vt:lpstr>
      <vt:lpstr>問題討論</vt:lpstr>
      <vt:lpstr>                                                                                                                                      戲           劇                                  表                                                  演</vt:lpstr>
      <vt:lpstr>                                 影                      片            欣 賞</vt:lpstr>
      <vt:lpstr>PowerPoint 簡報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七年一班</dc:title>
  <dc:creator>君儀</dc:creator>
  <cp:lastModifiedBy>Win7User</cp:lastModifiedBy>
  <cp:revision>49</cp:revision>
  <dcterms:created xsi:type="dcterms:W3CDTF">2016-04-17T07:35:30Z</dcterms:created>
  <dcterms:modified xsi:type="dcterms:W3CDTF">2016-04-27T03:16:27Z</dcterms:modified>
</cp:coreProperties>
</file>