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7" r:id="rId2"/>
    <p:sldId id="256" r:id="rId3"/>
    <p:sldId id="257" r:id="rId4"/>
    <p:sldId id="268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88163" cy="100203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1B9"/>
    <a:srgbClr val="24A473"/>
    <a:srgbClr val="D77155"/>
    <a:srgbClr val="F0C8F8"/>
    <a:srgbClr val="E0F5CB"/>
    <a:srgbClr val="E41CBE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4728" autoAdjust="0"/>
  </p:normalViewPr>
  <p:slideViewPr>
    <p:cSldViewPr>
      <p:cViewPr>
        <p:scale>
          <a:sx n="100" d="100"/>
          <a:sy n="100" d="100"/>
        </p:scale>
        <p:origin x="-27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CC3741B-D200-4775-972D-A019B1CB292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77C8612-7192-4E7E-9BF8-35681F2655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5927C45-3B19-4565-9CB6-A90C17710D65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05956C1-7A7E-4CD5-A36F-8B06ABE4B74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956C1-7A7E-4CD5-A36F-8B06ABE4B74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F5E20-8E1D-4D1B-A153-A0D0AFA6FE69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880C2-ED2B-4392-8161-5199D8D781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baike.baidu.com/view/486297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&#22823;&#32177;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一忠    珍珠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844" y="1196776"/>
            <a:ext cx="8640960" cy="56612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zh-TW" altLang="en-US" sz="2800" dirty="0" smtClean="0"/>
              <a:t> </a:t>
            </a:r>
            <a:r>
              <a:rPr lang="zh-TW" altLang="en-US" sz="7600" dirty="0" smtClean="0"/>
              <a:t>組員：</a:t>
            </a:r>
            <a:r>
              <a:rPr lang="zh-TW" altLang="en-US" sz="8000" dirty="0" smtClean="0"/>
              <a:t>        田</a:t>
            </a:r>
            <a:r>
              <a:rPr lang="zh-TW" altLang="en-US" sz="8000" dirty="0" smtClean="0">
                <a:latin typeface="新細明體"/>
                <a:ea typeface="新細明體"/>
              </a:rPr>
              <a:t>Ｏ</a:t>
            </a:r>
            <a:r>
              <a:rPr lang="zh-TW" altLang="en-US" sz="8000" dirty="0" smtClean="0"/>
              <a:t>圻</a:t>
            </a:r>
            <a:r>
              <a:rPr lang="zh-TW" altLang="en-US" sz="7600" dirty="0" smtClean="0"/>
              <a:t>                  </a:t>
            </a:r>
            <a:r>
              <a:rPr lang="zh-TW" altLang="en-US" sz="8000" dirty="0" smtClean="0"/>
              <a:t>楊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羽</a:t>
            </a:r>
            <a:r>
              <a:rPr lang="zh-TW" altLang="en-US" sz="7600" dirty="0" smtClean="0"/>
              <a:t>          </a:t>
            </a:r>
            <a:endParaRPr lang="en-US" altLang="zh-TW" sz="7600" dirty="0" smtClean="0"/>
          </a:p>
          <a:p>
            <a:pPr>
              <a:buNone/>
            </a:pPr>
            <a:r>
              <a:rPr lang="zh-TW" altLang="en-US" sz="7600" dirty="0" smtClean="0"/>
              <a:t>                      </a:t>
            </a:r>
            <a:r>
              <a:rPr lang="zh-TW" altLang="en-US" sz="8000" dirty="0" smtClean="0"/>
              <a:t>呂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芸</a:t>
            </a:r>
            <a:r>
              <a:rPr lang="zh-TW" altLang="en-US" sz="7600" dirty="0" smtClean="0"/>
              <a:t>                   </a:t>
            </a:r>
            <a:r>
              <a:rPr lang="zh-TW" altLang="en-US" sz="8000" dirty="0" smtClean="0"/>
              <a:t>周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靖</a:t>
            </a:r>
            <a:r>
              <a:rPr lang="zh-TW" altLang="en-US" sz="7600" dirty="0" smtClean="0"/>
              <a:t>   </a:t>
            </a:r>
            <a:endParaRPr lang="en-US" altLang="zh-TW" sz="7600" dirty="0" smtClean="0"/>
          </a:p>
          <a:p>
            <a:pPr>
              <a:buNone/>
            </a:pPr>
            <a:r>
              <a:rPr lang="zh-TW" altLang="en-US" sz="7600" dirty="0" smtClean="0"/>
              <a:t>                      </a:t>
            </a:r>
            <a:r>
              <a:rPr lang="zh-TW" altLang="en-US" sz="8000" dirty="0" smtClean="0"/>
              <a:t>陳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旻</a:t>
            </a:r>
            <a:r>
              <a:rPr lang="zh-TW" altLang="en-US" sz="7600" dirty="0" smtClean="0"/>
              <a:t>                   </a:t>
            </a:r>
            <a:r>
              <a:rPr lang="zh-TW" altLang="en-US" sz="8000" dirty="0" smtClean="0"/>
              <a:t>田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文</a:t>
            </a:r>
            <a:r>
              <a:rPr lang="zh-TW" altLang="en-US" sz="7600" dirty="0" smtClean="0"/>
              <a:t>        </a:t>
            </a:r>
            <a:endParaRPr lang="en-US" altLang="zh-TW" sz="7600" dirty="0" smtClean="0"/>
          </a:p>
          <a:p>
            <a:pPr>
              <a:buNone/>
            </a:pPr>
            <a:r>
              <a:rPr lang="zh-TW" altLang="en-US" sz="7600" dirty="0" smtClean="0"/>
              <a:t>                      </a:t>
            </a:r>
            <a:r>
              <a:rPr lang="zh-TW" altLang="en-US" sz="8000" dirty="0" smtClean="0"/>
              <a:t>李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豪</a:t>
            </a:r>
            <a:r>
              <a:rPr lang="zh-TW" altLang="en-US" sz="7600" dirty="0" smtClean="0"/>
              <a:t>                   </a:t>
            </a:r>
            <a:r>
              <a:rPr lang="zh-TW" altLang="en-US" sz="8000" dirty="0" smtClean="0"/>
              <a:t>張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源</a:t>
            </a:r>
            <a:r>
              <a:rPr lang="zh-TW" altLang="en-US" sz="7600" dirty="0" smtClean="0"/>
              <a:t>        </a:t>
            </a:r>
            <a:endParaRPr lang="en-US" altLang="zh-TW" sz="7600" dirty="0" smtClean="0"/>
          </a:p>
          <a:p>
            <a:pPr>
              <a:buNone/>
            </a:pPr>
            <a:r>
              <a:rPr lang="zh-TW" altLang="en-US" sz="7600" dirty="0" smtClean="0"/>
              <a:t>                      </a:t>
            </a:r>
            <a:r>
              <a:rPr lang="zh-TW" altLang="en-US" sz="8000" dirty="0" smtClean="0"/>
              <a:t>梁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榮</a:t>
            </a:r>
            <a:r>
              <a:rPr lang="zh-TW" altLang="en-US" sz="7600" dirty="0" smtClean="0"/>
              <a:t>                   </a:t>
            </a:r>
            <a:r>
              <a:rPr lang="zh-TW" altLang="en-US" sz="8000" dirty="0" smtClean="0"/>
              <a:t>黃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鴻</a:t>
            </a:r>
            <a:r>
              <a:rPr lang="zh-TW" altLang="en-US" sz="7600" dirty="0" smtClean="0"/>
              <a:t>                                                            </a:t>
            </a:r>
            <a:endParaRPr lang="en-US" altLang="zh-TW" sz="8000" dirty="0" smtClean="0"/>
          </a:p>
          <a:p>
            <a:pPr>
              <a:buNone/>
            </a:pPr>
            <a:r>
              <a:rPr lang="zh-TW" altLang="en-US" sz="7600" dirty="0" smtClean="0"/>
              <a:t>                      </a:t>
            </a:r>
            <a:r>
              <a:rPr lang="zh-TW" altLang="en-US" sz="8000" dirty="0" smtClean="0"/>
              <a:t>黃</a:t>
            </a:r>
            <a:r>
              <a:rPr lang="zh-TW" altLang="en-US" sz="8000" dirty="0" smtClean="0">
                <a:latin typeface="新細明體"/>
              </a:rPr>
              <a:t>Ｏ</a:t>
            </a:r>
            <a:r>
              <a:rPr lang="zh-TW" altLang="en-US" sz="8000" dirty="0" smtClean="0"/>
              <a:t>勝</a:t>
            </a:r>
            <a:r>
              <a:rPr lang="zh-TW" altLang="en-US" sz="7600" dirty="0" smtClean="0"/>
              <a:t>                                                                                    </a:t>
            </a:r>
            <a:endParaRPr lang="en-US" altLang="zh-TW" sz="96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r>
              <a:rPr lang="zh-TW" altLang="en-US" sz="1800" dirty="0" smtClean="0"/>
              <a:t>           </a:t>
            </a:r>
            <a:r>
              <a:rPr lang="zh-TW" altLang="en-US" sz="5400" dirty="0" smtClean="0"/>
              <a:t>         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1C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229600" cy="6215063"/>
          </a:xfrm>
        </p:spPr>
        <p:txBody>
          <a:bodyPr>
            <a:normAutofit lnSpcReduction="10000"/>
          </a:bodyPr>
          <a:lstStyle/>
          <a:p>
            <a:r>
              <a:rPr lang="zh-TW" altLang="en-US" sz="4800" dirty="0" smtClean="0">
                <a:solidFill>
                  <a:srgbClr val="FFFF00"/>
                </a:solidFill>
              </a:rPr>
              <a:t>痛心的殘廢與缺陷，都能成為自救救人的新力量。</a:t>
            </a:r>
            <a:endParaRPr lang="en-US" altLang="zh-TW" sz="4800" dirty="0" smtClean="0">
              <a:solidFill>
                <a:srgbClr val="FFFF00"/>
              </a:solidFill>
            </a:endParaRPr>
          </a:p>
          <a:p>
            <a:endParaRPr lang="en-US" altLang="zh-TW" sz="4800" dirty="0" smtClean="0">
              <a:solidFill>
                <a:srgbClr val="FFFF00"/>
              </a:solidFill>
            </a:endParaRPr>
          </a:p>
          <a:p>
            <a:r>
              <a:rPr lang="zh-TW" altLang="en-US" sz="4800" dirty="0" smtClean="0">
                <a:solidFill>
                  <a:srgbClr val="FFFF00"/>
                </a:solidFill>
              </a:rPr>
              <a:t>從人生的奮鬥中常常可以得到最輝煌寶貴的收獲。</a:t>
            </a:r>
            <a:endParaRPr lang="en-US" altLang="zh-TW" sz="4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altLang="zh-TW" sz="4800" dirty="0" smtClean="0">
              <a:solidFill>
                <a:srgbClr val="FFFF00"/>
              </a:solidFill>
            </a:endParaRPr>
          </a:p>
          <a:p>
            <a:r>
              <a:rPr lang="zh-TW" altLang="en-US" sz="4800" dirty="0" smtClean="0">
                <a:solidFill>
                  <a:srgbClr val="FFFF00"/>
                </a:solidFill>
              </a:rPr>
              <a:t>生活可以將人生的志氣磨盡，也能讓人出類拔萃。</a:t>
            </a:r>
          </a:p>
          <a:p>
            <a:pPr>
              <a:buNone/>
            </a:pPr>
            <a:endParaRPr lang="zh-TW" altLang="en-US" sz="48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bg1"/>
                </a:solidFill>
              </a:rPr>
              <a:t>有獎徵答</a:t>
            </a:r>
            <a:endParaRPr lang="zh-TW" altLang="en-US" sz="6000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</a:rPr>
              <a:t>蠔受傷就會有</a:t>
            </a:r>
            <a:r>
              <a:rPr lang="en-US" altLang="zh-TW" dirty="0" smtClean="0">
                <a:solidFill>
                  <a:schemeClr val="bg1">
                    <a:lumMod val="95000"/>
                  </a:schemeClr>
                </a:solidFill>
              </a:rPr>
              <a:t>??</a:t>
            </a:r>
          </a:p>
          <a:p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</a:rPr>
              <a:t>答</a:t>
            </a:r>
            <a:r>
              <a:rPr lang="en-US" altLang="zh-TW" sz="4000" dirty="0" smtClean="0">
                <a:solidFill>
                  <a:schemeClr val="bg1">
                    <a:lumMod val="95000"/>
                  </a:schemeClr>
                </a:solidFill>
              </a:rPr>
              <a:t>: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</a:rPr>
              <a:t>珍珠</a:t>
            </a:r>
          </a:p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</a:rPr>
              <a:t>珍珠是甚麼呢</a:t>
            </a:r>
            <a:r>
              <a:rPr lang="en-US" altLang="zh-TW" dirty="0" smtClean="0">
                <a:solidFill>
                  <a:schemeClr val="bg1">
                    <a:lumMod val="95000"/>
                  </a:schemeClr>
                </a:solidFill>
              </a:rPr>
              <a:t>?</a:t>
            </a:r>
          </a:p>
          <a:p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</a:rPr>
              <a:t>答</a:t>
            </a:r>
            <a:r>
              <a:rPr lang="en-US" altLang="zh-TW" sz="4000" dirty="0" smtClean="0">
                <a:solidFill>
                  <a:schemeClr val="bg1">
                    <a:lumMod val="95000"/>
                  </a:schemeClr>
                </a:solidFill>
              </a:rPr>
              <a:t>: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</a:rPr>
              <a:t>蠔傷口的一粒砂</a:t>
            </a:r>
          </a:p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</a:rPr>
              <a:t>龐城末日裡的倪娣雅是怎麼逃開災難</a:t>
            </a:r>
            <a:r>
              <a:rPr lang="en-US" altLang="zh-TW" dirty="0" smtClean="0">
                <a:solidFill>
                  <a:schemeClr val="bg1">
                    <a:lumMod val="95000"/>
                  </a:schemeClr>
                </a:solidFill>
              </a:rPr>
              <a:t>?</a:t>
            </a:r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</a:rPr>
              <a:t>答</a:t>
            </a:r>
            <a:r>
              <a:rPr lang="en-US" altLang="zh-TW" sz="4000" dirty="0" smtClean="0">
                <a:solidFill>
                  <a:schemeClr val="bg1">
                    <a:lumMod val="95000"/>
                  </a:schemeClr>
                </a:solidFill>
              </a:rPr>
              <a:t>: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</a:rPr>
              <a:t>她靠著觸覺與聽覺 </a:t>
            </a:r>
          </a:p>
          <a:p>
            <a:endParaRPr lang="zh-TW" altLang="en-US" dirty="0"/>
          </a:p>
        </p:txBody>
      </p:sp>
      <p:pic>
        <p:nvPicPr>
          <p:cNvPr id="3074" name="Picture 2" descr="C:\Users\user\AppData\Local\Microsoft\Windows\Temporary Internet Files\Content.IE5\ETMBBZ93\MC9002321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142852"/>
            <a:ext cx="1410832" cy="18544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169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071563"/>
          </a:xfrm>
        </p:spPr>
        <p:txBody>
          <a:bodyPr/>
          <a:lstStyle/>
          <a:p>
            <a:r>
              <a:rPr lang="zh-TW" altLang="en-US" dirty="0" smtClean="0"/>
              <a:t>與生活做結合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928688"/>
            <a:ext cx="8229600" cy="5929312"/>
          </a:xfrm>
        </p:spPr>
        <p:txBody>
          <a:bodyPr/>
          <a:lstStyle/>
          <a:p>
            <a:pPr marL="342900" lvl="4" indent="-342900">
              <a:buFont typeface="Arial" pitchFamily="34" charset="0"/>
              <a:buChar char="•"/>
            </a:pP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珍珠是一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種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古老的</a:t>
            </a:r>
            <a:r>
              <a:rPr lang="zh-CN" altLang="en-US" sz="3200" b="1" dirty="0" smtClean="0">
                <a:solidFill>
                  <a:srgbClr val="0F91B9"/>
                </a:solidFill>
                <a:latin typeface="標楷體" pitchFamily="65" charset="-120"/>
                <a:ea typeface="標楷體" pitchFamily="65" charset="-120"/>
                <a:hlinkClick r:id="rId2"/>
              </a:rPr>
              <a:t>有</a:t>
            </a:r>
            <a:r>
              <a:rPr lang="zh-TW" altLang="en-US" sz="3200" b="1" dirty="0" smtClean="0">
                <a:solidFill>
                  <a:srgbClr val="0F91B9"/>
                </a:solidFill>
                <a:latin typeface="標楷體" pitchFamily="65" charset="-120"/>
                <a:ea typeface="標楷體" pitchFamily="65" charset="-120"/>
                <a:hlinkClick r:id="rId2"/>
              </a:rPr>
              <a:t>機寶</a:t>
            </a:r>
            <a:r>
              <a:rPr lang="zh-CN" altLang="en-US" sz="3200" b="1" dirty="0" smtClean="0">
                <a:solidFill>
                  <a:srgbClr val="0F91B9"/>
                </a:solidFill>
                <a:latin typeface="標楷體" pitchFamily="65" charset="-120"/>
                <a:ea typeface="標楷體" pitchFamily="65" charset="-120"/>
                <a:hlinkClick r:id="rId2"/>
              </a:rPr>
              <a:t>石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産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在珍珠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貝類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和珠母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貝類軟體動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物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體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内，由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於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分泌作用而生成的 含碳酸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鈣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礦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物（文石）珠粒，是由大量微小的文石晶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體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集合而成的。根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據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地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質學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和考古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的研究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證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明，在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兩億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年前，地球上就已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經</a:t>
            </a:r>
            <a:r>
              <a:rPr lang="zh-CN" altLang="en-US" sz="3200" b="1" dirty="0" smtClean="0">
                <a:latin typeface="標楷體" pitchFamily="65" charset="-120"/>
                <a:ea typeface="標楷體" pitchFamily="65" charset="-120"/>
              </a:rPr>
              <a:t>有了珍珠。</a:t>
            </a:r>
            <a:endParaRPr lang="zh-TW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342900" lvl="8" indent="-342900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國際寶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石界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還將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珍珠列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六月生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辰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的幸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運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石，结婚十三周年和三十周年的纪念石。具有瑰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麗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色彩和高雅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氣質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的珍珠，象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徵著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健康、纯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潔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、富有和幸福，自古以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來為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們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所喜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愛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5" name="圖片 4" descr="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0"/>
            <a:ext cx="1152128" cy="1052736"/>
          </a:xfrm>
          <a:prstGeom prst="rect">
            <a:avLst/>
          </a:prstGeom>
        </p:spPr>
      </p:pic>
      <p:pic>
        <p:nvPicPr>
          <p:cNvPr id="6" name="圖片 5" descr="2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99851" y="2780928"/>
            <a:ext cx="1344149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A4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與生活做結合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失敗往往可以得到好處，在我們生活中不要怕失敗因為失敗可以讓你學到成功，就像蠔受傷就會有珍珠，所以不要覺得失敗是一件很痛苦的事，要好好堅定面對失敗，就有成功的機會。</a:t>
            </a:r>
          </a:p>
          <a:p>
            <a:r>
              <a:rPr lang="zh-TW" altLang="en-US" dirty="0" smtClean="0">
                <a:solidFill>
                  <a:schemeClr val="bg1"/>
                </a:solidFill>
              </a:rPr>
              <a:t>就像生活中，失敗了等於給自己一個成長，每個失敗都有一個成功的機會，讓自己有個機會再站起來。像沒有失敗，就沒有珍珠同個道理。 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71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24A473"/>
                </a:solidFill>
              </a:rPr>
              <a:t>影片欣賞</a:t>
            </a:r>
            <a:endParaRPr lang="zh-TW" altLang="en-US" sz="6000" dirty="0">
              <a:solidFill>
                <a:srgbClr val="24A473"/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357290" y="2357430"/>
            <a:ext cx="6400800" cy="200026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6600" dirty="0" smtClean="0">
                <a:solidFill>
                  <a:schemeClr val="bg2"/>
                </a:solidFill>
              </a:rPr>
              <a:t>1.</a:t>
            </a:r>
            <a:r>
              <a:rPr lang="zh-TW" altLang="en-US" sz="6600" dirty="0" smtClean="0">
                <a:solidFill>
                  <a:schemeClr val="bg2"/>
                </a:solidFill>
              </a:rPr>
              <a:t>珍珠</a:t>
            </a:r>
            <a:endParaRPr lang="en-US" altLang="zh-TW" sz="6600" dirty="0" smtClean="0">
              <a:solidFill>
                <a:schemeClr val="bg2"/>
              </a:solidFill>
            </a:endParaRPr>
          </a:p>
          <a:p>
            <a:r>
              <a:rPr lang="en-US" altLang="zh-TW" sz="6600" dirty="0" smtClean="0">
                <a:solidFill>
                  <a:schemeClr val="bg2"/>
                </a:solidFill>
              </a:rPr>
              <a:t>2.</a:t>
            </a:r>
            <a:r>
              <a:rPr lang="zh-TW" altLang="en-US" sz="6600" dirty="0" smtClean="0">
                <a:solidFill>
                  <a:schemeClr val="bg2"/>
                </a:solidFill>
              </a:rPr>
              <a:t>倒著看人生</a:t>
            </a:r>
            <a:endParaRPr lang="en-US" altLang="zh-TW" sz="6600" dirty="0" smtClean="0">
              <a:solidFill>
                <a:schemeClr val="bg2"/>
              </a:solidFill>
            </a:endParaRPr>
          </a:p>
          <a:p>
            <a:endParaRPr lang="zh-TW" altLang="en-US" sz="6600" dirty="0">
              <a:solidFill>
                <a:schemeClr val="bg2"/>
              </a:solidFill>
            </a:endParaRPr>
          </a:p>
        </p:txBody>
      </p:sp>
      <p:pic>
        <p:nvPicPr>
          <p:cNvPr id="2051" name="Picture 3" descr="C:\Users\user\AppData\Local\Microsoft\Windows\Temporary Internet Files\Content.IE5\38CPYS2W\MC9004188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714884"/>
            <a:ext cx="1214446" cy="16390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bg1">
                    <a:lumMod val="95000"/>
                  </a:schemeClr>
                </a:solidFill>
              </a:rPr>
              <a:t>大綱</a:t>
            </a:r>
            <a:endParaRPr lang="zh-TW" altLang="en-US" sz="6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7" name="Picture 3" descr="C:\Users\user\AppData\Local\Microsoft\Windows\Temporary Internet Files\Content.IE5\BMR5LKU1\MC9004358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14290"/>
            <a:ext cx="1285884" cy="1571636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285720" y="1643050"/>
            <a:ext cx="8858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8056" indent="-384048">
              <a:lnSpc>
                <a:spcPct val="80000"/>
              </a:lnSpc>
              <a:defRPr/>
            </a:pPr>
            <a:r>
              <a:rPr lang="en-US" altLang="zh-TW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文章共讀                             </a:t>
            </a:r>
            <a:endParaRPr lang="en-US" altLang="zh-TW" sz="6000" b="1" dirty="0" smtClean="0">
              <a:solidFill>
                <a:srgbClr val="F3BD2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zh-TW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摘要      </a:t>
            </a:r>
            <a:endParaRPr lang="en-US" altLang="zh-TW" sz="6000" b="1" dirty="0" smtClean="0">
              <a:solidFill>
                <a:srgbClr val="F3BD2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zh-TW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心得</a:t>
            </a:r>
            <a:endParaRPr lang="en-US" altLang="zh-TW" sz="6000" b="1" dirty="0" smtClean="0">
              <a:solidFill>
                <a:srgbClr val="F3BD2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448056" indent="-384048">
              <a:lnSpc>
                <a:spcPct val="80000"/>
              </a:lnSpc>
              <a:defRPr/>
            </a:pPr>
            <a:r>
              <a:rPr lang="en-US" altLang="zh-TW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佳句</a:t>
            </a:r>
            <a:endParaRPr lang="en-US" altLang="zh-TW" sz="6000" b="1" dirty="0" smtClean="0">
              <a:solidFill>
                <a:srgbClr val="F3BD2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448056" indent="-384048">
              <a:lnSpc>
                <a:spcPct val="80000"/>
              </a:lnSpc>
              <a:defRPr/>
            </a:pPr>
            <a:r>
              <a:rPr lang="en-US" altLang="zh-TW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有獎徵答</a:t>
            </a:r>
            <a:endParaRPr lang="en-US" altLang="zh-TW" sz="6000" b="1" dirty="0" smtClean="0">
              <a:solidFill>
                <a:srgbClr val="F3BD2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448056" indent="-384048">
              <a:lnSpc>
                <a:spcPct val="80000"/>
              </a:lnSpc>
              <a:defRPr/>
            </a:pPr>
            <a:r>
              <a:rPr lang="en-US" altLang="zh-TW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生活做結合</a:t>
            </a:r>
            <a:endParaRPr lang="en-US" altLang="zh-TW" sz="6000" b="1" dirty="0" smtClean="0">
              <a:solidFill>
                <a:srgbClr val="F3BD2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448056" indent="-384048">
              <a:lnSpc>
                <a:spcPct val="80000"/>
              </a:lnSpc>
              <a:defRPr/>
            </a:pPr>
            <a:r>
              <a:rPr lang="en-US" altLang="zh-TW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6000" b="1" dirty="0" smtClean="0">
                <a:solidFill>
                  <a:srgbClr val="F3BD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影片分享</a:t>
            </a:r>
            <a:endParaRPr lang="en-US" altLang="zh-TW" sz="6000" b="1" dirty="0" smtClean="0">
              <a:solidFill>
                <a:srgbClr val="F3BD2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448056" indent="-384048">
              <a:lnSpc>
                <a:spcPct val="80000"/>
              </a:lnSpc>
              <a:defRPr/>
            </a:pPr>
            <a:endParaRPr lang="zh-TW" altLang="en-US" sz="60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原文</a:t>
            </a:r>
            <a:endParaRPr lang="zh-TW" altLang="en-US" dirty="0"/>
          </a:p>
        </p:txBody>
      </p:sp>
      <p:pic>
        <p:nvPicPr>
          <p:cNvPr id="1027" name="Picture 3" descr="C:\Users\user\AppData\Local\Microsoft\Windows\Temporary Internet Files\Content.IE5\38CPYS2W\MC9000131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0"/>
            <a:ext cx="1546250" cy="1497787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71406" y="1500174"/>
            <a:ext cx="90725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8056" indent="-384048">
              <a:lnSpc>
                <a:spcPct val="90000"/>
              </a:lnSpc>
              <a:defRPr/>
            </a:pPr>
            <a:r>
              <a:rPr lang="zh-TW" altLang="en-US" sz="4000" b="1" dirty="0" smtClean="0">
                <a:solidFill>
                  <a:srgbClr val="6B00D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珍珠</a:t>
            </a:r>
            <a:r>
              <a:rPr lang="zh-TW" altLang="en-US" sz="4000" b="1" dirty="0" smtClean="0">
                <a:solidFill>
                  <a:srgbClr val="6B00D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是甚麼呢？它是嵌入蠔內傷口中的一粒砂。蠔出盡全身力量療傷，要到傷口復合，治療的工作才停止；這時在舊傷處出現的是一顆晶瑩的珍珠。因著傷口的刺激，蠔身上許多平時未發現的力量，現在出現了，全力造成了一顆本來不會有的明珠。珍珠是甚麼？它是愈合了的創傷！沒有創傷，沒有珍珠。</a:t>
            </a:r>
            <a:r>
              <a:rPr lang="zh-TW" altLang="en-US" sz="40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zh-TW" altLang="en-US" sz="4000" b="1" dirty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3"/>
          <p:cNvSpPr>
            <a:spLocks noGrp="1"/>
          </p:cNvSpPr>
          <p:nvPr>
            <p:ph type="sub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同樣，在我們一生中，不幸也可以變為祝福，傷痛可以變成無價的奇珍。痛心的殘廢與缺陷，都能成為自救救人的新力量。</a:t>
            </a:r>
          </a:p>
          <a:p>
            <a:r>
              <a:rPr lang="zh-TW" altLang="en-US" dirty="0" smtClean="0">
                <a:solidFill>
                  <a:srgbClr val="FFFF00"/>
                </a:solidFill>
              </a:rPr>
              <a:t>「龐城末日」這本描寫公元七九年義大利古城龐類因地震埋入地下的小說，記有一個盲女倪娣雅的故事</a:t>
            </a:r>
            <a:r>
              <a:rPr lang="en-US" altLang="zh-TW" dirty="0" smtClean="0">
                <a:solidFill>
                  <a:srgbClr val="FFFF00"/>
                </a:solidFill>
              </a:rPr>
              <a:t>:</a:t>
            </a:r>
            <a:r>
              <a:rPr lang="zh-TW" altLang="en-US" dirty="0" smtClean="0">
                <a:solidFill>
                  <a:srgbClr val="FFFF00"/>
                </a:solidFill>
              </a:rPr>
              <a:t>她雙目失明，不自怨自艾，也沒有垂頭喪氣把自己關在家裡。她要常人一漾生活，一樣工作，自食其力。不久，維斯維沙火山爆發，龐貝城面臨末日。這座可憐的古城籠罩在濃煙與落塵下，昏暗如無星的午夜，黑漆一片。驚慌失措的居民衝來撞去，摸不到出路。但是倪娣雅卻因本來便看不見，她不幸這時反成了她的大幸，她靠著觸覺與聽覺，不但能找到生路，還把她最愛的一個人撘救出來。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因為學會了不用眼睛可以安全來去自如，她的殘廢成了他的資財，成了黑暗的日子中神給他的恩物。</a:t>
            </a:r>
          </a:p>
          <a:p>
            <a:r>
              <a:rPr lang="zh-TW" altLang="en-US" dirty="0" smtClean="0"/>
              <a:t>每個患難是一顆珍珠</a:t>
            </a:r>
            <a:r>
              <a:rPr lang="en-US" altLang="zh-TW" dirty="0" smtClean="0"/>
              <a:t>!</a:t>
            </a:r>
          </a:p>
          <a:p>
            <a:r>
              <a:rPr lang="zh-TW" altLang="en-US" dirty="0" smtClean="0"/>
              <a:t>任何不幸、失敗與損失，都有變成有利我們的因素的可能，一切「不幸的遭遇」都是磨練。從人生的奮鬥中常常可以得到最輝煌寶貴的收獲。</a:t>
            </a:r>
          </a:p>
          <a:p>
            <a:r>
              <a:rPr lang="zh-TW" altLang="en-US" dirty="0" smtClean="0"/>
              <a:t>生活可以將人生的志氣磨盡，也能讓人出類拔萃。</a:t>
            </a:r>
          </a:p>
          <a:p>
            <a:r>
              <a:rPr lang="zh-TW" altLang="en-US" dirty="0" smtClean="0"/>
              <a:t>沒有創傷，沒有珍珠。</a:t>
            </a:r>
          </a:p>
          <a:p>
            <a:endParaRPr lang="zh-TW" altLang="en-US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448056" indent="-384048">
              <a:buNone/>
              <a:defRPr/>
            </a:pPr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                                   </a:t>
            </a:r>
            <a:r>
              <a:rPr lang="zh-TW" alt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心得</a:t>
            </a:r>
            <a:endParaRPr lang="en-US" altLang="zh-TW" sz="5400" b="1" dirty="0" smtClean="0">
              <a:solidFill>
                <a:srgbClr val="FFFF00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448056" indent="-384048">
              <a:buFont typeface="Wingdings 2"/>
              <a:buChar char=""/>
              <a:defRPr/>
            </a:pPr>
            <a:r>
              <a:rPr lang="zh-TW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人生會遭遇到不同的挫折和失敗，這些都是磨練，要從失敗中獲得經驗，正所謂失敗為成功之母。</a:t>
            </a:r>
            <a:endParaRPr lang="zh-TW" alt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448056" indent="-384048">
              <a:buNone/>
              <a:defRPr/>
            </a:pPr>
            <a:r>
              <a:rPr lang="zh-TW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　</a:t>
            </a:r>
            <a:r>
              <a:rPr lang="zh-TW" altLang="zh-TW" b="1" dirty="0" smtClean="0">
                <a:solidFill>
                  <a:srgbClr val="FFFF00"/>
                </a:solidFill>
              </a:rPr>
              <a:t>也要把傷痛當成良藥吞下去，經過萃煉就會變成奇珍。</a:t>
            </a:r>
          </a:p>
          <a:p>
            <a:pPr marL="448056" indent="-384048"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標楷體" pitchFamily="65" charset="-120"/>
              </a:rPr>
              <a:t>在人間不論遇到任何的困難，任何的風雨它都能化為開啟另一種力量的鑰匙，在人的人生裡面沒有經過難題的考驗，那他永遠也不會成長，就像是文章裡面提到的小說「龐城末日」，在龐貝城面對火山爆發，裡面的女主角她靠著自己的本能逃了出來，就算他是盲人，每個不好的難題都是好的一面。</a:t>
            </a:r>
          </a:p>
          <a:p>
            <a:pPr marL="448056" indent="-384048">
              <a:buNone/>
              <a:defRPr/>
            </a:pPr>
            <a:endParaRPr lang="zh-TW" alt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229600" cy="6572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6000" dirty="0" smtClean="0">
                <a:solidFill>
                  <a:srgbClr val="FFFF00"/>
                </a:solidFill>
              </a:rPr>
              <a:t>人總是常常遭遇到許多挫折和失敗，常常遇到困難就要勇敢面對一切，想出辦法解決。人生沒有如意的事，要付出才有收穫。</a:t>
            </a:r>
          </a:p>
          <a:p>
            <a:endParaRPr lang="zh-TW" altLang="en-US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zh-TW" altLang="en-US" dirty="0" smtClean="0"/>
              <a:t>摘要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dirty="0" smtClean="0"/>
              <a:t>珍珠是蠔傷口中的沙，蠔愈合了創傷因此造就了明珠。　　　　　　　</a:t>
            </a:r>
          </a:p>
          <a:p>
            <a:r>
              <a:rPr lang="zh-TW" altLang="zh-TW" dirty="0" smtClean="0"/>
              <a:t>「龐城末日」裡的盲人倪娣雅不自怨自艾，某日火山爆發她靠著觸覺和聽覺找到生路，這就是把不幸的事化為有利的因素。 </a:t>
            </a:r>
          </a:p>
          <a:p>
            <a:r>
              <a:rPr lang="zh-TW" altLang="en-US" dirty="0" smtClean="0"/>
              <a:t>珍珠是蠔內傷口中的一粒砂。蠔盡力的療傷，復合後，治療才停止，因為舊傷所以造成一顆珍珠。珍珠是愈合了創傷，一生中有不幸的事最後變為祝福，傷痛是無價的。後來龐城末日來臨，因為一場火山爆發而整個城市一片黑暗，一位盲女靠著觸覺、聽覺才找到出路。把不幸變成有利，不幸遭遇都是磨練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zh-TW" altLang="en-US" dirty="0" smtClean="0"/>
              <a:t>佳句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珍珠是甚麼</a:t>
            </a:r>
            <a:r>
              <a:rPr lang="en-US" altLang="zh-TW" dirty="0" smtClean="0"/>
              <a:t>?</a:t>
            </a:r>
            <a:r>
              <a:rPr lang="zh-TW" altLang="en-US" dirty="0" smtClean="0"/>
              <a:t>它是愈合了的創傷！沒有創傷，沒有珍珠。同樣，在我們一生中，不幸也可以變為祝福。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任何不幸、失敗與損失，都有變成有利我們的因素的可能，一切「不幸的遭遇」都是磨練。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每個患難是一顆珍珠</a:t>
            </a:r>
            <a:r>
              <a:rPr lang="en-US" altLang="zh-TW" dirty="0" smtClean="0"/>
              <a:t>!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050" name="Picture 2" descr="C:\Program Files\Microsoft Office\MEDIA\CAGCAT10\j0304933.wmf">
            <a:hlinkClick r:id="rId2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437112"/>
            <a:ext cx="1819656" cy="16678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960</Words>
  <Application>Microsoft Office PowerPoint</Application>
  <PresentationFormat>如螢幕大小 (4:3)</PresentationFormat>
  <Paragraphs>63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一忠    珍珠</vt:lpstr>
      <vt:lpstr>大綱</vt:lpstr>
      <vt:lpstr>原文</vt:lpstr>
      <vt:lpstr>投影片 4</vt:lpstr>
      <vt:lpstr>投影片 5</vt:lpstr>
      <vt:lpstr>投影片 6</vt:lpstr>
      <vt:lpstr>投影片 7</vt:lpstr>
      <vt:lpstr>摘要</vt:lpstr>
      <vt:lpstr>佳句</vt:lpstr>
      <vt:lpstr>投影片 10</vt:lpstr>
      <vt:lpstr>有獎徵答</vt:lpstr>
      <vt:lpstr>與生活做結合</vt:lpstr>
      <vt:lpstr>與生活做結合</vt:lpstr>
      <vt:lpstr>影片欣賞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大綱</dc:title>
  <dc:creator>user</dc:creator>
  <cp:lastModifiedBy>WinXP</cp:lastModifiedBy>
  <cp:revision>47</cp:revision>
  <dcterms:created xsi:type="dcterms:W3CDTF">2013-04-30T04:30:41Z</dcterms:created>
  <dcterms:modified xsi:type="dcterms:W3CDTF">2013-06-01T05:54:50Z</dcterms:modified>
</cp:coreProperties>
</file>