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2" r:id="rId9"/>
    <p:sldId id="275" r:id="rId10"/>
    <p:sldId id="261" r:id="rId11"/>
    <p:sldId id="265" r:id="rId12"/>
    <p:sldId id="273" r:id="rId13"/>
    <p:sldId id="262" r:id="rId14"/>
    <p:sldId id="269" r:id="rId15"/>
    <p:sldId id="266" r:id="rId16"/>
    <p:sldId id="271" r:id="rId17"/>
    <p:sldId id="263" r:id="rId18"/>
    <p:sldId id="274" r:id="rId19"/>
    <p:sldId id="264" r:id="rId20"/>
    <p:sldId id="276" r:id="rId21"/>
  </p:sldIdLst>
  <p:sldSz cx="9144000" cy="6858000" type="screen4x3"/>
  <p:notesSz cx="6662738" cy="9906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B0E"/>
    <a:srgbClr val="800080"/>
    <a:srgbClr val="FF7C80"/>
    <a:srgbClr val="458769"/>
    <a:srgbClr val="8C71FF"/>
    <a:srgbClr val="339933"/>
    <a:srgbClr val="CD4711"/>
    <a:srgbClr val="BC4110"/>
    <a:srgbClr val="333300"/>
    <a:srgbClr val="0E96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F626-18E1-41CF-B0D9-21A82F89936E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4C3C1-6B3F-48C8-8D03-2D0C323868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C63DB-2C8F-4431-9D79-FFDB0145D86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29238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3FCA-2C79-44C9-AC9B-6327F95B18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93FCA-2C79-44C9-AC9B-6327F95B185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0D28283-2F8E-4CC1-94A8-48D74C7A2B1C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F28145-E65E-4CCE-ACBD-D801EC769E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&#19968;&#20491;&#20154;&#24819;&#33879;&#19968;&#20491;&#20154;.flv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ooxx&#33258;&#24049;&#29983;&#21629;&#30340;&#20729;&#20540;.f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ooxx&#24456;&#26834;&#30340;&#20154;&#29983;&#20729;&#20540;&#35264;.fl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/>
          <p:cNvSpPr>
            <a:spLocks noGrp="1"/>
          </p:cNvSpPr>
          <p:nvPr>
            <p:ph sz="quarter" idx="13"/>
          </p:nvPr>
        </p:nvSpPr>
        <p:spPr>
          <a:xfrm>
            <a:off x="785786" y="928670"/>
            <a:ext cx="2347194" cy="4500594"/>
          </a:xfrm>
        </p:spPr>
        <p:txBody>
          <a:bodyPr>
            <a:noAutofit/>
          </a:bodyPr>
          <a:lstStyle/>
          <a:p>
            <a:pPr indent="0" algn="just">
              <a:buNone/>
            </a:pPr>
            <a:endParaRPr lang="en-US" altLang="zh-TW" sz="2500" i="1" spc="-300" dirty="0" smtClean="0">
              <a:solidFill>
                <a:srgbClr val="FF0000"/>
              </a:solidFill>
            </a:endParaRPr>
          </a:p>
          <a:p>
            <a:pPr indent="0" algn="just">
              <a:buNone/>
            </a:pPr>
            <a:r>
              <a:rPr lang="zh-TW" altLang="en-US" sz="2700" b="1" i="1" u="sng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組員</a:t>
            </a:r>
            <a:r>
              <a:rPr lang="en-US" altLang="zh-TW" sz="2700" b="1" i="1" u="sng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700" b="1" i="1" u="sng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田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玄</a:t>
            </a:r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            周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汝 </a:t>
            </a:r>
            <a:endParaRPr lang="en-US" altLang="zh-TW" sz="2000" b="1" i="1" spc="-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凃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琳  周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慶</a:t>
            </a:r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李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瑜       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蕭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銘</a:t>
            </a:r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吳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宇     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鴻</a:t>
            </a:r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周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芳     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吳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翔</a:t>
            </a:r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蕭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   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彬</a:t>
            </a:r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鄭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哲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潘</a:t>
            </a:r>
            <a:r>
              <a:rPr lang="en-US" altLang="zh-TW" sz="2000" b="1" i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宏</a:t>
            </a:r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buNone/>
            </a:pPr>
            <a:endParaRPr lang="en-US" altLang="zh-TW" sz="2000" b="1" i="1" spc="-3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64" y="2214554"/>
            <a:ext cx="5244044" cy="344669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/>
              <a:t>            </a:t>
            </a:r>
            <a:endParaRPr lang="zh-TW" altLang="en-US" sz="6000" dirty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14"/>
          </p:nvPr>
        </p:nvSpPr>
        <p:spPr>
          <a:xfrm>
            <a:off x="1500166" y="571480"/>
            <a:ext cx="7992888" cy="1164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60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 把 提 琴 的 </a:t>
            </a:r>
            <a:r>
              <a:rPr lang="zh-TW" altLang="en-US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價 值</a:t>
            </a:r>
            <a:r>
              <a:rPr lang="en-US" altLang="zh-TW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.</a:t>
            </a:r>
            <a:r>
              <a:rPr lang="zh-TW" altLang="en-US" sz="6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</a:t>
            </a:r>
            <a:endParaRPr lang="zh-TW" altLang="en-US" sz="60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ts3.mm.bing.net/th?id=H.4642525627943046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3116"/>
            <a:ext cx="5286412" cy="355554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000496" y="1500174"/>
            <a:ext cx="18365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981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24" y="1500174"/>
            <a:ext cx="7286676" cy="4572032"/>
          </a:xfrm>
        </p:spPr>
        <p:txBody>
          <a:bodyPr>
            <a:noAutofit/>
          </a:bodyPr>
          <a:lstStyle/>
          <a:p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拍賣會，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人</a:t>
            </a: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為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東西</a:t>
            </a: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喊價，在拍賣師一錘定音瞬間易主。拍賣師舉琴拍賣，人熱情消滅。這是怎樣的琴？</a:t>
            </a:r>
          </a:p>
          <a:p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他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有</a:t>
            </a: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鏽跡有灰塵，和精美花瓶是天壤之別。人覺得奇怪，這醜傢伙怎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麼</a:t>
            </a: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能拍賣？</a:t>
            </a:r>
          </a:p>
          <a:p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拍賣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師</a:t>
            </a: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也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沒</a:t>
            </a: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興趣，他舉琴向人說：「琴</a:t>
            </a:r>
            <a:endParaRPr lang="en-US" altLang="zh-TW" sz="3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娃娃體W7(P)" pitchFamily="82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1785950" cy="857256"/>
          </a:xfrm>
        </p:spPr>
        <p:txBody>
          <a:bodyPr>
            <a:normAutofit/>
          </a:bodyPr>
          <a:lstStyle/>
          <a:p>
            <a:r>
              <a:rPr lang="zh-TW" altLang="en-US" sz="4400" b="1" i="1" u="sng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摘要</a:t>
            </a:r>
            <a:endParaRPr lang="zh-TW" altLang="en-US" sz="4400" b="1" i="1" u="sng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38" y="142852"/>
            <a:ext cx="6557986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6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</a:t>
            </a:r>
            <a:endParaRPr lang="zh-TW" altLang="zh-TW" sz="2600" b="1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底價為三十元」，老人止住他。老人打量琴，擦掉灰塵，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調適</a:t>
            </a: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鬆緊度，拉音樂，人都發現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它</a:t>
            </a:r>
            <a:r>
              <a:rPr lang="zh-TW" altLang="zh-TW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聲音美妙，如天籟</a:t>
            </a:r>
            <a:r>
              <a:rPr lang="zh-TW" altLang="en-U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。</a:t>
            </a:r>
            <a:endParaRPr lang="en-US" altLang="zh-TW" sz="3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娃娃體W7(P)" pitchFamily="82" charset="-120"/>
            </a:endParaRPr>
          </a:p>
          <a:p>
            <a:pPr>
              <a:buNone/>
            </a:pPr>
            <a:r>
              <a:rPr lang="zh-TW" altLang="zh-TW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有人說；「他是音樂大師」，老人走下台，拍賣繼續。琴</a:t>
            </a:r>
            <a:r>
              <a:rPr lang="zh-TW" alt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底價</a:t>
            </a:r>
            <a:r>
              <a:rPr lang="zh-TW" altLang="zh-TW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一千，六千元成交。</a:t>
            </a:r>
          </a:p>
          <a:p>
            <a:r>
              <a:rPr lang="zh-TW" alt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生命好比琴，</a:t>
            </a:r>
            <a:r>
              <a:rPr lang="zh-TW" altLang="zh-TW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你覺得</a:t>
            </a:r>
            <a:r>
              <a:rPr lang="zh-TW" alt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它</a:t>
            </a:r>
            <a:r>
              <a:rPr lang="zh-TW" altLang="zh-TW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有多高價值，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娃娃體W7(P)" pitchFamily="82" charset="-12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它</a:t>
            </a:r>
            <a:r>
              <a:rPr lang="zh-TW" altLang="zh-TW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都存在被</a:t>
            </a:r>
            <a:r>
              <a:rPr lang="zh-TW" altLang="en-US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賤賣</a:t>
            </a:r>
            <a:r>
              <a:rPr lang="zh-TW" altLang="zh-TW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的危險。為了生命不被賤賣，就</a:t>
            </a:r>
            <a:r>
              <a:rPr lang="zh-TW" altLang="en-US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要和</a:t>
            </a:r>
            <a:r>
              <a:rPr lang="zh-TW" altLang="zh-TW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大師一樣，</a:t>
            </a:r>
            <a:r>
              <a:rPr lang="zh-TW" altLang="en-US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 用</a:t>
            </a:r>
            <a:r>
              <a:rPr lang="zh-TW" altLang="zh-TW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娃娃體W7(P)" pitchFamily="82" charset="-120"/>
              </a:rPr>
              <a:t>生命之琴拉美妙旋律。方法是充實智慧、服務開展愛心。</a:t>
            </a:r>
          </a:p>
          <a:p>
            <a:endParaRPr lang="zh-TW" altLang="en-US" dirty="0" smtClean="0"/>
          </a:p>
          <a:p>
            <a:endParaRPr lang="zh-TW" altLang="en-US" sz="1400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2214578" cy="1214446"/>
          </a:xfrm>
        </p:spPr>
        <p:txBody>
          <a:bodyPr>
            <a:normAutofit/>
          </a:bodyPr>
          <a:lstStyle/>
          <a:p>
            <a:r>
              <a:rPr lang="zh-TW" altLang="en-US" sz="5000" b="1" i="1" u="sng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  <a:endParaRPr lang="zh-TW" altLang="en-US" sz="5000" b="1" i="1" u="sng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38" y="1500174"/>
            <a:ext cx="6829428" cy="3714776"/>
          </a:xfrm>
        </p:spPr>
        <p:txBody>
          <a:bodyPr>
            <a:noAutofit/>
          </a:bodyPr>
          <a:lstStyle/>
          <a:p>
            <a:r>
              <a:rPr lang="zh-TW" altLang="zh-TW" sz="30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Che" pitchFamily="49" charset="-127"/>
              </a:rPr>
              <a:t>那些參加拍賣會的人都只看到表面完全不在乎內在是否具有價值，現在的人不也是這樣嗎</a:t>
            </a:r>
            <a:r>
              <a:rPr lang="en-US" altLang="zh-TW" sz="30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Che" pitchFamily="49" charset="-127"/>
              </a:rPr>
              <a:t>?</a:t>
            </a:r>
            <a:r>
              <a:rPr lang="zh-TW" altLang="zh-TW" sz="30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Che" pitchFamily="49" charset="-127"/>
              </a:rPr>
              <a:t>在交男女朋友的過程中大多數人都只會注意對方帥不帥阿、美不美阿，完全不在意對方的個性、品格就開始交往，這樣的戀情是不能持續很久</a:t>
            </a:r>
            <a:endParaRPr lang="zh-TW" altLang="en-US" sz="3000" b="1" i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Che" pitchFamily="49" charset="-127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7290" y="2071678"/>
            <a:ext cx="6400800" cy="4129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3000" b="1" i="1" dirty="0" smtClean="0">
                <a:solidFill>
                  <a:srgbClr val="458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Che" pitchFamily="49" charset="-127"/>
              </a:rPr>
              <a:t>的</a:t>
            </a:r>
            <a:r>
              <a:rPr lang="en-US" altLang="zh-TW" sz="3000" b="1" i="1" dirty="0" smtClean="0">
                <a:solidFill>
                  <a:srgbClr val="458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Che" pitchFamily="49" charset="-127"/>
              </a:rPr>
              <a:t>!</a:t>
            </a:r>
            <a:r>
              <a:rPr lang="zh-TW" altLang="zh-TW" sz="3000" b="1" i="1" dirty="0" smtClean="0">
                <a:solidFill>
                  <a:srgbClr val="458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Che" pitchFamily="49" charset="-127"/>
              </a:rPr>
              <a:t>這篇文章的重點就是要告訴我們不能只看事物的外表，也要去欣賞他們的內在，因為若看外表就判定他的人格是不準的</a:t>
            </a:r>
            <a:r>
              <a:rPr lang="en-US" altLang="zh-TW" sz="3000" b="1" i="1" dirty="0" smtClean="0">
                <a:solidFill>
                  <a:srgbClr val="458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Che" pitchFamily="49" charset="-127"/>
              </a:rPr>
              <a:t>!</a:t>
            </a:r>
            <a:endParaRPr lang="zh-TW" altLang="en-US" sz="3000" b="1" i="1" dirty="0">
              <a:solidFill>
                <a:srgbClr val="4587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Che" pitchFamily="49" charset="-127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2000264" cy="1000132"/>
          </a:xfrm>
        </p:spPr>
        <p:txBody>
          <a:bodyPr>
            <a:normAutofit/>
          </a:bodyPr>
          <a:lstStyle/>
          <a:p>
            <a:r>
              <a:rPr lang="zh-TW" altLang="en-US" sz="5000" b="1" i="1" u="sng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佳句</a:t>
            </a:r>
            <a:endParaRPr lang="zh-TW" altLang="en-US" sz="5000" b="1" i="1" u="sng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7290" y="2000240"/>
            <a:ext cx="6400800" cy="3771913"/>
          </a:xfrm>
        </p:spPr>
        <p:txBody>
          <a:bodyPr>
            <a:noAutofit/>
          </a:bodyPr>
          <a:lstStyle/>
          <a:p>
            <a:r>
              <a:rPr lang="zh-TW" altLang="en-US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iTi" pitchFamily="49" charset="-122"/>
              </a:rPr>
              <a:t>人的生命就好比這把舊提琴，不管你覺得它具有多麼高的價值，它都存在著被賤賣的危險。</a:t>
            </a:r>
            <a:endParaRPr lang="en-US" altLang="zh-TW" sz="3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aiTi" pitchFamily="49" charset="-122"/>
            </a:endParaRPr>
          </a:p>
          <a:p>
            <a:r>
              <a:rPr lang="zh-TW" altLang="en-US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iTi" pitchFamily="49" charset="-122"/>
              </a:rPr>
              <a:t>為了讓你的生命顯示出真正的光彩，唯一的辦法就是像上面那位音樂大師</a:t>
            </a:r>
            <a:endParaRPr lang="en-US" altLang="zh-TW" sz="3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aiTi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4414" y="1357298"/>
            <a:ext cx="6400800" cy="44862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000" b="1" i="1" dirty="0" smtClean="0">
                <a:solidFill>
                  <a:srgbClr val="458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iTi" pitchFamily="49" charset="-122"/>
              </a:rPr>
              <a:t>一樣，將你的生命之琴拉出和諧美妙的旋律。</a:t>
            </a:r>
            <a:endParaRPr lang="en-US" altLang="zh-TW" sz="3000" b="1" i="1" dirty="0" smtClean="0">
              <a:solidFill>
                <a:srgbClr val="4587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aiTi" pitchFamily="49" charset="-122"/>
            </a:endParaRPr>
          </a:p>
          <a:p>
            <a:r>
              <a:rPr lang="zh-TW" altLang="en-US" sz="3000" b="1" i="1" dirty="0" smtClean="0">
                <a:solidFill>
                  <a:srgbClr val="458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iTi" pitchFamily="49" charset="-122"/>
              </a:rPr>
              <a:t>最好的方法是，不斷的學習充實自己的智慧。</a:t>
            </a:r>
          </a:p>
          <a:p>
            <a:r>
              <a:rPr lang="zh-TW" altLang="en-US" sz="3000" b="1" i="1" dirty="0" smtClean="0">
                <a:solidFill>
                  <a:srgbClr val="458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iTi" pitchFamily="49" charset="-122"/>
              </a:rPr>
              <a:t>最美妙的事情是，不斷的服務展開自己的愛心。</a:t>
            </a:r>
            <a:endParaRPr lang="zh-TW" altLang="en-US" sz="3000" dirty="0">
              <a:solidFill>
                <a:srgbClr val="4587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aiTi" pitchFamily="49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4572032" cy="981092"/>
          </a:xfrm>
        </p:spPr>
        <p:txBody>
          <a:bodyPr>
            <a:noAutofit/>
          </a:bodyPr>
          <a:lstStyle/>
          <a:p>
            <a:r>
              <a:rPr lang="zh-TW" altLang="en-US" sz="4700" b="1" i="1" u="sng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與生活做結合</a:t>
            </a:r>
            <a:endParaRPr lang="zh-TW" altLang="en-US" sz="4700" b="1" i="1" u="sng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1571612"/>
            <a:ext cx="6858048" cy="3271847"/>
          </a:xfrm>
        </p:spPr>
        <p:txBody>
          <a:bodyPr>
            <a:noAutofit/>
          </a:bodyPr>
          <a:lstStyle/>
          <a:p>
            <a:r>
              <a:rPr lang="zh-TW" altLang="zh-TW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比如在英國有</a:t>
            </a:r>
            <a:r>
              <a:rPr lang="zh-TW" altLang="en-US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位</a:t>
            </a:r>
            <a:r>
              <a:rPr lang="zh-TW" altLang="zh-TW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力克胡哲先生，他從小就是個沒有四肢的小孩子</a:t>
            </a:r>
            <a:r>
              <a:rPr lang="zh-TW" altLang="en-US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，可是他卻也沒有放棄</a:t>
            </a:r>
            <a:r>
              <a:rPr lang="zh-TW" altLang="zh-TW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，</a:t>
            </a:r>
            <a:r>
              <a:rPr lang="zh-TW" altLang="en-US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因此他</a:t>
            </a:r>
            <a:r>
              <a:rPr lang="zh-TW" altLang="zh-TW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在各方面會遇到許多的障礙，</a:t>
            </a:r>
            <a:r>
              <a:rPr lang="zh-TW" altLang="en-US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可是他一一的克服了障礙，</a:t>
            </a:r>
            <a:r>
              <a:rPr lang="zh-TW" altLang="zh-TW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然而，它的外表雖然沒有跟別人</a:t>
            </a:r>
            <a:r>
              <a:rPr lang="zh-TW" altLang="en-US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一</a:t>
            </a:r>
            <a:r>
              <a:rPr lang="zh-TW" altLang="zh-TW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樣健全，但他不在乎，反而做了</a:t>
            </a:r>
            <a:r>
              <a:rPr lang="zh-TW" altLang="en-US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一</a:t>
            </a:r>
            <a:r>
              <a:rPr lang="zh-TW" altLang="zh-TW" sz="3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些有些人</a:t>
            </a:r>
          </a:p>
          <a:p>
            <a:pPr>
              <a:buNone/>
            </a:pPr>
            <a:endParaRPr lang="zh-TW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30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做</a:t>
            </a:r>
            <a:r>
              <a:rPr lang="zh-TW" altLang="zh-TW" sz="30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不出來的事</a:t>
            </a:r>
            <a:r>
              <a:rPr lang="zh-TW" altLang="en-US" sz="30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，意志力比誰都還強</a:t>
            </a:r>
            <a:r>
              <a:rPr lang="zh-TW" altLang="zh-TW" sz="30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，讓我們發現，他雖然沒</a:t>
            </a:r>
            <a:r>
              <a:rPr lang="zh-TW" altLang="en-US" sz="30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手</a:t>
            </a:r>
            <a:r>
              <a:rPr lang="zh-TW" altLang="zh-TW" sz="30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、腳</a:t>
            </a:r>
            <a:r>
              <a:rPr lang="zh-TW" altLang="en-US" sz="30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，但還是有一個堅持的心，發揮出了他的優點。</a:t>
            </a:r>
            <a:endParaRPr lang="zh-TW" altLang="en-US" sz="30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3857652" cy="685800"/>
          </a:xfrm>
        </p:spPr>
        <p:txBody>
          <a:bodyPr>
            <a:noAutofit/>
          </a:bodyPr>
          <a:lstStyle/>
          <a:p>
            <a:r>
              <a:rPr lang="zh-TW" altLang="en-US" sz="4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影片欣賞</a:t>
            </a:r>
            <a:endParaRPr lang="zh-TW" altLang="en-US" sz="47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276872"/>
            <a:ext cx="6400800" cy="3486161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800080"/>
                </a:solidFill>
              </a:rPr>
              <a:t>自己生命的價值</a:t>
            </a:r>
            <a:r>
              <a:rPr lang="en-US" altLang="zh-TW" sz="3200" dirty="0" smtClean="0">
                <a:solidFill>
                  <a:srgbClr val="800080"/>
                </a:solidFill>
                <a:sym typeface="Wingdings" pitchFamily="2" charset="2"/>
                <a:hlinkClick r:id="rId3" action="ppaction://hlinkfile"/>
              </a:rPr>
              <a:t></a:t>
            </a:r>
            <a:endParaRPr lang="en-US" altLang="zh-TW" sz="3200" dirty="0" smtClean="0">
              <a:solidFill>
                <a:srgbClr val="800080"/>
              </a:solidFill>
            </a:endParaRPr>
          </a:p>
          <a:p>
            <a:endParaRPr lang="en-US" altLang="zh-TW" sz="3200" dirty="0" smtClean="0">
              <a:solidFill>
                <a:srgbClr val="800080"/>
              </a:solidFill>
            </a:endParaRPr>
          </a:p>
          <a:p>
            <a:r>
              <a:rPr lang="zh-TW" altLang="en-US" sz="3200" dirty="0" smtClean="0">
                <a:solidFill>
                  <a:srgbClr val="800080"/>
                </a:solidFill>
              </a:rPr>
              <a:t>很棒的人生價值觀</a:t>
            </a:r>
            <a:r>
              <a:rPr lang="en-US" altLang="zh-TW" sz="3200" dirty="0" smtClean="0">
                <a:solidFill>
                  <a:srgbClr val="800080"/>
                </a:solidFill>
                <a:sym typeface="Wingdings" pitchFamily="2" charset="2"/>
                <a:hlinkClick r:id="rId4" action="ppaction://hlinkfile"/>
              </a:rPr>
              <a:t></a:t>
            </a:r>
            <a:endParaRPr lang="en-US" altLang="zh-TW" sz="3200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en-US" altLang="zh-TW" sz="3200" dirty="0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1428760" cy="1000132"/>
          </a:xfrm>
        </p:spPr>
        <p:txBody>
          <a:bodyPr>
            <a:normAutofit/>
          </a:bodyPr>
          <a:lstStyle/>
          <a:p>
            <a:r>
              <a:rPr lang="zh-TW" altLang="en-US" sz="5000" b="1" i="1" u="sng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大綱</a:t>
            </a:r>
            <a:endParaRPr lang="zh-TW" altLang="en-US" sz="5000" b="1" i="1" u="sng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3728" y="908720"/>
            <a:ext cx="6400800" cy="4929222"/>
          </a:xfrm>
        </p:spPr>
        <p:txBody>
          <a:bodyPr>
            <a:noAutofit/>
          </a:bodyPr>
          <a:lstStyle/>
          <a:p>
            <a:r>
              <a:rPr lang="en-US" altLang="zh-TW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原文</a:t>
            </a:r>
            <a:endParaRPr lang="en-US" altLang="zh-TW" sz="2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altLang="zh-TW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戲劇表演</a:t>
            </a:r>
            <a:endParaRPr lang="en-US" altLang="zh-TW" sz="2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altLang="zh-TW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摘要</a:t>
            </a:r>
            <a:endParaRPr lang="en-US" altLang="zh-TW" sz="2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en-US" altLang="zh-TW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心得 </a:t>
            </a:r>
            <a:endParaRPr lang="en-US" altLang="zh-TW" sz="2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en-US" altLang="zh-TW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佳句</a:t>
            </a:r>
            <a:endParaRPr lang="en-US" altLang="zh-TW" sz="2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en-US" altLang="zh-TW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與生活做結合</a:t>
            </a:r>
            <a:endParaRPr lang="en-US" altLang="zh-TW" sz="2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en-US" altLang="zh-TW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zh-TW" altLang="en-US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影片欣賞</a:t>
            </a:r>
            <a:endParaRPr lang="en-US" altLang="zh-TW" sz="2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1500174"/>
            <a:ext cx="6400800" cy="685800"/>
          </a:xfrm>
        </p:spPr>
        <p:txBody>
          <a:bodyPr>
            <a:noAutofit/>
          </a:bodyPr>
          <a:lstStyle/>
          <a:p>
            <a:r>
              <a:rPr lang="zh-TW" altLang="en-US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謝謝欣賞</a:t>
            </a:r>
            <a:r>
              <a:rPr lang="en-US" altLang="zh-TW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&gt;.&lt;</a:t>
            </a:r>
            <a:endParaRPr lang="zh-TW" altLang="en-US" sz="8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ts3.mm.bing.net/th?id=H.4642525627943046&amp;pid=15.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6215106" cy="32194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1857388" cy="1000132"/>
          </a:xfrm>
        </p:spPr>
        <p:txBody>
          <a:bodyPr>
            <a:normAutofit/>
          </a:bodyPr>
          <a:lstStyle/>
          <a:p>
            <a:r>
              <a:rPr lang="zh-TW" altLang="en-US" sz="5000" b="1" i="1" u="sng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原文</a:t>
            </a:r>
            <a:endParaRPr lang="zh-TW" altLang="en-US" sz="5000" b="1" i="1" u="sng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1500174"/>
            <a:ext cx="7215238" cy="4500594"/>
          </a:xfrm>
        </p:spPr>
        <p:txBody>
          <a:bodyPr>
            <a:noAutofit/>
          </a:bodyPr>
          <a:lstStyle/>
          <a:p>
            <a:r>
              <a:rPr lang="zh-TW" altLang="en-US" sz="3000" b="1" i="1" dirty="0" smtClean="0">
                <a:solidFill>
                  <a:srgbClr val="4D1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華康少女文字W6" pitchFamily="49" charset="-120"/>
                <a:cs typeface="DejaVu Sans Condensed" pitchFamily="34" charset="0"/>
              </a:rPr>
              <a:t>拍賣會上人聲鼎沸，人人都在為自己心儀的拍賣品而瘋狂喊價，拍賣師適時而動地一錘定音，一件拍賣品就在錘子敲響的一瞬間易主了。然而當拍賣師舉起那件舊提琴開始拍賣時，人們的熱情便立刻消滅下去了。這是一個什麼樣的提琴呢？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24" y="857232"/>
            <a:ext cx="7286676" cy="4786346"/>
          </a:xfrm>
        </p:spPr>
        <p:txBody>
          <a:bodyPr>
            <a:noAutofit/>
          </a:bodyPr>
          <a:lstStyle/>
          <a:p>
            <a:r>
              <a:rPr lang="zh-TW" altLang="en-US" sz="3000" b="1" i="1" dirty="0" smtClean="0">
                <a:solidFill>
                  <a:srgbClr val="AA3B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  <a:cs typeface="DejaVu Sans Condensed" pitchFamily="34" charset="0"/>
              </a:rPr>
              <a:t>它看上去鏽跡斑斑，琴面上佈滿了灰塵，和</a:t>
            </a:r>
            <a:r>
              <a:rPr lang="zh-TW" altLang="en-US" sz="3000" b="1" i="1" dirty="0" smtClean="0">
                <a:solidFill>
                  <a:srgbClr val="AA3B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剛才拍賣過的那些精美的景泰藍花瓶、造型獨特的西洋鐘錶有著天壤之別。台下的人們不由得奇怪起來，這樣的一個醜傢伙怎麼也能擺到桌面上來拍賣呢？</a:t>
            </a:r>
            <a:endParaRPr lang="en-US" altLang="zh-TW" sz="3000" b="1" i="1" dirty="0" smtClean="0">
              <a:solidFill>
                <a:srgbClr val="AA3B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少女文字W6" pitchFamily="49" charset="-120"/>
            </a:endParaRPr>
          </a:p>
          <a:p>
            <a:r>
              <a:rPr lang="zh-TW" altLang="en-US" sz="3000" b="1" i="1" dirty="0" smtClean="0">
                <a:solidFill>
                  <a:srgbClr val="AA3B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拍賣師似乎也對這把舊提琴提不起興趣來，他懶洋洋的將這把琴舉起來，向沉</a:t>
            </a:r>
            <a:endParaRPr lang="en-US" altLang="zh-TW" sz="3000" b="1" i="1" dirty="0" smtClean="0">
              <a:solidFill>
                <a:srgbClr val="AA3B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少女文字W6" pitchFamily="49" charset="-120"/>
            </a:endParaRPr>
          </a:p>
          <a:p>
            <a:endParaRPr lang="en-US" altLang="zh-TW" sz="3000" b="1" i="1" dirty="0" smtClean="0">
              <a:solidFill>
                <a:srgbClr val="AA3B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000" b="1" i="1" dirty="0" smtClean="0">
              <a:solidFill>
                <a:srgbClr val="AA3B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857232"/>
            <a:ext cx="7286676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000" b="1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默的人們說出「下面拍賣的這把琴底價為三十元」，台下立刻有一位戴眼鏡的老人止住他。</a:t>
            </a:r>
            <a:endParaRPr lang="en-US" altLang="zh-TW" sz="3000" b="1" i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少女文字W6" pitchFamily="49" charset="-120"/>
            </a:endParaRPr>
          </a:p>
          <a:p>
            <a:r>
              <a:rPr lang="zh-TW" altLang="en-US" sz="3000" b="1" i="1" dirty="0" smtClean="0">
                <a:solidFill>
                  <a:srgbClr val="7C2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老人走上台，仔細打量了一番這把琴，掏出手絹來輕輕擦去琴上面的灰塵，然後將琴弦的鬆緊度調試了一下，接著用這把琴拉出了一曲優美的音樂，台下的人們</a:t>
            </a:r>
            <a:endParaRPr lang="en-US" altLang="zh-TW" sz="3000" b="1" i="1" dirty="0" smtClean="0">
              <a:solidFill>
                <a:srgbClr val="7C2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少女文字W6" pitchFamily="49" charset="-12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857232"/>
            <a:ext cx="6929486" cy="4486293"/>
          </a:xfrm>
        </p:spPr>
        <p:txBody>
          <a:bodyPr>
            <a:noAutofit/>
          </a:bodyPr>
          <a:lstStyle/>
          <a:p>
            <a:r>
              <a:rPr lang="zh-TW" altLang="en-US" sz="28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頓時都沉浸在琴聲之中，他們發現，原來這把提琴發出的聲音是如此的美妙，簡直就如天籟之音。台下有認識老人的人說：「他是一位國際上著名的音樂大師呀！」老人拉完這把舊提琴以後走下台，拍賣會繼續進行。</a:t>
            </a:r>
            <a:endParaRPr lang="en-US" altLang="zh-TW" sz="2800" b="1" i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少女文字W6" pitchFamily="49" charset="-120"/>
            </a:endParaRPr>
          </a:p>
          <a:p>
            <a:r>
              <a:rPr lang="zh-TW" altLang="en-US" sz="30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這一次，拍賣師將這把琴的起拍價為</a:t>
            </a:r>
            <a:endParaRPr lang="zh-TW" altLang="en-US" sz="30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少女文字W6" pitchFamily="49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5852" y="857232"/>
            <a:ext cx="6400800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zh-TW" altLang="en-US" sz="1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一千元，剛一出口，台下便立刻有人舉著牌子競拍，兩千元、三千元</a:t>
            </a:r>
            <a:r>
              <a:rPr lang="en-US" altLang="zh-TW" sz="1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……</a:t>
            </a:r>
            <a:r>
              <a:rPr lang="zh-TW" altLang="en-US" sz="1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最後，這把琴以六千元的價格成交了。</a:t>
            </a:r>
            <a:endParaRPr lang="en-US" altLang="zh-TW" sz="1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少女文字W6" pitchFamily="49" charset="-120"/>
            </a:endParaRPr>
          </a:p>
          <a:p>
            <a:r>
              <a:rPr lang="zh-TW" altLang="en-US" sz="1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人的生命就好比這把舊提琴，不管你覺得它有具有多麼高的價值，它都存在著被賤賣的危險。為了讓你的生命不會被賤賣，唯一的辦法就是像上面的那位音樂大師一樣，如何將你的</a:t>
            </a:r>
          </a:p>
          <a:p>
            <a:endParaRPr lang="zh-TW" altLang="en-US" i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5852" y="1571612"/>
            <a:ext cx="6400800" cy="4500594"/>
          </a:xfrm>
        </p:spPr>
        <p:txBody>
          <a:bodyPr>
            <a:normAutofit/>
          </a:bodyPr>
          <a:lstStyle/>
          <a:p>
            <a:r>
              <a:rPr lang="zh-TW" altLang="en-US" sz="3000" b="1" i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生命之琴拉出和諧美妙的旋律。最好的方法是，不斷的學習充實自己的智慧，最美妙的事情是，不斷的服務展開自己的愛心。</a:t>
            </a:r>
            <a:endParaRPr lang="en-US" altLang="zh-TW" sz="3000" b="1" i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少女文字W6" pitchFamily="49" charset="-12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7290" y="2428868"/>
            <a:ext cx="6400800" cy="1543056"/>
          </a:xfrm>
        </p:spPr>
        <p:txBody>
          <a:bodyPr>
            <a:noAutofit/>
          </a:bodyPr>
          <a:lstStyle/>
          <a:p>
            <a:r>
              <a:rPr lang="zh-TW" altLang="en-US" sz="10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戲劇表演</a:t>
            </a:r>
            <a:endParaRPr lang="zh-TW" altLang="en-US" sz="10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1164</TotalTime>
  <Words>1055</Words>
  <Application>Microsoft Office PowerPoint</Application>
  <PresentationFormat>如螢幕大小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時裝</vt:lpstr>
      <vt:lpstr>            </vt:lpstr>
      <vt:lpstr>大綱</vt:lpstr>
      <vt:lpstr>原文</vt:lpstr>
      <vt:lpstr>投影片 4</vt:lpstr>
      <vt:lpstr>投影片 5</vt:lpstr>
      <vt:lpstr>投影片 6</vt:lpstr>
      <vt:lpstr>投影片 7</vt:lpstr>
      <vt:lpstr>投影片 8</vt:lpstr>
      <vt:lpstr>戲劇表演</vt:lpstr>
      <vt:lpstr>摘要</vt:lpstr>
      <vt:lpstr>投影片 11</vt:lpstr>
      <vt:lpstr>投影片 12</vt:lpstr>
      <vt:lpstr>心得</vt:lpstr>
      <vt:lpstr>投影片 14</vt:lpstr>
      <vt:lpstr>佳句</vt:lpstr>
      <vt:lpstr>投影片 16</vt:lpstr>
      <vt:lpstr>與生活做結合</vt:lpstr>
      <vt:lpstr>投影片 18</vt:lpstr>
      <vt:lpstr>影片欣賞</vt:lpstr>
      <vt:lpstr>謝謝欣賞&gt;.&lt;</vt:lpstr>
    </vt:vector>
  </TitlesOfParts>
  <Company>MyPC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WinXP</dc:creator>
  <cp:lastModifiedBy>WinXP</cp:lastModifiedBy>
  <cp:revision>136</cp:revision>
  <dcterms:created xsi:type="dcterms:W3CDTF">2013-05-13T04:36:38Z</dcterms:created>
  <dcterms:modified xsi:type="dcterms:W3CDTF">2013-06-27T02:41:51Z</dcterms:modified>
</cp:coreProperties>
</file>