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0" r:id="rId8"/>
    <p:sldId id="261" r:id="rId9"/>
    <p:sldId id="262" r:id="rId10"/>
    <p:sldId id="263" r:id="rId11"/>
    <p:sldId id="273" r:id="rId12"/>
    <p:sldId id="276" r:id="rId13"/>
    <p:sldId id="264" r:id="rId14"/>
    <p:sldId id="274" r:id="rId15"/>
    <p:sldId id="269" r:id="rId16"/>
    <p:sldId id="270" r:id="rId17"/>
    <p:sldId id="265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418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D3BA-E10A-40B2-AA59-08AFB29192D5}" type="datetimeFigureOut">
              <a:rPr lang="zh-TW" altLang="en-US" smtClean="0"/>
              <a:pPr/>
              <a:t>2015/10/29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EFA3-1428-47B7-9DB2-AAE74346F1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D3BA-E10A-40B2-AA59-08AFB29192D5}" type="datetimeFigureOut">
              <a:rPr lang="zh-TW" altLang="en-US" smtClean="0"/>
              <a:pPr/>
              <a:t>2015/10/29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EFA3-1428-47B7-9DB2-AAE74346F1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D3BA-E10A-40B2-AA59-08AFB29192D5}" type="datetimeFigureOut">
              <a:rPr lang="zh-TW" altLang="en-US" smtClean="0"/>
              <a:pPr/>
              <a:t>2015/10/29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EFA3-1428-47B7-9DB2-AAE74346F1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D3BA-E10A-40B2-AA59-08AFB29192D5}" type="datetimeFigureOut">
              <a:rPr lang="zh-TW" altLang="en-US" smtClean="0"/>
              <a:pPr/>
              <a:t>2015/10/29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EFA3-1428-47B7-9DB2-AAE74346F1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D3BA-E10A-40B2-AA59-08AFB29192D5}" type="datetimeFigureOut">
              <a:rPr lang="zh-TW" altLang="en-US" smtClean="0"/>
              <a:pPr/>
              <a:t>2015/10/29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EFA3-1428-47B7-9DB2-AAE74346F1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D3BA-E10A-40B2-AA59-08AFB29192D5}" type="datetimeFigureOut">
              <a:rPr lang="zh-TW" altLang="en-US" smtClean="0"/>
              <a:pPr/>
              <a:t>2015/10/29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EFA3-1428-47B7-9DB2-AAE74346F1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D3BA-E10A-40B2-AA59-08AFB29192D5}" type="datetimeFigureOut">
              <a:rPr lang="zh-TW" altLang="en-US" smtClean="0"/>
              <a:pPr/>
              <a:t>2015/10/29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EFA3-1428-47B7-9DB2-AAE74346F1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D3BA-E10A-40B2-AA59-08AFB29192D5}" type="datetimeFigureOut">
              <a:rPr lang="zh-TW" altLang="en-US" smtClean="0"/>
              <a:pPr/>
              <a:t>2015/10/29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EFA3-1428-47B7-9DB2-AAE74346F1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D3BA-E10A-40B2-AA59-08AFB29192D5}" type="datetimeFigureOut">
              <a:rPr lang="zh-TW" altLang="en-US" smtClean="0"/>
              <a:pPr/>
              <a:t>2015/10/29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EFA3-1428-47B7-9DB2-AAE74346F1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D3BA-E10A-40B2-AA59-08AFB29192D5}" type="datetimeFigureOut">
              <a:rPr lang="zh-TW" altLang="en-US" smtClean="0"/>
              <a:pPr/>
              <a:t>2015/10/29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EFA3-1428-47B7-9DB2-AAE74346F1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D3BA-E10A-40B2-AA59-08AFB29192D5}" type="datetimeFigureOut">
              <a:rPr lang="zh-TW" altLang="en-US" smtClean="0"/>
              <a:pPr/>
              <a:t>2015/10/29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EFA3-1428-47B7-9DB2-AAE74346F1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5D3BA-E10A-40B2-AA59-08AFB29192D5}" type="datetimeFigureOut">
              <a:rPr lang="zh-TW" altLang="en-US" smtClean="0"/>
              <a:pPr/>
              <a:t>2015/10/29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DEFA3-1428-47B7-9DB2-AAE74346F1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zh-TW" altLang="en-US" sz="4000" b="1" cap="all" dirty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華康采風體W3" pitchFamily="65" charset="-120"/>
                <a:ea typeface="華康采風體W3" pitchFamily="65" charset="-120"/>
              </a:rPr>
              <a:t>認錯未必就是</a:t>
            </a:r>
            <a:r>
              <a:rPr lang="zh-TW" altLang="en-US" sz="4000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華康采風體W3" pitchFamily="65" charset="-120"/>
                <a:ea typeface="華康采風體W3" pitchFamily="65" charset="-120"/>
              </a:rPr>
              <a:t>輸</a:t>
            </a:r>
            <a:endParaRPr lang="en-US" altLang="zh-TW" sz="4000" b="1" cap="all" dirty="0" smtClean="0">
              <a:ln/>
              <a:solidFill>
                <a:srgbClr val="C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華康采風體W3" pitchFamily="65" charset="-120"/>
              <a:ea typeface="華康采風體W3" pitchFamily="65" charset="-120"/>
            </a:endParaRPr>
          </a:p>
          <a:p>
            <a:endParaRPr lang="en-US" altLang="zh-TW" b="1" cap="all" spc="0" dirty="0" smtClean="0">
              <a:ln/>
              <a:solidFill>
                <a:srgbClr val="C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endParaRPr lang="en-US" altLang="zh-TW" b="1" cap="all" dirty="0">
              <a:ln/>
              <a:solidFill>
                <a:srgbClr val="C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r>
              <a:rPr lang="zh-TW" altLang="en-US" b="1" cap="all" spc="0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大綱</a:t>
            </a:r>
            <a:r>
              <a:rPr lang="en-US" altLang="zh-TW" b="1" cap="all" spc="0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~</a:t>
            </a:r>
            <a:r>
              <a:rPr lang="zh-TW" altLang="en-US" b="1" cap="all" spc="0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成員介紹</a:t>
            </a:r>
            <a:endParaRPr lang="en-US" altLang="zh-TW" b="1" cap="all" spc="0" dirty="0" smtClean="0">
              <a:ln/>
              <a:solidFill>
                <a:srgbClr val="C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r>
              <a:rPr lang="zh-TW" altLang="en-US" b="1" cap="all" spc="0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                 文章導讀</a:t>
            </a:r>
            <a:endParaRPr lang="en-US" altLang="zh-TW" b="1" cap="all" spc="0" dirty="0" smtClean="0">
              <a:ln/>
              <a:solidFill>
                <a:srgbClr val="C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r>
              <a:rPr lang="zh-TW" altLang="en-US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                         心得感想</a:t>
            </a:r>
            <a:endParaRPr lang="en-US" altLang="zh-TW" b="1" cap="all" dirty="0" smtClean="0">
              <a:ln/>
              <a:solidFill>
                <a:srgbClr val="C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r>
              <a:rPr lang="zh-TW" altLang="en-US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                                 高歌一曲</a:t>
            </a:r>
            <a:endParaRPr lang="en-US" altLang="zh-TW" b="1" cap="all" dirty="0" smtClean="0">
              <a:ln/>
              <a:solidFill>
                <a:srgbClr val="C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r>
              <a:rPr lang="zh-TW" altLang="en-US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                                       影片欣賞</a:t>
            </a:r>
            <a:endParaRPr lang="zh-TW" altLang="en-US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zh-TW" altLang="en-US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華康采風體W3" pitchFamily="65" charset="-120"/>
                <a:ea typeface="華康采風體W3" pitchFamily="65" charset="-120"/>
              </a:rPr>
              <a:t>                               </a:t>
            </a:r>
            <a:endParaRPr lang="zh-TW" altLang="en-US" dirty="0">
              <a:solidFill>
                <a:srgbClr val="C0000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  要做到「得理且饒人」，著實不容易。如果覺得自己還是不能忍，那麼學學林肯吧！他曾說過：「人沒有必要與狗爭道，遇上了狗，最好的方式是讓開，否則即使你贏了，也必然狼狽不堪。」</a:t>
            </a:r>
            <a:br>
              <a:rPr lang="zh-TW" altLang="en-US" sz="4000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</a:br>
            <a:r>
              <a:rPr lang="zh-TW" altLang="en-US" sz="4000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居住空間過於狹窄，的確會影響一個人的眼光、判斷和耐性──丟棄一些不用的雜物吧，給一點空間。一顆清爽的心能將事情看輕、看淡；雲淡風輕，退一步才能海闊天空。</a:t>
            </a:r>
            <a:endParaRPr lang="zh-TW" altLang="en-US" sz="4000" dirty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400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            文章摘要</a:t>
            </a:r>
            <a:endParaRPr lang="en-US" altLang="zh-TW" sz="4400" dirty="0" smtClean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endParaRPr lang="en-US" altLang="zh-TW" sz="4400" dirty="0" smtClean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400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 我們往往為了保護自己而推卸責任或與人爭吵，殊不知認錯未必是輸，因為認錯不但能表現出個人修養，反省自己激勵向上，甚至可以化暴戾為祥和。</a:t>
            </a:r>
            <a:endParaRPr lang="zh-TW" altLang="en-US" sz="4400" dirty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6000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 遇到</a:t>
            </a:r>
            <a:r>
              <a:rPr lang="zh-TW" altLang="en-US" sz="6000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衝突能否退一步，關乎一個人的修養。退一步若不能建立在忍讓和寬容的基礎上，就未必海闊天空。唯有真正的寬容才使容忍成就美德。</a:t>
            </a:r>
            <a:endParaRPr lang="zh-TW" altLang="en-US" sz="6000" dirty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/>
              <a:t>                                     </a:t>
            </a:r>
            <a:r>
              <a:rPr lang="zh-TW" altLang="en-US" sz="4400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心得感想</a:t>
            </a:r>
            <a:endParaRPr lang="en-US" altLang="zh-TW" sz="4400" dirty="0" smtClean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800" u="sng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甲廟的和尚不論是甚麼事，都不肯認錯，所以經常吵架；反觀乙廟的和尚，懂得認錯，所以能「大事化小，小事化無」。所謂「人非聖賢」，人難免會犯錯，犯錯時就應該勇於認錯，不要逃避</a:t>
            </a:r>
            <a:r>
              <a:rPr lang="zh-TW" altLang="en-US" sz="4800" u="sng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。</a:t>
            </a:r>
            <a:endParaRPr lang="zh-TW" altLang="en-US" sz="4800" u="sng" dirty="0" smtClean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endParaRPr lang="en-US" altLang="zh-TW" sz="4400" dirty="0" smtClean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endParaRPr lang="en-US" altLang="zh-TW" sz="4400" dirty="0" smtClean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endParaRPr lang="zh-TW" altLang="en-US" sz="4400" dirty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800" u="sng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認錯不是輸，而是贏，也許你可能會問：「我到底贏了甚麼？」，我的回答是「你贏得寶貴經驗</a:t>
            </a:r>
            <a:r>
              <a:rPr lang="en-US" altLang="zh-TW" sz="4800" u="sng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!</a:t>
            </a:r>
            <a:r>
              <a:rPr lang="zh-TW" altLang="en-US" sz="4800" u="sng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」，因為有了這個經驗，你以後就不會再犯同樣的錯誤了。從不犯錯的人，當他遇到瓶頸時，就無法自救，因為他沒有犯錯的經驗更沒有認錯的經驗。所以</a:t>
            </a:r>
            <a:r>
              <a:rPr lang="en-US" altLang="zh-TW" sz="4800" u="sng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,</a:t>
            </a:r>
            <a:r>
              <a:rPr lang="zh-TW" altLang="en-US" sz="4800" u="sng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懂得認錯的人才是贏家。</a:t>
            </a:r>
            <a:endParaRPr lang="zh-TW" altLang="en-US" sz="4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                                    </a:t>
            </a:r>
            <a:r>
              <a:rPr lang="zh-TW" altLang="en-US" sz="4000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高歌一曲</a:t>
            </a:r>
            <a:endParaRPr lang="en-US" altLang="zh-TW" sz="4000" dirty="0" smtClean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            </a:t>
            </a:r>
            <a:endParaRPr lang="en-US" altLang="zh-TW" sz="4000" dirty="0" smtClean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endParaRPr lang="en-US" altLang="zh-TW" sz="4000" dirty="0" smtClean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           </a:t>
            </a:r>
            <a:endParaRPr lang="en-US" altLang="zh-TW" sz="4000" dirty="0" smtClean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             歌曲</a:t>
            </a:r>
            <a:r>
              <a:rPr lang="en-US" altLang="zh-TW" sz="4000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~</a:t>
            </a:r>
            <a:r>
              <a:rPr lang="zh-TW" altLang="en-US" sz="4000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我的路 </a:t>
            </a:r>
            <a:endParaRPr lang="zh-TW" altLang="en-US" sz="4000" dirty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r>
              <a:rPr lang="zh-TW" altLang="en-US" sz="4400" dirty="0" smtClean="0"/>
              <a:t>                           </a:t>
            </a:r>
            <a:r>
              <a:rPr lang="zh-TW" altLang="en-US" sz="4400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影片欣賞</a:t>
            </a:r>
            <a:endParaRPr lang="en-US" altLang="zh-TW" sz="4400" dirty="0" smtClean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endParaRPr lang="en-US" altLang="zh-TW" sz="4400" dirty="0" smtClean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https://www.youtube.com/watch?v=iLLmLLfjHcQ</a:t>
            </a:r>
            <a:endParaRPr lang="zh-TW" altLang="en-US" sz="4000" dirty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內容版面配置區 6" descr="90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400" dirty="0" smtClean="0"/>
              <a:t>                              </a:t>
            </a:r>
            <a:r>
              <a:rPr lang="zh-TW" altLang="en-US" sz="4400" dirty="0" smtClean="0">
                <a:solidFill>
                  <a:srgbClr val="C00000"/>
                </a:solidFill>
                <a:latin typeface="華康采風體W3" pitchFamily="65" charset="-120"/>
                <a:ea typeface="華康采風體W3" pitchFamily="65" charset="-120"/>
              </a:rPr>
              <a:t>成員</a:t>
            </a:r>
            <a:endParaRPr lang="en-US" altLang="zh-TW" sz="4400" dirty="0" smtClean="0">
              <a:solidFill>
                <a:srgbClr val="C00000"/>
              </a:solidFill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400" dirty="0" smtClean="0">
                <a:solidFill>
                  <a:srgbClr val="C00000"/>
                </a:solidFill>
                <a:latin typeface="華康采風體W3" pitchFamily="65" charset="-120"/>
                <a:ea typeface="華康采風體W3" pitchFamily="65" charset="-120"/>
              </a:rPr>
              <a:t>導讀</a:t>
            </a:r>
            <a:r>
              <a:rPr lang="en-US" altLang="zh-TW" sz="4400" dirty="0" smtClean="0">
                <a:solidFill>
                  <a:srgbClr val="C00000"/>
                </a:solidFill>
                <a:latin typeface="華康采風體W3" pitchFamily="65" charset="-120"/>
                <a:ea typeface="華康采風體W3" pitchFamily="65" charset="-120"/>
              </a:rPr>
              <a:t>:</a:t>
            </a:r>
            <a:r>
              <a:rPr lang="zh-TW" altLang="en-US" sz="4400" dirty="0" smtClean="0">
                <a:solidFill>
                  <a:srgbClr val="C00000"/>
                </a:solidFill>
                <a:latin typeface="華康采風體W3" pitchFamily="65" charset="-120"/>
                <a:ea typeface="華康采風體W3" pitchFamily="65" charset="-120"/>
              </a:rPr>
              <a:t>嘉、賓、玟</a:t>
            </a:r>
            <a:endParaRPr lang="en-US" altLang="zh-TW" sz="4400" dirty="0" smtClean="0">
              <a:solidFill>
                <a:srgbClr val="C00000"/>
              </a:solidFill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400" dirty="0" smtClean="0">
                <a:solidFill>
                  <a:srgbClr val="C00000"/>
                </a:solidFill>
                <a:latin typeface="華康采風體W3" pitchFamily="65" charset="-120"/>
                <a:ea typeface="華康采風體W3" pitchFamily="65" charset="-120"/>
              </a:rPr>
              <a:t>心得</a:t>
            </a:r>
            <a:r>
              <a:rPr lang="en-US" altLang="zh-TW" sz="4400" dirty="0" smtClean="0">
                <a:solidFill>
                  <a:srgbClr val="C00000"/>
                </a:solidFill>
                <a:latin typeface="華康采風體W3" pitchFamily="65" charset="-120"/>
                <a:ea typeface="華康采風體W3" pitchFamily="65" charset="-120"/>
              </a:rPr>
              <a:t>:</a:t>
            </a:r>
            <a:r>
              <a:rPr lang="zh-TW" altLang="en-US" sz="4400" dirty="0" smtClean="0">
                <a:solidFill>
                  <a:srgbClr val="C00000"/>
                </a:solidFill>
                <a:latin typeface="華康采風體W3" pitchFamily="65" charset="-120"/>
                <a:ea typeface="華康采風體W3" pitchFamily="65" charset="-120"/>
              </a:rPr>
              <a:t>恩</a:t>
            </a:r>
            <a:endParaRPr lang="en-US" altLang="zh-TW" sz="4400" dirty="0" smtClean="0">
              <a:solidFill>
                <a:srgbClr val="C00000"/>
              </a:solidFill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400" dirty="0" smtClean="0">
                <a:solidFill>
                  <a:srgbClr val="C00000"/>
                </a:solidFill>
                <a:latin typeface="華康采風體W3" pitchFamily="65" charset="-120"/>
                <a:ea typeface="華康采風體W3" pitchFamily="65" charset="-120"/>
              </a:rPr>
              <a:t>唱歌</a:t>
            </a:r>
            <a:r>
              <a:rPr lang="en-US" altLang="zh-TW" sz="4400" dirty="0" smtClean="0">
                <a:solidFill>
                  <a:srgbClr val="C00000"/>
                </a:solidFill>
                <a:latin typeface="華康采風體W3" pitchFamily="65" charset="-120"/>
                <a:ea typeface="華康采風體W3" pitchFamily="65" charset="-120"/>
              </a:rPr>
              <a:t>:</a:t>
            </a:r>
            <a:r>
              <a:rPr lang="zh-TW" altLang="en-US" sz="4400" dirty="0" smtClean="0">
                <a:solidFill>
                  <a:srgbClr val="C00000"/>
                </a:solidFill>
                <a:latin typeface="華康采風體W3" pitchFamily="65" charset="-120"/>
                <a:ea typeface="華康采風體W3" pitchFamily="65" charset="-120"/>
              </a:rPr>
              <a:t>玟、宜、安、誠、智、証、南</a:t>
            </a:r>
            <a:r>
              <a:rPr lang="en-US" altLang="zh-TW" sz="4400" dirty="0" smtClean="0">
                <a:solidFill>
                  <a:srgbClr val="C00000"/>
                </a:solidFill>
                <a:latin typeface="華康采風體W3" pitchFamily="65" charset="-120"/>
                <a:ea typeface="華康采風體W3" pitchFamily="65" charset="-120"/>
              </a:rPr>
              <a:t>(Rap)</a:t>
            </a:r>
            <a:r>
              <a:rPr lang="zh-TW" altLang="en-US" sz="4400" dirty="0" smtClean="0">
                <a:solidFill>
                  <a:srgbClr val="C00000"/>
                </a:solidFill>
                <a:latin typeface="華康采風體W3" pitchFamily="65" charset="-120"/>
                <a:ea typeface="華康采風體W3" pitchFamily="65" charset="-120"/>
              </a:rPr>
              <a:t>、豪</a:t>
            </a:r>
            <a:endParaRPr lang="en-US" altLang="zh-TW" sz="4400" dirty="0" smtClean="0">
              <a:solidFill>
                <a:srgbClr val="C00000"/>
              </a:solidFill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400" dirty="0" smtClean="0">
                <a:solidFill>
                  <a:srgbClr val="C00000"/>
                </a:solidFill>
                <a:latin typeface="華康采風體W3" pitchFamily="65" charset="-120"/>
                <a:ea typeface="華康采風體W3" pitchFamily="65" charset="-120"/>
              </a:rPr>
              <a:t>摘要</a:t>
            </a:r>
            <a:r>
              <a:rPr lang="en-US" altLang="zh-TW" sz="4400" dirty="0" smtClean="0">
                <a:solidFill>
                  <a:srgbClr val="C00000"/>
                </a:solidFill>
                <a:latin typeface="華康采風體W3" pitchFamily="65" charset="-120"/>
                <a:ea typeface="華康采風體W3" pitchFamily="65" charset="-120"/>
              </a:rPr>
              <a:t>:</a:t>
            </a:r>
          </a:p>
          <a:p>
            <a:pPr>
              <a:buNone/>
            </a:pPr>
            <a:r>
              <a:rPr lang="en-US" altLang="zh-TW" sz="4400" dirty="0" smtClean="0">
                <a:solidFill>
                  <a:srgbClr val="C00000"/>
                </a:solidFill>
                <a:latin typeface="華康采風體W3" pitchFamily="65" charset="-120"/>
                <a:ea typeface="華康采風體W3" pitchFamily="65" charset="-120"/>
              </a:rPr>
              <a:t>PPT:</a:t>
            </a:r>
            <a:r>
              <a:rPr lang="zh-TW" altLang="en-US" sz="4400" dirty="0" smtClean="0">
                <a:solidFill>
                  <a:srgbClr val="C00000"/>
                </a:solidFill>
                <a:latin typeface="華康采風體W3" pitchFamily="65" charset="-120"/>
                <a:ea typeface="華康采風體W3" pitchFamily="65" charset="-120"/>
              </a:rPr>
              <a:t>鑫</a:t>
            </a:r>
            <a:endParaRPr lang="en-US" altLang="zh-TW" sz="4400" dirty="0" smtClean="0">
              <a:solidFill>
                <a:srgbClr val="C00000"/>
              </a:solidFill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endParaRPr lang="zh-TW" altLang="en-US" sz="4400" dirty="0">
              <a:solidFill>
                <a:srgbClr val="C0000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 </a:t>
            </a:r>
            <a:r>
              <a:rPr lang="zh-TW" altLang="en-US" sz="4400" dirty="0" smtClean="0">
                <a:latin typeface="華康采風體W3" pitchFamily="65" charset="-120"/>
                <a:ea typeface="華康采風體W3" pitchFamily="65" charset="-120"/>
              </a:rPr>
              <a:t>曾</a:t>
            </a:r>
            <a:r>
              <a:rPr lang="zh-TW" altLang="en-US" sz="4400" dirty="0">
                <a:latin typeface="華康采風體W3" pitchFamily="65" charset="-120"/>
                <a:ea typeface="華康采風體W3" pitchFamily="65" charset="-120"/>
              </a:rPr>
              <a:t>聽過一個故事：山上有二間和尚廟，甲廟的和尚經常吵架，互相敵視，生活痛苦；乙廟的和尚，卻一團和氣，個個笑容滿面，生活快樂。</a:t>
            </a:r>
          </a:p>
          <a:p>
            <a:pPr>
              <a:buNone/>
            </a:pPr>
            <a:r>
              <a:rPr lang="zh-TW" altLang="en-US" sz="4400" dirty="0" smtClean="0">
                <a:latin typeface="華康采風體W3" pitchFamily="65" charset="-120"/>
                <a:ea typeface="華康采風體W3" pitchFamily="65" charset="-120"/>
              </a:rPr>
              <a:t>  於是</a:t>
            </a:r>
            <a:r>
              <a:rPr lang="zh-TW" altLang="en-US" sz="4400" dirty="0">
                <a:latin typeface="華康采風體W3" pitchFamily="65" charset="-120"/>
                <a:ea typeface="華康采風體W3" pitchFamily="65" charset="-120"/>
              </a:rPr>
              <a:t>，甲廟的住持便好奇的前來請教乙廟的小和尚：</a:t>
            </a:r>
            <a:r>
              <a:rPr lang="en-US" altLang="zh-TW" sz="4400" dirty="0">
                <a:latin typeface="華康采風體W3" pitchFamily="65" charset="-120"/>
                <a:ea typeface="華康采風體W3" pitchFamily="65" charset="-120"/>
              </a:rPr>
              <a:t>『</a:t>
            </a:r>
            <a:r>
              <a:rPr lang="zh-TW" altLang="en-US" sz="4400" dirty="0">
                <a:latin typeface="華康采風體W3" pitchFamily="65" charset="-120"/>
                <a:ea typeface="華康采風體W3" pitchFamily="65" charset="-120"/>
              </a:rPr>
              <a:t>你們為 </a:t>
            </a:r>
            <a:br>
              <a:rPr lang="zh-TW" altLang="en-US" sz="4400" dirty="0">
                <a:latin typeface="華康采風體W3" pitchFamily="65" charset="-120"/>
                <a:ea typeface="華康采風體W3" pitchFamily="65" charset="-120"/>
              </a:rPr>
            </a:br>
            <a:r>
              <a:rPr lang="zh-TW" altLang="en-US" sz="4400" dirty="0">
                <a:latin typeface="華康采風體W3" pitchFamily="65" charset="-120"/>
                <a:ea typeface="華康采風體W3" pitchFamily="65" charset="-120"/>
              </a:rPr>
              <a:t>什麼能讓廟裡永遠保持愉快的氣氛呢？</a:t>
            </a:r>
            <a:r>
              <a:rPr lang="en-US" altLang="zh-TW" sz="4400" dirty="0" smtClean="0">
                <a:latin typeface="華康采風體W3" pitchFamily="65" charset="-120"/>
                <a:ea typeface="華康采風體W3" pitchFamily="65" charset="-120"/>
              </a:rPr>
              <a:t>』</a:t>
            </a:r>
            <a:r>
              <a:rPr lang="zh-TW" altLang="en-US" sz="4400" dirty="0" smtClean="0">
                <a:latin typeface="華康采風體W3" pitchFamily="65" charset="-120"/>
                <a:ea typeface="華康采風體W3" pitchFamily="65" charset="-120"/>
              </a:rPr>
              <a:t>小和尚回答：</a:t>
            </a:r>
            <a:r>
              <a:rPr lang="en-US" altLang="zh-TW" sz="4400" dirty="0" smtClean="0">
                <a:latin typeface="華康采風體W3" pitchFamily="65" charset="-120"/>
                <a:ea typeface="華康采風體W3" pitchFamily="65" charset="-120"/>
              </a:rPr>
              <a:t>『</a:t>
            </a:r>
            <a:r>
              <a:rPr lang="zh-TW" altLang="en-US" sz="4400" dirty="0" smtClean="0">
                <a:latin typeface="華康采風體W3" pitchFamily="65" charset="-120"/>
                <a:ea typeface="華康采風體W3" pitchFamily="65" charset="-120"/>
              </a:rPr>
              <a:t>因為我們經常做錯事</a:t>
            </a:r>
            <a:r>
              <a:rPr lang="en-US" altLang="zh-TW" sz="4400" dirty="0" smtClean="0">
                <a:latin typeface="華康采風體W3" pitchFamily="65" charset="-120"/>
                <a:ea typeface="華康采風體W3" pitchFamily="65" charset="-120"/>
              </a:rPr>
              <a:t>』</a:t>
            </a:r>
            <a:r>
              <a:rPr lang="zh-TW" altLang="en-US" sz="4400" dirty="0" smtClean="0">
                <a:latin typeface="華康采風體W3" pitchFamily="65" charset="-120"/>
                <a:ea typeface="華康采風體W3" pitchFamily="65" charset="-120"/>
              </a:rPr>
              <a:t>。</a:t>
            </a:r>
            <a:endParaRPr lang="en-US" altLang="zh-TW" sz="4400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400" dirty="0" smtClean="0">
                <a:latin typeface="華康采風體W3" pitchFamily="65" charset="-120"/>
                <a:ea typeface="華康采風體W3" pitchFamily="65" charset="-120"/>
              </a:rPr>
              <a:t>       </a:t>
            </a:r>
            <a:r>
              <a:rPr lang="zh-TW" altLang="en-US" sz="4700" dirty="0" smtClean="0">
                <a:latin typeface="華康采風體W3" pitchFamily="65" charset="-120"/>
                <a:ea typeface="華康采風體W3" pitchFamily="65" charset="-120"/>
              </a:rPr>
              <a:t>甲</a:t>
            </a:r>
            <a:r>
              <a:rPr lang="zh-TW" altLang="en-US" sz="4700" dirty="0">
                <a:latin typeface="華康采風體W3" pitchFamily="65" charset="-120"/>
                <a:ea typeface="華康采風體W3" pitchFamily="65" charset="-120"/>
              </a:rPr>
              <a:t>廟住持正感疑惑 </a:t>
            </a:r>
            <a:br>
              <a:rPr lang="zh-TW" altLang="en-US" sz="4700" dirty="0">
                <a:latin typeface="華康采風體W3" pitchFamily="65" charset="-120"/>
                <a:ea typeface="華康采風體W3" pitchFamily="65" charset="-120"/>
              </a:rPr>
            </a:br>
            <a:r>
              <a:rPr lang="zh-TW" altLang="en-US" sz="4700" dirty="0">
                <a:latin typeface="華康采風體W3" pitchFamily="65" charset="-120"/>
                <a:ea typeface="華康采風體W3" pitchFamily="65" charset="-120"/>
              </a:rPr>
              <a:t>時，忽見一名和尚匆匆由外歸來，走進大廳時不慎滑了一跤，正在拖地的和尚立刻跑了過去，扶起他說</a:t>
            </a:r>
            <a:r>
              <a:rPr lang="zh-TW" altLang="en-US" sz="4700" dirty="0" smtClean="0">
                <a:latin typeface="華康采風體W3" pitchFamily="65" charset="-120"/>
                <a:ea typeface="華康采風體W3" pitchFamily="65" charset="-120"/>
              </a:rPr>
              <a:t>：</a:t>
            </a:r>
            <a:r>
              <a:rPr lang="en-US" altLang="zh-TW" sz="4700" dirty="0" smtClean="0">
                <a:latin typeface="華康采風體W3" pitchFamily="65" charset="-120"/>
                <a:ea typeface="華康采風體W3" pitchFamily="65" charset="-120"/>
              </a:rPr>
              <a:t>『</a:t>
            </a:r>
            <a:r>
              <a:rPr lang="zh-TW" altLang="en-US" sz="4700" dirty="0">
                <a:latin typeface="華康采風體W3" pitchFamily="65" charset="-120"/>
                <a:ea typeface="華康采風體W3" pitchFamily="65" charset="-120"/>
              </a:rPr>
              <a:t>都是我的錯，把地擦的太濕了！</a:t>
            </a:r>
            <a:r>
              <a:rPr lang="en-US" altLang="zh-TW" sz="4700" dirty="0">
                <a:latin typeface="華康采風體W3" pitchFamily="65" charset="-120"/>
                <a:ea typeface="華康采風體W3" pitchFamily="65" charset="-120"/>
              </a:rPr>
              <a:t>』</a:t>
            </a:r>
            <a:r>
              <a:rPr lang="zh-TW" altLang="en-US" sz="4700" dirty="0">
                <a:latin typeface="華康采風體W3" pitchFamily="65" charset="-120"/>
                <a:ea typeface="華康采風體W3" pitchFamily="65" charset="-120"/>
              </a:rPr>
              <a:t>站在大門口的和尚，也跟著進來懊惱的說</a:t>
            </a:r>
            <a:r>
              <a:rPr lang="zh-TW" altLang="en-US" sz="4700" dirty="0" smtClean="0">
                <a:latin typeface="華康采風體W3" pitchFamily="65" charset="-120"/>
                <a:ea typeface="華康采風體W3" pitchFamily="65" charset="-120"/>
              </a:rPr>
              <a:t>：</a:t>
            </a:r>
            <a:r>
              <a:rPr lang="en-US" altLang="zh-TW" sz="4700" dirty="0" smtClean="0">
                <a:latin typeface="華康采風體W3" pitchFamily="65" charset="-120"/>
                <a:ea typeface="華康采風體W3" pitchFamily="65" charset="-120"/>
              </a:rPr>
              <a:t>『</a:t>
            </a:r>
            <a:r>
              <a:rPr lang="zh-TW" altLang="en-US" sz="4700" dirty="0" smtClean="0">
                <a:latin typeface="華康采風體W3" pitchFamily="65" charset="-120"/>
                <a:ea typeface="華康采風體W3" pitchFamily="65" charset="-120"/>
              </a:rPr>
              <a:t>都是我的錯，沒告訴你大廳正在擦地。</a:t>
            </a:r>
            <a:r>
              <a:rPr lang="en-US" altLang="zh-TW" sz="4700" dirty="0" smtClean="0">
                <a:latin typeface="華康采風體W3" pitchFamily="65" charset="-120"/>
                <a:ea typeface="華康采風體W3" pitchFamily="65" charset="-120"/>
              </a:rPr>
              <a:t>』</a:t>
            </a:r>
            <a:endParaRPr lang="zh-TW" altLang="en-US" sz="4700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400" dirty="0" smtClean="0">
                <a:latin typeface="華康采風體W3" pitchFamily="65" charset="-120"/>
                <a:ea typeface="華康采風體W3" pitchFamily="65" charset="-120"/>
              </a:rPr>
              <a:t>  前來</a:t>
            </a:r>
            <a:r>
              <a:rPr lang="zh-TW" altLang="en-US" sz="4400" dirty="0">
                <a:latin typeface="華康采風體W3" pitchFamily="65" charset="-120"/>
                <a:ea typeface="華康采風體W3" pitchFamily="65" charset="-120"/>
              </a:rPr>
              <a:t>請教的甲廟住持看了這一幕，心領神會，他已經知道答案了。您知道了嗎？ </a:t>
            </a:r>
            <a:r>
              <a:rPr lang="zh-TW" altLang="en-US" sz="4400" dirty="0" smtClean="0">
                <a:latin typeface="華康采風體W3" pitchFamily="65" charset="-120"/>
                <a:ea typeface="華康采風體W3" pitchFamily="65" charset="-120"/>
              </a:rPr>
              <a:t>我們</a:t>
            </a:r>
            <a:r>
              <a:rPr lang="zh-TW" altLang="en-US" sz="4400" dirty="0">
                <a:latin typeface="華康采風體W3" pitchFamily="65" charset="-120"/>
                <a:ea typeface="華康采風體W3" pitchFamily="65" charset="-120"/>
              </a:rPr>
              <a:t>往往為了保護自己而推卸責任或與人爭吵，殊不知認錯未必是輸，因為認錯不但能表現出個人修養，反省自己激勵向上，甚至可以化暴戾為祥和。 </a:t>
            </a:r>
            <a:r>
              <a:rPr lang="zh-TW" altLang="en-US" sz="4400" dirty="0" smtClean="0">
                <a:latin typeface="華康采風體W3" pitchFamily="65" charset="-120"/>
                <a:ea typeface="華康采風體W3" pitchFamily="65" charset="-120"/>
              </a:rPr>
              <a:t>朋友</a:t>
            </a:r>
            <a:r>
              <a:rPr lang="zh-TW" altLang="en-US" sz="4400" dirty="0">
                <a:latin typeface="華康采風體W3" pitchFamily="65" charset="-120"/>
                <a:ea typeface="華康采風體W3" pitchFamily="65" charset="-120"/>
              </a:rPr>
              <a:t>間發生衝突，如有一方能先認錯，戰火必然馬上平息一半。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dirty="0" smtClean="0"/>
              <a:t>  </a:t>
            </a:r>
            <a:r>
              <a:rPr lang="zh-TW" altLang="en-US" sz="4800" dirty="0" smtClean="0">
                <a:latin typeface="華康采風體W3" pitchFamily="65" charset="-120"/>
                <a:ea typeface="華康采風體W3" pitchFamily="65" charset="-120"/>
              </a:rPr>
              <a:t>人</a:t>
            </a:r>
            <a:r>
              <a:rPr lang="zh-TW" altLang="en-US" sz="4800" dirty="0">
                <a:latin typeface="華康采風體W3" pitchFamily="65" charset="-120"/>
                <a:ea typeface="華康采風體W3" pitchFamily="65" charset="-120"/>
              </a:rPr>
              <a:t>的一生，總會扮演各種不同的角色：家庭中，當子女不肖時，我們應該檢討自己是否未盡教養之責；公司裡，當屬下績效不佳時，我們應該檢討自己在教導管理方法上，是否出了問題； </a:t>
            </a:r>
            <a:r>
              <a:rPr lang="zh-TW" altLang="en-US" sz="4800" dirty="0" smtClean="0">
                <a:latin typeface="華康采風體W3" pitchFamily="65" charset="-120"/>
                <a:ea typeface="華康采風體W3" pitchFamily="65" charset="-120"/>
              </a:rPr>
              <a:t>社會上</a:t>
            </a:r>
            <a:r>
              <a:rPr lang="zh-TW" altLang="en-US" sz="4800" dirty="0">
                <a:latin typeface="華康采風體W3" pitchFamily="65" charset="-120"/>
                <a:ea typeface="華康采風體W3" pitchFamily="65" charset="-120"/>
              </a:rPr>
              <a:t>，當大家責怪環境惡劣時，我們應該檢討自己是否就是那個破壞環境的人。</a:t>
            </a:r>
            <a:r>
              <a:rPr lang="zh-TW" altLang="en-US" dirty="0"/>
              <a:t> 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r>
              <a:rPr lang="zh-TW" altLang="en-US" sz="4800" dirty="0" smtClean="0">
                <a:latin typeface="華康采風體W3" pitchFamily="65" charset="-120"/>
                <a:ea typeface="華康采風體W3" pitchFamily="65" charset="-120"/>
              </a:rPr>
              <a:t>  轉換</a:t>
            </a:r>
            <a:r>
              <a:rPr lang="zh-TW" altLang="en-US" sz="4800" dirty="0">
                <a:latin typeface="華康采風體W3" pitchFamily="65" charset="-120"/>
                <a:ea typeface="華康采風體W3" pitchFamily="65" charset="-120"/>
              </a:rPr>
              <a:t>一下角色，設身處地為對方著想也反省自己，那麼，處理事情的模式將會是另外一番風貌。</a:t>
            </a:r>
          </a:p>
          <a:p>
            <a:pPr>
              <a:buNone/>
            </a:pPr>
            <a:r>
              <a:rPr lang="zh-TW" altLang="en-US" sz="4800" dirty="0" smtClean="0">
                <a:latin typeface="華康采風體W3" pitchFamily="65" charset="-120"/>
                <a:ea typeface="華康采風體W3" pitchFamily="65" charset="-120"/>
              </a:rPr>
              <a:t>  渺小</a:t>
            </a:r>
            <a:r>
              <a:rPr lang="zh-TW" altLang="en-US" sz="4800" dirty="0">
                <a:latin typeface="華康采風體W3" pitchFamily="65" charset="-120"/>
                <a:ea typeface="華康采風體W3" pitchFamily="65" charset="-120"/>
              </a:rPr>
              <a:t>的你我可能並無能力為世局扭轉乾坤，但若每個生命個體能培養勇於認錯、對自己的行為負責的態度，相信那股內心的平安與喜樂，將會不斷的擴散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                               </a:t>
            </a:r>
            <a:r>
              <a:rPr lang="zh-TW" altLang="en-US" sz="4800" dirty="0" smtClean="0">
                <a:solidFill>
                  <a:srgbClr val="C00000"/>
                </a:solidFill>
                <a:latin typeface="華康采風體W3" pitchFamily="65" charset="-120"/>
                <a:ea typeface="華康采風體W3" pitchFamily="65" charset="-120"/>
              </a:rPr>
              <a:t>退一步哲學</a:t>
            </a:r>
            <a:endParaRPr lang="en-US" altLang="zh-TW" sz="4800" dirty="0" smtClean="0">
              <a:solidFill>
                <a:srgbClr val="C00000"/>
              </a:solidFill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800" dirty="0" smtClean="0">
                <a:solidFill>
                  <a:srgbClr val="C00000"/>
                </a:solidFill>
                <a:latin typeface="華康采風體W3" pitchFamily="65" charset="-120"/>
                <a:ea typeface="華康采風體W3" pitchFamily="65" charset="-120"/>
              </a:rPr>
              <a:t> 常有機會看到兩輛車的駕駛互不相讓</a:t>
            </a:r>
            <a:r>
              <a:rPr lang="en-US" altLang="zh-TW" sz="4800" dirty="0" smtClean="0">
                <a:solidFill>
                  <a:srgbClr val="C00000"/>
                </a:solidFill>
                <a:latin typeface="華康采風體W3" pitchFamily="65" charset="-120"/>
                <a:ea typeface="華康采風體W3" pitchFamily="65" charset="-120"/>
              </a:rPr>
              <a:t>,</a:t>
            </a:r>
            <a:r>
              <a:rPr lang="zh-TW" altLang="en-US" sz="4800" dirty="0" smtClean="0">
                <a:solidFill>
                  <a:srgbClr val="C00000"/>
                </a:solidFill>
                <a:latin typeface="華康采風體W3" pitchFamily="65" charset="-120"/>
                <a:ea typeface="華康采風體W3" pitchFamily="65" charset="-120"/>
              </a:rPr>
              <a:t>為了小事爭執不休</a:t>
            </a:r>
            <a:r>
              <a:rPr lang="en-US" altLang="zh-TW" sz="4800" dirty="0" smtClean="0">
                <a:solidFill>
                  <a:srgbClr val="C00000"/>
                </a:solidFill>
                <a:latin typeface="華康采風體W3" pitchFamily="65" charset="-120"/>
                <a:ea typeface="華康采風體W3" pitchFamily="65" charset="-120"/>
              </a:rPr>
              <a:t>,</a:t>
            </a:r>
            <a:r>
              <a:rPr lang="zh-TW" altLang="en-US" sz="4800" dirty="0" smtClean="0">
                <a:solidFill>
                  <a:srgbClr val="C00000"/>
                </a:solidFill>
                <a:latin typeface="華康采風體W3" pitchFamily="65" charset="-120"/>
                <a:ea typeface="華康采風體W3" pitchFamily="65" charset="-120"/>
              </a:rPr>
              <a:t>甚至頭破血頭。</a:t>
            </a:r>
            <a:r>
              <a:rPr lang="zh-TW" altLang="en-US" sz="4800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這些怒髮衝冠的人中，或許有人連死也可以看破，棄功名富貴如敝履，但為何一口閒氣忍不下來？人的眼睛可以看盡高山、大海，甚至宇宙萬物，為何唯獨容不下一顆細砂？</a:t>
            </a:r>
            <a:endParaRPr lang="zh-TW" altLang="en-US" sz="4800" dirty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600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遇到衝突能否退一步，關乎一個人的修養。退一步若不能建立在忍讓和寬容的基礎上，就未必海闊天空。唯有真正的寬容才使容忍成就美德。鄭板橋作官時，他的弟弟蓋房子與鄰居爭地，彼此互不退讓，以致各向前修圍牆，阻斷道路。弟弟修書給鄭板橋，希望幫忙打贏官司。鄭板橋回信時做了一首詩：「千里捎書只為牆，讓他三尺又何妨，萬里長城今猶在，不見當年秦始皇。」鄰居知悉非常感動，遂各自退讓三尺，而成了六尺巷。</a:t>
            </a:r>
            <a:endParaRPr lang="zh-TW" altLang="en-US" sz="3600" dirty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809</Words>
  <Application>Microsoft Office PowerPoint</Application>
  <PresentationFormat>如螢幕大小 (4:3)</PresentationFormat>
  <Paragraphs>42</Paragraphs>
  <Slides>17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Office 佈景主題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  <vt:lpstr>投影片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認錯未必就是輸</dc:title>
  <dc:creator>user</dc:creator>
  <cp:lastModifiedBy>user</cp:lastModifiedBy>
  <cp:revision>13</cp:revision>
  <dcterms:created xsi:type="dcterms:W3CDTF">2015-10-27T04:40:39Z</dcterms:created>
  <dcterms:modified xsi:type="dcterms:W3CDTF">2015-10-28T23:33:03Z</dcterms:modified>
</cp:coreProperties>
</file>