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78" r:id="rId6"/>
    <p:sldId id="264" r:id="rId7"/>
    <p:sldId id="266" r:id="rId8"/>
    <p:sldId id="261" r:id="rId9"/>
    <p:sldId id="265" r:id="rId10"/>
    <p:sldId id="274" r:id="rId11"/>
    <p:sldId id="275" r:id="rId12"/>
    <p:sldId id="276" r:id="rId13"/>
    <p:sldId id="277" r:id="rId14"/>
    <p:sldId id="267" r:id="rId15"/>
    <p:sldId id="268" r:id="rId16"/>
    <p:sldId id="269" r:id="rId17"/>
    <p:sldId id="271" r:id="rId18"/>
    <p:sldId id="272" r:id="rId19"/>
    <p:sldId id="257" r:id="rId2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5" autoAdjust="0"/>
  </p:normalViewPr>
  <p:slideViewPr>
    <p:cSldViewPr>
      <p:cViewPr varScale="1">
        <p:scale>
          <a:sx n="66" d="100"/>
          <a:sy n="66" d="100"/>
        </p:scale>
        <p:origin x="-6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ECEEFFE-20C1-4751-A5E0-BECC39922ECC}" type="datetimeFigureOut">
              <a:rPr lang="zh-TW" altLang="en-US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ABD71EB-0C64-4E46-8494-4EED498987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808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zh-TW" smtClean="0"/>
              <a:t>                             </a:t>
            </a:r>
            <a:endParaRPr lang="zh-TW" altLang="en-US" smtClean="0"/>
          </a:p>
        </p:txBody>
      </p:sp>
      <p:sp>
        <p:nvSpPr>
          <p:cNvPr id="3379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6A4B34-B19D-4A51-8FC3-46E6F6827E4B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7482C7-B91B-4D2B-A8FF-2C3B1A37AA4C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AFF7E-49AA-4486-A3AD-5D866E8D382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DDA13-752B-4DCD-8C05-92BCA8791F24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45F433-F3B5-4856-A1DA-CE415A7F150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3C0437-E67A-40D0-8FA9-8D0487A77057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051BF-C571-4DC1-A324-EB373A1655D6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FEBB01-3DC1-4ACE-A08C-CE13DDF3B95C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C04AC8-107D-4817-8172-14E54EDB5ED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A6BC9-CF11-4B20-873C-A267CFBA4CFA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BFC46-5CD1-4F7D-B3D8-CC6D33D0BC4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4D04AF-FF4F-4C47-A859-A1CE88622E93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9D538-D1B0-4750-B7EB-55EBE57262A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D2C31D-B9FB-4B67-B5F8-CA57606EDE12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2956C5-1B4C-47AC-8E3C-E27714CC94E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443C8A-D0F2-442F-A1F6-EE3629FB9822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86241-0ACE-4D81-B4CE-45FF7733371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B743A4-7457-417B-8383-4EB81323F3DD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0B0EE-879F-4E48-A6C1-3694E275084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2561AD-F43E-4A75-8C1A-EF25FCDCD3DC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5726-EB64-430B-8155-931300DA669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0A5D1-D858-430A-A1A4-D75409B90C7A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1AC69DA-2E8B-4E22-8F7C-69AA58B7E8C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1FADD70-002C-4413-9375-49430F2F66E1}" type="datetimeFigureOut">
              <a:rPr lang="zh-TW" altLang="en-US" smtClean="0"/>
              <a:pPr>
                <a:defRPr/>
              </a:pPr>
              <a:t>2016/12/15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10FE98C-F434-48F3-AC5D-63A382C638A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571668" y="1643050"/>
            <a:ext cx="8305800" cy="1981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7200" dirty="0" smtClean="0">
                <a:solidFill>
                  <a:srgbClr val="FFFF00"/>
                </a:solidFill>
              </a:rPr>
              <a:t>成年禮旅行</a:t>
            </a:r>
            <a:r>
              <a:rPr altLang="zh-TW" sz="7200" dirty="0" smtClean="0"/>
              <a:t/>
            </a:r>
            <a:br>
              <a:rPr altLang="zh-TW" sz="7200" dirty="0" smtClean="0"/>
            </a:br>
            <a:endParaRPr lang="zh-TW" altLang="en-US" sz="7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43042" y="3214686"/>
            <a:ext cx="5976938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3900" dirty="0" smtClean="0">
                <a:latin typeface="DFPOP1-W9"/>
                <a:ea typeface="DFPOP1-W9"/>
                <a:cs typeface="DFPOP1-W9"/>
              </a:rPr>
              <a:t>遇見美麗的自己   </a:t>
            </a:r>
            <a:r>
              <a:rPr lang="zh-TW" altLang="en-US" sz="3900" dirty="0" smtClean="0">
                <a:solidFill>
                  <a:srgbClr val="7030A0"/>
                </a:solidFill>
                <a:latin typeface="DFPOP1-W9"/>
                <a:ea typeface="DFPOP1-W9"/>
                <a:cs typeface="DFPOP1-W9"/>
              </a:rPr>
              <a:t>李崇建</a:t>
            </a:r>
          </a:p>
          <a:p>
            <a:pPr>
              <a:lnSpc>
                <a:spcPct val="80000"/>
              </a:lnSpc>
            </a:pPr>
            <a:endParaRPr lang="en-US" altLang="zh-TW" sz="3900" dirty="0" smtClean="0">
              <a:latin typeface="DFPOP1-W9"/>
              <a:ea typeface="DFPOP1-W9"/>
              <a:cs typeface="DFPOP1-W9"/>
            </a:endParaRPr>
          </a:p>
          <a:p>
            <a:pPr>
              <a:lnSpc>
                <a:spcPct val="80000"/>
              </a:lnSpc>
            </a:pPr>
            <a:endParaRPr lang="zh-TW" altLang="en-US" sz="3100" dirty="0" smtClean="0">
              <a:solidFill>
                <a:srgbClr val="FF0000"/>
              </a:solidFill>
            </a:endParaRPr>
          </a:p>
        </p:txBody>
      </p:sp>
      <p:pic>
        <p:nvPicPr>
          <p:cNvPr id="14339" name="圖片 3" descr="702.png"/>
          <p:cNvPicPr>
            <a:picLocks noChangeAspect="1"/>
          </p:cNvPicPr>
          <p:nvPr/>
        </p:nvPicPr>
        <p:blipFill>
          <a:blip r:embed="rId2" cstate="print"/>
          <a:srcRect l="6146" t="7407" r="7382" b="7407"/>
          <a:stretch>
            <a:fillRect/>
          </a:stretch>
        </p:blipFill>
        <p:spPr bwMode="auto">
          <a:xfrm>
            <a:off x="1643042" y="4357694"/>
            <a:ext cx="5976938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4577" name="內容版面配置區 1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72000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zh-TW" altLang="en-US" smtClean="0"/>
              <a:t>間按下改變的開關。浪子回頭金不換，因為實在太難太難。</a:t>
            </a:r>
          </a:p>
          <a:p>
            <a:pPr>
              <a:buFont typeface="Wingdings 2" pitchFamily="18" charset="2"/>
              <a:buNone/>
            </a:pPr>
            <a:r>
              <a:rPr lang="zh-TW" altLang="en-US" smtClean="0"/>
              <a:t>我的父親抽了幾十年的煙，有一天從南部旅行回來，突然戒了煙。我問他是怎麼做到的，他不變謙遜的口氣說：「搭國光號時，全程禁止吸煙，我忍著不能抽煙，實在很難過，就要求自己不要有想抽煙的這個念頭，與其那麼痛苦，不如戒掉算了。」所以，他就這麼「輕易」把煙給戒了。聽他講得雲淡風輕，我寧願相信他是其實是想戒菸想了很久了，醞釀多時之後，一次擊發，結果命中圓心。</a:t>
            </a:r>
          </a:p>
          <a:p>
            <a:pPr>
              <a:buFont typeface="Wingdings 2" pitchFamily="18" charset="2"/>
              <a:buNone/>
            </a:pPr>
            <a:r>
              <a:rPr lang="zh-TW" altLang="en-US" smtClean="0"/>
              <a:t>國中時候唸過放牛班的我，連高中都沒有考上，後來常被問到：「是什麼原因，讓我在求學的路上經過曲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zh-TW" altLang="en-US" smtClean="0">
              <a:ln>
                <a:noFill/>
              </a:ln>
              <a:effectLst/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zh-TW" altLang="en-US" sz="2400" smtClean="0"/>
              <a:t>曲折折之後又重新踏上坦途？」我常常想了很久想不起來，禮貌上為了給對方一個交代，偶爾也會很不得已地胡謅一個理由，諸如：看了一本書、或聽了誰的一句話，恍然大悟。後來，我自己慢慢想出這一路走來的輪廓，發現能夠讓柳暗花明又一村的，其實不是什麼讓混沌初開的石破天驚，而是一步一腳印中堅定要改變的決心，走過柳暗、迎接花明。過程中有無數個「一本書」、「一句話」，也許他們毫不起眼，但對我來說，卻都是踏踏實實的轉捩點。</a:t>
            </a:r>
          </a:p>
          <a:p>
            <a:pPr>
              <a:buFont typeface="Wingdings 2" pitchFamily="18" charset="2"/>
              <a:buNone/>
            </a:pPr>
            <a:r>
              <a:rPr lang="zh-TW" altLang="en-US" sz="2400" smtClean="0"/>
              <a:t>吳俊瑩先生曾經是</a:t>
            </a:r>
            <a:r>
              <a:rPr lang="en-US" altLang="zh-TW" sz="2400" smtClean="0"/>
              <a:t>IC</a:t>
            </a:r>
            <a:r>
              <a:rPr lang="zh-TW" altLang="en-US" sz="2400" smtClean="0"/>
              <a:t>設計者，後來投入資訊圖書出版業，擔任資訊管理工作之餘，並一口氣寫出好幾本電腦暢銷書，也常被問到這個問題：「什麼是你的轉捩點？」他說：「是一步一步發現自己真正喜歡做的事，然後全心全意地投入。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zh-TW" altLang="en-US" smtClean="0">
              <a:ln>
                <a:noFill/>
              </a:ln>
              <a:effectLst/>
            </a:endParaRPr>
          </a:p>
        </p:txBody>
      </p:sp>
      <p:sp>
        <p:nvSpPr>
          <p:cNvPr id="40963" name="Rectangle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mtClean="0"/>
              <a:t>在一般人的眼光裡，他可能錯失了留在</a:t>
            </a:r>
            <a:r>
              <a:rPr lang="en-US" altLang="zh-TW" smtClean="0"/>
              <a:t>IC</a:t>
            </a:r>
            <a:r>
              <a:rPr lang="zh-TW" altLang="en-US" smtClean="0"/>
              <a:t>行業任職可以獲取的巨額股票，但他卻因為電腦書暢銷而得到數以萬計的讀者肯定，所以樂在其中。</a:t>
            </a:r>
          </a:p>
          <a:p>
            <a:pPr>
              <a:buFont typeface="Wingdings 2" pitchFamily="18" charset="2"/>
              <a:buNone/>
            </a:pPr>
            <a:r>
              <a:rPr lang="zh-TW" altLang="en-US" smtClean="0"/>
              <a:t>「也許，你暫時還沒有找到那個方向，或掌握到可以立刻改變的契機，但是你一定要在每天的生活中認真做好最充分準備。」他的話再次印證了我的座右銘之一：「機會，永遠只會留給有準備的人。」而且，唯有準備充分的人，才能一眼認出「機會」已經出現在身邊。</a:t>
            </a:r>
          </a:p>
          <a:p>
            <a:pPr>
              <a:buFont typeface="Wingdings 2" pitchFamily="18" charset="2"/>
              <a:buNone/>
            </a:pPr>
            <a:r>
              <a:rPr lang="zh-TW" altLang="en-US" smtClean="0"/>
              <a:t>基於無數努力的累積，才能把握到成功的契機，不必經歷重大挫折，其實每個想法、每個念頭，都可以讓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 bwMode="auto"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zh-TW" altLang="en-US" smtClean="0">
              <a:ln>
                <a:noFill/>
              </a:ln>
              <a:effectLst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mtClean="0"/>
              <a:t>人省悟，得到改變的啟發或力量。一時頓悟，常來自長久的醞釀。只要你願意下定決心，很努力地去做，堅持理想，用對方法，日復一日去實踐，每一天都會是生命的轉捩點。</a:t>
            </a:r>
          </a:p>
        </p:txBody>
      </p:sp>
      <p:pic>
        <p:nvPicPr>
          <p:cNvPr id="4" name="圖片 3" descr="數.jpg"/>
          <p:cNvPicPr>
            <a:picLocks noChangeAspect="1"/>
          </p:cNvPicPr>
          <p:nvPr/>
        </p:nvPicPr>
        <p:blipFill>
          <a:blip r:embed="rId2" cstate="print"/>
          <a:srcRect l="15092" t="3951" r="14351" b="5175"/>
          <a:stretch>
            <a:fillRect/>
          </a:stretch>
        </p:blipFill>
        <p:spPr>
          <a:xfrm>
            <a:off x="3071802" y="2857496"/>
            <a:ext cx="4248472" cy="378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b="1" i="1" u="sng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文章摘要</a:t>
            </a:r>
            <a:endParaRPr lang="zh-TW" altLang="en-US" sz="6000" b="1" i="1" u="sng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601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作者因為台灣朋友來，而回到巴黎， 暫停了腳踏車旅程。作者錯過了有托運的火車， 只好把腳踏車鎖在梅茲， 跟車友一起搭火車回巴黎。接待完台灣好友後， 回到梅茲的車站， </a:t>
            </a:r>
            <a:r>
              <a:rPr lang="zh-TW" altLang="en-US" dirty="0" smtClean="0"/>
              <a:t>不料</a:t>
            </a:r>
            <a:r>
              <a:rPr lang="zh-TW" altLang="en-US" dirty="0" smtClean="0"/>
              <a:t>腳踏車被偷了， 只好把鏈子留在那， 自己回到巴黎。繼續他的六百公里腳踏車旅程。作者在腳踏車旅程裡體驗了全力去做的熱忱 ，懂得寬容與溝通，願意放開心靈去傾聽周遭世界的聲音， 也能夠心平氣和得處理生活上的困難。當作者偶而在工作遇到困難時，總會回憶到那次腳踏車旅程給他的啟發，把挫折當作旅途中的關卡。作者說： 現在越成功的人以前也有過不知所措的日子。對作者來說，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6625" name="內容版面配置區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每一天都是轉捩點，我們都有可能被別人的字句所影響，可能是鼓勵、可能是讚美、也有可能是傷害。你說的話很有可能成為別人的「轉捩點」，但也有可能是別人踏入不歸路的源頭。何不多對別人說一些好話？往別人撒香水時、自己同時也會沾到一點。吳俊瑩先生的座右銘：「也許，你暫時還沒找到那個方向，或掌握到可以立刻改變的契機，但是你一定要在每天的生活中認真做好最充分的凖備。」「機會，只會留給有準備的人。」生命的轉捩點來自於無數努力的累積，想要把握到成功的契機，不必經歷重大</a:t>
            </a:r>
            <a:r>
              <a:rPr lang="zh-TW" altLang="en-US" dirty="0" smtClean="0"/>
              <a:t>的錯折</a:t>
            </a:r>
            <a:r>
              <a:rPr lang="zh-TW" altLang="en-US" dirty="0" smtClean="0"/>
              <a:t>，只要堅持理想、用對方法，並且努力的去做，成功，就離你不遠了。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b="1" i="1" u="sng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文章心得</a:t>
            </a:r>
            <a:endParaRPr lang="zh-TW" altLang="en-US" sz="6000" b="1" i="1" u="sng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7649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 smtClean="0"/>
              <a:t>作者覺得自己在旅程中成長不少，開闊自己的眼界，懂得寬容與溝通，個性更有彈性，願開放心靈去傾聽周遭世界的聲音，也能夠心平氣和的處理生活的困難。</a:t>
            </a:r>
            <a:endParaRPr lang="en-US" altLang="zh-TW" sz="3200" dirty="0" smtClean="0"/>
          </a:p>
          <a:p>
            <a:r>
              <a:rPr lang="zh-TW" altLang="en-US" sz="3200" dirty="0" smtClean="0"/>
              <a:t>只要作者遇到困難，它就會把挫折當作是當年旅途中的關卡，生命會在這裡轉角後，遇見更美麗的自己</a:t>
            </a:r>
            <a:r>
              <a:rPr lang="zh-TW" altLang="en-US" sz="2400" dirty="0" smtClean="0"/>
              <a:t>。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44500" y="133350"/>
            <a:ext cx="8229600" cy="12192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600" b="1" i="1" u="sng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戲劇表演</a:t>
            </a:r>
            <a:endParaRPr lang="zh-TW" altLang="en-US" sz="6600" b="1" i="1" u="sng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9697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 2" pitchFamily="18" charset="2"/>
              <a:buNone/>
            </a:pPr>
            <a:r>
              <a:rPr lang="zh-TW" altLang="en-US" sz="5400" dirty="0" smtClean="0"/>
              <a:t>戲劇名</a:t>
            </a:r>
            <a:r>
              <a:rPr lang="en-US" altLang="zh-TW" sz="5400" dirty="0" smtClean="0"/>
              <a:t>:</a:t>
            </a:r>
            <a:r>
              <a:rPr lang="zh-TW" altLang="en-US" sz="5400" dirty="0" smtClean="0"/>
              <a:t>梃筆的求學過程</a:t>
            </a:r>
          </a:p>
          <a:p>
            <a:pPr>
              <a:buFont typeface="Wingdings 2" pitchFamily="18" charset="2"/>
              <a:buNone/>
            </a:pPr>
            <a:r>
              <a:rPr lang="zh-TW" altLang="en-US" sz="4800" dirty="0" smtClean="0"/>
              <a:t>角色</a:t>
            </a:r>
            <a:endParaRPr lang="en-US" altLang="zh-TW" sz="4800" dirty="0" smtClean="0"/>
          </a:p>
          <a:p>
            <a:pPr>
              <a:buFont typeface="Wingdings 2" pitchFamily="18" charset="2"/>
              <a:buNone/>
            </a:pPr>
            <a:r>
              <a:rPr lang="zh-TW" altLang="en-US" sz="4800" i="1" dirty="0" smtClean="0"/>
              <a:t>梃諺</a:t>
            </a:r>
            <a:r>
              <a:rPr lang="en-US" altLang="zh-TW" sz="5600" dirty="0" smtClean="0"/>
              <a:t>:</a:t>
            </a:r>
            <a:r>
              <a:rPr lang="zh-TW" altLang="en-US" sz="5000" dirty="0" smtClean="0"/>
              <a:t>梃筆</a:t>
            </a:r>
          </a:p>
          <a:p>
            <a:pPr>
              <a:buFont typeface="Wingdings 2" pitchFamily="18" charset="2"/>
              <a:buNone/>
            </a:pPr>
            <a:r>
              <a:rPr lang="zh-TW" altLang="en-US" sz="5000" i="1" dirty="0" smtClean="0"/>
              <a:t>紹維</a:t>
            </a:r>
            <a:r>
              <a:rPr lang="en-US" altLang="zh-TW" sz="5000" dirty="0" smtClean="0"/>
              <a:t>:</a:t>
            </a:r>
            <a:r>
              <a:rPr lang="zh-TW" altLang="en-US" sz="5000" dirty="0" smtClean="0"/>
              <a:t>梃筆的教練</a:t>
            </a:r>
          </a:p>
          <a:p>
            <a:pPr>
              <a:buFont typeface="Wingdings 2" pitchFamily="18" charset="2"/>
              <a:buNone/>
            </a:pPr>
            <a:r>
              <a:rPr lang="zh-TW" altLang="en-US" sz="5000" i="1" dirty="0" smtClean="0"/>
              <a:t>岱煒</a:t>
            </a:r>
            <a:r>
              <a:rPr lang="en-US" altLang="zh-TW" sz="5000" dirty="0" smtClean="0"/>
              <a:t>:</a:t>
            </a:r>
            <a:r>
              <a:rPr lang="zh-TW" altLang="en-US" sz="5000" dirty="0" smtClean="0"/>
              <a:t>挺筆的對手</a:t>
            </a:r>
          </a:p>
          <a:p>
            <a:pPr>
              <a:buFont typeface="Wingdings 2" pitchFamily="18" charset="2"/>
              <a:buNone/>
            </a:pPr>
            <a:r>
              <a:rPr lang="zh-TW" altLang="en-US" sz="5000" i="1" dirty="0" smtClean="0"/>
              <a:t>秉彥</a:t>
            </a:r>
            <a:r>
              <a:rPr lang="en-US" altLang="zh-TW" sz="5000" dirty="0" smtClean="0"/>
              <a:t>:</a:t>
            </a:r>
            <a:r>
              <a:rPr lang="zh-TW" altLang="en-US" sz="5000" dirty="0"/>
              <a:t>裁判</a:t>
            </a:r>
            <a:endParaRPr lang="zh-TW" altLang="en-US" sz="5000" dirty="0" smtClean="0"/>
          </a:p>
        </p:txBody>
      </p:sp>
      <p:pic>
        <p:nvPicPr>
          <p:cNvPr id="29700" name="Picture 4" descr="雪人"/>
          <p:cNvPicPr>
            <a:picLocks noChangeAspect="1" noChangeArrowheads="1"/>
          </p:cNvPicPr>
          <p:nvPr/>
        </p:nvPicPr>
        <p:blipFill>
          <a:blip r:embed="rId2" cstate="print"/>
          <a:srcRect l="-3049" t="-2444" r="7305" b="-2555"/>
          <a:stretch>
            <a:fillRect/>
          </a:stretch>
        </p:blipFill>
        <p:spPr bwMode="auto">
          <a:xfrm>
            <a:off x="5364088" y="2795186"/>
            <a:ext cx="2304256" cy="337011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19200"/>
          </a:xfrm>
        </p:spPr>
        <p:txBody>
          <a:bodyPr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b="1" i="1" u="sng" spc="0" dirty="0" smtClean="0">
                <a:ln/>
                <a:solidFill>
                  <a:srgbClr val="FF0000"/>
                </a:solidFill>
                <a:effectLst/>
              </a:rPr>
              <a:t>問題討論</a:t>
            </a:r>
            <a:endParaRPr lang="zh-TW" altLang="en-US" sz="6000" b="1" i="1" u="sng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0721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★</a:t>
            </a:r>
            <a:r>
              <a:rPr lang="en-US" altLang="zh-TW" sz="3600" dirty="0" smtClean="0"/>
              <a:t>1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你有過東西</a:t>
            </a:r>
            <a:r>
              <a:rPr lang="zh-TW" altLang="en-US" sz="2800" dirty="0" smtClean="0"/>
              <a:t>遺失的經驗嗎</a:t>
            </a:r>
            <a:r>
              <a:rPr lang="en-US" altLang="zh-TW" sz="2800" dirty="0" smtClean="0"/>
              <a:t>?</a:t>
            </a:r>
            <a:r>
              <a:rPr lang="zh-TW" altLang="en-US" sz="2800" dirty="0" smtClean="0"/>
              <a:t>你</a:t>
            </a:r>
            <a:r>
              <a:rPr lang="zh-TW" altLang="en-US" sz="2800" dirty="0" smtClean="0"/>
              <a:t>當時是什麼感覺</a:t>
            </a:r>
            <a:r>
              <a:rPr lang="en-US" altLang="zh-TW" sz="2800" dirty="0" smtClean="0"/>
              <a:t>?</a:t>
            </a:r>
          </a:p>
          <a:p>
            <a:r>
              <a:rPr lang="zh-TW" altLang="en-US" dirty="0" smtClean="0"/>
              <a:t>★</a:t>
            </a:r>
            <a:r>
              <a:rPr lang="en-US" altLang="zh-TW" sz="3600" dirty="0" smtClean="0"/>
              <a:t>2.</a:t>
            </a:r>
            <a:r>
              <a:rPr lang="zh-TW" altLang="en-US" sz="2800" dirty="0" smtClean="0"/>
              <a:t>你的東西遺失時，你會用甚麼方法解決當時的情緒</a:t>
            </a:r>
            <a:r>
              <a:rPr lang="en-US" altLang="zh-TW" sz="2800" dirty="0" smtClean="0"/>
              <a:t>?</a:t>
            </a:r>
          </a:p>
          <a:p>
            <a:r>
              <a:rPr lang="zh-TW" altLang="en-US" dirty="0" smtClean="0"/>
              <a:t>★</a:t>
            </a:r>
            <a:r>
              <a:rPr lang="en-US" altLang="zh-TW" sz="2800" dirty="0" smtClean="0"/>
              <a:t>3.</a:t>
            </a:r>
            <a:r>
              <a:rPr lang="zh-TW" altLang="en-US" sz="2800" dirty="0" smtClean="0"/>
              <a:t>看完這篇故事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請問您的感想或心得</a:t>
            </a:r>
            <a:endParaRPr lang="zh-TW" altLang="en-US" dirty="0" smtClean="0"/>
          </a:p>
          <a:p>
            <a:endParaRPr lang="en-US" altLang="zh-TW" dirty="0" smtClean="0"/>
          </a:p>
        </p:txBody>
      </p:sp>
      <p:pic>
        <p:nvPicPr>
          <p:cNvPr id="5" name="圖片 4" descr="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786322"/>
            <a:ext cx="2884880" cy="1949916"/>
          </a:xfrm>
          <a:prstGeom prst="rect">
            <a:avLst/>
          </a:prstGeom>
        </p:spPr>
      </p:pic>
      <p:pic>
        <p:nvPicPr>
          <p:cNvPr id="6" name="圖片 5" descr="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0777" y="4149080"/>
            <a:ext cx="4176464" cy="2708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32769" name="內容版面配置區 1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altLang="zh-TW" smtClean="0"/>
          </a:p>
          <a:p>
            <a:endParaRPr lang="zh-TW" altLang="en-US" smtClean="0"/>
          </a:p>
        </p:txBody>
      </p:sp>
      <p:pic>
        <p:nvPicPr>
          <p:cNvPr id="4" name="圖片 3" descr="謝謝大家.jpg"/>
          <p:cNvPicPr>
            <a:picLocks noChangeAspect="1"/>
          </p:cNvPicPr>
          <p:nvPr/>
        </p:nvPicPr>
        <p:blipFill>
          <a:blip r:embed="rId3" cstate="print"/>
          <a:srcRect t="2543" r="-2066" b="14203"/>
          <a:stretch>
            <a:fillRect/>
          </a:stretch>
        </p:blipFill>
        <p:spPr>
          <a:xfrm>
            <a:off x="0" y="2636912"/>
            <a:ext cx="9144000" cy="42210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圖片 4" descr="謝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14346" y="0"/>
            <a:ext cx="9358346" cy="385762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600" u="sng" dirty="0" smtClean="0">
                <a:solidFill>
                  <a:srgbClr val="FF0000"/>
                </a:solidFill>
              </a:rPr>
              <a:t>大綱</a:t>
            </a:r>
            <a:endParaRPr lang="zh-TW" altLang="en-US" sz="6600" u="sng" dirty="0">
              <a:solidFill>
                <a:srgbClr val="FF000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7300" dirty="0" smtClean="0">
                <a:solidFill>
                  <a:srgbClr val="7030A0"/>
                </a:solidFill>
                <a:latin typeface="Adobe 楷体 Std R" pitchFamily="18" charset="-128"/>
                <a:ea typeface="Adobe 楷体 Std R" pitchFamily="18" charset="-128"/>
              </a:rPr>
              <a:t>成員介紹</a:t>
            </a:r>
            <a:endParaRPr lang="en-US" altLang="zh-TW" sz="5100" dirty="0" smtClean="0">
              <a:solidFill>
                <a:srgbClr val="7030A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48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                         </a:t>
            </a:r>
            <a:r>
              <a:rPr lang="en-US" altLang="zh-TW" sz="65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1:</a:t>
            </a: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作者介紹</a:t>
            </a:r>
            <a:endParaRPr lang="en-US" altLang="zh-TW" sz="6300" dirty="0" smtClean="0">
              <a:solidFill>
                <a:srgbClr val="FF000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                   </a:t>
            </a:r>
            <a:r>
              <a:rPr lang="en-US" altLang="zh-TW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2:</a:t>
            </a: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文章朗讀</a:t>
            </a:r>
            <a:endParaRPr lang="en-US" altLang="zh-TW" sz="6300" dirty="0" smtClean="0">
              <a:solidFill>
                <a:srgbClr val="FF000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                   </a:t>
            </a:r>
            <a:r>
              <a:rPr lang="en-US" altLang="zh-TW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3:</a:t>
            </a: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文章摘要</a:t>
            </a:r>
            <a:endParaRPr lang="en-US" altLang="zh-TW" sz="6300" dirty="0" smtClean="0">
              <a:solidFill>
                <a:srgbClr val="FF000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                   </a:t>
            </a:r>
            <a:r>
              <a:rPr lang="en-US" altLang="zh-TW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4:</a:t>
            </a: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文章心得</a:t>
            </a:r>
            <a:endParaRPr lang="en-US" altLang="zh-TW" sz="6300" dirty="0" smtClean="0">
              <a:solidFill>
                <a:srgbClr val="FF000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                   </a:t>
            </a:r>
            <a:r>
              <a:rPr lang="en-US" altLang="zh-TW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5:</a:t>
            </a: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戲劇表演</a:t>
            </a:r>
            <a:endParaRPr lang="en-US" altLang="zh-TW" sz="6300" dirty="0" smtClean="0">
              <a:solidFill>
                <a:srgbClr val="FF000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                   </a:t>
            </a:r>
            <a:r>
              <a:rPr lang="en-US" altLang="zh-TW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6:</a:t>
            </a: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問題討論</a:t>
            </a:r>
            <a:endParaRPr lang="en-US" altLang="zh-TW" sz="6300" dirty="0" smtClean="0">
              <a:solidFill>
                <a:srgbClr val="FF000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6300" dirty="0" smtClean="0">
                <a:solidFill>
                  <a:srgbClr val="FF0000"/>
                </a:solidFill>
                <a:latin typeface="Adobe 楷体 Std R" pitchFamily="18" charset="-128"/>
                <a:ea typeface="Adobe 楷体 Std R" pitchFamily="18" charset="-128"/>
              </a:rPr>
              <a:t>                 </a:t>
            </a:r>
            <a:endParaRPr lang="en-US" altLang="zh-TW" sz="6300" dirty="0" smtClean="0">
              <a:solidFill>
                <a:srgbClr val="FF000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zh-TW" altLang="en-US" dirty="0"/>
          </a:p>
        </p:txBody>
      </p:sp>
      <p:pic>
        <p:nvPicPr>
          <p:cNvPr id="4" name="圖片 3" descr="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714356"/>
            <a:ext cx="3436754" cy="30003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20687" y="115887"/>
            <a:ext cx="8229601" cy="121920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600" i="1" u="sng" dirty="0" smtClean="0">
                <a:solidFill>
                  <a:srgbClr val="FF0000"/>
                </a:solidFill>
              </a:rPr>
              <a:t>成員介紹</a:t>
            </a:r>
            <a:endParaRPr lang="zh-TW" altLang="en-US" sz="6600" i="1" u="sng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400" b="1" dirty="0" err="1" smtClean="0">
                <a:latin typeface="+mj-ea"/>
              </a:rPr>
              <a:t>PPT</a:t>
            </a:r>
            <a:r>
              <a:rPr lang="en-US" altLang="zh-TW" sz="2400" b="1" dirty="0" smtClean="0">
                <a:latin typeface="+mj-ea"/>
              </a:rPr>
              <a:t>:</a:t>
            </a:r>
            <a:r>
              <a:rPr lang="zh-TW" altLang="en-US" sz="2400" b="1" dirty="0" smtClean="0">
                <a:solidFill>
                  <a:srgbClr val="0070C0"/>
                </a:solidFill>
                <a:latin typeface="+mj-ea"/>
              </a:rPr>
              <a:t>宇脩</a:t>
            </a:r>
            <a:endParaRPr lang="en-US" altLang="zh-TW" sz="2400" b="1" dirty="0" smtClean="0">
              <a:solidFill>
                <a:srgbClr val="0070C0"/>
              </a:solidFill>
              <a:latin typeface="+mj-e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400" b="1" dirty="0" smtClean="0">
                <a:latin typeface="+mj-ea"/>
              </a:rPr>
              <a:t>作者介紹</a:t>
            </a:r>
            <a:r>
              <a:rPr lang="en-US" altLang="zh-TW" sz="2400" b="1" dirty="0" smtClean="0">
                <a:latin typeface="+mj-ea"/>
              </a:rPr>
              <a:t>:</a:t>
            </a:r>
            <a:r>
              <a:rPr lang="zh-TW" altLang="en-US" sz="2400" b="1" dirty="0" smtClean="0">
                <a:solidFill>
                  <a:srgbClr val="0070C0"/>
                </a:solidFill>
                <a:latin typeface="+mj-ea"/>
              </a:rPr>
              <a:t>韶妤</a:t>
            </a:r>
            <a:r>
              <a:rPr lang="en-US" altLang="zh-TW" sz="2400" b="1" dirty="0" smtClean="0">
                <a:latin typeface="+mj-ea"/>
              </a:rPr>
              <a:t> </a:t>
            </a:r>
            <a:endParaRPr lang="en-US" altLang="zh-TW" sz="2400" dirty="0" smtClean="0">
              <a:latin typeface="+mj-e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b="1" dirty="0" smtClean="0">
                <a:latin typeface="+mj-ea"/>
              </a:rPr>
              <a:t>文章朗讀</a:t>
            </a:r>
            <a:r>
              <a:rPr lang="en-US" altLang="zh-TW" b="1" dirty="0" smtClean="0">
                <a:latin typeface="+mj-ea"/>
              </a:rPr>
              <a:t>:</a:t>
            </a:r>
            <a:r>
              <a:rPr lang="zh-TW" altLang="en-US" b="1" dirty="0" smtClean="0">
                <a:solidFill>
                  <a:srgbClr val="0070C0"/>
                </a:solidFill>
                <a:latin typeface="+mj-ea"/>
              </a:rPr>
              <a:t>裕堃、義程、凱翔</a:t>
            </a:r>
            <a:r>
              <a:rPr lang="en-US" altLang="zh-TW" b="1" dirty="0" smtClean="0">
                <a:latin typeface="+mj-ea"/>
              </a:rPr>
              <a:t> </a:t>
            </a:r>
            <a:endParaRPr lang="en-US" altLang="zh-TW" sz="2400" dirty="0" smtClean="0">
              <a:latin typeface="+mj-e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400" b="1" dirty="0" smtClean="0">
                <a:latin typeface="+mj-ea"/>
              </a:rPr>
              <a:t>文章摘要</a:t>
            </a:r>
            <a:r>
              <a:rPr lang="en-US" altLang="zh-TW" sz="2400" b="1" dirty="0" smtClean="0">
                <a:latin typeface="+mj-ea"/>
              </a:rPr>
              <a:t>:</a:t>
            </a:r>
            <a:r>
              <a:rPr lang="zh-TW" altLang="en-US" sz="2400" b="1" dirty="0" smtClean="0">
                <a:solidFill>
                  <a:srgbClr val="0070C0"/>
                </a:solidFill>
                <a:latin typeface="+mj-ea"/>
              </a:rPr>
              <a:t>妍萱、于珍</a:t>
            </a:r>
            <a:r>
              <a:rPr lang="en-US" altLang="zh-TW" sz="2400" b="1" dirty="0" smtClean="0">
                <a:solidFill>
                  <a:srgbClr val="FFC000"/>
                </a:solidFill>
                <a:latin typeface="+mj-ea"/>
              </a:rPr>
              <a:t> </a:t>
            </a:r>
            <a:endParaRPr lang="en-US" altLang="zh-TW" sz="2400" dirty="0" smtClean="0">
              <a:solidFill>
                <a:srgbClr val="FFC000"/>
              </a:solidFill>
              <a:latin typeface="+mj-e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400" b="1" dirty="0" smtClean="0">
                <a:latin typeface="+mj-ea"/>
              </a:rPr>
              <a:t>文章心得</a:t>
            </a:r>
            <a:r>
              <a:rPr lang="en-US" altLang="zh-TW" sz="2400" b="1" dirty="0" smtClean="0">
                <a:latin typeface="+mj-ea"/>
              </a:rPr>
              <a:t>:</a:t>
            </a:r>
            <a:r>
              <a:rPr lang="zh-TW" altLang="en-US" sz="2400" b="1" dirty="0" smtClean="0">
                <a:solidFill>
                  <a:srgbClr val="0070C0"/>
                </a:solidFill>
                <a:latin typeface="+mj-ea"/>
              </a:rPr>
              <a:t>靖雲、喬虹</a:t>
            </a:r>
            <a:endParaRPr lang="en-US" altLang="zh-TW" sz="2400" b="1" dirty="0" smtClean="0">
              <a:solidFill>
                <a:srgbClr val="0070C0"/>
              </a:solidFill>
              <a:latin typeface="+mj-e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400" b="1" dirty="0" smtClean="0">
                <a:latin typeface="+mj-ea"/>
              </a:rPr>
              <a:t>戲劇表演</a:t>
            </a:r>
            <a:r>
              <a:rPr lang="en-US" altLang="zh-TW" sz="2400" b="1" dirty="0" smtClean="0">
                <a:latin typeface="+mj-ea"/>
              </a:rPr>
              <a:t>:</a:t>
            </a:r>
            <a:r>
              <a:rPr lang="zh-TW" altLang="en-US" sz="2400" b="1" dirty="0" smtClean="0">
                <a:solidFill>
                  <a:srgbClr val="0070C0"/>
                </a:solidFill>
                <a:latin typeface="+mj-ea"/>
              </a:rPr>
              <a:t>秉彥、梃諺、岱煒、紹維</a:t>
            </a:r>
            <a:r>
              <a:rPr lang="en-US" altLang="zh-TW" sz="2400" b="1" dirty="0" smtClean="0">
                <a:latin typeface="+mj-ea"/>
              </a:rPr>
              <a:t> </a:t>
            </a:r>
            <a:endParaRPr lang="en-US" altLang="zh-TW" sz="2400" dirty="0" smtClean="0">
              <a:latin typeface="+mj-e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400" b="1" dirty="0" smtClean="0">
                <a:latin typeface="+mj-ea"/>
              </a:rPr>
              <a:t>問題討論</a:t>
            </a:r>
            <a:r>
              <a:rPr lang="en-US" altLang="zh-TW" sz="2400" b="1" dirty="0" smtClean="0">
                <a:latin typeface="+mj-ea"/>
              </a:rPr>
              <a:t>:</a:t>
            </a:r>
            <a:r>
              <a:rPr lang="zh-TW" altLang="en-US" sz="2400" b="1" dirty="0" smtClean="0">
                <a:solidFill>
                  <a:srgbClr val="0070C0"/>
                </a:solidFill>
                <a:latin typeface="+mj-ea"/>
              </a:rPr>
              <a:t>宗明、松侑</a:t>
            </a:r>
            <a:endParaRPr lang="en-US" altLang="zh-TW" sz="2400" b="1" dirty="0" smtClean="0">
              <a:solidFill>
                <a:srgbClr val="0070C0"/>
              </a:solidFill>
              <a:latin typeface="+mj-e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altLang="zh-TW" sz="2400" b="1" dirty="0" smtClean="0">
              <a:solidFill>
                <a:srgbClr val="FFC000"/>
              </a:solidFill>
              <a:latin typeface="+mj-e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400" dirty="0" smtClean="0">
                <a:latin typeface="+mj-ea"/>
              </a:rPr>
              <a:t> </a:t>
            </a:r>
            <a:endParaRPr lang="zh-TW" altLang="en-US" sz="2400" dirty="0">
              <a:latin typeface="+mj-ea"/>
            </a:endParaRPr>
          </a:p>
        </p:txBody>
      </p:sp>
      <p:pic>
        <p:nvPicPr>
          <p:cNvPr id="16388" name="Picture 4" descr="貓咪"/>
          <p:cNvPicPr>
            <a:picLocks noChangeAspect="1" noChangeArrowheads="1"/>
          </p:cNvPicPr>
          <p:nvPr/>
        </p:nvPicPr>
        <p:blipFill>
          <a:blip r:embed="rId2" cstate="print"/>
          <a:srcRect l="12869" t="12611" r="20239" b="9277"/>
          <a:stretch>
            <a:fillRect/>
          </a:stretch>
        </p:blipFill>
        <p:spPr bwMode="auto">
          <a:xfrm>
            <a:off x="3643306" y="4214818"/>
            <a:ext cx="2357454" cy="264318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7200" i="1" u="sng" dirty="0" smtClean="0">
                <a:solidFill>
                  <a:srgbClr val="FF0000"/>
                </a:solidFill>
              </a:rPr>
              <a:t>作者介紹</a:t>
            </a:r>
            <a:endParaRPr lang="zh-TW" altLang="en-US" sz="7200" i="1" u="sng" dirty="0">
              <a:solidFill>
                <a:srgbClr val="FF000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72000"/>
          </a:xfrm>
        </p:spPr>
        <p:txBody>
          <a:bodyPr>
            <a:normAutofit fontScale="25000" lnSpcReduction="20000"/>
          </a:bodyPr>
          <a:lstStyle/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None/>
              <a:defRPr/>
            </a:pPr>
            <a:r>
              <a:rPr lang="zh-TW" altLang="en-US" sz="11200" b="1" dirty="0" smtClean="0"/>
              <a:t>經歷</a:t>
            </a:r>
            <a:r>
              <a:rPr lang="en-US" altLang="zh-TW" sz="11200" b="1" dirty="0" smtClean="0"/>
              <a:t>:</a:t>
            </a:r>
            <a:r>
              <a:rPr lang="zh-TW" altLang="en-US" sz="11200" b="1" dirty="0" smtClean="0"/>
              <a:t>                                                                                                                                             </a:t>
            </a:r>
            <a:r>
              <a:rPr lang="zh-TW" altLang="en-US" sz="11200" b="1" dirty="0" smtClean="0">
                <a:solidFill>
                  <a:schemeClr val="accent6">
                    <a:lumMod val="50000"/>
                  </a:schemeClr>
                </a:solidFill>
              </a:rPr>
              <a:t>李崇建</a:t>
            </a:r>
            <a:r>
              <a:rPr lang="zh-TW" altLang="en-US" sz="11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zh-TW" altLang="en-US" sz="112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US" altLang="zh-TW" sz="11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005840" lvl="2">
              <a:buClr>
                <a:schemeClr val="accent2">
                  <a:shade val="50000"/>
                </a:schemeClr>
              </a:buClr>
              <a:buNone/>
              <a:defRPr/>
            </a:pPr>
            <a:r>
              <a:rPr lang="en-US" altLang="zh-TW" sz="11200" dirty="0" smtClean="0"/>
              <a:t>30</a:t>
            </a:r>
            <a:r>
              <a:rPr lang="zh-TW" altLang="en-US" sz="11200" dirty="0" smtClean="0"/>
              <a:t>歲以前曾從事貨櫃搬運、酒店服務生、記者等工作。 </a:t>
            </a:r>
            <a:br>
              <a:rPr lang="zh-TW" altLang="en-US" sz="11200" dirty="0" smtClean="0"/>
            </a:br>
            <a:r>
              <a:rPr lang="en-US" altLang="zh-TW" sz="11200" dirty="0" smtClean="0"/>
              <a:t>30</a:t>
            </a:r>
            <a:r>
              <a:rPr lang="zh-TW" altLang="en-US" sz="11200" dirty="0" smtClean="0"/>
              <a:t>歲以後，曾任教體制外「全人中學」七年、台北自主學習課程發展核心教師、道禾中小學指導委員、香港自然學校顧問。現擔任台灣青少年教育協進會理事長，台中市曉明女中、惠文高中特約作家，並於台中市、新竹市、台南市結合親職教育創立「千樹成林」、「快雪時晴」創意作文班。 </a:t>
            </a:r>
            <a:br>
              <a:rPr lang="zh-TW" altLang="en-US" sz="11200" dirty="0" smtClean="0"/>
            </a:br>
            <a:endParaRPr lang="zh-TW" altLang="en-US" sz="11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經常受邀於各中小學、大學演講、國教院與教育部講座，曾赴香港中文大學、教育大學、兆基書院演講，</a:t>
            </a:r>
            <a:r>
              <a:rPr lang="en-US" altLang="zh-TW" sz="2800" dirty="0" smtClean="0"/>
              <a:t>2010</a:t>
            </a:r>
            <a:r>
              <a:rPr lang="zh-TW" altLang="en-US" sz="2800" dirty="0" smtClean="0"/>
              <a:t>年赴港發表</a:t>
            </a:r>
            <a:r>
              <a:rPr lang="en-US" altLang="zh-TW" sz="2800" dirty="0" err="1" smtClean="0"/>
              <a:t>satir</a:t>
            </a:r>
            <a:r>
              <a:rPr lang="zh-TW" altLang="en-US" sz="2800" dirty="0" smtClean="0"/>
              <a:t>模式教育心理論文，並受邀赴大陸講座。 </a:t>
            </a:r>
            <a:br>
              <a:rPr lang="zh-TW" altLang="en-US" sz="2800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600" i="1" u="sng" dirty="0" smtClean="0">
                <a:solidFill>
                  <a:srgbClr val="FF0000"/>
                </a:solidFill>
              </a:rPr>
              <a:t>文章朗讀</a:t>
            </a:r>
            <a:endParaRPr lang="zh-TW" altLang="en-US" sz="6600" i="1" u="sng" dirty="0">
              <a:solidFill>
                <a:srgbClr val="FF0000"/>
              </a:solidFill>
            </a:endParaRPr>
          </a:p>
        </p:txBody>
      </p:sp>
      <p:sp>
        <p:nvSpPr>
          <p:cNvPr id="20481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b="1" smtClean="0"/>
              <a:t>遇見美麗的自己</a:t>
            </a:r>
            <a:r>
              <a:rPr lang="zh-TW" altLang="en-US" sz="2800" smtClean="0"/>
              <a:t> </a:t>
            </a:r>
            <a:br>
              <a:rPr lang="zh-TW" altLang="en-US" sz="2800" smtClean="0"/>
            </a:br>
            <a:r>
              <a:rPr lang="zh-TW" altLang="en-US" sz="2800" smtClean="0"/>
              <a:t>      我原本要從史特拉茲堡騎上六百公里，回到巴黎，但第三天，有台灣朋友來，我得先回去接待，並且是跟戰友</a:t>
            </a:r>
            <a:r>
              <a:rPr lang="en-US" altLang="zh-TW" sz="2800" smtClean="0"/>
              <a:t>—</a:t>
            </a:r>
            <a:r>
              <a:rPr lang="zh-TW" altLang="en-US" sz="2800" smtClean="0"/>
              <a:t>腳踏車一起回去。</a:t>
            </a:r>
            <a:br>
              <a:rPr lang="zh-TW" altLang="en-US" sz="2800" smtClean="0"/>
            </a:br>
            <a:r>
              <a:rPr lang="zh-TW" altLang="en-US" sz="2800" smtClean="0"/>
              <a:t>      法國火車有隨車託運的快車，但不是每班都是，因為旅館七點開大門，我無法提早出門搭上六點班次，只能先坐八點車次，先到巴黎北方距離兩百公里的梅茲。到了梅茲，再度錯過隨車託運的火車，只好將腳踏車鎖在站前的鐵柱下，先回到巴黎。 </a:t>
            </a:r>
            <a:r>
              <a:rPr lang="zh-TW" altLang="en-US" sz="1400" smtClean="0"/>
              <a:t/>
            </a:r>
            <a:br>
              <a:rPr lang="zh-TW" altLang="en-US" sz="1400" smtClean="0"/>
            </a:br>
            <a:r>
              <a:rPr lang="zh-TW" altLang="en-US" sz="1400" smtClean="0"/>
              <a:t>     </a:t>
            </a:r>
            <a:br>
              <a:rPr lang="zh-TW" altLang="en-US" sz="1400" smtClean="0"/>
            </a:br>
            <a:r>
              <a:rPr lang="zh-TW" altLang="en-US" sz="1400" smtClean="0"/>
              <a:t>     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1505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400" smtClean="0"/>
              <a:t>接待好友人，我又回到梅茲，要將車騎回巴黎。出了車站，腳踏車被偷了，即使我用鏈子前後輪鎖在柱上，它還是不見了。我站在那，起先憤怒，但不久釋懷了，捏著發熱的鎖匙轉身離開，讓鏈條將沒有出口的過往鎖著在某根柱子下，並且想像，那台腳踏車又承載新主人去浪遊了。 </a:t>
            </a:r>
            <a:br>
              <a:rPr lang="zh-TW" altLang="en-US" sz="2400" smtClean="0"/>
            </a:br>
            <a:r>
              <a:rPr lang="zh-TW" altLang="en-US" sz="2400" smtClean="0"/>
              <a:t>      這次旅行，我騎了一禮拜。我知道，路上不能預期什麼事，但沮喪就不能盡興，</a:t>
            </a:r>
            <a:r>
              <a:rPr lang="zh-TW" altLang="en-US" sz="2400" b="1" smtClean="0"/>
              <a:t>我抱著隨時有被打敗的可能，放低期待，全力去做，這樣就對了。</a:t>
            </a:r>
            <a:r>
              <a:rPr lang="zh-TW" altLang="en-US" sz="2400" smtClean="0"/>
              <a:t>在風雨的路途上，我發現，或許是速度離心力的關係，那個困鎖在熟悉環境，而尋不到出口、黯淡的我不在了，剩下的是現實的自己，要不斷和前方對抗。因為這樣，內心湧出很大熱忱，也被自己不斷感動，那是人最動人的感情，這才是人。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/>
              <a:t>現在我回到台灣跟父母住，在家裡工作，從基層跑業務幹起，每天像在打仗一樣忙得不可開交。我之前跟父母的關係很疏離，沉默得跟地雷沒兩樣，說太多就可能吵爆了。現在我懂得寬容與溝通，個性更有彈性，願開放心靈去傾聽周遭世界的聲音，也能夠心平氣和處理生活的困難。張瑤華說：「妳長大了，感覺到有股女性溫柔，對很多事情懂得包容。」我不知道怎麼做到的，但做到了，這可能跟我在國外的旅行和生活有關。 </a:t>
            </a:r>
            <a:br>
              <a:rPr lang="zh-TW" altLang="en-US" dirty="0" smtClean="0"/>
            </a:br>
            <a:r>
              <a:rPr lang="zh-TW" altLang="en-US" dirty="0" smtClean="0"/>
              <a:t>      每當開小喜美在街上遇到塞車，或工作上遇到困難，總會回憶那次旅途中的美麗路徑，是反射著刺眼陽光的小路，或一段充滿驚奇的小階梯。我把那些挫折當作旅途中的關卡，生命會在這個轉角之後，遇見更美麗的自己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3553" name="內容版面配置區 1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271864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zh-TW" altLang="en-US" dirty="0" smtClean="0"/>
              <a:t>每天都是轉捩點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sz="2400" dirty="0" smtClean="0"/>
              <a:t>        在怎麼平凡的人，都有一顆獨特的心。再怎麼困頓的的生活，都有光彩的一天。不要羨慕那些已經飛黃騰達的名流；因為他們也曾經有過茫然不知所措</a:t>
            </a:r>
            <a:r>
              <a:rPr lang="zh-TW" altLang="en-US" sz="2400" dirty="0" smtClean="0"/>
              <a:t>的</a:t>
            </a:r>
            <a:r>
              <a:rPr lang="zh-TW" altLang="en-US" dirty="0" smtClean="0"/>
              <a:t>日子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在啟動生命改變的機制之前，每個人都有默默耕耘的時候。只要你決心告別灰黯的歲月，嶄新的人生就一開始一步一步迎向你。改變，有可能是瞬間，但更多</a:t>
            </a:r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的可能是存在於認真生活的每一天。</a:t>
            </a:r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能夠在一夕之間大徹大悟的人，一定擁有頂尖的聰明，要不然就是在日積月累中儲存了豐沛的能量，讓他瞬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340</TotalTime>
  <Words>1602</Words>
  <Application>Microsoft Office PowerPoint</Application>
  <PresentationFormat>如螢幕大小 (4:3)</PresentationFormat>
  <Paragraphs>62</Paragraphs>
  <Slides>19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流線</vt:lpstr>
      <vt:lpstr>成年禮旅行 </vt:lpstr>
      <vt:lpstr>大綱</vt:lpstr>
      <vt:lpstr>成員介紹</vt:lpstr>
      <vt:lpstr>作者介紹</vt:lpstr>
      <vt:lpstr>PowerPoint 簡報</vt:lpstr>
      <vt:lpstr>文章朗讀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文章摘要</vt:lpstr>
      <vt:lpstr>PowerPoint 簡報</vt:lpstr>
      <vt:lpstr>文章心得</vt:lpstr>
      <vt:lpstr>戲劇表演</vt:lpstr>
      <vt:lpstr>問題討論</vt:lpstr>
      <vt:lpstr>PowerPoint 簡報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７０２ 成年你旅行</dc:title>
  <dc:creator>Win7User</dc:creator>
  <cp:lastModifiedBy>USER</cp:lastModifiedBy>
  <cp:revision>32</cp:revision>
  <dcterms:created xsi:type="dcterms:W3CDTF">2016-11-17T02:07:37Z</dcterms:created>
  <dcterms:modified xsi:type="dcterms:W3CDTF">2016-12-15T00:32:19Z</dcterms:modified>
</cp:coreProperties>
</file>