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5" r:id="rId3"/>
    <p:sldId id="258" r:id="rId4"/>
    <p:sldId id="259" r:id="rId5"/>
    <p:sldId id="269" r:id="rId6"/>
    <p:sldId id="260" r:id="rId7"/>
    <p:sldId id="270" r:id="rId8"/>
    <p:sldId id="268" r:id="rId9"/>
    <p:sldId id="261" r:id="rId10"/>
    <p:sldId id="271" r:id="rId11"/>
    <p:sldId id="262" r:id="rId12"/>
    <p:sldId id="272" r:id="rId13"/>
    <p:sldId id="267" r:id="rId14"/>
    <p:sldId id="263" r:id="rId15"/>
    <p:sldId id="264" r:id="rId16"/>
    <p:sldId id="266" r:id="rId17"/>
  </p:sldIdLst>
  <p:sldSz cx="10080625" cy="7559675"/>
  <p:notesSz cx="7559675" cy="10691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君儀" initials="君儀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250" autoAdjust="0"/>
    <p:restoredTop sz="94660"/>
  </p:normalViewPr>
  <p:slideViewPr>
    <p:cSldViewPr snapToGrid="0">
      <p:cViewPr varScale="1">
        <p:scale>
          <a:sx n="39" d="100"/>
          <a:sy n="39" d="100"/>
        </p:scale>
        <p:origin x="-834" y="-10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8B9D035-E9D8-4123-B0B0-854C41E6AD3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en-US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060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 altLang="zh-TW"/>
          </a:p>
        </p:txBody>
      </p:sp>
      <p:sp>
        <p:nvSpPr>
          <p:cNvPr id="4" name="頁首版面配置區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fld id="{D415A213-4BEF-4A3D-A511-A5A053DDFC43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494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altLang="zh-TW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25B353F-A5CD-4DEC-8ED7-36F63301BD00}" type="slidenum">
              <a:rPr/>
              <a:pPr lvl="0"/>
              <a:t>1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04037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4038D6-9DDB-4A7E-A496-CF085ED69F7D}" type="slidenum">
              <a:rPr/>
              <a:pPr lvl="0"/>
              <a:t>3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06765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E9700D-C468-431A-B14E-B1C39469733F}" type="slidenum">
              <a:rPr/>
              <a:pPr lvl="0"/>
              <a:t>4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958431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1365798-CDBA-4560-91C4-F9FDA6AAC317}" type="slidenum">
              <a:rPr/>
              <a:pPr lvl="0"/>
              <a:t>6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35353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A5FED20-45F6-44A3-9C61-7BF26C947525}" type="slidenum">
              <a:rPr/>
              <a:pPr lvl="0"/>
              <a:t>9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5234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71F44E-0559-46DD-9C01-904413F2DFB9}" type="slidenum">
              <a:rPr/>
              <a:pPr lvl="0"/>
              <a:t>11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232667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9780AC2-20C2-4CFB-AB1A-1D45E1E2109A}" type="slidenum">
              <a:rPr/>
              <a:pPr lvl="0"/>
              <a:t>14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76731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406F62D-35F4-43CD-96FD-F952DA8E8FA8}" type="slidenum">
              <a:rPr/>
              <a:pPr lvl="0"/>
              <a:t>15</a:t>
            </a:fld>
            <a:endParaRPr lang="en-US" dirty="0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48024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884261-8AA0-4283-B684-F7AF7A5F1664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962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0EE3E0-D19E-47BC-A541-6D82A8E24A93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522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D2A3F0-1632-44E4-A07F-5F509A5B4A86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516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9B0D15-843A-4A6E-9A2F-83B04F099EC0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152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9F7C40-F80E-4434-B629-898CD6F2EC40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732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7292AB-EFCB-483B-8824-2B389AC5C342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471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95F47F-F316-42B8-B89C-C0A0E4912FB7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638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B19236-01AF-4788-85E1-018003884BB8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298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2896D1-72E1-4926-BE9B-6614725037F9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847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B14F58-886F-4165-9EA0-0C34EF0DA933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428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CA9B0C-E10A-4049-8E9B-AA75FF658789}" type="slidenum">
              <a:rPr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366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altLang="zh-TW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Microsoft YaHei" pitchFamily="2"/>
                <a:cs typeface="Tahoma" pitchFamily="2"/>
              </a:defRPr>
            </a:lvl1pPr>
          </a:lstStyle>
          <a:p>
            <a:pPr lvl="0"/>
            <a:fld id="{ED6D5353-5123-4F1D-9118-EA308E4A054B}" type="slidenum">
              <a:rPr/>
              <a:pPr lvl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n-US" altLang="zh-TW" sz="4400" b="0" i="0" u="none" strike="noStrike" kern="1200">
          <a:ln>
            <a:noFill/>
          </a:ln>
          <a:latin typeface="Arial" pitchFamily="18"/>
          <a:ea typeface="Microsoft YaHei" pitchFamily="2"/>
          <a:cs typeface="Ari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en-US" altLang="zh-TW" sz="3200" b="0" i="0" u="none" strike="noStrike" kern="1200">
          <a:ln>
            <a:noFill/>
          </a:ln>
          <a:latin typeface="Arial" pitchFamily="18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hyperlink" Target="file:///C:\Users\&#21531;&#20736;\Videos\&#24433;&#29255;&#27427;&#36062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0080625" cy="7559674"/>
          </a:xfrm>
        </p:spPr>
      </p:pic>
      <p:sp>
        <p:nvSpPr>
          <p:cNvPr id="8" name="文字方塊 7"/>
          <p:cNvSpPr txBox="1"/>
          <p:nvPr/>
        </p:nvSpPr>
        <p:spPr>
          <a:xfrm rot="21250902">
            <a:off x="3849656" y="1307083"/>
            <a:ext cx="2832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 smtClean="0">
                <a:solidFill>
                  <a:schemeClr val="bg1"/>
                </a:solidFill>
              </a:rPr>
              <a:t>701</a:t>
            </a:r>
            <a:endParaRPr lang="zh-TW" altLang="en-US" sz="8800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 rot="21199926">
            <a:off x="1621248" y="3075181"/>
            <a:ext cx="728917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300" dirty="0" smtClean="0">
                <a:solidFill>
                  <a:schemeClr val="bg1"/>
                </a:solidFill>
              </a:rPr>
              <a:t>如果世界是</a:t>
            </a:r>
            <a:r>
              <a:rPr lang="en-US" altLang="zh-TW" sz="6300" dirty="0" smtClean="0">
                <a:solidFill>
                  <a:schemeClr val="bg1"/>
                </a:solidFill>
              </a:rPr>
              <a:t>100</a:t>
            </a:r>
            <a:r>
              <a:rPr lang="zh-TW" altLang="en-US" sz="6300" dirty="0">
                <a:solidFill>
                  <a:schemeClr val="bg1"/>
                </a:solidFill>
              </a:rPr>
              <a:t>人</a:t>
            </a:r>
            <a:r>
              <a:rPr lang="zh-TW" altLang="en-US" sz="6300" dirty="0" smtClean="0">
                <a:solidFill>
                  <a:schemeClr val="bg1"/>
                </a:solidFill>
              </a:rPr>
              <a:t>村</a:t>
            </a:r>
            <a:endParaRPr lang="en-US" altLang="zh-TW" sz="63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6269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-1" y="21826"/>
            <a:ext cx="10080625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800" dirty="0"/>
              <a:t>自在的跳舞吧！用心的活下去吧！就算受傷，也當作沒有受過傷似的去愛吧！請你去愛這個有你和有其他人的村子吧</a:t>
            </a:r>
            <a:endParaRPr lang="en-US" altLang="zh-TW" sz="5800" dirty="0"/>
          </a:p>
          <a:p>
            <a:r>
              <a:rPr lang="zh-TW" altLang="en-US" sz="5800" dirty="0"/>
              <a:t>！如果我們之中有更多的人懂得愛這個村子，相信一定可以拯救這個村子，使這個村子不因暴行而有所分裂。</a:t>
            </a:r>
            <a:endParaRPr lang="en-US" altLang="zh-TW" sz="5800" dirty="0"/>
          </a:p>
        </p:txBody>
      </p:sp>
    </p:spTree>
    <p:extLst>
      <p:ext uri="{BB962C8B-B14F-4D97-AF65-F5344CB8AC3E}">
        <p14:creationId xmlns:p14="http://schemas.microsoft.com/office/powerpoint/2010/main" xmlns="" val="172131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0080625" cy="75596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55208" y="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TW" altLang="en-US" sz="6600" dirty="0" smtClean="0">
                <a:solidFill>
                  <a:schemeClr val="accent1">
                    <a:lumMod val="75000"/>
                  </a:schemeClr>
                </a:solidFill>
              </a:rPr>
              <a:t>心得感</a:t>
            </a:r>
            <a:r>
              <a:rPr lang="zh-TW" altLang="en-US" sz="6600" dirty="0">
                <a:solidFill>
                  <a:schemeClr val="accent1">
                    <a:lumMod val="75000"/>
                  </a:schemeClr>
                </a:solidFill>
              </a:rPr>
              <a:t>想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4931" y="952053"/>
            <a:ext cx="10114246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750" dirty="0" smtClean="0"/>
              <a:t>看完「如果世界是</a:t>
            </a:r>
            <a:r>
              <a:rPr lang="en-US" altLang="zh-TW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100</a:t>
            </a:r>
            <a:r>
              <a:rPr lang="zh-TW" altLang="en-US" sz="3750" dirty="0" smtClean="0"/>
              <a:t>人村」，激起很多感慨，世界上貧富分配不均很嚴重，竟還有</a:t>
            </a:r>
            <a:r>
              <a:rPr lang="en-US" altLang="zh-TW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20</a:t>
            </a:r>
            <a:r>
              <a:rPr lang="zh-TW" altLang="en-US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％</a:t>
            </a:r>
            <a:r>
              <a:rPr lang="zh-TW" altLang="en-US" sz="3750" dirty="0" smtClean="0"/>
              <a:t>營養不良，</a:t>
            </a:r>
            <a:r>
              <a:rPr lang="en-US" altLang="zh-TW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</a:t>
            </a:r>
            <a:r>
              <a:rPr lang="zh-TW" altLang="en-US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％</a:t>
            </a:r>
            <a:r>
              <a:rPr lang="zh-TW" altLang="en-US" sz="3750" dirty="0" smtClean="0"/>
              <a:t>瀕臨餓死邊緣，這</a:t>
            </a:r>
            <a:r>
              <a:rPr lang="en-US" altLang="zh-TW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21</a:t>
            </a:r>
            <a:r>
              <a:rPr lang="zh-TW" altLang="en-US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％</a:t>
            </a:r>
            <a:r>
              <a:rPr lang="zh-TW" altLang="en-US" sz="3750" dirty="0" smtClean="0"/>
              <a:t>換算成實際人口是</a:t>
            </a:r>
            <a:r>
              <a:rPr lang="en-US" altLang="zh-TW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12</a:t>
            </a:r>
            <a:r>
              <a:rPr lang="zh-TW" altLang="en-US" sz="3750" dirty="0" smtClean="0"/>
              <a:t>億</a:t>
            </a:r>
            <a:r>
              <a:rPr lang="en-US" altLang="zh-TW" sz="375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6</a:t>
            </a:r>
            <a:r>
              <a:rPr lang="zh-TW" altLang="en-US" sz="3750" dirty="0" smtClean="0"/>
              <a:t>千萬人，他們生活無法溫飽。我何莫幸運生長在臺灣這美麗寶島，過著無憂無慮快樂的生活，雖然不是山珍海味、大魚大肉，但生活溫飽，物質充裕是沒有問題的。我們真要感謝政府全心全力營造臺灣與中國大陸兩岸和平，讓臺灣免除戰爭的威脅，在安定的局勢下，臺灣人民能全力生產充裕的農產品、民生物質，充分供應臺灣人民的需要。</a:t>
            </a:r>
            <a:endParaRPr lang="zh-TW" altLang="en-US" sz="375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080625" cy="755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1"/>
            <a:ext cx="10080625" cy="7760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530" dirty="0"/>
              <a:t>在臺灣除非你做奸犯科，侵害他人，你可以免除被干預或被逮捕的恐懼。只要你肯努力工作，就可以獲得生活溫飽及一定程度上的享受。最可貴的是在臺灣更不必畏懼空襲、武裝襲擊的殺戮。</a:t>
            </a:r>
            <a:endParaRPr lang="en-US" altLang="zh-TW" sz="4530" dirty="0"/>
          </a:p>
          <a:p>
            <a:r>
              <a:rPr lang="zh-TW" altLang="en-US" sz="4530" dirty="0"/>
              <a:t>能夠生長在臺灣實在是很幸福的一件</a:t>
            </a:r>
            <a:r>
              <a:rPr lang="zh-TW" altLang="en-US" sz="4530" dirty="0" smtClean="0"/>
              <a:t>事 </a:t>
            </a:r>
            <a:r>
              <a:rPr lang="zh-TW" altLang="en-US" sz="4530" dirty="0"/>
              <a:t>，</a:t>
            </a:r>
            <a:r>
              <a:rPr lang="zh-TW" altLang="en-US" sz="4530" dirty="0" smtClean="0"/>
              <a:t>所以</a:t>
            </a:r>
            <a:r>
              <a:rPr lang="zh-TW" altLang="en-US" sz="4530" dirty="0"/>
              <a:t>讓我們用心的活下去吧！盡情的歌唱、跳舞吧！我們要知足惜福，更要擁護我們的國家，如果有餘力，要幫助弱勢團體，讓臺灣社會充斥著滿滿的愛。</a:t>
            </a:r>
          </a:p>
        </p:txBody>
      </p:sp>
    </p:spTree>
    <p:extLst>
      <p:ext uri="{BB962C8B-B14F-4D97-AF65-F5344CB8AC3E}">
        <p14:creationId xmlns:p14="http://schemas.microsoft.com/office/powerpoint/2010/main" xmlns="" val="48610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88761" y="2764174"/>
            <a:ext cx="66479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600" smtClean="0">
                <a:solidFill>
                  <a:srgbClr val="FFC000"/>
                </a:solidFill>
              </a:rPr>
              <a:t>戲劇表</a:t>
            </a:r>
            <a:r>
              <a:rPr lang="zh-TW" altLang="en-US" sz="12600">
                <a:solidFill>
                  <a:srgbClr val="FFC000"/>
                </a:solidFill>
              </a:rPr>
              <a:t>演</a:t>
            </a:r>
          </a:p>
        </p:txBody>
      </p:sp>
    </p:spTree>
    <p:extLst>
      <p:ext uri="{BB962C8B-B14F-4D97-AF65-F5344CB8AC3E}">
        <p14:creationId xmlns:p14="http://schemas.microsoft.com/office/powerpoint/2010/main" xmlns="" val="317427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6601512"/>
              </p:ext>
            </p:extLst>
          </p:nvPr>
        </p:nvGraphicFramePr>
        <p:xfrm>
          <a:off x="1264697" y="1648129"/>
          <a:ext cx="6670623" cy="4512039"/>
        </p:xfrm>
        <a:graphic>
          <a:graphicData uri="http://schemas.openxmlformats.org/presentationml/2006/ole">
            <p:oleObj spid="_x0000_s1033" name="封裝程式殼層物件" showAsIcon="1" r:id="rId6" imgW="914400" imgH="77148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080624" cy="755967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485767" y="2210177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 smtClean="0">
                <a:solidFill>
                  <a:srgbClr val="7030A0"/>
                </a:solidFill>
              </a:rPr>
              <a:t>老師講評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143" y="4272197"/>
            <a:ext cx="3357797" cy="3101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08062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976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106482" cy="7559675"/>
          </a:xfrm>
        </p:spPr>
      </p:pic>
      <p:sp>
        <p:nvSpPr>
          <p:cNvPr id="5" name="矩形 4"/>
          <p:cNvSpPr/>
          <p:nvPr/>
        </p:nvSpPr>
        <p:spPr>
          <a:xfrm>
            <a:off x="2520950" y="409685"/>
            <a:ext cx="5038725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ctr"/>
            <a:r>
              <a:rPr lang="en-US" altLang="zh-TW" sz="72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1</a:t>
            </a:r>
            <a:r>
              <a:rPr lang="zh-TW" altLang="en-US" sz="7200" b="0" i="0" u="none" strike="noStrike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成員介紹 </a:t>
            </a:r>
            <a:r>
              <a:rPr lang="en-US" altLang="zh-TW" sz="72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r>
              <a:rPr lang="zh-TW" altLang="en-US" sz="7200" b="0" i="0" u="none" strike="noStrike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朗讀文章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R="0" algn="ctr"/>
            <a:r>
              <a:rPr lang="en-US" altLang="zh-TW" sz="72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</a:t>
            </a:r>
            <a:r>
              <a:rPr lang="zh-TW" altLang="en-US" sz="7200" b="0" i="0" u="none" strike="noStrike" baseline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心得感想 </a:t>
            </a:r>
            <a:r>
              <a:rPr lang="en-US" altLang="zh-TW" sz="72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4</a:t>
            </a:r>
            <a:r>
              <a:rPr lang="zh-TW" altLang="en-US" sz="7200" b="0" i="0" u="none" strike="noStrike" baseline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戲劇表演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R="0" algn="ctr"/>
            <a:r>
              <a:rPr lang="en-US" altLang="zh-TW" sz="72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</a:t>
            </a:r>
            <a:r>
              <a:rPr lang="zh-TW" altLang="en-US" sz="7200" b="0" i="0" u="none" strike="noStrike" baseline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影片欣賞 </a:t>
            </a:r>
            <a:r>
              <a:rPr lang="en-US" altLang="zh-TW" sz="72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r>
              <a:rPr lang="zh-TW" altLang="en-US" sz="7200" b="0" i="0" u="none" strike="noStrike" baseline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老師講評</a:t>
            </a:r>
            <a:endParaRPr lang="zh-TW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029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4987" y="3567659"/>
            <a:ext cx="4268580" cy="39205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90701"/>
            <a:ext cx="3551368" cy="3197537"/>
          </a:xfrm>
          <a:prstGeom prst="rect">
            <a:avLst/>
          </a:prstGeom>
        </p:spPr>
      </p:pic>
      <p:sp>
        <p:nvSpPr>
          <p:cNvPr id="2" name="文字版面配置區 1"/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0080625" cy="7488238"/>
          </a:xfrm>
        </p:spPr>
        <p:txBody>
          <a:bodyPr/>
          <a:lstStyle/>
          <a:p>
            <a:pPr lvl="0"/>
            <a:r>
              <a:rPr lang="en-US" dirty="0"/>
              <a:t>            </a:t>
            </a:r>
            <a:r>
              <a:rPr lang="en-US" sz="4800" dirty="0"/>
              <a:t>          </a:t>
            </a:r>
            <a:r>
              <a:rPr lang="zh-TW" altLang="en-US" sz="4800" dirty="0">
                <a:solidFill>
                  <a:srgbClr val="000000"/>
                </a:solidFill>
              </a:rPr>
              <a:t>成員介紹</a:t>
            </a:r>
          </a:p>
          <a:p>
            <a:pPr lvl="0"/>
            <a:r>
              <a:rPr lang="en-US" sz="4800" dirty="0">
                <a:solidFill>
                  <a:srgbClr val="000000"/>
                </a:solidFill>
              </a:rPr>
              <a:t>PPT:</a:t>
            </a:r>
            <a:r>
              <a:rPr lang="zh-TW" altLang="en-US" sz="4800" dirty="0">
                <a:solidFill>
                  <a:srgbClr val="FF66CC"/>
                </a:solidFill>
                <a:latin typeface="+mn-ea"/>
                <a:ea typeface="+mn-ea"/>
              </a:rPr>
              <a:t>琳琳</a:t>
            </a:r>
            <a:r>
              <a:rPr lang="zh-TW" altLang="en-US" sz="4800" dirty="0">
                <a:solidFill>
                  <a:srgbClr val="FF66CC"/>
                </a:solidFill>
              </a:rPr>
              <a:t> </a:t>
            </a:r>
            <a:r>
              <a:rPr lang="en-US" sz="4800" dirty="0">
                <a:solidFill>
                  <a:srgbClr val="FF66CC"/>
                </a:solidFill>
              </a:rPr>
              <a:t> </a:t>
            </a:r>
            <a:r>
              <a:rPr lang="zh-TW" altLang="en-US" sz="4800" dirty="0">
                <a:solidFill>
                  <a:srgbClr val="000000"/>
                </a:solidFill>
              </a:rPr>
              <a:t>朗讀文章</a:t>
            </a:r>
            <a:r>
              <a:rPr lang="zh-TW" altLang="en-US" sz="4800" dirty="0" smtClean="0">
                <a:solidFill>
                  <a:srgbClr val="000000"/>
                </a:solidFill>
              </a:rPr>
              <a:t>：</a:t>
            </a:r>
            <a:r>
              <a:rPr lang="zh-TW" altLang="en-US" sz="4800" dirty="0">
                <a:solidFill>
                  <a:srgbClr val="3399FF"/>
                </a:solidFill>
                <a:latin typeface="+mn-ea"/>
                <a:ea typeface="+mn-ea"/>
              </a:rPr>
              <a:t>小妤</a:t>
            </a:r>
            <a:r>
              <a:rPr lang="zh-TW" altLang="en-US" sz="4800" dirty="0" smtClean="0">
                <a:solidFill>
                  <a:srgbClr val="3399FF"/>
                </a:solidFill>
                <a:latin typeface="+mn-ea"/>
                <a:ea typeface="+mn-ea"/>
              </a:rPr>
              <a:t>、小偉</a:t>
            </a:r>
            <a:endParaRPr lang="zh-TW" altLang="en-US" sz="4800" dirty="0">
              <a:solidFill>
                <a:srgbClr val="3399FF"/>
              </a:solidFill>
              <a:latin typeface="+mn-ea"/>
              <a:ea typeface="+mn-ea"/>
            </a:endParaRPr>
          </a:p>
          <a:p>
            <a:pPr lvl="0"/>
            <a:r>
              <a:rPr lang="zh-TW" altLang="en-US" sz="4800" dirty="0">
                <a:solidFill>
                  <a:srgbClr val="000000"/>
                </a:solidFill>
              </a:rPr>
              <a:t>心得感想</a:t>
            </a:r>
            <a:r>
              <a:rPr lang="en-US" sz="4800" dirty="0">
                <a:solidFill>
                  <a:srgbClr val="000000"/>
                </a:solidFill>
              </a:rPr>
              <a:t>:</a:t>
            </a:r>
            <a:r>
              <a:rPr lang="zh-TW" altLang="en-US" sz="4800" dirty="0">
                <a:solidFill>
                  <a:srgbClr val="00CC00"/>
                </a:solidFill>
                <a:latin typeface="+mn-ea"/>
                <a:ea typeface="+mn-ea"/>
              </a:rPr>
              <a:t>君君</a:t>
            </a:r>
            <a:r>
              <a:rPr lang="zh-TW" altLang="en-US" sz="4800" dirty="0" smtClean="0">
                <a:solidFill>
                  <a:srgbClr val="00CC00"/>
                </a:solidFill>
                <a:latin typeface="+mn-ea"/>
                <a:ea typeface="+mn-ea"/>
              </a:rPr>
              <a:t>、小如</a:t>
            </a:r>
            <a:endParaRPr lang="zh-TW" altLang="en-US" sz="4800" dirty="0">
              <a:solidFill>
                <a:srgbClr val="00CC00"/>
              </a:solidFill>
              <a:latin typeface="+mn-ea"/>
              <a:ea typeface="+mn-ea"/>
            </a:endParaRPr>
          </a:p>
          <a:p>
            <a:pPr lvl="0"/>
            <a:r>
              <a:rPr lang="zh-TW" altLang="en-US" sz="4800" dirty="0">
                <a:solidFill>
                  <a:srgbClr val="000000"/>
                </a:solidFill>
              </a:rPr>
              <a:t>戲劇表演</a:t>
            </a:r>
            <a:r>
              <a:rPr lang="en-US" sz="4800" dirty="0">
                <a:solidFill>
                  <a:srgbClr val="000000"/>
                </a:solidFill>
              </a:rPr>
              <a:t>:</a:t>
            </a:r>
            <a:r>
              <a:rPr lang="zh-TW" altLang="en-US" sz="4800" dirty="0">
                <a:solidFill>
                  <a:srgbClr val="9933FF"/>
                </a:solidFill>
                <a:latin typeface="+mn-ea"/>
                <a:ea typeface="+mn-ea"/>
              </a:rPr>
              <a:t>小</a:t>
            </a:r>
            <a:r>
              <a:rPr lang="zh-TW" altLang="en-US" sz="4800" dirty="0" smtClean="0">
                <a:solidFill>
                  <a:srgbClr val="9933FF"/>
                </a:solidFill>
                <a:latin typeface="+mn-ea"/>
                <a:ea typeface="+mn-ea"/>
              </a:rPr>
              <a:t>妤、東</a:t>
            </a:r>
            <a:r>
              <a:rPr lang="zh-TW" altLang="en-US" sz="4800" dirty="0">
                <a:solidFill>
                  <a:srgbClr val="9933FF"/>
                </a:solidFill>
                <a:latin typeface="+mn-ea"/>
                <a:ea typeface="+mn-ea"/>
              </a:rPr>
              <a:t>東</a:t>
            </a:r>
            <a:r>
              <a:rPr lang="zh-TW" altLang="en-US" sz="4800" dirty="0" smtClean="0">
                <a:solidFill>
                  <a:srgbClr val="9933FF"/>
                </a:solidFill>
                <a:latin typeface="+mn-ea"/>
                <a:ea typeface="+mn-ea"/>
              </a:rPr>
              <a:t>、丞丞</a:t>
            </a:r>
            <a:endParaRPr lang="en-US" altLang="zh-TW" sz="4800" dirty="0" smtClean="0">
              <a:solidFill>
                <a:srgbClr val="9933FF"/>
              </a:solidFill>
              <a:latin typeface="+mn-ea"/>
              <a:ea typeface="+mn-ea"/>
            </a:endParaRPr>
          </a:p>
          <a:p>
            <a:pPr lvl="0"/>
            <a:r>
              <a:rPr lang="zh-TW" altLang="en-US" sz="4800" dirty="0" smtClean="0">
                <a:solidFill>
                  <a:srgbClr val="9933FF"/>
                </a:solidFill>
                <a:latin typeface="+mn-ea"/>
                <a:ea typeface="+mn-ea"/>
              </a:rPr>
              <a:t>翔</a:t>
            </a:r>
            <a:r>
              <a:rPr lang="zh-TW" altLang="en-US" sz="4800" dirty="0">
                <a:solidFill>
                  <a:srgbClr val="9933FF"/>
                </a:solidFill>
                <a:latin typeface="+mn-ea"/>
                <a:ea typeface="+mn-ea"/>
              </a:rPr>
              <a:t>翔</a:t>
            </a:r>
            <a:r>
              <a:rPr lang="zh-TW" altLang="en-US" sz="4800" dirty="0" smtClean="0">
                <a:solidFill>
                  <a:srgbClr val="9933FF"/>
                </a:solidFill>
                <a:latin typeface="+mn-ea"/>
                <a:ea typeface="+mn-ea"/>
              </a:rPr>
              <a:t>、</a:t>
            </a:r>
            <a:r>
              <a:rPr lang="zh-TW" altLang="en-US" sz="4800" dirty="0">
                <a:solidFill>
                  <a:srgbClr val="9933FF"/>
                </a:solidFill>
                <a:latin typeface="+mn-ea"/>
                <a:ea typeface="+mn-ea"/>
              </a:rPr>
              <a:t>小</a:t>
            </a:r>
            <a:r>
              <a:rPr lang="zh-TW" altLang="en-US" sz="4800" dirty="0" smtClean="0">
                <a:solidFill>
                  <a:srgbClr val="9933FF"/>
                </a:solidFill>
                <a:latin typeface="+mn-ea"/>
                <a:ea typeface="+mn-ea"/>
              </a:rPr>
              <a:t>偉、 劭</a:t>
            </a:r>
            <a:r>
              <a:rPr lang="zh-TW" altLang="en-US" sz="4800" dirty="0">
                <a:solidFill>
                  <a:srgbClr val="9933FF"/>
                </a:solidFill>
                <a:latin typeface="+mn-ea"/>
                <a:ea typeface="+mn-ea"/>
              </a:rPr>
              <a:t>劭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5892" y="5943050"/>
            <a:ext cx="88556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zh-TW" altLang="en-US" sz="2600" dirty="0" smtClean="0">
                <a:solidFill>
                  <a:srgbClr val="000000"/>
                </a:solidFill>
                <a:latin typeface="+mn-ea"/>
                <a:cs typeface="Arial" pitchFamily="2"/>
              </a:rPr>
              <a:t>。</a:t>
            </a:r>
            <a:endParaRPr lang="zh-TW" altLang="en-US" sz="2600" dirty="0">
              <a:latin typeface="+mn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058400" cy="75596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51871" y="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zh-TW" altLang="en-US" sz="5400" dirty="0">
                <a:solidFill>
                  <a:srgbClr val="66FF00"/>
                </a:solidFill>
                <a:latin typeface="Arial" pitchFamily="18"/>
                <a:ea typeface="Microsoft YaHei" pitchFamily="2"/>
                <a:cs typeface="Arial" pitchFamily="2"/>
              </a:rPr>
              <a:t>朗讀文章</a:t>
            </a:r>
          </a:p>
        </p:txBody>
      </p:sp>
      <p:sp>
        <p:nvSpPr>
          <p:cNvPr id="9" name="矩形 8"/>
          <p:cNvSpPr/>
          <p:nvPr/>
        </p:nvSpPr>
        <p:spPr>
          <a:xfrm>
            <a:off x="387714" y="741405"/>
            <a:ext cx="9692911" cy="70173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hangingPunct="0"/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目物前全世界有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63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億人口，如果世界縮小成只有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100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人的村子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，會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變成怎樣呢</a:t>
            </a:r>
            <a:r>
              <a:rPr lang="en-US" altLang="zh-TW" sz="4500" dirty="0">
                <a:solidFill>
                  <a:srgbClr val="000000"/>
                </a:solidFill>
                <a:latin typeface=""/>
                <a:cs typeface="Arial" pitchFamily="2"/>
              </a:rPr>
              <a:t>?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這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100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人之中，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52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人是女性，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48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人是男性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。</a:t>
            </a:r>
            <a:r>
              <a:rPr lang="en-US" altLang="zh-TW" sz="45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30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人是小孩，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70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人是大人，其中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7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人是老人。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90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人是異性戀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者，</a:t>
            </a:r>
            <a:r>
              <a:rPr lang="en-US" altLang="zh-TW" sz="45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10</a:t>
            </a:r>
            <a:r>
              <a:rPr lang="zh-TW" altLang="en-US" sz="4500" dirty="0" smtClean="0">
                <a:solidFill>
                  <a:srgbClr val="000000"/>
                </a:solidFill>
                <a:latin typeface=""/>
                <a:cs typeface="Arial" pitchFamily="2"/>
              </a:rPr>
              <a:t>人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是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同性戀者。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70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人是有色人種，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30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人是白人。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61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人是亞州人</a:t>
            </a:r>
            <a:r>
              <a:rPr lang="zh-TW" altLang="en-US" sz="45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，</a:t>
            </a:r>
            <a:r>
              <a:rPr lang="en-US" altLang="zh-TW" sz="45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13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人是非洲人，有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13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人來自南美和北美，</a:t>
            </a:r>
            <a:r>
              <a:rPr lang="en-US" altLang="zh-TW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"/>
                <a:cs typeface="Arial" pitchFamily="2"/>
              </a:rPr>
              <a:t>12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人是歐州人，剩下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的是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南太平洋地區的人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。</a:t>
            </a:r>
            <a:endParaRPr lang="en-US" altLang="zh-TW" sz="4500" dirty="0">
              <a:solidFill>
                <a:srgbClr val="000000"/>
              </a:solidFill>
              <a:latin typeface="新細明體" panose="02020500000000000000" pitchFamily="18" charset="-120"/>
              <a:cs typeface="Arial" pitchFamily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0080625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33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人是基督教徒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19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人是回教徒，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13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人是印度教徒</a:t>
            </a:r>
            <a:r>
              <a:rPr lang="zh-TW" altLang="en-US" sz="4500" dirty="0">
                <a:latin typeface="新細明體" panose="02020500000000000000" pitchFamily="18" charset="-120"/>
                <a:cs typeface="Arial" pitchFamily="2"/>
              </a:rPr>
              <a:t>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6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人信仰佛教，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5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人相信樹木或石頭等，所有大自然的事物都各有其靈魂。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24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人信仰其他宗教、或者沒什麼宗教信仰。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17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人說中國話，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9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人說英語，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8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人說印度話和烏爾都語，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6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人說西班牙語，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4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人說阿拉伯語。這些人佔去全村一半的人口。剩下一半的人包括了說孟加啦語、葡萄牙語、印尼話、日本話、德語、法語等語言的人。</a:t>
            </a:r>
            <a:endParaRPr lang="zh-TW" altLang="en-US" sz="4500" dirty="0"/>
          </a:p>
        </p:txBody>
      </p:sp>
    </p:spTree>
    <p:extLst>
      <p:ext uri="{BB962C8B-B14F-4D97-AF65-F5344CB8AC3E}">
        <p14:creationId xmlns:p14="http://schemas.microsoft.com/office/powerpoint/2010/main" xmlns="" val="393510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69096"/>
            <a:ext cx="10080624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002" y="2169825"/>
            <a:ext cx="100806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另外，也請你試想一下，在這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100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人的村民之中，有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20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</a:t>
            </a:r>
            <a:r>
              <a:rPr lang="zh-TW" altLang="en-US" sz="4500" dirty="0" smtClean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營養不良，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1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人瀕臨餓死邊緣，但也有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15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人過於肥胖。至於全村的財富，</a:t>
            </a:r>
            <a:r>
              <a:rPr lang="zh-TW" altLang="en-US" sz="4500" dirty="0" smtClean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有</a:t>
            </a:r>
            <a:r>
              <a:rPr lang="en-US" altLang="zh-TW" sz="4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6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人擁有其中的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59</a:t>
            </a:r>
            <a:r>
              <a:rPr lang="zh-TW" altLang="en-US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％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，而且他們全都是美國人。有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74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人擁有其</a:t>
            </a:r>
            <a:r>
              <a:rPr lang="zh-TW" altLang="en-US" sz="4500" dirty="0" smtClean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中的</a:t>
            </a:r>
            <a:r>
              <a:rPr lang="en-US" altLang="zh-TW" sz="4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39</a:t>
            </a:r>
            <a:r>
              <a:rPr lang="zh-TW" altLang="en-US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％</a:t>
            </a:r>
            <a:r>
              <a:rPr lang="zh-TW" altLang="en-US" sz="4500" dirty="0">
                <a:latin typeface="新細明體" panose="02020500000000000000" pitchFamily="18" charset="-120"/>
                <a:cs typeface="Arial" pitchFamily="2"/>
              </a:rPr>
              <a:t>，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有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20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人分著剩下的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2</a:t>
            </a:r>
            <a:r>
              <a:rPr lang="zh-TW" altLang="en-US" sz="45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％</a:t>
            </a:r>
            <a:r>
              <a:rPr lang="zh-TW" altLang="en-US" sz="45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03750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在</a:t>
            </a:r>
            <a:r>
              <a:rPr lang="zh-TW" altLang="zh-TW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這個有著各色各樣居民的村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子</a:t>
            </a:r>
            <a:r>
              <a:rPr lang="zh-TW" altLang="zh-TW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裡，最重要</a:t>
            </a:r>
            <a:r>
              <a:rPr lang="zh-TW" altLang="zh-TW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的就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是</a:t>
            </a:r>
            <a:r>
              <a:rPr lang="en-US" altLang="zh-TW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:</a:t>
            </a:r>
            <a:r>
              <a:rPr lang="zh-TW" altLang="zh-TW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要學</a:t>
            </a:r>
            <a:r>
              <a:rPr lang="zh-TW" altLang="en-US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著</a:t>
            </a:r>
            <a:r>
              <a:rPr lang="zh-TW" altLang="zh-TW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去</a:t>
            </a:r>
            <a:r>
              <a:rPr lang="zh-TW" altLang="zh-TW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理解和</a:t>
            </a:r>
            <a:r>
              <a:rPr lang="zh-TW" altLang="zh-TW" sz="4500" dirty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自己不一樣的人，並接受他人</a:t>
            </a:r>
            <a:r>
              <a:rPr lang="zh-TW" altLang="zh-TW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原本的模樣</a:t>
            </a:r>
            <a:r>
              <a:rPr lang="zh-TW" altLang="en-US" sz="4500" dirty="0" smtClean="0">
                <a:solidFill>
                  <a:srgbClr val="000000"/>
                </a:solidFill>
                <a:latin typeface="新細明體" panose="02020500000000000000" pitchFamily="18" charset="-120"/>
                <a:cs typeface="Arial" pitchFamily="2"/>
              </a:rPr>
              <a:t>。</a:t>
            </a:r>
            <a:endParaRPr lang="en-US" altLang="zh-TW" sz="4500" dirty="0" smtClean="0">
              <a:solidFill>
                <a:srgbClr val="000000"/>
              </a:solidFill>
              <a:latin typeface="新細明體" panose="02020500000000000000" pitchFamily="18" charset="-120"/>
              <a:cs typeface="Arial" pitchFamily="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6202"/>
            <a:ext cx="10157626" cy="75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至於全村的能源，有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20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人消耗掉其中的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80</a:t>
            </a:r>
            <a:r>
              <a:rPr lang="zh-TW" altLang="en-US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％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，有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80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人分用著剩下的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"/>
                <a:cs typeface="Arial" pitchFamily="2"/>
              </a:rPr>
              <a:t>20</a:t>
            </a:r>
            <a:r>
              <a:rPr lang="zh-TW" altLang="en-US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％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。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75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人的食物來源不虞匱乏，也有地方可以遮風避雨。可是，剩下的人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25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人可不是這樣。有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17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人喝不到乾淨、安全的水。如果你銀行裡有存款，錢包裡有錢，家中的角落還看得到零錢的話，那麼，妳是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8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個最富有的人當中的一人。如果你擁有一輛車，那麼，妳是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7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個最富有的人當中的一人。村民之中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1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人受過大學教育，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2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人擁有電腦，</a:t>
            </a:r>
            <a:r>
              <a:rPr lang="en-US" altLang="zh-TW" sz="4300" dirty="0">
                <a:solidFill>
                  <a:schemeClr val="accent4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cs typeface="Arial" pitchFamily="2"/>
              </a:rPr>
              <a:t>14</a:t>
            </a:r>
            <a:r>
              <a:rPr lang="zh-TW" altLang="en-US" sz="4300" dirty="0">
                <a:solidFill>
                  <a:prstClr val="black"/>
                </a:solidFill>
                <a:latin typeface="新細明體" panose="02020500000000000000" pitchFamily="18" charset="-120"/>
                <a:cs typeface="Arial" pitchFamily="2"/>
              </a:rPr>
              <a:t>人不識字。</a:t>
            </a:r>
            <a:r>
              <a:rPr lang="zh-TW" altLang="en-US" sz="4300" dirty="0">
                <a:solidFill>
                  <a:prstClr val="black"/>
                </a:solidFill>
              </a:rPr>
              <a:t>如果你可以免除被</a:t>
            </a:r>
            <a:endParaRPr lang="en-US" altLang="zh-TW" sz="4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10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881" y="0"/>
            <a:ext cx="10080626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zh-TW" altLang="en-US" sz="4500" dirty="0">
                <a:solidFill>
                  <a:prstClr val="black"/>
                </a:solidFill>
              </a:rPr>
              <a:t>干預或被逮捕、被拷問或死亡的恐懼，並本著你的信念和自我意識來行動和發言的話，那麼比起無法這麼做的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48</a:t>
            </a:r>
            <a:r>
              <a:rPr lang="zh-TW" altLang="en-US" sz="4500" dirty="0">
                <a:solidFill>
                  <a:prstClr val="black"/>
                </a:solidFill>
              </a:rPr>
              <a:t>人，你真是幸運多了；如果你可以不必畏懼空襲、武裝襲擊、地雷等形式的殺戮、或來自武裝集團的強暴和綁架，那麼比起無法逃離這些恐懼的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</a:t>
            </a:r>
            <a:r>
              <a:rPr lang="zh-TW" altLang="en-US" sz="4500" dirty="0">
                <a:solidFill>
                  <a:prstClr val="black"/>
                </a:solidFill>
              </a:rPr>
              <a:t>人，你真是幸運多了。</a:t>
            </a:r>
            <a:endParaRPr lang="en-US" altLang="zh-TW" sz="4500" dirty="0">
              <a:solidFill>
                <a:prstClr val="black"/>
              </a:solidFill>
            </a:endParaRPr>
          </a:p>
          <a:p>
            <a:pPr lvl="0"/>
            <a:r>
              <a:rPr lang="en-US" altLang="zh-TW" sz="45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zh-TW" altLang="en-US" sz="4500" dirty="0">
                <a:solidFill>
                  <a:prstClr val="black"/>
                </a:solidFill>
              </a:rPr>
              <a:t>年之中，村裡會有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</a:t>
            </a:r>
            <a:r>
              <a:rPr lang="zh-TW" altLang="en-US" sz="4500" dirty="0">
                <a:solidFill>
                  <a:prstClr val="black"/>
                </a:solidFill>
              </a:rPr>
              <a:t>人死亡，不過，</a:t>
            </a:r>
            <a:r>
              <a:rPr lang="en-US" altLang="zh-TW" sz="4500" dirty="0">
                <a:solidFill>
                  <a:prstClr val="black"/>
                </a:solidFill>
              </a:rPr>
              <a:t>1</a:t>
            </a:r>
            <a:r>
              <a:rPr lang="zh-TW" altLang="en-US" sz="4500" dirty="0">
                <a:solidFill>
                  <a:prstClr val="black"/>
                </a:solidFill>
              </a:rPr>
              <a:t>年中，也會有兩名嬰兒誕生，</a:t>
            </a:r>
            <a:endParaRPr lang="en-US" altLang="zh-TW" sz="4500" dirty="0">
              <a:solidFill>
                <a:prstClr val="black"/>
              </a:solidFill>
            </a:endParaRPr>
          </a:p>
          <a:p>
            <a:pPr lvl="0"/>
            <a:r>
              <a:rPr lang="zh-TW" altLang="en-US" sz="4500" dirty="0">
                <a:solidFill>
                  <a:prstClr val="black"/>
                </a:solidFill>
              </a:rPr>
              <a:t>到了年底，村裡就有</a:t>
            </a:r>
            <a:r>
              <a:rPr lang="en-US" altLang="zh-TW" sz="45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101</a:t>
            </a:r>
            <a:r>
              <a:rPr lang="zh-TW" altLang="en-US" sz="4500" dirty="0">
                <a:solidFill>
                  <a:prstClr val="black"/>
                </a:solidFill>
              </a:rPr>
              <a:t>個人了。</a:t>
            </a:r>
            <a:endParaRPr lang="en-US" altLang="zh-TW" sz="4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3654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909" y="1617045"/>
            <a:ext cx="7155641" cy="537089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0"/>
            <a:ext cx="1008062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如果你可以讀到這封電子郵件，那意味著這一刻，你的幸褔將會增加</a:t>
            </a:r>
            <a:r>
              <a:rPr lang="en-US" altLang="zh-TW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zh-TW" altLang="en-US" sz="4800" dirty="0" smtClean="0"/>
              <a:t>倍甚至</a:t>
            </a:r>
            <a:r>
              <a:rPr lang="en-US" altLang="zh-TW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r>
              <a:rPr lang="zh-TW" altLang="en-US" sz="4800" dirty="0" smtClean="0"/>
              <a:t>倍。那是因為有人想到你，而且，還寄了這篇文章給你，另外，就是你擁有閱讀的能力。最重要的是，你可以活在這個世界上。</a:t>
            </a:r>
            <a:endParaRPr lang="en-US" altLang="zh-TW" sz="4800" dirty="0" smtClean="0"/>
          </a:p>
          <a:p>
            <a:r>
              <a:rPr lang="zh-TW" altLang="en-US" sz="4800" dirty="0" smtClean="0"/>
              <a:t>曾經有人說過</a:t>
            </a:r>
            <a:r>
              <a:rPr lang="en-US" altLang="zh-TW" sz="4800" dirty="0" smtClean="0"/>
              <a:t>:</a:t>
            </a:r>
            <a:r>
              <a:rPr lang="zh-TW" altLang="en-US" sz="4800" dirty="0" smtClean="0"/>
              <a:t>從你手中送走的，會</a:t>
            </a:r>
            <a:r>
              <a:rPr lang="zh-TW" altLang="en-US" sz="4800" dirty="0"/>
              <a:t>再</a:t>
            </a:r>
            <a:r>
              <a:rPr lang="zh-TW" altLang="en-US" sz="4800" dirty="0" smtClean="0"/>
              <a:t>回到你的手中。所以請你發自心底的歌唱吧！</a:t>
            </a:r>
            <a:endParaRPr lang="zh-TW" altLang="en-US" sz="4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1099</Words>
  <Application>Microsoft Office PowerPoint</Application>
  <PresentationFormat>自訂</PresentationFormat>
  <Paragraphs>38</Paragraphs>
  <Slides>16</Slides>
  <Notes>8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8" baseType="lpstr">
      <vt:lpstr>預設</vt:lpstr>
      <vt:lpstr>封裝程式殼層物件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君儀 李</dc:creator>
  <cp:lastModifiedBy>Windows User</cp:lastModifiedBy>
  <cp:revision>72</cp:revision>
  <dcterms:created xsi:type="dcterms:W3CDTF">2015-11-05T21:37:05Z</dcterms:created>
  <dcterms:modified xsi:type="dcterms:W3CDTF">2015-12-18T05:39:34Z</dcterms:modified>
</cp:coreProperties>
</file>