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62" r:id="rId4"/>
    <p:sldId id="267" r:id="rId5"/>
    <p:sldId id="263" r:id="rId6"/>
    <p:sldId id="264" r:id="rId7"/>
    <p:sldId id="265" r:id="rId8"/>
    <p:sldId id="266" r:id="rId9"/>
    <p:sldId id="258" r:id="rId10"/>
    <p:sldId id="259" r:id="rId11"/>
    <p:sldId id="261" r:id="rId12"/>
    <p:sldId id="269" r:id="rId13"/>
    <p:sldId id="270" r:id="rId14"/>
    <p:sldId id="268" r:id="rId1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DEE2"/>
    <a:srgbClr val="E09B12"/>
    <a:srgbClr val="40CDEE"/>
    <a:srgbClr val="D88CE0"/>
    <a:srgbClr val="EF11BF"/>
    <a:srgbClr val="57E784"/>
    <a:srgbClr val="33F938"/>
    <a:srgbClr val="A6D86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9" autoAdjust="0"/>
    <p:restoredTop sz="86472" autoAdjust="0"/>
  </p:normalViewPr>
  <p:slideViewPr>
    <p:cSldViewPr>
      <p:cViewPr>
        <p:scale>
          <a:sx n="100" d="100"/>
          <a:sy n="100" d="100"/>
        </p:scale>
        <p:origin x="-294" y="-2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28" y="558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DFE15A-C73C-43EF-A84A-C913DF24EAE7}" type="datetimeFigureOut">
              <a:rPr lang="zh-TW" altLang="en-US" smtClean="0"/>
              <a:pPr/>
              <a:t>2013/6/27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152450-BEFD-48B0-85F7-06743F268AC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52450-BEFD-48B0-85F7-06743F268AC0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E518F-59D0-49EF-964E-0B4EA057A722}" type="datetimeFigureOut">
              <a:rPr lang="zh-TW" altLang="en-US" smtClean="0"/>
              <a:pPr/>
              <a:t>2013/6/27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2E4C-D502-4A27-B200-C2657986AD5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E518F-59D0-49EF-964E-0B4EA057A722}" type="datetimeFigureOut">
              <a:rPr lang="zh-TW" altLang="en-US" smtClean="0"/>
              <a:pPr/>
              <a:t>2013/6/27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2E4C-D502-4A27-B200-C2657986AD5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E518F-59D0-49EF-964E-0B4EA057A722}" type="datetimeFigureOut">
              <a:rPr lang="zh-TW" altLang="en-US" smtClean="0"/>
              <a:pPr/>
              <a:t>2013/6/27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2E4C-D502-4A27-B200-C2657986AD5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E518F-59D0-49EF-964E-0B4EA057A722}" type="datetimeFigureOut">
              <a:rPr lang="zh-TW" altLang="en-US" smtClean="0"/>
              <a:pPr/>
              <a:t>2013/6/27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2E4C-D502-4A27-B200-C2657986AD5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E518F-59D0-49EF-964E-0B4EA057A722}" type="datetimeFigureOut">
              <a:rPr lang="zh-TW" altLang="en-US" smtClean="0"/>
              <a:pPr/>
              <a:t>2013/6/27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2E4C-D502-4A27-B200-C2657986AD5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E518F-59D0-49EF-964E-0B4EA057A722}" type="datetimeFigureOut">
              <a:rPr lang="zh-TW" altLang="en-US" smtClean="0"/>
              <a:pPr/>
              <a:t>2013/6/27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2E4C-D502-4A27-B200-C2657986AD5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E518F-59D0-49EF-964E-0B4EA057A722}" type="datetimeFigureOut">
              <a:rPr lang="zh-TW" altLang="en-US" smtClean="0"/>
              <a:pPr/>
              <a:t>2013/6/27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2E4C-D502-4A27-B200-C2657986AD5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E518F-59D0-49EF-964E-0B4EA057A722}" type="datetimeFigureOut">
              <a:rPr lang="zh-TW" altLang="en-US" smtClean="0"/>
              <a:pPr/>
              <a:t>2013/6/27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2E4C-D502-4A27-B200-C2657986AD5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E518F-59D0-49EF-964E-0B4EA057A722}" type="datetimeFigureOut">
              <a:rPr lang="zh-TW" altLang="en-US" smtClean="0"/>
              <a:pPr/>
              <a:t>2013/6/27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2E4C-D502-4A27-B200-C2657986AD5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E518F-59D0-49EF-964E-0B4EA057A722}" type="datetimeFigureOut">
              <a:rPr lang="zh-TW" altLang="en-US" smtClean="0"/>
              <a:pPr/>
              <a:t>2013/6/27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2E4C-D502-4A27-B200-C2657986AD5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E518F-59D0-49EF-964E-0B4EA057A722}" type="datetimeFigureOut">
              <a:rPr lang="zh-TW" altLang="en-US" smtClean="0"/>
              <a:pPr/>
              <a:t>2013/6/27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2E4C-D502-4A27-B200-C2657986AD5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6E518F-59D0-49EF-964E-0B4EA057A722}" type="datetimeFigureOut">
              <a:rPr lang="zh-TW" altLang="en-US" smtClean="0"/>
              <a:pPr/>
              <a:t>2013/6/27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12E4C-D502-4A27-B200-C2657986AD5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youtube.com/watch?v=zR5mayPgrtA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gvoKMz_-8U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71472" y="785794"/>
            <a:ext cx="7772400" cy="1470025"/>
          </a:xfrm>
        </p:spPr>
        <p:txBody>
          <a:bodyPr/>
          <a:lstStyle/>
          <a:p>
            <a:r>
              <a:rPr lang="zh-TW" altLang="en-US" dirty="0" smtClean="0">
                <a:hlinkClick r:id="rId2"/>
              </a:rPr>
              <a:t>公主的月亮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14282" y="4500570"/>
            <a:ext cx="6286544" cy="1285884"/>
          </a:xfrm>
        </p:spPr>
        <p:txBody>
          <a:bodyPr/>
          <a:lstStyle/>
          <a:p>
            <a:r>
              <a:rPr lang="zh-TW" altLang="en-US" dirty="0" smtClean="0">
                <a:solidFill>
                  <a:srgbClr val="7030A0"/>
                </a:solidFill>
              </a:rPr>
              <a:t>組員</a:t>
            </a:r>
            <a:r>
              <a:rPr lang="en-US" altLang="zh-TW" dirty="0" smtClean="0">
                <a:solidFill>
                  <a:srgbClr val="7030A0"/>
                </a:solidFill>
              </a:rPr>
              <a:t>:</a:t>
            </a:r>
            <a:r>
              <a:rPr lang="zh-TW" altLang="en-US" dirty="0" smtClean="0">
                <a:solidFill>
                  <a:srgbClr val="7030A0"/>
                </a:solidFill>
              </a:rPr>
              <a:t>陳</a:t>
            </a:r>
            <a:r>
              <a:rPr lang="en-US" altLang="zh-TW" dirty="0" smtClean="0">
                <a:solidFill>
                  <a:srgbClr val="7030A0"/>
                </a:solidFill>
                <a:latin typeface="新細明體"/>
                <a:ea typeface="新細明體"/>
              </a:rPr>
              <a:t>Ｏ</a:t>
            </a:r>
            <a:r>
              <a:rPr lang="zh-TW" altLang="en-US" dirty="0" smtClean="0">
                <a:solidFill>
                  <a:srgbClr val="7030A0"/>
                </a:solidFill>
              </a:rPr>
              <a:t>綺</a:t>
            </a:r>
            <a:r>
              <a:rPr lang="zh-TW" altLang="en-US" dirty="0" smtClean="0">
                <a:solidFill>
                  <a:srgbClr val="7030A0"/>
                </a:solidFill>
              </a:rPr>
              <a:t>、</a:t>
            </a:r>
            <a:r>
              <a:rPr lang="zh-TW" altLang="en-US" dirty="0" smtClean="0">
                <a:solidFill>
                  <a:srgbClr val="7030A0"/>
                </a:solidFill>
              </a:rPr>
              <a:t>劉</a:t>
            </a:r>
            <a:r>
              <a:rPr lang="en-US" altLang="zh-TW" dirty="0" smtClean="0">
                <a:solidFill>
                  <a:srgbClr val="7030A0"/>
                </a:solidFill>
                <a:latin typeface="新細明體"/>
              </a:rPr>
              <a:t>Ｏ</a:t>
            </a:r>
            <a:r>
              <a:rPr lang="zh-TW" altLang="en-US" dirty="0" smtClean="0">
                <a:solidFill>
                  <a:srgbClr val="7030A0"/>
                </a:solidFill>
              </a:rPr>
              <a:t>秀</a:t>
            </a:r>
            <a:r>
              <a:rPr lang="zh-TW" altLang="en-US" dirty="0" smtClean="0">
                <a:solidFill>
                  <a:srgbClr val="7030A0"/>
                </a:solidFill>
              </a:rPr>
              <a:t>、</a:t>
            </a:r>
            <a:r>
              <a:rPr lang="zh-TW" altLang="en-US" dirty="0" smtClean="0">
                <a:solidFill>
                  <a:srgbClr val="7030A0"/>
                </a:solidFill>
              </a:rPr>
              <a:t>徐</a:t>
            </a:r>
            <a:r>
              <a:rPr lang="en-US" altLang="zh-TW" dirty="0" smtClean="0">
                <a:solidFill>
                  <a:srgbClr val="7030A0"/>
                </a:solidFill>
                <a:latin typeface="新細明體"/>
              </a:rPr>
              <a:t>Ｏ</a:t>
            </a:r>
            <a:r>
              <a:rPr lang="zh-TW" altLang="en-US" dirty="0" smtClean="0">
                <a:solidFill>
                  <a:srgbClr val="7030A0"/>
                </a:solidFill>
              </a:rPr>
              <a:t>雅</a:t>
            </a:r>
            <a:r>
              <a:rPr lang="zh-TW" altLang="en-US" dirty="0" smtClean="0">
                <a:solidFill>
                  <a:srgbClr val="7030A0"/>
                </a:solidFill>
              </a:rPr>
              <a:t>、</a:t>
            </a:r>
            <a:endParaRPr lang="en-US" altLang="zh-TW" dirty="0" smtClean="0">
              <a:solidFill>
                <a:srgbClr val="7030A0"/>
              </a:solidFill>
            </a:endParaRPr>
          </a:p>
          <a:p>
            <a:r>
              <a:rPr lang="zh-TW" altLang="en-US" dirty="0" smtClean="0">
                <a:solidFill>
                  <a:srgbClr val="7030A0"/>
                </a:solidFill>
              </a:rPr>
              <a:t>涂</a:t>
            </a:r>
            <a:r>
              <a:rPr lang="en-US" altLang="zh-TW" dirty="0" smtClean="0">
                <a:solidFill>
                  <a:srgbClr val="7030A0"/>
                </a:solidFill>
                <a:latin typeface="新細明體"/>
              </a:rPr>
              <a:t>Ｏ</a:t>
            </a:r>
            <a:r>
              <a:rPr lang="zh-TW" altLang="en-US" dirty="0" smtClean="0">
                <a:solidFill>
                  <a:srgbClr val="7030A0"/>
                </a:solidFill>
              </a:rPr>
              <a:t>妏</a:t>
            </a:r>
            <a:r>
              <a:rPr lang="zh-TW" altLang="en-US" dirty="0" smtClean="0">
                <a:solidFill>
                  <a:srgbClr val="7030A0"/>
                </a:solidFill>
              </a:rPr>
              <a:t>、</a:t>
            </a:r>
            <a:r>
              <a:rPr lang="zh-TW" altLang="en-US" dirty="0" smtClean="0">
                <a:solidFill>
                  <a:srgbClr val="7030A0"/>
                </a:solidFill>
              </a:rPr>
              <a:t>周</a:t>
            </a:r>
            <a:r>
              <a:rPr lang="en-US" altLang="zh-TW" dirty="0" smtClean="0">
                <a:solidFill>
                  <a:srgbClr val="7030A0"/>
                </a:solidFill>
                <a:latin typeface="新細明體"/>
              </a:rPr>
              <a:t>Ｏ</a:t>
            </a:r>
            <a:r>
              <a:rPr lang="zh-TW" altLang="en-US" dirty="0" smtClean="0">
                <a:solidFill>
                  <a:srgbClr val="7030A0"/>
                </a:solidFill>
              </a:rPr>
              <a:t>靖</a:t>
            </a:r>
            <a:endParaRPr lang="zh-TW" altLang="en-US" dirty="0">
              <a:solidFill>
                <a:srgbClr val="7030A0"/>
              </a:solidFill>
            </a:endParaRPr>
          </a:p>
        </p:txBody>
      </p:sp>
      <p:pic>
        <p:nvPicPr>
          <p:cNvPr id="6" name="圖片 5" descr="th (1)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7ECBF"/>
              </a:clrFrom>
              <a:clrTo>
                <a:srgbClr val="F7ECB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143636" y="3857636"/>
            <a:ext cx="3000364" cy="30003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心得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sz="3600" dirty="0" smtClean="0"/>
              <a:t>公主的想法很單純，只是大家都不懂他真正的想法，所以才傷透腦筋。</a:t>
            </a:r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zh-TW" altLang="zh-TW" sz="3600" dirty="0" smtClean="0"/>
              <a:t>每個人的想法都不同，做任何事之前還是先顧慮一下別人的感受比較好。</a:t>
            </a:r>
            <a:endParaRPr lang="en-US" altLang="zh-TW" sz="3600" dirty="0" smtClean="0"/>
          </a:p>
          <a:p>
            <a:endParaRPr lang="zh-TW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佳句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我們會自以為是的以自己的觀點去體會別人的意思。</a:t>
            </a:r>
            <a:endParaRPr lang="en-US" altLang="zh-TW" dirty="0" smtClean="0"/>
          </a:p>
          <a:p>
            <a:r>
              <a:rPr lang="zh-TW" altLang="en-US" dirty="0" smtClean="0"/>
              <a:t>在成人世界中的我們何嘗不是如此，我們總是主觀的去看待別人的問題。</a:t>
            </a:r>
            <a:endParaRPr lang="en-US" altLang="zh-TW" dirty="0" smtClean="0"/>
          </a:p>
          <a:p>
            <a:r>
              <a:rPr lang="zh-TW" altLang="en-US" dirty="0" smtClean="0"/>
              <a:t>我們所謂的問題根本不像我們以為的那樣，甚至根本不存在，我們只是庸人自擾而已。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50000">
              <a:srgbClr val="57E784"/>
            </a:gs>
            <a:gs pos="100000">
              <a:schemeClr val="bg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1654" y="66602"/>
            <a:ext cx="8191313" cy="871556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課程結合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zh-TW" altLang="en-US" dirty="0" smtClean="0"/>
              <a:t>一、觀點不同很正常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公主與月亮文中，每人心中都有不同的月亮，宛如七上第一課＜雅量＞所談的內容，節錄如下：</a:t>
            </a:r>
            <a:endParaRPr lang="en-US" altLang="zh-TW" dirty="0" smtClean="0"/>
          </a:p>
          <a:p>
            <a:r>
              <a:rPr lang="zh-TW" altLang="en-US" dirty="0" smtClean="0"/>
              <a:t>朋友買了一件衣料，綠色的底子帶白色方格，當她拿給我們看時，一位對圍棋十分感與趣的同學說： 「啊，好像棋盤似的。」 「我看倒有點像稿紙。」我說。 「真像一塊塊綠豆糕。」一位外號叫「大食客」的同學緊接著說。 </a:t>
            </a:r>
            <a:r>
              <a:rPr lang="en-US" altLang="zh-TW" dirty="0" smtClean="0"/>
              <a:t>……</a:t>
            </a:r>
            <a:r>
              <a:rPr lang="zh-TW" altLang="en-US" b="1" u="sng" dirty="0" smtClean="0">
                <a:solidFill>
                  <a:srgbClr val="FF0000"/>
                </a:solidFill>
              </a:rPr>
              <a:t>人人的欣賞觀點不盡相同，那是和個人的性格與生活環境有關。 </a:t>
            </a:r>
            <a:endParaRPr lang="en-US" altLang="zh-TW" b="1" u="sng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F11BF"/>
            </a:gs>
            <a:gs pos="50000">
              <a:srgbClr val="7030A0"/>
            </a:gs>
            <a:gs pos="100000">
              <a:srgbClr val="D88CE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401080" cy="1225536"/>
          </a:xfrm>
        </p:spPr>
        <p:txBody>
          <a:bodyPr>
            <a:normAutofit/>
          </a:bodyPr>
          <a:lstStyle/>
          <a:p>
            <a:r>
              <a:rPr lang="zh-TW" altLang="en-US" sz="5400" b="1" dirty="0" smtClean="0">
                <a:solidFill>
                  <a:srgbClr val="32DEE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課程結合</a:t>
            </a:r>
            <a:endParaRPr lang="zh-TW" altLang="en-US" sz="5400" b="1" dirty="0">
              <a:solidFill>
                <a:srgbClr val="32DEE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FFFF00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二、尊重彼此的雅量</a:t>
            </a:r>
            <a:endParaRPr lang="en-US" altLang="zh-TW" dirty="0" smtClean="0">
              <a:solidFill>
                <a:srgbClr val="FFFF00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  <a:p>
            <a:r>
              <a:rPr lang="zh-TW" altLang="en-US" dirty="0" smtClean="0">
                <a:solidFill>
                  <a:srgbClr val="FFFF00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公主月亮一文告訴我們要認識對方的月亮，也就是要了解、尊重對方真正的想法。就像＜雅量＞所說的：</a:t>
            </a:r>
            <a:endParaRPr lang="en-US" altLang="zh-TW" dirty="0" smtClean="0">
              <a:solidFill>
                <a:srgbClr val="FFFF00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  <a:p>
            <a:pPr>
              <a:buNone/>
            </a:pPr>
            <a:r>
              <a:rPr lang="zh-TW" altLang="en-US" dirty="0" smtClean="0">
                <a:solidFill>
                  <a:srgbClr val="FFFF00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　人總會去尋求自己喜歡的事物，每個人的看法或觀點不同，並沒有什麼關係，</a:t>
            </a:r>
            <a:r>
              <a:rPr lang="zh-TW" altLang="en-US" u="sng" dirty="0" smtClean="0">
                <a:solidFill>
                  <a:srgbClr val="FFFF00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重要的是──人與人之間，應該有彼此容忍和尊重對方的看法與觀點的雅量。 </a:t>
            </a:r>
            <a:endParaRPr lang="zh-TW" altLang="en-US" u="sng" dirty="0">
              <a:solidFill>
                <a:srgbClr val="FFFF00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229600" cy="1143000"/>
          </a:xfrm>
        </p:spPr>
        <p:txBody>
          <a:bodyPr/>
          <a:lstStyle/>
          <a:p>
            <a:r>
              <a:rPr lang="zh-TW" altLang="en-US" dirty="0" smtClean="0">
                <a:solidFill>
                  <a:schemeClr val="bg1"/>
                </a:solidFill>
              </a:rPr>
              <a:t>謝謝觀賞</a:t>
            </a:r>
            <a:endParaRPr lang="zh-TW" altLang="en-US" dirty="0">
              <a:solidFill>
                <a:schemeClr val="bg1"/>
              </a:solidFill>
            </a:endParaRPr>
          </a:p>
        </p:txBody>
      </p:sp>
      <p:pic>
        <p:nvPicPr>
          <p:cNvPr id="4" name="內容版面配置區 3" descr="th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214546" y="1571612"/>
            <a:ext cx="4071966" cy="4206577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7030A0"/>
            </a:gs>
            <a:gs pos="64999">
              <a:schemeClr val="bg1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57158" y="500042"/>
            <a:ext cx="8229600" cy="1143000"/>
          </a:xfrm>
        </p:spPr>
        <p:txBody>
          <a:bodyPr/>
          <a:lstStyle/>
          <a:p>
            <a:r>
              <a:rPr lang="zh-TW" altLang="en-US" dirty="0" smtClean="0">
                <a:solidFill>
                  <a:srgbClr val="FFFF00"/>
                </a:solidFill>
              </a:rPr>
              <a:t>大綱</a:t>
            </a:r>
            <a:endParaRPr lang="zh-TW" altLang="en-US" dirty="0">
              <a:solidFill>
                <a:srgbClr val="FFFF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57224" y="2357430"/>
            <a:ext cx="7643866" cy="4071966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一 文章欣賞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二 摘要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三 心得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四 戲劇表演　</a:t>
            </a:r>
            <a:r>
              <a:rPr lang="zh-TW" altLang="en-US" sz="1800" dirty="0" smtClean="0">
                <a:latin typeface="標楷體" pitchFamily="65" charset="-120"/>
                <a:ea typeface="標楷體" pitchFamily="65" charset="-120"/>
              </a:rPr>
              <a:t>表演者：田珈圻、陳宗瑞、吳柏緯、</a:t>
            </a:r>
            <a:endParaRPr lang="en-US" altLang="zh-TW" sz="18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五 佳句　　　</a:t>
            </a:r>
            <a:r>
              <a:rPr lang="zh-TW" altLang="en-US" sz="1700" dirty="0" smtClean="0">
                <a:latin typeface="標楷體" pitchFamily="65" charset="-120"/>
                <a:ea typeface="標楷體" pitchFamily="65" charset="-120"/>
              </a:rPr>
              <a:t>梁展榮、李中豪、田義文、鄭安村、張修源</a:t>
            </a:r>
            <a:endParaRPr lang="en-US" altLang="zh-TW" sz="17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六 課程結合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雅量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七 影片欣賞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50000">
              <a:srgbClr val="FFC000"/>
            </a:gs>
            <a:gs pos="100000">
              <a:schemeClr val="bg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0034" y="-214338"/>
            <a:ext cx="8229600" cy="1143000"/>
          </a:xfrm>
        </p:spPr>
        <p:txBody>
          <a:bodyPr/>
          <a:lstStyle/>
          <a:p>
            <a:r>
              <a:rPr lang="zh-TW" altLang="en-US" dirty="0" smtClean="0">
                <a:hlinkClick r:id="rId3"/>
              </a:rPr>
              <a:t>文章欣賞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642918"/>
            <a:ext cx="8892480" cy="6093296"/>
          </a:xfrm>
        </p:spPr>
        <p:txBody>
          <a:bodyPr>
            <a:noAutofit/>
          </a:bodyPr>
          <a:lstStyle/>
          <a:p>
            <a:r>
              <a:rPr lang="zh-TW" altLang="en-US" sz="2300" dirty="0" smtClean="0"/>
              <a:t>如果有一天，你所愛的人要你把天上的月亮摘下來給他，你怎麼辦？月球距地球有近四十萬公里的距離，又約有地球的四分之一大，怎麼可能「摘」下來呢？面對這個大難題，除了搖頭沒有什麼辦法吧！ 最近看了一本友人劉清彥譯的書</a:t>
            </a:r>
            <a:r>
              <a:rPr lang="en-US" altLang="zh-TW" sz="2300" dirty="0" smtClean="0"/>
              <a:t>〔</a:t>
            </a:r>
            <a:r>
              <a:rPr lang="zh-TW" altLang="en-US" sz="2300" dirty="0" smtClean="0"/>
              <a:t>公主的月亮</a:t>
            </a:r>
            <a:r>
              <a:rPr lang="en-US" altLang="zh-TW" sz="2300" dirty="0" smtClean="0"/>
              <a:t>〕</a:t>
            </a:r>
            <a:r>
              <a:rPr lang="zh-TW" altLang="en-US" sz="2300" dirty="0" smtClean="0"/>
              <a:t>，極有趣味。這個難題由一個生病的小公主提出，她嬌憨的告訴疼她的國王，如果她能擁有月亮，病就會好。 愛女心切的國王立刻召集國中的聰明智士，要他們想辦法拿月亮，但無論是總理大臣、宮廷魔法師或宮廷數學家，沒有一個人能達成任務。縱使他們每個人在過去都完成許多超困難的任務，但要拿月亮，誰都不行。而且他們分別對拿月亮的困難有不同的說詞：總理大臣說它遠在三萬五千哩外，比公主的房間還大，而且是由熔化的銅做的；魔法師說它有十五萬哩遠，用綠起司做的，而且整整是皇宮的兩倍大；數學家說月亮遠在卅萬哩外，又圓又平像個錢幣，有半個王國大，還被黏在天上，不可能有人能拿下它。國王面對這些「不可能」，心頭又煩又氣，只好叫宮廷小丑來給他彈琴解悶。 小丑問明了一切後，得了一個結論：如果這些有學問的人說得都對，那麼月亮的大小一定和每個人想的一樣大、一樣遠。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7030A0"/>
            </a:gs>
            <a:gs pos="50000">
              <a:schemeClr val="bg1"/>
            </a:gs>
            <a:gs pos="100000">
              <a:srgbClr val="FFFF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85720" y="357166"/>
            <a:ext cx="8229600" cy="5554683"/>
          </a:xfrm>
        </p:spPr>
        <p:txBody>
          <a:bodyPr>
            <a:noAutofit/>
          </a:bodyPr>
          <a:lstStyle/>
          <a:p>
            <a:r>
              <a:rPr lang="zh-TW" altLang="en-US" sz="2400" dirty="0" smtClean="0"/>
              <a:t>所以當務之急是要弄清楚小公主心目中的月亮有多大、有多遠。 國王一聽，茅塞頓開。小丑立時到公主房裡探望公主，並順口問公主，月亮有多大？ 「大概比我姆指的指甲小一點吧！」公主說，因為她只要把姆指的指甲對著月亮就可以把它遮住了。那麼有多遠呢？ 「不會比窗外的那棵大樹高！」公主所以這麼認為，因為有時候它會卡在樹梢間。用什麼做的呢？「當然是金子！」公主斬釘截鐵的回答。 比姆指指甲還要小、比樹還要矮，用金子做的月亮當然容易拿啦！小丑立時找金匠打了個小月亮、穿上金鍊子，給公主當項鍊，公主好高興，第二天病就好了。</a:t>
            </a:r>
          </a:p>
          <a:p>
            <a:r>
              <a:rPr lang="zh-TW" altLang="en-US" sz="2400" dirty="0" smtClean="0"/>
              <a:t>但是國王仍舊很擔心。到了晚上，真月亮還是會掛在天上，公主如果看到了，謊言不就揭穿了嗎？於是他又召集了那班「聰明人」，向他們徵詢解決問題的方法，怎麼樣可以不讓公主看見真月亮呢？有人說要公主戴墨鏡，有人說把皇宮花園用黑絨布罩起來，有人說天黑之後就不住的放煙火，以遮蔽月亮的光華</a:t>
            </a:r>
            <a:r>
              <a:rPr lang="en-US" altLang="zh-TW" sz="2400" dirty="0" smtClean="0"/>
              <a:t>……</a:t>
            </a:r>
            <a:r>
              <a:rPr lang="zh-TW" altLang="en-US" sz="2400" dirty="0" smtClean="0"/>
              <a:t>，當然，沒一個主意可用。 </a:t>
            </a:r>
            <a:endParaRPr lang="zh-TW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0000"/>
            </a:gs>
            <a:gs pos="50000">
              <a:srgbClr val="EF11BF"/>
            </a:gs>
            <a:gs pos="100000">
              <a:schemeClr val="bg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158" y="47450"/>
            <a:ext cx="8229600" cy="6810550"/>
          </a:xfrm>
        </p:spPr>
        <p:txBody>
          <a:bodyPr>
            <a:normAutofit/>
          </a:bodyPr>
          <a:lstStyle/>
          <a:p>
            <a:r>
              <a:rPr lang="zh-TW" altLang="en-US" sz="2300" dirty="0" smtClean="0"/>
              <a:t>怎麼辦？心急的國王深恐小公主一看見真月亮就會再生病，卻又想不出方法解決，只好再找小丑來為他彈琴。 </a:t>
            </a:r>
          </a:p>
          <a:p>
            <a:r>
              <a:rPr lang="zh-TW" altLang="en-US" sz="2300" dirty="0" smtClean="0"/>
              <a:t>小丑知道了那些聰明大臣的想法後，告訴國王，那些人無所不知，如果他們不知道怎麼藏月亮，就表示月亮一定藏不住。這種說詞，只能讓國王更沮喪。眼看著月亮已經升起來了，他看著就要照進公主房間的月亮，大叫：「誰能解釋，為什麼月亮可以同時出現在空中，又戴在公主的脖子上？」這個難題誰能解？ 小丑倒是靈機一動，他提醒國王，大家都想不到如何拿到月亮的方法時，誰解決了這個難題呢？是小公主本人，她比誰都聰明。現在，又有難題出現了，不問她，還問誰？ 於是在國王來不及阻止的當兒，他就到了公主的房間，問公主這個問題。沒想到公主聽了哈哈大笑，說他笨，因為這個問題太簡單了，就像她的牙齒掉了會長新牙，花園的花被剪下來了仍會再開一樣，月亮當然也會再長呀！ 哈！困擾了所有聰明人的問題，對小公主原來根本不是問題呀！ 很可愛的一個故事吧！可能你會覺得它只不過是個哄小孩的故事，但我卻覺得它在可愛中提醒了我們每個人幾乎都會犯的一個錯誤：我們會自以為是的以自己觀點去體會別人的意思。 </a:t>
            </a:r>
          </a:p>
          <a:p>
            <a:endParaRPr lang="zh-TW" altLang="en-US" sz="2300" dirty="0" smtClean="0"/>
          </a:p>
          <a:p>
            <a:endParaRPr lang="zh-TW" altLang="en-US" sz="2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0000"/>
            </a:gs>
            <a:gs pos="50000">
              <a:srgbClr val="EF11BF"/>
            </a:gs>
            <a:gs pos="100000">
              <a:schemeClr val="bg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85720" y="142852"/>
            <a:ext cx="8507288" cy="6929486"/>
          </a:xfrm>
        </p:spPr>
        <p:txBody>
          <a:bodyPr>
            <a:normAutofit fontScale="62500" lnSpcReduction="20000"/>
          </a:bodyPr>
          <a:lstStyle/>
          <a:p>
            <a:r>
              <a:rPr lang="zh-TW" altLang="en-US" sz="4300" dirty="0" smtClean="0"/>
              <a:t>當小公主提出要月亮時，每個人心中想到的月亮全是「自己心中」的月亮，沒有人想到小公主心中的月亮是個什麼樣。 </a:t>
            </a:r>
          </a:p>
          <a:p>
            <a:r>
              <a:rPr lang="zh-TW" altLang="en-US" sz="4300" dirty="0" smtClean="0"/>
              <a:t>之後，就以自己的想法否決了公主的想望，殊不知公主心中自有她對月亮的定義呢！當然囉！兩個月亮的問題也是足智多謀的國王自己想當然爾以為一定會出現，每個大臣也都以自己的思考模式、想法解決這一難題，殊不知公主自有一套定論，這個問題才不存在呢！成人世界中的我們何嘗不是如此，我們總是主觀的去看待別人的問題，我們總是主觀的去看待別人的問題，主觀的試圖為別人解決困難，殊不知在別人心中，我們所謂的問題根本不像我們以為的那樣，甚至根本不存在，我們只是庸人自擾而已。 </a:t>
            </a:r>
          </a:p>
          <a:p>
            <a:r>
              <a:rPr lang="zh-TW" altLang="en-US" sz="4300" dirty="0" smtClean="0"/>
              <a:t>記得有一次聽一個婚姻專家演講，舉了個例子，有一天，一個在外忙了一天又加班到很晚的婦女回家，原本希望回家後能和老公撒撒嬌，也能獲得老公的安慰與支持。沒想到一進門，就看到老公一個人悶坐在沙發上，知道她進門連頭都沒抬，兀自看電視，她心裡就有點愧疚，想他一定生我的氣了，這麼晚才回家。</a:t>
            </a: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100000">
              <a:srgbClr val="EF11BF"/>
            </a:gs>
            <a:gs pos="100000">
              <a:schemeClr val="bg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85720" y="285728"/>
            <a:ext cx="8572560" cy="6286544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dirty="0" smtClean="0"/>
              <a:t>但一轉念又想：他憑什麼生我的氣？平時，多半是他晚回家，我偶爾才一次，再說，我為什麼一定要工作，還不是因為一份薪水要過日子實在太緊絀，兩人趁還沒孩子時多賺一些，以後不是輕鬆些？他氣什麼？於是，心裡就一肚子不高興。既然老公不理她，她也不理他，而且故意弄出大的聲音，顯示她的不滿。老公呢！原本相應不理，後來似乎忍無可忍，唰的一聲站起身來，大踏步走進書房，咚的一聲就把門甩上，把音響開得老高。可想而知，一場口舌大戰是免不了了。 </a:t>
            </a:r>
          </a:p>
          <a:p>
            <a:r>
              <a:rPr lang="zh-TW" altLang="en-US" dirty="0" smtClean="0"/>
              <a:t>但老公為何如此呢？原因只不過是在失業率大升的狀況下，他當天在公司裡被老闆大大削了一頓，並威脅他不好好幹就走路，然而他卻覺得自己承受不白之冤，純粹是個犧牲品。</a:t>
            </a:r>
            <a:endParaRPr lang="zh-TW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158" y="428604"/>
            <a:ext cx="8543956" cy="6000792"/>
          </a:xfrm>
        </p:spPr>
        <p:txBody>
          <a:bodyPr>
            <a:normAutofit fontScale="85000" lnSpcReduction="20000"/>
          </a:bodyPr>
          <a:lstStyle/>
          <a:p>
            <a:r>
              <a:rPr lang="zh-TW" altLang="en-US" dirty="0" smtClean="0"/>
              <a:t>原本希望由太太那兒獲得些紓解與鼓勵，沒想到，太太晚回家不說，還發脾氣，他心想自己怎麼這樣倒霉，在公司受老闆氣，回到家還要受老婆氣，平時，對她不算不體貼，她竟然如此不知體恤自己，她憑什麼生氣呢？於是，原本只是心情沉鬱的他，這會兒真的發起脾氣來了。</a:t>
            </a:r>
          </a:p>
          <a:p>
            <a:r>
              <a:rPr lang="zh-TW" altLang="en-US" dirty="0" smtClean="0"/>
              <a:t>兩人原本可以完全沒事，因為彼此都「自以為是」的揣測對方心意，結果，弄得一發不可收拾。如果兩人再鑽牛角尖的想，覺得對方變了心，根本不愛自己</a:t>
            </a:r>
            <a:r>
              <a:rPr lang="en-US" altLang="zh-TW" dirty="0" smtClean="0"/>
              <a:t>……</a:t>
            </a:r>
            <a:r>
              <a:rPr lang="zh-TW" altLang="en-US" dirty="0" smtClean="0"/>
              <a:t>，可想而知，「庸人自擾」的後果會多嚴重！這只是夫妻相處的一個小例子，在一般人際關係中，因為主觀的揣測別人意思而會錯意、表錯情、無事生非的例子，更是不勝枚舉，這個可愛的故事可以給我們深刻的提醒吧！當然，我額外欣賞故事中的小丑，他實在是冷靜、具透視力、大有智慧高</a:t>
            </a:r>
            <a:r>
              <a:rPr lang="en-US" altLang="zh-TW" dirty="0" smtClean="0"/>
              <a:t>EQ</a:t>
            </a:r>
            <a:r>
              <a:rPr lang="zh-TW" altLang="en-US" dirty="0" smtClean="0"/>
              <a:t>的一個人哪！不是嗎？ </a:t>
            </a:r>
          </a:p>
          <a:p>
            <a:r>
              <a:rPr lang="zh-TW" altLang="en-US" dirty="0" smtClean="0"/>
              <a:t>下次，真碰上有人向你要月亮，先別慌，問問他想要的是個什麼月亮，說不定你也可以幫他摘一個呢！ </a:t>
            </a: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摘要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71472" y="1714488"/>
            <a:ext cx="7972452" cy="4954872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公主因病需要月亮才能好，父王知道此事，找人問怎辦，但因不知公主心裡想的月亮是哪種，後來小丑問了公主想要的月亮。</a:t>
            </a:r>
            <a:endParaRPr lang="en-US" altLang="zh-TW" dirty="0" smtClean="0"/>
          </a:p>
          <a:p>
            <a:r>
              <a:rPr lang="zh-TW" altLang="en-US" dirty="0" smtClean="0"/>
              <a:t>之後國王害怕公主看到真的月亮，在小丑知道公主心裡的想法後又度過危機。</a:t>
            </a:r>
            <a:endParaRPr lang="en-US" altLang="zh-TW" dirty="0" smtClean="0"/>
          </a:p>
          <a:p>
            <a:r>
              <a:rPr lang="zh-TW" altLang="en-US" dirty="0" smtClean="0"/>
              <a:t>每個人都應該想想別人的月亮是怎麼樣的不要只想著自己的月亮喔</a:t>
            </a:r>
            <a:r>
              <a:rPr lang="en-US" altLang="zh-TW" dirty="0" smtClean="0"/>
              <a:t>!</a:t>
            </a:r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758</TotalTime>
  <Words>1946</Words>
  <Application>Microsoft Office PowerPoint</Application>
  <PresentationFormat>如螢幕大小 (4:3)</PresentationFormat>
  <Paragraphs>46</Paragraphs>
  <Slides>14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15" baseType="lpstr">
      <vt:lpstr>Office 佈景主題</vt:lpstr>
      <vt:lpstr>公主的月亮</vt:lpstr>
      <vt:lpstr>大綱</vt:lpstr>
      <vt:lpstr>文章欣賞</vt:lpstr>
      <vt:lpstr>投影片 4</vt:lpstr>
      <vt:lpstr>投影片 5</vt:lpstr>
      <vt:lpstr>投影片 6</vt:lpstr>
      <vt:lpstr>投影片 7</vt:lpstr>
      <vt:lpstr>投影片 8</vt:lpstr>
      <vt:lpstr>摘要</vt:lpstr>
      <vt:lpstr>心得</vt:lpstr>
      <vt:lpstr>佳句</vt:lpstr>
      <vt:lpstr> 課程結合 </vt:lpstr>
      <vt:lpstr>課程結合</vt:lpstr>
      <vt:lpstr>謝謝觀賞</vt:lpstr>
    </vt:vector>
  </TitlesOfParts>
  <Company>C.M.T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公主的月亮</dc:title>
  <dc:creator>WinXP</dc:creator>
  <cp:lastModifiedBy>WinXP</cp:lastModifiedBy>
  <cp:revision>64</cp:revision>
  <dcterms:created xsi:type="dcterms:W3CDTF">2013-06-03T01:14:55Z</dcterms:created>
  <dcterms:modified xsi:type="dcterms:W3CDTF">2013-06-27T03:28:26Z</dcterms:modified>
</cp:coreProperties>
</file>