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73" r:id="rId8"/>
    <p:sldId id="272" r:id="rId9"/>
    <p:sldId id="271" r:id="rId10"/>
    <p:sldId id="274" r:id="rId11"/>
    <p:sldId id="260" r:id="rId12"/>
    <p:sldId id="269" r:id="rId13"/>
    <p:sldId id="261" r:id="rId14"/>
    <p:sldId id="270" r:id="rId15"/>
    <p:sldId id="267" r:id="rId16"/>
    <p:sldId id="275" r:id="rId17"/>
    <p:sldId id="277" r:id="rId18"/>
    <p:sldId id="276" r:id="rId19"/>
    <p:sldId id="265" r:id="rId20"/>
    <p:sldId id="263" r:id="rId21"/>
    <p:sldId id="264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3" autoAdjust="0"/>
  </p:normalViewPr>
  <p:slideViewPr>
    <p:cSldViewPr>
      <p:cViewPr>
        <p:scale>
          <a:sx n="66" d="100"/>
          <a:sy n="66" d="100"/>
        </p:scale>
        <p:origin x="-63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58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D67846F-1DB3-4F3E-98F0-A97C92C3EB59}" type="datetimeFigureOut">
              <a:rPr lang="zh-TW" altLang="en-US" smtClean="0"/>
              <a:pPr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3185A9A1-99DB-46C0-BC66-97208900A49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702&#24310;&#20280;&#24433;&#29255;.mp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4176464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FF0000"/>
                </a:solidFill>
              </a:rPr>
              <a:t> 每月一書</a:t>
            </a:r>
            <a:r>
              <a:rPr lang="en-US" altLang="zh-TW" sz="9600" dirty="0" smtClean="0">
                <a:solidFill>
                  <a:srgbClr val="FFFF00"/>
                </a:solidFill>
              </a:rPr>
              <a:t/>
            </a:r>
            <a:br>
              <a:rPr lang="en-US" altLang="zh-TW" sz="9600" dirty="0" smtClean="0">
                <a:solidFill>
                  <a:srgbClr val="FFFF00"/>
                </a:solidFill>
              </a:rPr>
            </a:br>
            <a:r>
              <a:rPr lang="zh-TW" altLang="en-US" sz="9600" dirty="0" smtClean="0">
                <a:solidFill>
                  <a:srgbClr val="7030A0"/>
                </a:solidFill>
              </a:rPr>
              <a:t>跳跳</a:t>
            </a:r>
            <a:r>
              <a:rPr lang="en-US" altLang="zh-TW" sz="9600" dirty="0" smtClean="0">
                <a:solidFill>
                  <a:srgbClr val="7030A0"/>
                </a:solidFill>
              </a:rPr>
              <a:t>O</a:t>
            </a:r>
            <a:endParaRPr lang="zh-TW" altLang="en-US" sz="9600" dirty="0">
              <a:solidFill>
                <a:srgbClr val="7030A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0956" y="4482676"/>
            <a:ext cx="7711444" cy="1906464"/>
          </a:xfrm>
        </p:spPr>
        <p:txBody>
          <a:bodyPr>
            <a:normAutofit/>
          </a:bodyPr>
          <a:lstStyle/>
          <a:p>
            <a:r>
              <a:rPr lang="zh-TW" altLang="en-US" sz="9600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         </a:t>
            </a:r>
            <a:r>
              <a:rPr lang="en-US" altLang="zh-TW" sz="9600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7</a:t>
            </a:r>
            <a:r>
              <a:rPr lang="zh-TW" altLang="en-US" sz="9600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年</a:t>
            </a:r>
            <a:r>
              <a:rPr lang="en-US" altLang="zh-TW" sz="9600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2</a:t>
            </a:r>
            <a:r>
              <a:rPr lang="zh-TW" altLang="en-US" sz="9600" dirty="0" smtClean="0">
                <a:solidFill>
                  <a:srgbClr val="FF0000"/>
                </a:solidFill>
                <a:latin typeface="Gungsuh" pitchFamily="18" charset="-127"/>
                <a:ea typeface="Gungsuh" pitchFamily="18" charset="-127"/>
              </a:rPr>
              <a:t>班</a:t>
            </a:r>
            <a:endParaRPr lang="zh-TW" altLang="en-US" sz="9600" dirty="0">
              <a:solidFill>
                <a:srgbClr val="FF0000"/>
              </a:solidFill>
              <a:latin typeface="Gungsuh" pitchFamily="18" charset="-127"/>
              <a:ea typeface="Gungsuh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2060"/>
                </a:solidFill>
              </a:rPr>
              <a:t>內容介紹</a:t>
            </a:r>
            <a:endParaRPr lang="zh-TW" altLang="en-US" sz="7200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跳跳</a:t>
            </a:r>
            <a:r>
              <a:rPr lang="en-US" altLang="zh-TW" dirty="0" smtClean="0"/>
              <a:t>O</a:t>
            </a:r>
            <a:r>
              <a:rPr lang="zh-TW" altLang="en-US" dirty="0" smtClean="0"/>
              <a:t>不是一粒普通豆子，有兩根細手、兩隻細腳。他個子雖小但志氣高，他站在一個懸崖前面，看對岸這麼近，他一定要到對面去瞧。於是他想方法要跳過去，跳跳</a:t>
            </a:r>
            <a:r>
              <a:rPr lang="en-US" altLang="zh-TW" dirty="0" smtClean="0"/>
              <a:t>O</a:t>
            </a:r>
            <a:r>
              <a:rPr lang="zh-TW" altLang="en-US" dirty="0" smtClean="0"/>
              <a:t>用了大家都想得到方法：砍樹造橋、坐飛機、裝彈簧、翹翹板原理；他用了大家都沒想到的方法：坐飛毯、填石子、讓自己變成汽球、坐火箭、把自己變成砲彈他嘗試</a:t>
            </a:r>
            <a:r>
              <a:rPr lang="en-US" altLang="zh-TW" dirty="0" smtClean="0"/>
              <a:t>30</a:t>
            </a:r>
            <a:r>
              <a:rPr lang="zh-TW" altLang="en-US" dirty="0" smtClean="0"/>
              <a:t>種方法，最後皇天不負苦心人，他跳過去了，沒想到，對岸竟是第二個懸崖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4615004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>
                <a:solidFill>
                  <a:srgbClr val="00B0F0"/>
                </a:solidFill>
              </a:rPr>
              <a:t>故事價值</a:t>
            </a:r>
            <a:endParaRPr lang="zh-TW" altLang="en-US" sz="80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47500" lnSpcReduction="20000"/>
          </a:bodyPr>
          <a:lstStyle/>
          <a:p>
            <a:r>
              <a:rPr lang="zh-TW" altLang="en-US" sz="11400" dirty="0" smtClean="0"/>
              <a:t>繪本不是只有給不太識字的人看而已，作者使用色彩使主角</a:t>
            </a:r>
            <a:r>
              <a:rPr lang="zh-TW" altLang="en-US" sz="11400" dirty="0" smtClean="0">
                <a:latin typeface="新細明體"/>
                <a:ea typeface="新細明體"/>
              </a:rPr>
              <a:t>、</a:t>
            </a:r>
            <a:r>
              <a:rPr lang="zh-TW" altLang="en-US" sz="11400" dirty="0" smtClean="0"/>
              <a:t>劇情完整的呈現，繪本並不是幼稚的代表，瞭解其中作者要給我們的價值，就是把無字天書發揮到最高境界。</a:t>
            </a:r>
            <a:endParaRPr lang="en-US" altLang="zh-TW" sz="11400" dirty="0" smtClean="0"/>
          </a:p>
          <a:p>
            <a:pPr>
              <a:buNone/>
            </a:pPr>
            <a:r>
              <a:rPr lang="zh-TW" altLang="en-US" sz="3600" b="1" dirty="0" smtClean="0"/>
              <a:t>                                                                          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10536650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548680"/>
            <a:ext cx="8805664" cy="573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/>
              <a:t> 跳跳</a:t>
            </a:r>
            <a:r>
              <a:rPr lang="en-US" altLang="zh-TW" sz="4000" dirty="0" smtClean="0"/>
              <a:t>O</a:t>
            </a:r>
            <a:r>
              <a:rPr lang="zh-TW" altLang="en-US" sz="4000" dirty="0" smtClean="0"/>
              <a:t>給大的感覺可能一顆永遠達不到目標的豆</a:t>
            </a:r>
            <a:r>
              <a:rPr lang="zh-TW" altLang="en-US" sz="4000" dirty="0"/>
              <a:t>子</a:t>
            </a:r>
            <a:r>
              <a:rPr lang="zh-TW" altLang="en-US" sz="4000" dirty="0" smtClean="0"/>
              <a:t>，</a:t>
            </a:r>
            <a:r>
              <a:rPr lang="zh-TW" altLang="en-US" sz="4000" dirty="0"/>
              <a:t>它用了上百種的方式想要越過懸崖，卻總是失敗</a:t>
            </a:r>
            <a:r>
              <a:rPr lang="zh-TW" altLang="en-US" sz="4000" dirty="0" smtClean="0"/>
              <a:t>。</a:t>
            </a:r>
            <a:r>
              <a:rPr lang="zh-TW" altLang="en-US" sz="4000" dirty="0"/>
              <a:t>從</a:t>
            </a:r>
            <a:r>
              <a:rPr lang="en-US" altLang="zh-TW" sz="4000" dirty="0"/>
              <a:t>2003</a:t>
            </a:r>
            <a:r>
              <a:rPr lang="zh-TW" altLang="en-US" sz="4000" dirty="0"/>
              <a:t>年</a:t>
            </a:r>
            <a:r>
              <a:rPr lang="en-US" altLang="zh-TW" sz="4000" dirty="0"/>
              <a:t>7</a:t>
            </a:r>
            <a:r>
              <a:rPr lang="zh-TW" altLang="en-US" sz="4000" dirty="0"/>
              <a:t>月出版到現在，它從未放棄。就算越過了第一個懸崖，後面就還有第二個懸崖。就彷彿人生，想要往成功的道路邁進，就要努力，想要更快走向成功，就要用對 </a:t>
            </a:r>
            <a:r>
              <a:rPr lang="en-US" altLang="zh-TW" sz="4000" dirty="0"/>
              <a:t>｢</a:t>
            </a:r>
            <a:r>
              <a:rPr lang="zh-TW" altLang="en-US" sz="4000" dirty="0"/>
              <a:t>方法」努力，認清問題</a:t>
            </a:r>
            <a:r>
              <a:rPr lang="zh-TW" altLang="en-US" sz="4000" dirty="0" smtClean="0"/>
              <a:t>就</a:t>
            </a:r>
            <a:r>
              <a:rPr lang="zh-TW" altLang="en-US" sz="4000" dirty="0"/>
              <a:t>等於已經解決一半的問題。</a:t>
            </a:r>
          </a:p>
        </p:txBody>
      </p:sp>
    </p:spTree>
    <p:extLst>
      <p:ext uri="{BB962C8B-B14F-4D97-AF65-F5344CB8AC3E}">
        <p14:creationId xmlns:p14="http://schemas.microsoft.com/office/powerpoint/2010/main" val="3823740020"/>
      </p:ext>
    </p:extLst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smtClean="0"/>
              <a:t>          不要</a:t>
            </a:r>
            <a:r>
              <a:rPr lang="zh-TW" altLang="en-US" sz="3600" dirty="0"/>
              <a:t>因為一次的挫折，就放棄你原本</a:t>
            </a:r>
            <a:r>
              <a:rPr lang="zh-TW" altLang="en-US" sz="3600"/>
              <a:t>決心</a:t>
            </a:r>
            <a:r>
              <a:rPr lang="zh-TW" altLang="en-US" sz="3600" smtClean="0"/>
              <a:t>要達到</a:t>
            </a:r>
            <a:r>
              <a:rPr lang="zh-TW" altLang="en-US" sz="3600" dirty="0"/>
              <a:t>的目標。</a:t>
            </a:r>
            <a:endParaRPr lang="en-US" altLang="zh-TW" sz="3600" dirty="0"/>
          </a:p>
          <a:p>
            <a:pPr marL="0" indent="0">
              <a:buNone/>
            </a:pPr>
            <a:r>
              <a:rPr lang="zh-TW" altLang="en-US" sz="3600" dirty="0"/>
              <a:t>     生活中或許有「失望」，但一定不能「絕望」，總要滿懷「期望」，而且永不放棄 </a:t>
            </a:r>
            <a:r>
              <a:rPr lang="en-US" altLang="zh-TW" sz="3600" dirty="0"/>
              <a:t>｢</a:t>
            </a:r>
            <a:r>
              <a:rPr lang="zh-TW" altLang="en-US" sz="3600" dirty="0"/>
              <a:t>希望</a:t>
            </a:r>
            <a:r>
              <a:rPr lang="en-US" altLang="zh-TW" sz="3600" dirty="0"/>
              <a:t>｣</a:t>
            </a:r>
            <a:r>
              <a:rPr lang="zh-TW" altLang="en-US" sz="3600" dirty="0">
                <a:latin typeface="新細明體"/>
              </a:rPr>
              <a:t>。</a:t>
            </a:r>
            <a:endParaRPr lang="en-US" altLang="zh-TW" sz="3600" dirty="0"/>
          </a:p>
          <a:p>
            <a:pPr marL="0" indent="0">
              <a:buNone/>
            </a:pP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196777426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zh-TW" altLang="en-US" sz="3600" dirty="0" smtClean="0"/>
              <a:t>作者</a:t>
            </a:r>
            <a:r>
              <a:rPr lang="zh-TW" altLang="en-US" sz="3600" dirty="0"/>
              <a:t>路</a:t>
            </a:r>
            <a:r>
              <a:rPr lang="zh-TW" altLang="en-US" sz="3600" dirty="0" smtClean="0"/>
              <a:t>易斯給我們的不只是跳跳</a:t>
            </a:r>
            <a:r>
              <a:rPr lang="en-US" altLang="zh-TW" sz="3600" dirty="0" smtClean="0"/>
              <a:t>O</a:t>
            </a:r>
            <a:r>
              <a:rPr lang="zh-TW" altLang="en-US" sz="3600" dirty="0" smtClean="0"/>
              <a:t>失敗後的歡樂</a:t>
            </a:r>
            <a:r>
              <a:rPr lang="zh-TW" altLang="en-US" sz="3600" dirty="0"/>
              <a:t>，更讓跳跳</a:t>
            </a:r>
            <a:r>
              <a:rPr lang="en-US" altLang="zh-TW" sz="3600" dirty="0"/>
              <a:t>O</a:t>
            </a:r>
            <a:r>
              <a:rPr lang="zh-TW" altLang="en-US" sz="3600" dirty="0"/>
              <a:t>展現了許多想成功的人做不到的</a:t>
            </a:r>
            <a:r>
              <a:rPr lang="zh-TW" altLang="en-US" sz="3600" dirty="0" smtClean="0"/>
              <a:t>事</a:t>
            </a:r>
            <a:r>
              <a:rPr lang="en-US" altLang="zh-TW" sz="3600" dirty="0" smtClean="0">
                <a:latin typeface="新細明體"/>
                <a:ea typeface="新細明體"/>
              </a:rPr>
              <a:t>【</a:t>
            </a:r>
            <a:r>
              <a:rPr lang="zh-TW" altLang="en-US" sz="3600" dirty="0" smtClean="0"/>
              <a:t>堅持</a:t>
            </a:r>
            <a:r>
              <a:rPr lang="en-US" altLang="zh-TW" sz="3600" dirty="0" smtClean="0">
                <a:latin typeface="新細明體"/>
                <a:ea typeface="新細明體"/>
              </a:rPr>
              <a:t>】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  <a:p>
            <a:r>
              <a:rPr lang="zh-TW" altLang="en-US" sz="3600" dirty="0"/>
              <a:t>繪本裡</a:t>
            </a:r>
            <a:r>
              <a:rPr lang="zh-TW" altLang="en-US" sz="3600" dirty="0" smtClean="0"/>
              <a:t>沒有使用精湛</a:t>
            </a:r>
            <a:r>
              <a:rPr lang="zh-TW" altLang="en-US" sz="3600" dirty="0"/>
              <a:t>的</a:t>
            </a:r>
            <a:r>
              <a:rPr lang="zh-TW" altLang="en-US" sz="3600" dirty="0" smtClean="0"/>
              <a:t>畫技，</a:t>
            </a:r>
            <a:r>
              <a:rPr lang="zh-TW" altLang="en-US" sz="3600" dirty="0"/>
              <a:t>但每一頁都堪稱</a:t>
            </a:r>
            <a:r>
              <a:rPr lang="zh-TW" altLang="en-US" sz="3600" dirty="0" smtClean="0"/>
              <a:t>經典。</a:t>
            </a:r>
            <a:endParaRPr lang="en-US" altLang="zh-TW" sz="3600" dirty="0" smtClean="0"/>
          </a:p>
          <a:p>
            <a:endParaRPr lang="en-US" altLang="zh-TW" sz="3600" dirty="0"/>
          </a:p>
          <a:p>
            <a:r>
              <a:rPr lang="zh-TW" altLang="en-US" sz="3600" dirty="0" smtClean="0"/>
              <a:t>跳跳</a:t>
            </a:r>
            <a:r>
              <a:rPr lang="en-US" altLang="zh-TW" sz="3600" dirty="0" smtClean="0"/>
              <a:t>O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不是千篇一律的失敗，而是永不放棄的堅持</a:t>
            </a:r>
            <a:r>
              <a:rPr lang="zh-TW" altLang="en-US" sz="3600" b="1" dirty="0">
                <a:solidFill>
                  <a:srgbClr val="FF0000"/>
                </a:solidFill>
              </a:rPr>
              <a:t>。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514276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6408712"/>
          </a:xfrm>
        </p:spPr>
        <p:txBody>
          <a:bodyPr/>
          <a:lstStyle/>
          <a:p>
            <a:pPr algn="ctr">
              <a:buNone/>
            </a:pPr>
            <a:r>
              <a:rPr lang="en-US" altLang="zh-TW" sz="8800" b="1" dirty="0" smtClean="0">
                <a:latin typeface="Wide Latin" pitchFamily="18" charset="0"/>
              </a:rPr>
              <a:t>	</a:t>
            </a:r>
            <a:r>
              <a:rPr lang="zh-TW" altLang="en-US" sz="8800" b="1" i="1" dirty="0" smtClean="0">
                <a:solidFill>
                  <a:srgbClr val="FF0000"/>
                </a:solidFill>
                <a:latin typeface="Wide Latin" pitchFamily="18" charset="0"/>
              </a:rPr>
              <a:t>戲劇表演</a:t>
            </a:r>
            <a:endParaRPr lang="en-US" altLang="zh-TW" sz="4800" dirty="0" smtClean="0"/>
          </a:p>
          <a:p>
            <a:r>
              <a:rPr lang="zh-TW" altLang="en-US" sz="4800" dirty="0" smtClean="0"/>
              <a:t>戲劇名</a:t>
            </a:r>
            <a:r>
              <a:rPr lang="en-US" altLang="zh-TW" sz="4800" dirty="0" smtClean="0"/>
              <a:t>:</a:t>
            </a:r>
            <a:r>
              <a:rPr lang="zh-TW" altLang="en-US" sz="4800" dirty="0" smtClean="0">
                <a:solidFill>
                  <a:srgbClr val="00B050"/>
                </a:solidFill>
              </a:rPr>
              <a:t>化敵為友</a:t>
            </a:r>
            <a:endParaRPr lang="en-US" altLang="zh-TW" sz="4800" dirty="0" smtClean="0">
              <a:solidFill>
                <a:srgbClr val="00B050"/>
              </a:solidFill>
            </a:endParaRPr>
          </a:p>
          <a:p>
            <a:r>
              <a:rPr lang="zh-TW" altLang="en-US" sz="4800" dirty="0" smtClean="0">
                <a:solidFill>
                  <a:srgbClr val="FF0000"/>
                </a:solidFill>
              </a:rPr>
              <a:t>夫</a:t>
            </a:r>
            <a:r>
              <a:rPr lang="en-US" altLang="zh-TW" sz="4800" dirty="0" smtClean="0">
                <a:solidFill>
                  <a:srgbClr val="C00000"/>
                </a:solidFill>
              </a:rPr>
              <a:t>:</a:t>
            </a:r>
            <a:r>
              <a:rPr lang="zh-TW" altLang="en-US" sz="4800" dirty="0" smtClean="0"/>
              <a:t>裕堃</a:t>
            </a:r>
            <a:endParaRPr lang="en-US" altLang="zh-TW" sz="4800" dirty="0" smtClean="0">
              <a:solidFill>
                <a:srgbClr val="FF0000"/>
              </a:solidFill>
            </a:endParaRPr>
          </a:p>
          <a:p>
            <a:r>
              <a:rPr lang="zh-TW" altLang="en-US" sz="4800" dirty="0" smtClean="0">
                <a:solidFill>
                  <a:srgbClr val="C00000"/>
                </a:solidFill>
              </a:rPr>
              <a:t>婦</a:t>
            </a:r>
            <a:r>
              <a:rPr lang="en-US" altLang="zh-TW" sz="4800" dirty="0" smtClean="0">
                <a:solidFill>
                  <a:srgbClr val="C00000"/>
                </a:solidFill>
              </a:rPr>
              <a:t>:</a:t>
            </a:r>
            <a:r>
              <a:rPr lang="zh-TW" altLang="en-US" sz="4800" dirty="0" smtClean="0"/>
              <a:t>宗明</a:t>
            </a:r>
            <a:endParaRPr lang="en-US" altLang="zh-TW" sz="4800" dirty="0" smtClean="0"/>
          </a:p>
          <a:p>
            <a:r>
              <a:rPr lang="zh-TW" altLang="en-US" sz="4800" dirty="0" smtClean="0">
                <a:solidFill>
                  <a:srgbClr val="FF0000"/>
                </a:solidFill>
              </a:rPr>
              <a:t>土匪</a:t>
            </a:r>
            <a:r>
              <a:rPr lang="en-US" altLang="zh-TW" sz="4800" dirty="0" smtClean="0">
                <a:solidFill>
                  <a:srgbClr val="FF0000"/>
                </a:solidFill>
              </a:rPr>
              <a:t>:</a:t>
            </a:r>
            <a:r>
              <a:rPr lang="zh-TW" altLang="en-US" sz="4800" dirty="0" smtClean="0"/>
              <a:t>宇脩</a:t>
            </a:r>
            <a:endParaRPr lang="en-US" altLang="zh-TW" sz="4800" dirty="0" smtClean="0"/>
          </a:p>
          <a:p>
            <a:r>
              <a:rPr lang="zh-TW" altLang="en-US" sz="4800" dirty="0" smtClean="0">
                <a:solidFill>
                  <a:srgbClr val="C00000"/>
                </a:solidFill>
              </a:rPr>
              <a:t>旁白</a:t>
            </a:r>
            <a:r>
              <a:rPr lang="en-US" altLang="zh-TW" sz="4800" dirty="0" smtClean="0">
                <a:solidFill>
                  <a:srgbClr val="C00000"/>
                </a:solidFill>
              </a:rPr>
              <a:t>:</a:t>
            </a:r>
            <a:r>
              <a:rPr lang="zh-TW" altLang="en-US" sz="4800" dirty="0" smtClean="0"/>
              <a:t>于珍</a:t>
            </a:r>
            <a:endParaRPr lang="en-US" altLang="zh-TW" sz="4800" dirty="0" smtClean="0"/>
          </a:p>
        </p:txBody>
      </p:sp>
      <p:cxnSp>
        <p:nvCxnSpPr>
          <p:cNvPr id="11" name="直線接點 10"/>
          <p:cNvCxnSpPr/>
          <p:nvPr/>
        </p:nvCxnSpPr>
        <p:spPr>
          <a:xfrm>
            <a:off x="755576" y="4365104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827584" y="5157192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683568" y="3356992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611560" y="6021288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圖片 18" descr="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933056"/>
            <a:ext cx="3882008" cy="20380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/>
              <a:t>問題討論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altLang="zh-TW" sz="4400" dirty="0" smtClean="0">
                <a:solidFill>
                  <a:schemeClr val="accent3"/>
                </a:solidFill>
              </a:rPr>
              <a:t>1</a:t>
            </a:r>
            <a:r>
              <a:rPr lang="zh-TW" altLang="en-US" sz="4400" dirty="0" smtClean="0">
                <a:solidFill>
                  <a:schemeClr val="accent3"/>
                </a:solidFill>
              </a:rPr>
              <a:t> </a:t>
            </a:r>
            <a:r>
              <a:rPr lang="en-US" altLang="zh-TW" sz="4400" dirty="0" smtClean="0">
                <a:solidFill>
                  <a:schemeClr val="accent3"/>
                </a:solidFill>
              </a:rPr>
              <a:t>.</a:t>
            </a:r>
            <a:r>
              <a:rPr lang="zh-TW" altLang="en-US" sz="4400" dirty="0">
                <a:solidFill>
                  <a:schemeClr val="accent3"/>
                </a:solidFill>
              </a:rPr>
              <a:t>你跟跳跳</a:t>
            </a:r>
            <a:r>
              <a:rPr lang="en-US" altLang="zh-TW" sz="4400" dirty="0">
                <a:solidFill>
                  <a:schemeClr val="accent3"/>
                </a:solidFill>
              </a:rPr>
              <a:t>O</a:t>
            </a:r>
            <a:r>
              <a:rPr lang="zh-TW" altLang="en-US" sz="4400" dirty="0">
                <a:solidFill>
                  <a:schemeClr val="accent3"/>
                </a:solidFill>
              </a:rPr>
              <a:t>有一樣的困難嗎</a:t>
            </a:r>
            <a:r>
              <a:rPr lang="en-US" altLang="zh-TW" sz="4400" dirty="0">
                <a:solidFill>
                  <a:schemeClr val="accent3"/>
                </a:solidFill>
              </a:rPr>
              <a:t>?</a:t>
            </a:r>
            <a:r>
              <a:rPr lang="zh-TW" altLang="en-US" sz="4400" dirty="0">
                <a:solidFill>
                  <a:schemeClr val="accent3"/>
                </a:solidFill>
              </a:rPr>
              <a:t>                                                      </a:t>
            </a:r>
            <a:endParaRPr lang="en-US" altLang="zh-TW" sz="4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3"/>
                </a:solidFill>
              </a:rPr>
              <a:t>      </a:t>
            </a:r>
            <a:r>
              <a:rPr lang="en-US" altLang="zh-TW" dirty="0">
                <a:solidFill>
                  <a:schemeClr val="accent3"/>
                </a:solidFill>
              </a:rPr>
              <a:t>Why???</a:t>
            </a:r>
          </a:p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en-US" altLang="zh-TW" sz="4400" dirty="0" smtClean="0">
                <a:solidFill>
                  <a:srgbClr val="00B0F0"/>
                </a:solidFill>
              </a:rPr>
              <a:t>2</a:t>
            </a:r>
            <a:r>
              <a:rPr lang="en-US" altLang="zh-TW" sz="4400" dirty="0">
                <a:solidFill>
                  <a:srgbClr val="00B0F0"/>
                </a:solidFill>
              </a:rPr>
              <a:t>.</a:t>
            </a:r>
            <a:r>
              <a:rPr lang="zh-TW" altLang="en-US" sz="4400" dirty="0">
                <a:solidFill>
                  <a:srgbClr val="00B0F0"/>
                </a:solidFill>
              </a:rPr>
              <a:t>如果你是跳跳</a:t>
            </a:r>
            <a:r>
              <a:rPr lang="en-US" altLang="zh-TW" sz="4400" dirty="0">
                <a:solidFill>
                  <a:srgbClr val="00B0F0"/>
                </a:solidFill>
              </a:rPr>
              <a:t>O</a:t>
            </a:r>
            <a:r>
              <a:rPr lang="zh-TW" altLang="en-US" sz="4400" dirty="0">
                <a:solidFill>
                  <a:srgbClr val="00B0F0"/>
                </a:solidFill>
              </a:rPr>
              <a:t>會怎麼做</a:t>
            </a:r>
            <a:r>
              <a:rPr lang="en-US" altLang="zh-TW" sz="4400" dirty="0" smtClean="0">
                <a:solidFill>
                  <a:srgbClr val="00B0F0"/>
                </a:solidFill>
              </a:rPr>
              <a:t>?</a:t>
            </a:r>
          </a:p>
          <a:p>
            <a:pPr marL="0" indent="0">
              <a:buNone/>
            </a:pPr>
            <a:endParaRPr lang="en-US" altLang="zh-TW" sz="4400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zh-TW" altLang="en-US" sz="4400" dirty="0"/>
              <a:t>   </a:t>
            </a:r>
            <a:r>
              <a:rPr lang="en-US" altLang="zh-TW" sz="4400" dirty="0" smtClean="0">
                <a:solidFill>
                  <a:srgbClr val="FF0000"/>
                </a:solidFill>
              </a:rPr>
              <a:t>3</a:t>
            </a:r>
            <a:r>
              <a:rPr lang="en-US" altLang="zh-TW" sz="4400" dirty="0">
                <a:solidFill>
                  <a:srgbClr val="FF0000"/>
                </a:solidFill>
              </a:rPr>
              <a:t>.</a:t>
            </a:r>
            <a:r>
              <a:rPr lang="zh-TW" altLang="en-US" sz="4400" dirty="0">
                <a:solidFill>
                  <a:srgbClr val="FF0000"/>
                </a:solidFill>
              </a:rPr>
              <a:t>你看完這個劇場有什麼感想</a:t>
            </a:r>
            <a:r>
              <a:rPr lang="en-US" altLang="zh-TW" sz="4400" dirty="0">
                <a:solidFill>
                  <a:srgbClr val="FF0000"/>
                </a:solidFill>
              </a:rPr>
              <a:t>&gt;&lt;</a:t>
            </a:r>
          </a:p>
          <a:p>
            <a:pPr marL="0" indent="0">
              <a:buNone/>
            </a:pP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hlinkClick r:id="rId2" action="ppaction://hlinkfile"/>
              </a:rPr>
              <a:t>影片欣賞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307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Autofit/>
          </a:bodyPr>
          <a:lstStyle/>
          <a:p>
            <a:endParaRPr lang="zh-TW" altLang="en-US" sz="80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895" y="980729"/>
            <a:ext cx="3979329" cy="5305772"/>
          </a:xfrm>
        </p:spPr>
      </p:pic>
    </p:spTree>
    <p:extLst>
      <p:ext uri="{BB962C8B-B14F-4D97-AF65-F5344CB8AC3E}">
        <p14:creationId xmlns:p14="http://schemas.microsoft.com/office/powerpoint/2010/main" val="22062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 smtClean="0"/>
              <a:t>         </a:t>
            </a:r>
            <a:r>
              <a:rPr lang="zh-TW" altLang="en-US" sz="8000" dirty="0" smtClean="0">
                <a:solidFill>
                  <a:srgbClr val="00B05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延伸閱讀</a:t>
            </a:r>
            <a:endParaRPr lang="en-US" altLang="zh-TW" sz="8000" dirty="0" smtClean="0">
              <a:solidFill>
                <a:srgbClr val="00B050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r>
              <a:rPr lang="zh-TW" altLang="en-US" sz="4400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書名</a:t>
            </a:r>
            <a:r>
              <a:rPr lang="en-US" altLang="zh-TW" sz="4400" dirty="0" smtClean="0">
                <a:solidFill>
                  <a:srgbClr val="7030A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:</a:t>
            </a:r>
            <a:r>
              <a:rPr lang="zh-TW" altLang="en-US" sz="4400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一公升的眼淚</a:t>
            </a:r>
            <a:endParaRPr lang="en-US" altLang="zh-TW" sz="4400" dirty="0" smtClean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r>
              <a:rPr lang="zh-TW" altLang="en-US" sz="4400" dirty="0" smtClean="0">
                <a:solidFill>
                  <a:srgbClr val="00B0F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作者</a:t>
            </a:r>
            <a:r>
              <a:rPr lang="en-US" altLang="zh-TW" sz="4400" dirty="0" smtClean="0">
                <a:solidFill>
                  <a:srgbClr val="00B0F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:</a:t>
            </a:r>
            <a:r>
              <a:rPr lang="zh-TW" altLang="en-US" sz="4400" dirty="0" smtClean="0">
                <a:solidFill>
                  <a:schemeClr val="tx2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木藤亞也</a:t>
            </a:r>
            <a:endParaRPr lang="en-US" altLang="zh-TW" sz="4400" dirty="0" smtClean="0">
              <a:solidFill>
                <a:schemeClr val="tx2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  <a:p>
            <a:r>
              <a:rPr lang="zh-TW" altLang="en-US" sz="3600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內容大綱</a:t>
            </a:r>
            <a:r>
              <a:rPr lang="en-US" altLang="zh-TW" sz="3600" dirty="0" smtClean="0">
                <a:solidFill>
                  <a:srgbClr val="FF0000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:</a:t>
            </a:r>
            <a:r>
              <a:rPr lang="en-US" altLang="zh-TW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15</a:t>
            </a:r>
            <a:r>
              <a:rPr lang="zh-TW" altLang="en-US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歲的國三少女木藤亞也 ，正要展開人生最燦爛的高中生涯。被醫生鑑定出了罕見疾病 ──「脊髓小腦萎縮症」改變她的一 生，使她的生命漸漸凋零</a:t>
            </a:r>
            <a:r>
              <a:rPr lang="en-US" altLang="zh-TW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……</a:t>
            </a:r>
          </a:p>
          <a:p>
            <a:r>
              <a:rPr lang="zh-TW" altLang="en-US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亞也</a:t>
            </a:r>
            <a:r>
              <a:rPr lang="zh-TW" altLang="en-US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努力用筆記錄</a:t>
            </a:r>
            <a:r>
              <a:rPr lang="en-US" altLang="zh-TW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7</a:t>
            </a:r>
            <a:r>
              <a:rPr lang="zh-TW" altLang="en-US" dirty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年來生命的</a:t>
            </a:r>
            <a:r>
              <a:rPr lang="zh-TW" altLang="en-US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堅，一直到他癱瘓在床，逐漸喪失意識</a:t>
            </a:r>
            <a:r>
              <a:rPr lang="en-US" altLang="zh-TW" dirty="0" smtClean="0">
                <a:latin typeface="Meiryo UI" pitchFamily="34" charset="-128"/>
                <a:ea typeface="Meiryo UI" pitchFamily="34" charset="-128"/>
                <a:cs typeface="Meiryo UI" pitchFamily="34" charset="-128"/>
              </a:rPr>
              <a:t>……</a:t>
            </a:r>
            <a:endParaRPr lang="zh-TW" altLang="en-US" dirty="0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30518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800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solidFill>
                  <a:srgbClr val="00B0F0"/>
                </a:solidFill>
              </a:rPr>
              <a:t>大綱</a:t>
            </a:r>
            <a:r>
              <a:rPr lang="en-US" altLang="zh-TW" sz="9600" dirty="0" smtClean="0">
                <a:solidFill>
                  <a:srgbClr val="00B0F0"/>
                </a:solidFill>
              </a:rPr>
              <a:t>	</a:t>
            </a:r>
            <a:endParaRPr lang="zh-TW" altLang="en-US" sz="96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zh-TW" altLang="en-US" sz="4000" dirty="0" smtClean="0">
                <a:solidFill>
                  <a:srgbClr val="00B050"/>
                </a:solidFill>
                <a:latin typeface="Adobe 楷体 Std R" pitchFamily="18" charset="-128"/>
                <a:ea typeface="Adobe 楷体 Std R" pitchFamily="18" charset="-128"/>
              </a:rPr>
              <a:t>                   </a:t>
            </a:r>
            <a:r>
              <a:rPr lang="zh-TW" altLang="en-US" sz="4400" dirty="0" smtClean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成員介紹</a:t>
            </a:r>
            <a:endParaRPr lang="en-US" altLang="zh-TW" sz="4400" dirty="0" smtClean="0">
              <a:solidFill>
                <a:srgbClr val="00206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algn="just">
              <a:buNone/>
            </a:pPr>
            <a:r>
              <a:rPr lang="zh-TW" altLang="en-US" sz="4400" dirty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r>
              <a:rPr lang="zh-TW" altLang="en-US" sz="4400" dirty="0" smtClean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               作者介紹</a:t>
            </a:r>
            <a:endParaRPr lang="en-US" altLang="zh-TW" sz="4400" dirty="0" smtClean="0">
              <a:solidFill>
                <a:srgbClr val="00206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algn="just">
              <a:buNone/>
            </a:pPr>
            <a:r>
              <a:rPr lang="zh-TW" altLang="en-US" sz="4400" dirty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r>
              <a:rPr lang="zh-TW" altLang="en-US" sz="4400" dirty="0" smtClean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               內容介紹</a:t>
            </a:r>
            <a:endParaRPr lang="en-US" altLang="zh-TW" sz="4400" dirty="0" smtClean="0">
              <a:solidFill>
                <a:srgbClr val="00206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algn="just">
              <a:buNone/>
            </a:pPr>
            <a:r>
              <a:rPr lang="zh-TW" altLang="en-US" sz="4400" dirty="0" smtClean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                故事價值</a:t>
            </a:r>
            <a:endParaRPr lang="en-US" altLang="zh-TW" sz="4400" dirty="0" smtClean="0">
              <a:solidFill>
                <a:srgbClr val="00206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algn="just">
              <a:buNone/>
            </a:pPr>
            <a:r>
              <a:rPr lang="zh-TW" altLang="en-US" sz="4400" dirty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r>
              <a:rPr lang="zh-TW" altLang="en-US" sz="4400" dirty="0" smtClean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               戲劇表演</a:t>
            </a:r>
            <a:endParaRPr lang="en-US" altLang="zh-TW" sz="4400" dirty="0" smtClean="0">
              <a:solidFill>
                <a:srgbClr val="00206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algn="just">
              <a:buNone/>
            </a:pPr>
            <a:r>
              <a:rPr lang="zh-TW" altLang="en-US" sz="4400" dirty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r>
              <a:rPr lang="zh-TW" altLang="en-US" sz="4400" dirty="0" smtClean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               問題討論</a:t>
            </a:r>
            <a:endParaRPr lang="en-US" altLang="zh-TW" sz="4400" dirty="0" smtClean="0">
              <a:solidFill>
                <a:srgbClr val="00206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 algn="just">
              <a:buNone/>
            </a:pPr>
            <a:r>
              <a:rPr lang="zh-TW" altLang="en-US" sz="4400" dirty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r>
              <a:rPr lang="zh-TW" altLang="en-US" sz="4400" dirty="0" smtClean="0">
                <a:solidFill>
                  <a:srgbClr val="002060"/>
                </a:solidFill>
                <a:latin typeface="Adobe 楷体 Std R" pitchFamily="18" charset="-128"/>
                <a:ea typeface="Adobe 楷体 Std R" pitchFamily="18" charset="-128"/>
              </a:rPr>
              <a:t>                延伸閱讀</a:t>
            </a:r>
            <a:endParaRPr lang="en-US" altLang="zh-TW" sz="4400" dirty="0" smtClean="0">
              <a:solidFill>
                <a:srgbClr val="00206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>
              <a:buNone/>
            </a:pPr>
            <a:endParaRPr lang="en-US" altLang="zh-TW" sz="4000" dirty="0" smtClean="0">
              <a:solidFill>
                <a:srgbClr val="00B050"/>
              </a:solidFill>
              <a:latin typeface="Adobe 楷体 Std R" pitchFamily="18" charset="-128"/>
              <a:ea typeface="Adobe 楷体 Std R" pitchFamily="18" charset="-128"/>
            </a:endParaRPr>
          </a:p>
          <a:p>
            <a:pPr>
              <a:buNone/>
            </a:pPr>
            <a:r>
              <a:rPr lang="zh-TW" altLang="en-US" sz="4000" dirty="0">
                <a:solidFill>
                  <a:srgbClr val="00B050"/>
                </a:solidFill>
                <a:latin typeface="Adobe 楷体 Std R" pitchFamily="18" charset="-128"/>
                <a:ea typeface="Adobe 楷体 Std R" pitchFamily="18" charset="-128"/>
              </a:rPr>
              <a:t> </a:t>
            </a:r>
            <a:r>
              <a:rPr lang="zh-TW" altLang="en-US" sz="4000" dirty="0" smtClean="0">
                <a:solidFill>
                  <a:srgbClr val="00B050"/>
                </a:solidFill>
                <a:latin typeface="Adobe 楷体 Std R" pitchFamily="18" charset="-128"/>
                <a:ea typeface="Adobe 楷体 Std R" pitchFamily="18" charset="-128"/>
              </a:rPr>
              <a:t>          </a:t>
            </a:r>
            <a:endParaRPr lang="en-US" altLang="zh-TW" sz="4000" dirty="0">
              <a:solidFill>
                <a:srgbClr val="00B050"/>
              </a:solidFill>
              <a:latin typeface="Adobe 楷体 Std R" pitchFamily="18" charset="-128"/>
              <a:ea typeface="Adobe 楷体 Std R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96296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zh-TW" altLang="en-US" sz="4400" dirty="0"/>
              <a:t>今天我們介紹這本書的意義是，它跟跳跳</a:t>
            </a:r>
            <a:r>
              <a:rPr lang="en-US" altLang="zh-TW" sz="4400" dirty="0"/>
              <a:t>O</a:t>
            </a:r>
            <a:r>
              <a:rPr lang="zh-TW" altLang="en-US" sz="4400" dirty="0"/>
              <a:t>都有著共同的要點：書裡的主角都遇到重重的困難，但主角的腦海裡都不是想著要放棄，而是更努力、更上進的追求</a:t>
            </a:r>
            <a:r>
              <a:rPr lang="zh-TW" altLang="en-US" sz="4400" dirty="0" smtClean="0"/>
              <a:t>成功</a:t>
            </a:r>
            <a:r>
              <a:rPr lang="zh-TW" altLang="en-US" sz="4400" dirty="0"/>
              <a:t>就像亞也想要活下去一樣</a:t>
            </a:r>
            <a:r>
              <a:rPr lang="zh-TW" altLang="en-US" sz="4400" dirty="0" smtClean="0"/>
              <a:t>，</a:t>
            </a:r>
            <a:r>
              <a:rPr lang="zh-TW" altLang="en-US" sz="4400" dirty="0"/>
              <a:t>這就是今天我們想要表達的意思。</a:t>
            </a:r>
          </a:p>
        </p:txBody>
      </p:sp>
    </p:spTree>
    <p:extLst>
      <p:ext uri="{BB962C8B-B14F-4D97-AF65-F5344CB8AC3E}">
        <p14:creationId xmlns:p14="http://schemas.microsoft.com/office/powerpoint/2010/main" val="329889077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V="1">
            <a:off x="467544" y="-45720"/>
            <a:ext cx="8229600" cy="45719"/>
          </a:xfrm>
        </p:spPr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>
              <a:buNone/>
            </a:pPr>
            <a:endParaRPr lang="zh-TW" altLang="en-US" sz="9600" dirty="0">
              <a:solidFill>
                <a:srgbClr val="7030A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7" y="913587"/>
            <a:ext cx="8208912" cy="568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9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8800" dirty="0" smtClean="0">
                <a:solidFill>
                  <a:srgbClr val="FF0000"/>
                </a:solidFill>
              </a:rPr>
              <a:t>成員介紹</a:t>
            </a:r>
            <a:endParaRPr lang="zh-TW" altLang="en-US" sz="88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 err="1" smtClean="0">
                <a:latin typeface="+mj-ea"/>
                <a:ea typeface="+mj-ea"/>
              </a:rPr>
              <a:t>PPT</a:t>
            </a:r>
            <a:r>
              <a:rPr lang="zh-TW" altLang="en-US" b="1" dirty="0" smtClean="0">
                <a:latin typeface="+mj-ea"/>
                <a:ea typeface="+mj-ea"/>
              </a:rPr>
              <a:t>製作</a:t>
            </a:r>
            <a:r>
              <a:rPr lang="en-US" altLang="zh-TW" b="1" dirty="0" smtClean="0">
                <a:latin typeface="+mj-ea"/>
                <a:ea typeface="+mj-ea"/>
              </a:rPr>
              <a:t>: </a:t>
            </a:r>
            <a:r>
              <a:rPr lang="zh-TW" altLang="en-US" dirty="0" smtClean="0">
                <a:latin typeface="+mj-ea"/>
                <a:ea typeface="+mj-ea"/>
              </a:rPr>
              <a:t>凱翔</a:t>
            </a:r>
            <a:endParaRPr lang="en-US" altLang="zh-TW" dirty="0" smtClean="0">
              <a:latin typeface="+mj-ea"/>
            </a:endParaRPr>
          </a:p>
          <a:p>
            <a:pPr>
              <a:buNone/>
            </a:pPr>
            <a:r>
              <a:rPr lang="zh-TW" altLang="en-US" b="1" dirty="0" smtClean="0">
                <a:latin typeface="+mj-ea"/>
                <a:ea typeface="+mj-ea"/>
              </a:rPr>
              <a:t>作者介紹</a:t>
            </a:r>
            <a:r>
              <a:rPr lang="en-US" altLang="zh-TW" b="1" dirty="0" smtClean="0">
                <a:latin typeface="+mj-ea"/>
                <a:ea typeface="+mj-ea"/>
              </a:rPr>
              <a:t>: </a:t>
            </a:r>
            <a:r>
              <a:rPr lang="zh-TW" altLang="en-US" dirty="0" smtClean="0">
                <a:latin typeface="+mj-ea"/>
                <a:ea typeface="+mj-ea"/>
              </a:rPr>
              <a:t>松侑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b="1" dirty="0" smtClean="0">
                <a:latin typeface="+mj-ea"/>
              </a:rPr>
              <a:t>內容介紹</a:t>
            </a:r>
            <a:r>
              <a:rPr lang="en-US" altLang="zh-TW" b="1" dirty="0" smtClean="0">
                <a:latin typeface="+mj-ea"/>
              </a:rPr>
              <a:t>: </a:t>
            </a:r>
            <a:r>
              <a:rPr lang="zh-TW" altLang="en-US" dirty="0" smtClean="0">
                <a:latin typeface="+mj-ea"/>
              </a:rPr>
              <a:t>韶妤、岱煒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b="1" dirty="0" smtClean="0">
                <a:latin typeface="+mj-ea"/>
                <a:ea typeface="+mj-ea"/>
              </a:rPr>
              <a:t>故事價值</a:t>
            </a:r>
            <a:r>
              <a:rPr lang="en-US" altLang="zh-TW" b="1" dirty="0" smtClean="0">
                <a:latin typeface="+mj-ea"/>
                <a:ea typeface="+mj-ea"/>
              </a:rPr>
              <a:t>: </a:t>
            </a:r>
            <a:r>
              <a:rPr lang="zh-TW" altLang="en-US" dirty="0" smtClean="0">
                <a:latin typeface="+mj-ea"/>
                <a:ea typeface="+mj-ea"/>
              </a:rPr>
              <a:t>妍萱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b="1" dirty="0" smtClean="0">
                <a:latin typeface="+mj-ea"/>
                <a:ea typeface="+mj-ea"/>
              </a:rPr>
              <a:t>戲劇表演</a:t>
            </a:r>
            <a:r>
              <a:rPr lang="en-US" altLang="zh-TW" b="1" dirty="0" smtClean="0">
                <a:latin typeface="+mj-ea"/>
                <a:ea typeface="+mj-ea"/>
              </a:rPr>
              <a:t>: </a:t>
            </a:r>
            <a:r>
              <a:rPr lang="zh-TW" altLang="en-US" dirty="0" smtClean="0">
                <a:latin typeface="+mj-ea"/>
                <a:ea typeface="+mj-ea"/>
              </a:rPr>
              <a:t>裕堃、宇脩、宗明、于珍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b="1" dirty="0" smtClean="0">
                <a:latin typeface="+mj-ea"/>
                <a:ea typeface="+mj-ea"/>
              </a:rPr>
              <a:t>問題討論</a:t>
            </a:r>
            <a:r>
              <a:rPr lang="en-US" altLang="zh-TW" b="1" dirty="0" smtClean="0">
                <a:latin typeface="+mj-ea"/>
                <a:ea typeface="+mj-ea"/>
              </a:rPr>
              <a:t>: </a:t>
            </a:r>
            <a:r>
              <a:rPr lang="zh-TW" altLang="en-US" dirty="0" smtClean="0">
                <a:latin typeface="+mj-ea"/>
                <a:ea typeface="+mj-ea"/>
              </a:rPr>
              <a:t>秉彥、義程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b="1" dirty="0" smtClean="0">
                <a:latin typeface="+mj-ea"/>
                <a:ea typeface="+mj-ea"/>
              </a:rPr>
              <a:t>延伸閱讀</a:t>
            </a:r>
            <a:r>
              <a:rPr lang="en-US" altLang="zh-TW" b="1" dirty="0" smtClean="0">
                <a:latin typeface="+mj-ea"/>
                <a:ea typeface="+mj-ea"/>
              </a:rPr>
              <a:t>:</a:t>
            </a:r>
            <a:r>
              <a:rPr lang="zh-TW" altLang="en-US" b="1" dirty="0" smtClean="0">
                <a:latin typeface="+mj-ea"/>
                <a:ea typeface="+mj-ea"/>
              </a:rPr>
              <a:t> </a:t>
            </a:r>
            <a:r>
              <a:rPr lang="zh-TW" altLang="en-US" dirty="0" smtClean="0">
                <a:latin typeface="+mj-ea"/>
                <a:ea typeface="+mj-ea"/>
              </a:rPr>
              <a:t>靖雲、喬虹 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dirty="0" smtClean="0">
                <a:latin typeface="+mj-ea"/>
                <a:ea typeface="+mj-ea"/>
              </a:rPr>
              <a:t>背景音樂</a:t>
            </a:r>
            <a:r>
              <a:rPr lang="en-US" altLang="zh-TW" dirty="0" smtClean="0">
                <a:latin typeface="+mj-ea"/>
                <a:ea typeface="+mj-ea"/>
              </a:rPr>
              <a:t>: </a:t>
            </a:r>
            <a:r>
              <a:rPr lang="zh-TW" altLang="en-US" dirty="0" smtClean="0">
                <a:latin typeface="+mj-ea"/>
                <a:ea typeface="+mj-ea"/>
              </a:rPr>
              <a:t>宇脩、宗明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0002363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>
                <a:solidFill>
                  <a:srgbClr val="92D050"/>
                </a:solidFill>
              </a:rPr>
              <a:t>作者介紹</a:t>
            </a:r>
            <a:endParaRPr lang="zh-TW" altLang="en-US" sz="8000" dirty="0">
              <a:solidFill>
                <a:srgbClr val="92D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>
                <a:latin typeface="+mj-ea"/>
                <a:ea typeface="+mj-ea"/>
              </a:rPr>
              <a:t> </a:t>
            </a:r>
            <a:r>
              <a:rPr lang="zh-TW" altLang="en-US" sz="4800" dirty="0" smtClean="0">
                <a:latin typeface="+mj-ea"/>
                <a:ea typeface="+mj-ea"/>
              </a:rPr>
              <a:t>      路易斯</a:t>
            </a:r>
            <a:r>
              <a:rPr lang="en-US" altLang="zh-TW" sz="4800" dirty="0" smtClean="0">
                <a:latin typeface="+mj-ea"/>
                <a:ea typeface="+mj-ea"/>
              </a:rPr>
              <a:t>(</a:t>
            </a:r>
            <a:r>
              <a:rPr lang="en-US" altLang="zh-TW" sz="4800" dirty="0">
                <a:latin typeface="+mj-ea"/>
                <a:ea typeface="+mj-ea"/>
              </a:rPr>
              <a:t>Lewis </a:t>
            </a:r>
            <a:r>
              <a:rPr lang="en-US" altLang="zh-TW" sz="4800" dirty="0" smtClean="0">
                <a:latin typeface="+mj-ea"/>
                <a:ea typeface="+mj-ea"/>
              </a:rPr>
              <a:t>Trondheim)</a:t>
            </a:r>
            <a:r>
              <a:rPr lang="zh-TW" altLang="en-US" sz="4800" dirty="0" smtClean="0">
                <a:latin typeface="+mj-ea"/>
                <a:ea typeface="+mj-ea"/>
              </a:rPr>
              <a:t> 法國卡通畫家</a:t>
            </a:r>
            <a:r>
              <a:rPr lang="zh-TW" altLang="en-US" sz="4800" dirty="0">
                <a:latin typeface="+mj-ea"/>
                <a:ea typeface="+mj-ea"/>
              </a:rPr>
              <a:t>路</a:t>
            </a:r>
            <a:r>
              <a:rPr lang="zh-TW" altLang="en-US" sz="4800" dirty="0" smtClean="0">
                <a:latin typeface="+mj-ea"/>
                <a:ea typeface="+mj-ea"/>
              </a:rPr>
              <a:t>易斯，</a:t>
            </a:r>
            <a:r>
              <a:rPr lang="en-US" altLang="zh-TW" sz="4800" dirty="0" smtClean="0">
                <a:latin typeface="+mj-ea"/>
                <a:ea typeface="+mj-ea"/>
              </a:rPr>
              <a:t>1964</a:t>
            </a:r>
            <a:r>
              <a:rPr lang="zh-TW" altLang="en-US" sz="4800" dirty="0" smtClean="0">
                <a:latin typeface="+mj-ea"/>
                <a:ea typeface="+mj-ea"/>
              </a:rPr>
              <a:t>年出生於法國的楓丹白露小鎮，</a:t>
            </a:r>
            <a:r>
              <a:rPr lang="en-US" altLang="zh-TW" sz="4800" dirty="0" smtClean="0">
                <a:latin typeface="+mj-ea"/>
                <a:ea typeface="+mj-ea"/>
              </a:rPr>
              <a:t>1987</a:t>
            </a:r>
            <a:r>
              <a:rPr lang="zh-TW" altLang="en-US" sz="4800" dirty="0" smtClean="0">
                <a:latin typeface="+mj-ea"/>
                <a:ea typeface="+mj-ea"/>
              </a:rPr>
              <a:t>年進入漫畫創作的領域，三年後與另外四位卡通畫家成立了一家出版社，出版了許多帶有另類色彩的歐洲畫作品。</a:t>
            </a:r>
            <a:endParaRPr lang="en-US" altLang="zh-TW" sz="4800" dirty="0" smtClean="0">
              <a:latin typeface="+mj-ea"/>
              <a:ea typeface="+mj-ea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120505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>
                <a:solidFill>
                  <a:srgbClr val="92D050"/>
                </a:solidFill>
              </a:rPr>
              <a:t>如何找到作者</a:t>
            </a:r>
            <a:endParaRPr lang="zh-TW" altLang="en-US" sz="8000" dirty="0">
              <a:solidFill>
                <a:srgbClr val="92D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dirty="0"/>
              <a:t>從博客來找跳跳</a:t>
            </a:r>
            <a:r>
              <a:rPr lang="en-US" altLang="zh-TW" sz="5400" dirty="0"/>
              <a:t>O</a:t>
            </a:r>
            <a:r>
              <a:rPr lang="zh-TW" altLang="en-US" sz="5400" dirty="0"/>
              <a:t>繪本</a:t>
            </a:r>
            <a:r>
              <a:rPr lang="en-US" altLang="zh-TW" sz="5400" dirty="0"/>
              <a:t>,</a:t>
            </a:r>
            <a:r>
              <a:rPr lang="zh-TW" altLang="en-US" sz="5400" dirty="0"/>
              <a:t>點進去</a:t>
            </a:r>
            <a:r>
              <a:rPr lang="en-US" altLang="zh-TW" sz="5400" dirty="0"/>
              <a:t>,</a:t>
            </a:r>
            <a:r>
              <a:rPr lang="zh-TW" altLang="en-US" sz="5400" dirty="0"/>
              <a:t>找作者的名稱</a:t>
            </a:r>
            <a:r>
              <a:rPr lang="en-US" altLang="zh-TW" sz="5400" dirty="0"/>
              <a:t>,</a:t>
            </a:r>
            <a:r>
              <a:rPr lang="zh-TW" altLang="en-US" sz="5400" dirty="0"/>
              <a:t>路易斯得下面是作者原本的姓名</a:t>
            </a:r>
            <a:r>
              <a:rPr lang="en-US" altLang="zh-TW" sz="5400" dirty="0"/>
              <a:t>,</a:t>
            </a:r>
            <a:r>
              <a:rPr lang="zh-TW" altLang="en-US" sz="5400" dirty="0"/>
              <a:t>打</a:t>
            </a:r>
            <a:r>
              <a:rPr lang="en-US" altLang="zh-TW" sz="5400" dirty="0"/>
              <a:t>GOOGLE</a:t>
            </a:r>
            <a:r>
              <a:rPr lang="zh-TW" altLang="en-US" sz="5400" dirty="0"/>
              <a:t>、火狐</a:t>
            </a:r>
            <a:r>
              <a:rPr lang="en-US" altLang="zh-TW" sz="5400" dirty="0"/>
              <a:t>(fire fox)</a:t>
            </a:r>
            <a:r>
              <a:rPr lang="zh-TW" altLang="en-US" sz="5400" dirty="0"/>
              <a:t>、</a:t>
            </a:r>
            <a:r>
              <a:rPr lang="en-US" altLang="zh-TW" sz="5400" dirty="0"/>
              <a:t>IE</a:t>
            </a:r>
            <a:r>
              <a:rPr lang="zh-TW" altLang="en-US" sz="5400" dirty="0"/>
              <a:t>， 有國外的維基百科，就找到作者了。</a:t>
            </a:r>
            <a:endParaRPr lang="en-US" altLang="zh-TW" sz="5400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2798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 smtClean="0">
                <a:solidFill>
                  <a:srgbClr val="92D050"/>
                </a:solidFill>
              </a:rPr>
              <a:t>作者其他作品</a:t>
            </a:r>
            <a:endParaRPr lang="zh-TW" altLang="en-US" sz="8000" dirty="0">
              <a:solidFill>
                <a:srgbClr val="92D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dirty="0" smtClean="0"/>
              <a:t>  作者</a:t>
            </a:r>
            <a:r>
              <a:rPr lang="zh-TW" altLang="en-US" sz="5400" dirty="0"/>
              <a:t>在日本市場創作了</a:t>
            </a:r>
            <a:r>
              <a:rPr lang="en-US" altLang="zh-TW" sz="5400" dirty="0"/>
              <a:t>La </a:t>
            </a:r>
            <a:r>
              <a:rPr lang="zh-TW" altLang="en-US" sz="5400" smtClean="0"/>
              <a:t>   </a:t>
            </a:r>
            <a:r>
              <a:rPr lang="en-US" altLang="zh-TW" sz="5400" smtClean="0"/>
              <a:t>Mouche</a:t>
            </a:r>
            <a:r>
              <a:rPr lang="en-US" altLang="zh-TW" sz="5400" dirty="0" smtClean="0"/>
              <a:t>(the </a:t>
            </a:r>
            <a:r>
              <a:rPr lang="en-US" altLang="zh-TW" sz="5400" dirty="0"/>
              <a:t>fly)</a:t>
            </a:r>
            <a:r>
              <a:rPr lang="zh-TW" altLang="en-US" sz="5400" dirty="0"/>
              <a:t>、 </a:t>
            </a:r>
            <a:r>
              <a:rPr lang="en-US" altLang="zh-TW" sz="5400" dirty="0" err="1"/>
              <a:t>McConey</a:t>
            </a:r>
            <a:r>
              <a:rPr lang="zh-TW" altLang="en-US" sz="5400" dirty="0"/>
              <a:t>的詭異冒險、地下城與</a:t>
            </a:r>
            <a:r>
              <a:rPr lang="en-US" altLang="zh-TW" sz="5400" dirty="0"/>
              <a:t>Joann </a:t>
            </a:r>
            <a:r>
              <a:rPr lang="en-US" altLang="zh-TW" sz="5400" dirty="0" err="1"/>
              <a:t>Sfat</a:t>
            </a:r>
            <a:r>
              <a:rPr lang="en-US" altLang="zh-TW" sz="5400" dirty="0"/>
              <a:t> </a:t>
            </a:r>
            <a:r>
              <a:rPr lang="zh-TW" altLang="en-US" sz="5400" dirty="0"/>
              <a:t>合作</a:t>
            </a:r>
            <a:endParaRPr lang="en-US" altLang="zh-TW" sz="5400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12695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9600" dirty="0" smtClean="0"/>
              <a:t>作者照片</a:t>
            </a:r>
            <a:endParaRPr lang="zh-TW" altLang="en-US" sz="9600" dirty="0"/>
          </a:p>
        </p:txBody>
      </p:sp>
      <p:pic>
        <p:nvPicPr>
          <p:cNvPr id="4" name="Picture 2" descr="「Lewis Trondheim」的圖片搜尋結果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47664" y="2060848"/>
            <a:ext cx="5791150" cy="43204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內容版面配置區 10" descr="491796075_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60350"/>
            <a:ext cx="4752528" cy="6409010"/>
          </a:xfr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2029140297574-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404664"/>
            <a:ext cx="6552728" cy="60486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472</TotalTime>
  <Words>843</Words>
  <Application>Microsoft Office PowerPoint</Application>
  <PresentationFormat>如螢幕大小 (4:3)</PresentationFormat>
  <Paragraphs>70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暗香撲面</vt:lpstr>
      <vt:lpstr> 每月一書 跳跳O</vt:lpstr>
      <vt:lpstr>大綱 </vt:lpstr>
      <vt:lpstr>成員介紹</vt:lpstr>
      <vt:lpstr>作者介紹</vt:lpstr>
      <vt:lpstr>如何找到作者</vt:lpstr>
      <vt:lpstr>作者其他作品</vt:lpstr>
      <vt:lpstr>作者照片</vt:lpstr>
      <vt:lpstr>PowerPoint 簡報</vt:lpstr>
      <vt:lpstr>PowerPoint 簡報</vt:lpstr>
      <vt:lpstr>內容介紹</vt:lpstr>
      <vt:lpstr>故事價值</vt:lpstr>
      <vt:lpstr>PowerPoint 簡報</vt:lpstr>
      <vt:lpstr>PowerPoint 簡報</vt:lpstr>
      <vt:lpstr>PowerPoint 簡報</vt:lpstr>
      <vt:lpstr>PowerPoint 簡報</vt:lpstr>
      <vt:lpstr>問題討論</vt:lpstr>
      <vt:lpstr>影片欣賞</vt:lpstr>
      <vt:lpstr>PowerPoint 簡報</vt:lpstr>
      <vt:lpstr>                          </vt:lpstr>
      <vt:lpstr>總結</vt:lpstr>
      <vt:lpstr>PowerPoint 簡報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跳跳O</dc:title>
  <dc:creator>Win7User</dc:creator>
  <cp:lastModifiedBy>USER</cp:lastModifiedBy>
  <cp:revision>43</cp:revision>
  <dcterms:created xsi:type="dcterms:W3CDTF">2016-10-20T01:14:40Z</dcterms:created>
  <dcterms:modified xsi:type="dcterms:W3CDTF">2016-10-26T23:58:05Z</dcterms:modified>
</cp:coreProperties>
</file>