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72" r:id="rId2"/>
    <p:sldMasterId id="2147484032" r:id="rId3"/>
    <p:sldMasterId id="2147484044" r:id="rId4"/>
    <p:sldMasterId id="2147484056" r:id="rId5"/>
    <p:sldMasterId id="2147484068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4" r:id="rId8"/>
    <p:sldId id="270" r:id="rId9"/>
    <p:sldId id="269" r:id="rId10"/>
    <p:sldId id="257" r:id="rId11"/>
    <p:sldId id="258" r:id="rId12"/>
    <p:sldId id="259" r:id="rId13"/>
    <p:sldId id="260" r:id="rId14"/>
    <p:sldId id="261" r:id="rId15"/>
    <p:sldId id="272" r:id="rId16"/>
    <p:sldId id="273" r:id="rId17"/>
    <p:sldId id="268" r:id="rId18"/>
    <p:sldId id="267" r:id="rId19"/>
  </p:sldIdLst>
  <p:sldSz cx="9144000" cy="6858000" type="screen4x3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9634" autoAdjust="0"/>
  </p:normalViewPr>
  <p:slideViewPr>
    <p:cSldViewPr>
      <p:cViewPr varScale="1">
        <p:scale>
          <a:sx n="106" d="100"/>
          <a:sy n="106" d="100"/>
        </p:scale>
        <p:origin x="-1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B2FA6D89-9D0F-4A6A-A922-F5AD87FB2ED7}" type="datetimeFigureOut">
              <a:rPr lang="zh-TW" altLang="en-US" smtClean="0"/>
              <a:pPr/>
              <a:t>2013/5/11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1C476E7-921D-4FDB-A056-5A8DE941C0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406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24B2D7C-8689-43FA-98EB-12BABF894F4A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3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9E27A0B-31D1-4723-ACD8-9716B085F3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47422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81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DE89B1-5AD3-413A-B1DA-A60D04A6591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化對角線角落矩形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4EF1AEC-A6E7-4ECE-8F2F-D19606A04A2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投影片編號版面配置區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5A15381-6352-4D82-9E31-6AF7461AF0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頁尾版面配置區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E078-AFAC-4977-9485-C691E1FE4BE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6027-BB56-453D-AB85-3D0EECE766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B9070-B111-48C9-A071-A91292BBD98D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E1B1-3C29-4C7F-BADB-420CF108C3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6" name="矩形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矩形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1" name="矩形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矩形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5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1A44A4-2F49-45A0-95D2-2A6C5774051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16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7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1F804-AE60-4543-997F-A6641CE64B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488C0-BD4E-493D-A97C-5B3C7A3BC1D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1CECA-BE6A-4B31-AF68-7B74258678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手繪多邊形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" name="手繪多邊形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手繪多邊形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手繪多邊形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0" name="矩形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矩形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4" name="矩形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1B88F6-A90E-4CE3-8E05-2E65B8D55A1E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86CE34-5993-4B4F-8D8A-65C42DF512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2E49A1-6B35-49A0-8B2F-D36AD008ADD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228479-6851-4638-A394-DE938C530D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3" name="矩形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" name="矩形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5" name="矩形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B79CDA-4C73-4621-83E7-0111AA0E1D9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1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16DE23-2A44-40EA-971A-FA4F8E7519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E164-6340-4548-8959-A5984BF3302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C951-C920-4EA5-9ABA-34A6CAA30E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D41883-6B85-47E5-85E2-FCDC89F4DAB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FD50B7-4272-4E5B-AC97-01A82569325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01101-4DDA-4EE0-9AB9-1BD056A73AD4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DBC8-5B16-493E-86AC-D303AAC688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5B569C-7025-47D6-B498-48423D3C90E0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72EFC3-429F-4D4E-A94C-6391D0CD07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6" name="直線接點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群組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直線接點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接點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群組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直線接點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群組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直線接點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07E5D0-9FD1-4CB1-AEFF-94BB86C6F78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20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AA6EE7-87B9-407A-9536-A8AC2426D12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B0B37-3EB4-429A-9C9C-2583ED18015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5BC81-7F58-4F12-839C-518BCB3A4D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A73EB-AEB4-4175-A3D1-AC79F95AFF98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3113B-D28B-4E6A-B354-D55636BBD2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1F67-E987-4D03-928D-BA82BD18F6E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74A29-A0B6-480E-A0A2-8BAAA771B1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3022-698A-4691-8B1E-B65AA9A83BE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42CA-3ED1-4F5D-A921-3EC2E45E08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3142-C364-4688-A1BC-9730937C360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5645-56EA-40B1-88C4-33BA5C6808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EF098-9E5F-4254-92AE-40C6BC2ABA8D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43EEB-E653-4985-B85A-4F5FFB95E0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ACD8-F32C-4BC1-88BC-25DFDB9B7DB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7F161-D15E-4BFD-9DA9-148F9563DD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16E0-8922-48F6-992D-981C4884A14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3D805-F190-459E-9993-54E4D928B1F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BD29-2A83-45B3-8E02-3102A5E458A4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712AC-2421-4AF9-B951-1C0CDDF46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7AD92CC-A289-4D5F-985A-AA07DEA29969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4D9F95A-1CB9-40E4-A287-D32FE85B0C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F075A-411B-44C5-A7C6-1B8482491008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95307-F62B-49DB-87D9-60E10A9A69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CDFEB-CE0A-4C0D-BFFA-42E496CA1B3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C1AF4-219D-4951-A482-7DF84FF95A1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1D83F-C7C0-49D5-8AFA-09F4AB8C277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3FAB1-1C68-4AEB-A3C0-626BC20B7F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7ACD3-A400-4771-BD0E-A51B4406330D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55DAA-C99A-444B-A08E-CCAEC3A968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/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453A7-D7EA-45F1-B4AC-74EB29629277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6C11A-D23E-465A-A30B-10A7394EDA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8D1E-F8AB-4A7D-B437-9C716DBD968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111EA-6397-4F33-B74E-1A300E01E8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9E9C-7451-42A8-9176-BB98B804A22A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4AFD-B400-48F5-9AB8-876DFE2AA0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DD19-CB1C-49FE-9B79-D65E40D3829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58145-BBDF-41F2-BD4F-81E3DE5E0F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0D30-D7EE-4676-AC0A-6EEE3FC4881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2E652-8667-4EFE-927D-9E40CB6ADB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DA550-7092-4D78-98C9-2DFF332373AA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7396E-E9A8-4852-9DCB-8AA412D813C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09FD81-E701-475D-9B5D-B339C0DA667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8E420F-631B-42B8-B188-AD8050FC329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9527-B024-40D6-A40E-52E57C3C5C79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2CB03-D319-44C0-BFCA-212ACA49C0D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/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E4224-8FA3-4945-A88D-7B6FDF05C0A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C2B6-E28B-448A-9765-63AD4D439C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6"/>
          <p:cNvGrpSpPr>
            <a:grpSpLocks/>
          </p:cNvGrpSpPr>
          <p:nvPr/>
        </p:nvGrpSpPr>
        <p:grpSpPr bwMode="auto">
          <a:xfrm>
            <a:off x="1581150" y="554038"/>
            <a:ext cx="7348538" cy="4741862"/>
            <a:chOff x="428596" y="553734"/>
            <a:chExt cx="7349244" cy="4741531"/>
          </a:xfrm>
        </p:grpSpPr>
        <p:sp>
          <p:nvSpPr>
            <p:cNvPr id="6" name="矩形 5"/>
            <p:cNvSpPr/>
            <p:nvPr userDrawn="1"/>
          </p:nvSpPr>
          <p:spPr>
            <a:xfrm rot="21480000">
              <a:off x="428596" y="580719"/>
              <a:ext cx="7339718" cy="4714546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 rot="21540000">
              <a:off x="438122" y="571195"/>
              <a:ext cx="7339718" cy="4714546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  <p:sp>
          <p:nvSpPr>
            <p:cNvPr id="8" name="矩形 7"/>
            <p:cNvSpPr/>
            <p:nvPr userDrawn="1"/>
          </p:nvSpPr>
          <p:spPr>
            <a:xfrm>
              <a:off x="438122" y="553734"/>
              <a:ext cx="7339718" cy="4714546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/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0814-D9BB-4E6C-B941-DD8615364D1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C26F-C9D3-4AF3-994B-C2D7D70D04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3C019-966B-4ED7-ABB0-981F7950B55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BBD58-376D-4382-B1E5-047123525C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731A9-A0DA-4C6F-881B-3B6DCD922670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6F888-2375-4B9E-9E9A-569BF79818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33BF2-31D1-444F-AFAA-3E91C0998C8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4F0B1-4C56-4361-A963-0A3670F41A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8B48-2ABD-4B8E-B8F6-71CA53292EF0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95C7F-99A4-41F0-AD6B-9EA112D618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3C27F-E1E1-4FC9-91F9-6CEADCAD095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7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38C7-5ED4-4EA8-BAB1-C64CCD4E43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2FB6F-9B7C-43C6-BC7E-EA81E499014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F7FE0-0B4F-4CB8-AA02-4C7A5F43360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7C041-FAF6-432D-83DA-57BDC7B4478E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6D5CF-9343-42D6-BF9F-240F0F1350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9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A1863D-4155-4C6E-AD2D-9C49D11ECB5A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10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FB7F47-0541-453C-BBCA-F3BB0148D3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50D3-F0C4-41F3-BE74-BE6CE083C948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57B5-C7CC-449E-AAFF-784378149B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7A97F-CE7E-41AB-A355-32FD994700E5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0B75D-569C-4818-BFDE-76776D2D8E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1925B-CDEE-43F5-BD41-922A37FE9C60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7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59227-91EA-4C50-ACE9-DE9574E4E7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B29C-3235-4CEF-A629-C88A174DD84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7DA9-5E17-42A2-A2CE-65A38D244E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53EC-8B91-4829-AE21-BB22FAD75579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EE44-B73E-40BF-9F0A-6558C1CF7C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06471-C80D-4D54-B6C5-2EB481C5AD3E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14242-7997-4D9F-B86E-1A4889A277C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517DF-E7ED-4C22-A303-3AE54BFF801A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716BD-57BA-431A-973E-3DADEE4855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2F53-3ADA-4F5D-8CA3-C5784199B5E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E5394-3EB9-492D-93FF-26038E6135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D5AC9-FC4C-4F09-BD6D-B470E113F6A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6FF86-C6BA-46E6-BCCF-D35EFB6A8F1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9EE9-2C58-4096-AC37-C3E3A6E6CE24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ECF61-1CCB-4DE4-B295-B3178EF04A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F0B63E-8117-477F-A837-5DCC98A78789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2AA9CA-EC79-4D2E-B344-1AE49722794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9298C-1DD0-4ABD-BA0D-DE5737080662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36A38-894E-45AE-9AEA-4581525964A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27AC5-6D00-4B58-A193-C59B83F7D42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6781-6014-4A2E-AF2D-7938EC1415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2B268-4B4A-4DDB-8504-15A32685555D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18FE3-6387-4C53-9D05-2D99F91524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2F9B-78AC-4841-86EF-DD3F9DDA11F2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99D22-4FFB-4FF9-8E75-88AFEF4E14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B2231-AEF0-441A-8B60-80B4C93DB8E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25627-B78B-483A-BE5E-4342E2A9B8A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76837-C3D0-4966-9C53-C0B984DF03F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B24F-5AFC-437C-887B-C67FF434E89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6D82-CF8B-4466-B602-6EF458395F71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D79D8-917E-42E7-92E0-96FC681E69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B65D2-0FAA-490A-A648-4E2E3D3888CB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571C-3159-45BE-A2FF-0A8DF1AFDB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65455BE-B4BB-4B14-9DBD-A38AC00EC862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7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AE1F2AB-47C4-4E5D-9CFC-59985E47F5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5" name="日期版面配置區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07A9BA3-93A9-45B9-85B9-4979CBC9007E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6" name="投影片編號版面配置區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016C99D-365A-452E-806D-1D77365847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頁尾版面配置區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化對角線角落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EA4DE6F8-B11E-43F9-9520-DB6686D856BD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27239E2B-A027-4D91-935A-4EB977C5FD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06" r:id="rId7"/>
    <p:sldLayoutId id="2147484152" r:id="rId8"/>
    <p:sldLayoutId id="2147484153" r:id="rId9"/>
    <p:sldLayoutId id="2147484107" r:id="rId10"/>
    <p:sldLayoutId id="2147484108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Rockwell" pitchFamily="18" charset="0"/>
          <a:ea typeface="微軟正黑體" pitchFamily="34" charset="-12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60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93C053EF-D914-4D69-9734-323912B38BA3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9A597BC1-DB59-4D85-9FAF-C400DB74AD1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4" r:id="rId1"/>
    <p:sldLayoutId id="2147484109" r:id="rId2"/>
    <p:sldLayoutId id="2147484155" r:id="rId3"/>
    <p:sldLayoutId id="2147484156" r:id="rId4"/>
    <p:sldLayoutId id="2147484157" r:id="rId5"/>
    <p:sldLayoutId id="2147484110" r:id="rId6"/>
    <p:sldLayoutId id="2147484158" r:id="rId7"/>
    <p:sldLayoutId id="2147484111" r:id="rId8"/>
    <p:sldLayoutId id="2147484159" r:id="rId9"/>
    <p:sldLayoutId id="2147484112" r:id="rId10"/>
    <p:sldLayoutId id="2147484113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F8F8F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8F8F8"/>
          </a:solidFill>
          <a:latin typeface="Consolas" pitchFamily="49" charset="0"/>
          <a:ea typeface="新細明體" pitchFamily="18" charset="-12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969696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969696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6DEA1E5-9F04-45F6-BBFA-EB21367087FF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DAC68C-5872-491C-884D-1C8978678F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0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525" y="6483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FE660C-3642-43D6-A82D-342C9823861C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938" y="6483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717CA6-499C-4E38-AFE6-8D38D42E95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60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61" r:id="rId9"/>
    <p:sldLayoutId id="2147484132" r:id="rId10"/>
    <p:sldLayoutId id="2147484133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ambria" pitchFamily="18" charset="0"/>
          <a:ea typeface="微軟正黑體" pitchFamily="34" charset="-12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ambria" pitchFamily="18" charset="0"/>
          <a:ea typeface="微軟正黑體" pitchFamily="34" charset="-12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ambria" pitchFamily="18" charset="0"/>
          <a:ea typeface="微軟正黑體" pitchFamily="34" charset="-12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ambria" pitchFamily="18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Cambria" pitchFamily="18" charset="0"/>
        <a:buChar char="+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Font typeface="Cambria" pitchFamily="18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Ï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Calibri" pitchFamily="34" charset="0"/>
        <a:buChar char="÷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00000"/>
        <a:buFont typeface="Cambria" pitchFamily="18" charset="0"/>
        <a:buChar char="=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5125" name="文字版面配置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2E9040-240A-45E2-A935-BA23798E4126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9F4034-1079-4CAB-AD88-DB7F8AC90D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34" r:id="rId4"/>
    <p:sldLayoutId id="2147484165" r:id="rId5"/>
    <p:sldLayoutId id="2147484135" r:id="rId6"/>
    <p:sldLayoutId id="2147484166" r:id="rId7"/>
    <p:sldLayoutId id="2147484167" r:id="rId8"/>
    <p:sldLayoutId id="2147484168" r:id="rId9"/>
    <p:sldLayoutId id="2147484136" r:id="rId10"/>
    <p:sldLayoutId id="2147484169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圖片 7"/>
          <p:cNvPicPr>
            <a:picLocks noChangeAspect="1"/>
          </p:cNvPicPr>
          <p:nvPr/>
        </p:nvPicPr>
        <p:blipFill>
          <a:blip r:embed="rId13" cstate="print">
            <a:lum bright="12000" contrast="40000"/>
          </a:blip>
          <a:srcRect/>
          <a:stretch>
            <a:fillRect/>
          </a:stretch>
        </p:blipFill>
        <p:spPr bwMode="auto"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pic>
        <p:nvPicPr>
          <p:cNvPr id="6153" name="圖片 8"/>
          <p:cNvPicPr>
            <a:picLocks noChangeAspect="1"/>
          </p:cNvPicPr>
          <p:nvPr/>
        </p:nvPicPr>
        <p:blipFill>
          <a:blip r:embed="rId14" cstate="print">
            <a:lum bright="34000" contrast="40000"/>
          </a:blip>
          <a:srcRect/>
          <a:stretch>
            <a:fillRect/>
          </a:stretch>
        </p:blipFill>
        <p:spPr bwMode="auto"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615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94794E5-124D-4723-BB39-A86DC4796719}" type="datetimeFigureOut">
              <a:rPr lang="zh-TW" altLang="en-US"/>
              <a:pPr>
                <a:defRPr/>
              </a:pPr>
              <a:t>2013/5/11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487E3E-7557-4E16-AB28-EF5A37672E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37" r:id="rId2"/>
    <p:sldLayoutId id="2147484171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 pitchFamily="34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 pitchFamily="34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 pitchFamily="34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 pitchFamily="34" charset="-12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E89A53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0D0BewHvSs" TargetMode="External"/><Relationship Id="rId2" Type="http://schemas.openxmlformats.org/officeDocument/2006/relationships/hyperlink" Target="http://www.youtube.com/watch?v=NnYSa3eNzqg" TargetMode="Externa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14414" y="0"/>
            <a:ext cx="8286808" cy="264318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sz="6000" i="1" dirty="0" smtClean="0">
                <a:solidFill>
                  <a:schemeClr val="tx1"/>
                </a:solidFill>
              </a:rPr>
              <a:t>無 關 歲 月</a:t>
            </a:r>
            <a:r>
              <a:rPr lang="en-US" altLang="zh-TW" sz="60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altLang="zh-TW" sz="60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zh-TW" altLang="en-US" dirty="0" smtClean="0">
                <a:solidFill>
                  <a:schemeClr val="tx2">
                    <a:satMod val="200000"/>
                  </a:schemeClr>
                </a:solidFill>
              </a:rPr>
              <a:t>                                                    </a:t>
            </a:r>
            <a:r>
              <a:rPr lang="zh-TW" altLang="en-US" sz="4400" dirty="0" smtClean="0">
                <a:solidFill>
                  <a:schemeClr val="tx2">
                    <a:satMod val="200000"/>
                  </a:schemeClr>
                </a:solidFill>
              </a:rPr>
              <a:t>作者</a:t>
            </a:r>
            <a:r>
              <a:rPr lang="en-US" altLang="zh-TW" sz="4400" dirty="0" smtClean="0">
                <a:solidFill>
                  <a:schemeClr val="tx2">
                    <a:satMod val="200000"/>
                  </a:schemeClr>
                </a:solidFill>
              </a:rPr>
              <a:t>:</a:t>
            </a:r>
            <a:r>
              <a:rPr lang="zh-TW" altLang="en-US" sz="4400" dirty="0" smtClean="0">
                <a:solidFill>
                  <a:schemeClr val="tx2">
                    <a:satMod val="200000"/>
                  </a:schemeClr>
                </a:solidFill>
              </a:rPr>
              <a:t>蔣勳</a:t>
            </a:r>
            <a:endParaRPr lang="zh-TW" altLang="en-US" sz="44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3586163" cy="257175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solidFill>
                  <a:srgbClr val="00B050"/>
                </a:solidFill>
              </a:rPr>
              <a:t>組員</a:t>
            </a:r>
            <a:r>
              <a:rPr lang="en-US" altLang="zh-TW" sz="3600" b="1" dirty="0" smtClean="0">
                <a:solidFill>
                  <a:srgbClr val="00B050"/>
                </a:solidFill>
              </a:rPr>
              <a:t>: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謝</a:t>
            </a:r>
            <a:r>
              <a:rPr lang="zh-TW" altLang="en-US" sz="3600" b="1" dirty="0" smtClean="0">
                <a:solidFill>
                  <a:srgbClr val="00B050"/>
                </a:solidFill>
                <a:latin typeface="新細明體"/>
                <a:ea typeface="新細明體"/>
              </a:rPr>
              <a:t>Ｏ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家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solidFill>
                  <a:srgbClr val="00B050"/>
                </a:solidFill>
              </a:rPr>
              <a:t>           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李</a:t>
            </a:r>
            <a:r>
              <a:rPr lang="zh-TW" altLang="en-US" sz="3600" b="1" dirty="0" smtClean="0">
                <a:solidFill>
                  <a:srgbClr val="00B050"/>
                </a:solidFill>
                <a:latin typeface="新細明體"/>
              </a:rPr>
              <a:t>Ｏ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翰</a:t>
            </a:r>
            <a:r>
              <a:rPr lang="zh-TW" altLang="en-US" sz="2800" b="1" dirty="0" smtClean="0">
                <a:solidFill>
                  <a:srgbClr val="00B050"/>
                </a:solidFill>
              </a:rPr>
              <a:t> </a:t>
            </a:r>
            <a:endParaRPr lang="zh-TW" altLang="en-US" sz="28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solidFill>
                  <a:srgbClr val="00B050"/>
                </a:solidFill>
              </a:rPr>
              <a:t>           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周</a:t>
            </a:r>
            <a:r>
              <a:rPr lang="zh-TW" altLang="en-US" sz="3600" b="1" dirty="0" smtClean="0">
                <a:solidFill>
                  <a:srgbClr val="00B050"/>
                </a:solidFill>
                <a:latin typeface="新細明體"/>
              </a:rPr>
              <a:t>Ｏ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銘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zh-TW" altLang="en-US" sz="3600" b="1" dirty="0" smtClean="0">
                <a:solidFill>
                  <a:srgbClr val="00B050"/>
                </a:solidFill>
              </a:rPr>
              <a:t>           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高</a:t>
            </a:r>
            <a:r>
              <a:rPr lang="zh-TW" altLang="en-US" sz="3600" b="1" dirty="0" smtClean="0">
                <a:solidFill>
                  <a:srgbClr val="00B050"/>
                </a:solidFill>
                <a:latin typeface="新細明體"/>
              </a:rPr>
              <a:t>Ｏ</a:t>
            </a:r>
            <a:r>
              <a:rPr lang="zh-TW" altLang="en-US" sz="3600" b="1" dirty="0" smtClean="0">
                <a:solidFill>
                  <a:srgbClr val="00B050"/>
                </a:solidFill>
              </a:rPr>
              <a:t>升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zh-TW" altLang="en-US" sz="3600" b="1" smtClean="0">
                <a:solidFill>
                  <a:srgbClr val="00B050"/>
                </a:solidFill>
              </a:rPr>
              <a:t>           </a:t>
            </a:r>
            <a:r>
              <a:rPr lang="zh-TW" altLang="en-US" sz="3600" b="1" smtClean="0">
                <a:solidFill>
                  <a:srgbClr val="00B050"/>
                </a:solidFill>
              </a:rPr>
              <a:t>李</a:t>
            </a:r>
            <a:r>
              <a:rPr lang="zh-TW" altLang="en-US" sz="3600" b="1" smtClean="0">
                <a:solidFill>
                  <a:srgbClr val="00B050"/>
                </a:solidFill>
                <a:latin typeface="新細明體"/>
              </a:rPr>
              <a:t>Ｏ</a:t>
            </a:r>
            <a:r>
              <a:rPr lang="zh-TW" altLang="en-US" sz="3600" b="1" smtClean="0">
                <a:solidFill>
                  <a:srgbClr val="00B050"/>
                </a:solidFill>
              </a:rPr>
              <a:t>玫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pPr algn="ctr">
              <a:spcBef>
                <a:spcPct val="0"/>
              </a:spcBef>
            </a:pPr>
            <a:r>
              <a:rPr lang="zh-TW" altLang="en-US" sz="3600" dirty="0" smtClean="0">
                <a:solidFill>
                  <a:srgbClr val="00B050"/>
                </a:solidFill>
              </a:rPr>
              <a:t>           </a:t>
            </a:r>
            <a:endParaRPr lang="zh-TW" altLang="en-US" sz="2800" dirty="0" smtClean="0">
              <a:solidFill>
                <a:srgbClr val="00B050"/>
              </a:solidFill>
            </a:endParaRPr>
          </a:p>
        </p:txBody>
      </p:sp>
      <p:pic>
        <p:nvPicPr>
          <p:cNvPr id="4" name="圖片 3" descr="t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38" y="2468563"/>
            <a:ext cx="392906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0" smtClean="0"/>
              <a:t>心得</a:t>
            </a:r>
            <a:endParaRPr lang="zh-TW" altLang="en-US" b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5005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    就像蔣勳在文章中提到的：「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時間其實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是一條永不停止的長河，無法從其中分割出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一個截然的段落。</a:t>
            </a: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我們把時間劃分成日、月、</a:t>
            </a:r>
            <a:endParaRPr lang="en-US" altLang="zh-TW" sz="35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年，是從自然借來某一種現象，以地球、月</a:t>
            </a:r>
            <a:endParaRPr lang="en-US" altLang="zh-TW" sz="35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球、太陽或季節的循環來假設時間的的段落；</a:t>
            </a:r>
            <a:endParaRPr lang="en-US" altLang="zh-TW" sz="35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時間，也便儼然似乎有了起點和終點，有了</a:t>
            </a:r>
            <a:endParaRPr lang="en-US" altLang="zh-TW" sz="35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行進和棲止，有了盛旺和凋零，可以供人感</a:t>
            </a:r>
            <a:endParaRPr lang="en-US" altLang="zh-TW" sz="35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Cambria"/>
              <a:buNone/>
              <a:defRPr/>
            </a:pPr>
            <a:r>
              <a:rPr lang="zh-TW" altLang="zh-TW" sz="3500" dirty="0" smtClean="0">
                <a:latin typeface="標楷體" pitchFamily="65" charset="-120"/>
                <a:ea typeface="標楷體" pitchFamily="65" charset="-120"/>
              </a:rPr>
              <a:t>懷傷逝了。</a:t>
            </a:r>
            <a:r>
              <a:rPr lang="zh-TW" altLang="en-US" sz="3500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sz="35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0" dirty="0" smtClean="0"/>
              <a:t>心得</a:t>
            </a:r>
            <a:endParaRPr lang="zh-TW" altLang="en-US" dirty="0"/>
          </a:p>
        </p:txBody>
      </p:sp>
      <p:sp>
        <p:nvSpPr>
          <p:cNvPr id="44035" name="內容版面配置區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724400"/>
          </a:xfrm>
        </p:spPr>
        <p:txBody>
          <a:bodyPr/>
          <a:lstStyle/>
          <a:p>
            <a:pPr>
              <a:buFont typeface="Cambria" pitchFamily="18" charset="0"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時間的流逝、生命的無常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雖然令人感嘆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Cambria" pitchFamily="18" charset="0"/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但正因如此，當我們在享受生命之餘，才會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Cambria" pitchFamily="18" charset="0"/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對生命更慎重，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把握生命過程中的每一個階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Cambria" pitchFamily="18" charset="0"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段，事事學習、時時充實自己，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而不只是任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Cambria" pitchFamily="18" charset="0"/>
              <a:buNone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憑時光流逝。</a:t>
            </a: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Cambria" pitchFamily="18" charset="0"/>
              <a:buNone/>
            </a:pPr>
            <a:endParaRPr lang="zh-TW" alt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影片分享</a:t>
            </a:r>
          </a:p>
        </p:txBody>
      </p:sp>
      <p:sp>
        <p:nvSpPr>
          <p:cNvPr id="4505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大師風采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――TVBS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看</a:t>
            </a: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板人物</a:t>
            </a:r>
            <a:r>
              <a:rPr lang="en-US" altLang="zh-TW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-</a:t>
            </a:r>
            <a:r>
              <a:rPr lang="zh-TW" altLang="en-US" sz="40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蔣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2"/>
              </a:rPr>
              <a:t>勳</a:t>
            </a: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3"/>
              </a:rPr>
              <a:t>蔣勳朗誦自創詩作</a:t>
            </a:r>
            <a:r>
              <a:rPr lang="en-US" altLang="zh-TW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3"/>
              </a:rPr>
              <a:t>-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hlinkClick r:id="rId3"/>
              </a:rPr>
              <a:t>願</a:t>
            </a:r>
            <a:endParaRPr lang="zh-TW" altLang="en-US" sz="40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sz="5400" b="1" i="1" u="sng" dirty="0" smtClean="0"/>
              <a:t>結束</a:t>
            </a:r>
            <a:endParaRPr lang="zh-TW" altLang="en-US" sz="5400" b="1" i="1" u="sng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3500438"/>
            <a:ext cx="8991600" cy="1857375"/>
          </a:xfrm>
        </p:spPr>
        <p:txBody>
          <a:bodyPr/>
          <a:lstStyle/>
          <a:p>
            <a:pPr algn="ctr"/>
            <a:r>
              <a:rPr lang="zh-TW" altLang="en-US" sz="7200" b="1" smtClean="0"/>
              <a:t>謝謝大家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作者簡介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蔣勳出生於大陸西安。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歲時來到台灣，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住在台北市大龍峒附近。當地有孔廟和著名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的廟宇保安宮，酬神的歌仔戲和布袋戲是蔣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勳最早接觸的台灣本土民間文化。父親從小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要求他背唐詩、宋詞、古文觀止，練書法，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蔣勳的童年就在父母的引導和民間文化的滋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養下，豐富了日後創作的源頭。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作者簡介</a:t>
            </a:r>
            <a:endParaRPr lang="zh-TW" altLang="en-US" sz="5400" b="1" smtClean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78631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100" dirty="0" smtClean="0"/>
              <a:t>          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蔣勳作品分類極廣，包括詩、小說、散</a:t>
            </a: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文、美學評論，由於本身是畫家，又專注於</a:t>
            </a: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美學探索，他的文學作品處處顯露豐富的視</a:t>
            </a: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覺意象，再加上特異的藝術角度而產生特殊</a:t>
            </a: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的美感。他的散文集有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島嶼獨白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〉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歡</a:t>
            </a:r>
            <a:endParaRPr lang="en-US" altLang="zh-TW" sz="4600" dirty="0" smtClean="0">
              <a:latin typeface="標楷體" pitchFamily="65" charset="-120"/>
              <a:ea typeface="標楷體" pitchFamily="65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喜讚嘆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〉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〈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只為一次無憾的春天</a:t>
            </a:r>
            <a:r>
              <a:rPr lang="en-US" altLang="zh-TW" sz="4600" dirty="0" smtClean="0">
                <a:latin typeface="標楷體" pitchFamily="65" charset="-120"/>
                <a:ea typeface="標楷體" pitchFamily="65" charset="-120"/>
              </a:rPr>
              <a:t>〉</a:t>
            </a:r>
            <a:r>
              <a:rPr lang="zh-TW" altLang="en-US" sz="46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zh-TW" altLang="en-US" sz="3800" dirty="0" smtClean="0"/>
              <a:t/>
            </a:r>
            <a:br>
              <a:rPr lang="zh-TW" altLang="en-US" sz="3800" dirty="0" smtClean="0"/>
            </a:br>
            <a:endParaRPr lang="zh-TW" altLang="en-US" sz="3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625" y="1285875"/>
            <a:ext cx="8215313" cy="57864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dirty="0">
                <a:latin typeface="標楷體" pitchFamily="65" charset="-120"/>
                <a:ea typeface="標楷體" pitchFamily="65" charset="-120"/>
              </a:rPr>
              <a:t>    「無關歲月」是蔣勳描寫年終歲尾的感觸，雖然題目是「無關歲月」，但描寫的正是歲月的記憶，而以華人最重視的過年作為主體。不過，在文章的前後兩段，他把抽象的歲月具體化，寫時間有起點、有終點、有期許、有願望，而這些都是人的設計、人的情意，從這個角度來看，也真的無關歲月了。蔣勳的散文精緻優美，意象豐富，從他敘述兒時過年的情景，就可以充分發現這些特色。現在，就請欣賞「無關歲月」這篇散文的一部分。</a:t>
            </a:r>
            <a:r>
              <a:rPr kumimoji="0" lang="zh-TW" altLang="en-US" dirty="0">
                <a:latin typeface="標楷體" pitchFamily="65" charset="-120"/>
                <a:ea typeface="標楷體" pitchFamily="65" charset="-120"/>
              </a:rPr>
              <a:t/>
            </a:r>
            <a:br>
              <a:rPr kumimoji="0" lang="zh-TW" altLang="en-US" dirty="0">
                <a:latin typeface="標楷體" pitchFamily="65" charset="-120"/>
                <a:ea typeface="標楷體" pitchFamily="65" charset="-120"/>
              </a:rPr>
            </a:br>
            <a:endParaRPr kumimoji="0"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文章導讀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zh-TW" altLang="en-US" sz="5400" dirty="0" smtClean="0">
                <a:solidFill>
                  <a:srgbClr val="FF0000"/>
                </a:solidFill>
              </a:rPr>
              <a:t>文章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        在父母的觀念中，過年是一件了不得的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大事。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        民國</a:t>
            </a:r>
            <a:r>
              <a:rPr lang="en-US" altLang="zh-TW" dirty="0" smtClean="0"/>
              <a:t>40</a:t>
            </a:r>
            <a:r>
              <a:rPr lang="zh-TW" altLang="en-US" dirty="0" smtClean="0"/>
              <a:t>年許，我們從大陸遷臺，不僅保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留了故鄉過年的儀節規矩，也同時增加了不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少本地新的習俗；我孩童時代的過年便顯得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異常熱鬧忙碌。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        母親對於北方過年的講究十分堅持。一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進臘月，各種淹臘風乾的食物，使用炒過的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花椒鹽細細抹過，浸泡了醬油，用紅繩穿掛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/>
              <a:t>了，一一吊曬在牆頭竹竿上。用土罎封存發</a:t>
            </a:r>
            <a:endParaRPr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zh-TW" alt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zh-TW" altLang="en-US" sz="5400" dirty="0" smtClean="0">
                <a:solidFill>
                  <a:srgbClr val="FF0000"/>
                </a:solidFill>
              </a:rPr>
              <a:t>文章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625" y="1935163"/>
            <a:ext cx="8258175" cy="42084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dirty="0" smtClean="0"/>
              <a:t>酵的豆腐乳、泡菜、糯米酒釀，一缸一甕靜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靜置於屋簷角落。我時時要走近去，把耳朵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俯貼在罎面上，彷彿可以聽到那平靜厚實的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穩重大缸下醞釀著美麗動人的聲音。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        母親也和鄰居本地婦人們學做了發粿和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閩式年糕。碾磨糯米的石磨現在是不常見到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了。那從石磨下汨汨流出的白色米漿，被盛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放在洗淨的麵粉袋中，紮成飽滿厚實胖鼓鼓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   </a:t>
            </a:r>
            <a:endParaRPr lang="en-US" altLang="zh-TW" dirty="0" smtClean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zh-TW" altLang="en-US" sz="5400" dirty="0" smtClean="0">
                <a:solidFill>
                  <a:srgbClr val="FF0000"/>
                </a:solidFill>
              </a:rPr>
              <a:t>文章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50" y="1643063"/>
            <a:ext cx="8429625" cy="4857750"/>
          </a:xfrm>
        </p:spPr>
        <p:txBody>
          <a:bodyPr>
            <a:normAutofit fontScale="77500" lnSpcReduction="20000"/>
          </a:bodyPr>
          <a:lstStyle/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的樣子，每每逗引孩子們禁不住去戳弄它們。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水分被擠壓以後凝結的白色的米糕，放在大蒸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籠裡，底下加上徹夜不熄的熾旺的大火，那香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甜的氣味，混雜著炭火的煙氣便日夜彌漫我們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的巷弄。放假無事的孩童，在各處忙碌的大人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腳邊鑽竄著，驅之不去，連那因為蒸年糕而時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常引發的火警、消防車噹噹趕來的急迫和匆促，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100" dirty="0" smtClean="0"/>
              <a:t>也變成心中不可解說的緊張與興奮。</a:t>
            </a:r>
            <a:endParaRPr lang="en-US" altLang="zh-TW" sz="4100" dirty="0" smtClean="0"/>
          </a:p>
          <a:p>
            <a:pPr fontAlgn="auto">
              <a:lnSpc>
                <a:spcPts val="384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4000" dirty="0" smtClean="0"/>
              <a:t>        </a:t>
            </a:r>
            <a:r>
              <a:rPr lang="zh-TW" altLang="en-US" sz="4100" dirty="0" smtClean="0"/>
              <a:t>早年臺灣普遍經濟狀況並不富裕的情況下，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zh-TW" alt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文章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8545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dirty="0" smtClean="0"/>
              <a:t>過年的確是一種興奮的刺激，給貧困、單調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的生活平添了一個高潮。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        在忙碌與興奮中，也夾雜著許多不可解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的禁忌。孩子們一再被提醒著不准說不吉祥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的話。禁忌到了連同音字或一切可能的聯想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也被禁止著，單方面的禁止孩子，便不生什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麼實際的效果，母親就乾脆用紅紙寫了幾張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「童言無忌」，四處張貼在我們所到之處。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 母親也十分忌諱在臘月間打破器物，如果不</a:t>
            </a:r>
          </a:p>
          <a:p>
            <a:endParaRPr lang="zh-TW" altLang="en-US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文章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50720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dirty="0" smtClean="0"/>
              <a:t>失手打碎了盤碗，必要說一句：「歲歲（碎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碎）平安。」這些小時候不十分懂，大了以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後有一點厭煩的瑣細的行為，現今回想起來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是有不同滋味的。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        遠離故土的父母親，在異地暫時安頓好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簡陋的居處，稍稍歇息了久經戰亂的恐懼不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安，稍稍減低一點離散、飢餓、流亡的陰影，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他們對於過年的慎重，他們許多看來迷信的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禁忌，他們對食物刻意豐盛的儲備，今天看</a:t>
            </a:r>
            <a:endParaRPr lang="en-US" altLang="zh-TW" dirty="0" smtClean="0"/>
          </a:p>
          <a:p>
            <a:pPr>
              <a:buFont typeface="Wingdings 2" pitchFamily="18" charset="2"/>
              <a:buNone/>
            </a:pPr>
            <a:r>
              <a:rPr lang="zh-TW" altLang="en-US" dirty="0" smtClean="0"/>
              <a:t>來，似乎都隱含著不可言說的辛酸與悲哀。</a:t>
            </a:r>
          </a:p>
          <a:p>
            <a:pPr>
              <a:buFont typeface="Wingdings 2" pitchFamily="18" charset="2"/>
              <a:buNone/>
            </a:pPr>
            <a:endParaRPr lang="zh-TW" altLang="en-US" dirty="0" smtClean="0"/>
          </a:p>
          <a:p>
            <a:pPr>
              <a:buFont typeface="Wingdings 2" pitchFamily="18" charset="2"/>
              <a:buNone/>
            </a:pPr>
            <a:endParaRPr lang="zh-TW" altLang="en-US" dirty="0" smtClean="0"/>
          </a:p>
          <a:p>
            <a:endParaRPr lang="zh-TW" altLang="en-US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沉穩">
  <a:themeElements>
    <a:clrScheme name="沉穩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沉穩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地鐵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行雲流水">
    <a:dk1>
      <a:sysClr val="windowText" lastClr="000000"/>
    </a:dk1>
    <a:lt1>
      <a:sysClr val="window" lastClr="FFFFFF"/>
    </a:lt1>
    <a:dk2>
      <a:srgbClr val="411401"/>
    </a:dk2>
    <a:lt2>
      <a:srgbClr val="FFE6E6"/>
    </a:lt2>
    <a:accent1>
      <a:srgbClr val="A24A48"/>
    </a:accent1>
    <a:accent2>
      <a:srgbClr val="B2935C"/>
    </a:accent2>
    <a:accent3>
      <a:srgbClr val="6A9A9A"/>
    </a:accent3>
    <a:accent4>
      <a:srgbClr val="B2B787"/>
    </a:accent4>
    <a:accent5>
      <a:srgbClr val="91644B"/>
    </a:accent5>
    <a:accent6>
      <a:srgbClr val="654A76"/>
    </a:accent6>
    <a:hlink>
      <a:srgbClr val="00A800"/>
    </a:hlink>
    <a:folHlink>
      <a:srgbClr val="FF00FF"/>
    </a:folHlink>
  </a:clrScheme>
</a:themeOverride>
</file>

<file path=ppt/theme/themeOverride2.xml><?xml version="1.0" encoding="utf-8"?>
<a:themeOverride xmlns:a="http://schemas.openxmlformats.org/drawingml/2006/main">
  <a:clrScheme name="旅程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525</TotalTime>
  <Words>1104</Words>
  <Application>Microsoft Office PowerPoint</Application>
  <PresentationFormat>如螢幕大小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6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沉穩</vt:lpstr>
      <vt:lpstr>地鐵</vt:lpstr>
      <vt:lpstr>Office 佈景主題</vt:lpstr>
      <vt:lpstr>行雲流水</vt:lpstr>
      <vt:lpstr>旅程</vt:lpstr>
      <vt:lpstr>龍騰四海</vt:lpstr>
      <vt:lpstr>無 關 歲 月                                                     作者:蔣勳</vt:lpstr>
      <vt:lpstr>作者簡介</vt:lpstr>
      <vt:lpstr>作者簡介</vt:lpstr>
      <vt:lpstr>文章導讀</vt:lpstr>
      <vt:lpstr>文章</vt:lpstr>
      <vt:lpstr>文章</vt:lpstr>
      <vt:lpstr>文章</vt:lpstr>
      <vt:lpstr>文章</vt:lpstr>
      <vt:lpstr>文章</vt:lpstr>
      <vt:lpstr>心得</vt:lpstr>
      <vt:lpstr>心得</vt:lpstr>
      <vt:lpstr>影片分享</vt:lpstr>
      <vt:lpstr>結束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無關歲月                                          作者:蔣勳</dc:title>
  <dc:creator>user</dc:creator>
  <cp:lastModifiedBy>WinXP</cp:lastModifiedBy>
  <cp:revision>84</cp:revision>
  <dcterms:created xsi:type="dcterms:W3CDTF">2013-04-18T04:33:36Z</dcterms:created>
  <dcterms:modified xsi:type="dcterms:W3CDTF">2013-05-11T06:33:46Z</dcterms:modified>
</cp:coreProperties>
</file>