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1" r:id="rId3"/>
    <p:sldId id="257" r:id="rId4"/>
    <p:sldId id="258" r:id="rId5"/>
    <p:sldId id="266" r:id="rId6"/>
    <p:sldId id="271" r:id="rId7"/>
    <p:sldId id="267" r:id="rId8"/>
    <p:sldId id="259" r:id="rId9"/>
    <p:sldId id="272" r:id="rId10"/>
    <p:sldId id="268" r:id="rId11"/>
    <p:sldId id="273" r:id="rId12"/>
    <p:sldId id="269" r:id="rId13"/>
    <p:sldId id="270" r:id="rId14"/>
    <p:sldId id="264" r:id="rId15"/>
    <p:sldId id="274" r:id="rId16"/>
    <p:sldId id="275" r:id="rId17"/>
    <p:sldId id="277" r:id="rId18"/>
    <p:sldId id="276" r:id="rId19"/>
    <p:sldId id="278" r:id="rId20"/>
    <p:sldId id="265" r:id="rId21"/>
    <p:sldId id="260" r:id="rId22"/>
    <p:sldId id="262" r:id="rId23"/>
    <p:sldId id="263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預設章節" id="{8039C31B-D702-4312-A7C8-060AD28B25CE}">
          <p14:sldIdLst>
            <p14:sldId id="256"/>
            <p14:sldId id="261"/>
            <p14:sldId id="257"/>
            <p14:sldId id="258"/>
            <p14:sldId id="266"/>
            <p14:sldId id="271"/>
            <p14:sldId id="267"/>
            <p14:sldId id="259"/>
            <p14:sldId id="272"/>
            <p14:sldId id="268"/>
            <p14:sldId id="273"/>
            <p14:sldId id="269"/>
            <p14:sldId id="270"/>
            <p14:sldId id="264"/>
            <p14:sldId id="274"/>
            <p14:sldId id="275"/>
            <p14:sldId id="277"/>
            <p14:sldId id="276"/>
            <p14:sldId id="278"/>
            <p14:sldId id="265"/>
            <p14:sldId id="260"/>
            <p14:sldId id="262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13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6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439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87701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1462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68448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3452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9030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92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120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146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477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101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902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472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010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405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352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cl9lRlYbYfk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20872818">
            <a:off x="230876" y="65262"/>
            <a:ext cx="8001000" cy="2971801"/>
          </a:xfrm>
        </p:spPr>
        <p:txBody>
          <a:bodyPr/>
          <a:lstStyle/>
          <a:p>
            <a:r>
              <a:rPr lang="en-US" altLang="zh-TW" dirty="0" smtClean="0">
                <a:latin typeface="Flubber" panose="00000400000000000000" pitchFamily="2" charset="0"/>
              </a:rPr>
              <a:t>702</a:t>
            </a:r>
            <a:r>
              <a:rPr lang="zh-TW" alt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閱讀報告</a:t>
            </a:r>
            <a:endParaRPr lang="zh-TW" altLang="en-US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latin typeface="BN Machine" panose="00000400000000000000" pitchFamily="2" charset="0"/>
              </a:rPr>
              <a:t>律師的獨子</a:t>
            </a:r>
            <a:endParaRPr lang="zh-TW" altLang="en-US" sz="6600" b="1" dirty="0">
              <a:latin typeface="BN Machine" panose="000004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568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0688" y="1449679"/>
            <a:ext cx="12021312" cy="4362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爸爸說：「我判過一次死刑，犯人是一位年青的原住民，沒有什麼常識，他在台北打工的時候，身分証被老闆娘扣住了，其實這是不合法的，任何人不得扣留其他人的身分証。他簡直變成了老闆娘的奴工，在盛怒之下，打死了老闆娘。我是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主審法官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，將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他判了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死刑。」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sz="4000" dirty="0">
              <a:solidFill>
                <a:schemeClr val="accent2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691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572" y="1791264"/>
            <a:ext cx="11946700" cy="2317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「事後，這位犯人在監獄裡信了教，從各種跡象來看，他已是個好人，因此我四處替他求情，希望他能的得到特赦，免於死刑，可是沒有成功。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TW" sz="4400" dirty="0" smtClean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1117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0416" y="1117071"/>
            <a:ext cx="11911584" cy="5740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「他被判刑之後，太太替他生了個活潑可愛的兒子，我在監獄探訪他的時候，看到了這個初生嬰兒的照片，想到他將成為孤兒，也使我傷感不已，由於他已成另一個好人，我對我判的死刑痛悔不已。」</a:t>
            </a:r>
            <a:endParaRPr lang="en-US" altLang="zh-TW" sz="4400" dirty="0" smtClean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「他臨刑之前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，我收到一封信」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爸爸從口袋中，拿出一張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已經變黃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的信紙，一言不發地遞給我。信是這麼寫的：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130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7492" y="1290181"/>
            <a:ext cx="11934508" cy="55678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法官大人：</a:t>
            </a:r>
            <a:endParaRPr lang="en-US" altLang="zh-TW" sz="4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謝謝你替我做的種種努力，看來我快走了，可是我會永遠感謝你的。</a:t>
            </a:r>
            <a:endParaRPr lang="en-US" altLang="zh-TW" sz="4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我有一個不情之請，請你照顧我的兒子，使他脫離無知和貧窮的環境，讓他從小就接受良好的教育，求求你幫助他成為一個有教養的人，再也不能讓他像我這樣，糊裡糊塗地浪費一生。</a:t>
            </a:r>
            <a:endParaRPr lang="en-US" altLang="zh-TW" sz="4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4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敬上</a:t>
            </a:r>
            <a:endParaRPr lang="en-US" altLang="zh-TW" sz="4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88109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1486" y="4513090"/>
            <a:ext cx="8534400" cy="1507067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435" y="1719072"/>
            <a:ext cx="11874322" cy="2450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我對這個孩子大為好奇：「爸爸你怎麼樣照顧他的孤兒？」</a:t>
            </a:r>
            <a:endParaRPr lang="en-US" altLang="zh-TW" sz="4400" dirty="0" smtClean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爸爸說：「我收養了他。」</a:t>
            </a:r>
            <a:endParaRPr lang="en-US" altLang="zh-TW" sz="4400" dirty="0" smtClean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5804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6532" y="1264555"/>
            <a:ext cx="11995468" cy="5764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一瞬間，世界全變了。這不是我的爸爸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，他是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殺我爸爸的兇手，子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報父仇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，殺人者死。我跳了起來，只要我輕輕一推，爸爸就會粉身碎骨地跌到懸崖下面去。可是我的親生父親已經寬恕了判他死刑的人，坐在這裡的，是個好人，他對他自己判人死刑的事情始終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耿耿於懷，我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的親生父親悔改之後，仍被處決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，是社會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的錯，我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沒有權利再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犯這種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錯誤。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如果我的親生父親在場，他會希望我怎麼辦。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55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6532" y="1703916"/>
            <a:ext cx="11995468" cy="2880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我蹲了下來，輕輕地對爸爸說：「爸爸，天快黑了，我們回去吧！媽媽在等我們。」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爸爸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站了起來，我看到他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眼旁的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淚水：「兒子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，謝謝你，沒想到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你這麼快就原諒了我。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4547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6090" y="4562488"/>
            <a:ext cx="8534400" cy="1507067"/>
          </a:xfrm>
        </p:spPr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4696" y="1431985"/>
            <a:ext cx="11937304" cy="4895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我發現我的眼光也因淚水而有點模糊，可是我的話卻非常清晰：「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爸爸，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我是你的兒子，謝謝你將我養大成人。 」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海邊這時正好刮起了墾丁常有的落山風，爸爸忽然顯得有些虛弱，我扶著他，在落日的餘暉下，像遠處的燈光頂著大風走回去，荒野裡只有我們父子二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 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3307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6532" y="1477780"/>
            <a:ext cx="11995468" cy="3645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我以我死去的生父為榮，他心胸寬大到可以寬恕判他死刑的人。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我以我的爸爸為榮，他對判人死刑，一直感到良心不安，他已盡了他的責任，將我養大成人，甚至對我可能結束他的生命，都有了準備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zh-TW" altLang="en-US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3950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5072" y="1905000"/>
            <a:ext cx="11996928" cy="34348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而我呢</a:t>
            </a:r>
            <a:r>
              <a:rPr lang="en-US" altLang="zh-TW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自己覺得我又高大、又強壯，我已長大了。只有成熟的人，才會寬恕別人，才能享受到寬恕以後而來的平安，小孩子是不會懂這些的。我的親生父親，你可以安息了。你的兒子已經長大成人，我今天所做的事，一定是你所喜歡的。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22713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29052" y="573025"/>
            <a:ext cx="1567588" cy="694944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大綱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24380" y="1407453"/>
            <a:ext cx="8534400" cy="45955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800" b="1" i="1" dirty="0" smtClean="0">
                <a:latin typeface="Gulim" panose="020B0600000101010101" pitchFamily="34" charset="-127"/>
                <a:ea typeface="Gulim" panose="020B0600000101010101" pitchFamily="34" charset="-127"/>
              </a:rPr>
              <a:t>成員介紹</a:t>
            </a:r>
            <a:endParaRPr lang="en-US" altLang="zh-TW" sz="4800" b="1" i="1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 algn="ctr">
              <a:buNone/>
            </a:pPr>
            <a:r>
              <a:rPr lang="zh-TW" altLang="en-US" sz="4800" b="1" i="1" dirty="0" smtClean="0">
                <a:latin typeface="Gulim" panose="020B0600000101010101" pitchFamily="34" charset="-127"/>
                <a:ea typeface="Gulim" panose="020B0600000101010101" pitchFamily="34" charset="-127"/>
              </a:rPr>
              <a:t>內容朗讀</a:t>
            </a:r>
            <a:endParaRPr lang="en-US" altLang="zh-TW" sz="4800" b="1" i="1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 algn="ctr">
              <a:buNone/>
            </a:pPr>
            <a:r>
              <a:rPr lang="zh-TW" altLang="en-US" sz="4800" b="1" i="1" dirty="0" smtClean="0">
                <a:latin typeface="Gulim" panose="020B0600000101010101" pitchFamily="34" charset="-127"/>
                <a:ea typeface="Gulim" panose="020B0600000101010101" pitchFamily="34" charset="-127"/>
              </a:rPr>
              <a:t>文章摘</a:t>
            </a:r>
            <a:r>
              <a:rPr lang="zh-TW" altLang="en-US" sz="4800" b="1" i="1" dirty="0">
                <a:latin typeface="Gulim" panose="020B0600000101010101" pitchFamily="34" charset="-127"/>
                <a:ea typeface="Gulim" panose="020B0600000101010101" pitchFamily="34" charset="-127"/>
              </a:rPr>
              <a:t>要</a:t>
            </a:r>
            <a:endParaRPr lang="en-US" altLang="zh-TW" sz="4800" b="1" i="1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 algn="ctr">
              <a:buNone/>
            </a:pPr>
            <a:r>
              <a:rPr lang="zh-TW" altLang="en-US" sz="4800" b="1" i="1" dirty="0" smtClean="0">
                <a:latin typeface="Gulim" panose="020B0600000101010101" pitchFamily="34" charset="-127"/>
                <a:ea typeface="Gulim" panose="020B0600000101010101" pitchFamily="34" charset="-127"/>
              </a:rPr>
              <a:t>故事分享</a:t>
            </a:r>
            <a:endParaRPr lang="en-US" altLang="zh-TW" sz="4800" b="1" i="1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 algn="ctr">
              <a:buNone/>
            </a:pPr>
            <a:r>
              <a:rPr lang="zh-TW" altLang="en-US" sz="4800" b="1" i="1" dirty="0" smtClean="0">
                <a:latin typeface="Gulim" panose="020B0600000101010101" pitchFamily="34" charset="-127"/>
                <a:ea typeface="Gulim" panose="020B0600000101010101" pitchFamily="34" charset="-127"/>
              </a:rPr>
              <a:t>影片欣賞</a:t>
            </a:r>
            <a:endParaRPr lang="zh-TW" altLang="en-US" sz="4800" b="1" i="1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565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3704" y="584031"/>
            <a:ext cx="8534400" cy="753534"/>
          </a:xfrm>
        </p:spPr>
        <p:txBody>
          <a:bodyPr>
            <a:normAutofit/>
          </a:bodyPr>
          <a:lstStyle/>
          <a:p>
            <a:r>
              <a:rPr lang="zh-TW" altLang="en-US" i="1" dirty="0" smtClean="0"/>
              <a:t>文章摘要</a:t>
            </a:r>
            <a:r>
              <a:rPr lang="zh-TW" altLang="en-US" i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zh-TW" altLang="en-US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02372" y="1875028"/>
            <a:ext cx="8534400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作者的爸爸是名律師，收入很好。常替弱勢團服務，每週都有一天，會到補習班替受刑人複習功課。從小就教作者很多事情，讓他成為有教養的人。有日作者在學校受傷他爸爸和司機穿黑色西裝下車抱他，作者覺得很幸福。直到有一天，作者發現一件事，他又生氣又難過，原本想殺了那名律師，但後來想想，他決定要與那名律師共度一生。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795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32724" y="628874"/>
            <a:ext cx="8534400" cy="1507067"/>
          </a:xfrm>
        </p:spPr>
        <p:txBody>
          <a:bodyPr/>
          <a:lstStyle/>
          <a:p>
            <a:r>
              <a:rPr lang="zh-TW" altLang="en-US" i="1" dirty="0" smtClean="0"/>
              <a:t>心得感想</a:t>
            </a:r>
            <a:r>
              <a:rPr lang="zh-TW" altLang="en-US" i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zh-TW" altLang="en-US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5170" y="1169234"/>
            <a:ext cx="11280130" cy="5216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panose="020B0600070205080204" pitchFamily="34" charset="-128"/>
                <a:ea typeface="MS PGothic" panose="020B0600070205080204" pitchFamily="34" charset="-128"/>
              </a:rPr>
              <a:t>我們要學著寬恕任何人，每個人都會有做錯事的時候，我們應該要糾正他，原諒他。只要他肯努力，每個人都能成為一個胸襟寬大的人，亦能使社會更加和諧不再散播仇恨的種子，讓愛在彼此的心田中慢慢發芽，長大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10094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55648" y="658369"/>
            <a:ext cx="2418738" cy="694944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b="1" i="1" dirty="0" smtClean="0">
                <a:latin typeface="Gulim" panose="020B0600000101010101" pitchFamily="34" charset="-127"/>
                <a:ea typeface="Gulim" panose="020B0600000101010101" pitchFamily="34" charset="-127"/>
              </a:rPr>
              <a:t>故事分享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6786" y="1741867"/>
            <a:ext cx="8534400" cy="36152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altLang="zh-TW" sz="31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故     事</a:t>
            </a:r>
            <a:r>
              <a:rPr lang="en-US" altLang="zh-TW" sz="6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:</a:t>
            </a:r>
            <a:r>
              <a:rPr lang="zh-TW" altLang="en-US" sz="6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負荊請罪</a:t>
            </a:r>
            <a:endParaRPr lang="en-US" altLang="zh-TW" sz="6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 algn="ctr">
              <a:buNone/>
            </a:pPr>
            <a:endParaRPr lang="en-US" altLang="zh-TW" sz="72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講者：吳承翰</a:t>
            </a:r>
            <a:endParaRPr lang="en-US" altLang="zh-TW" sz="72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6359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48653" y="563741"/>
            <a:ext cx="3812698" cy="716419"/>
          </a:xfrm>
        </p:spPr>
        <p:txBody>
          <a:bodyPr>
            <a:noAutofit/>
          </a:bodyPr>
          <a:lstStyle/>
          <a:p>
            <a:r>
              <a:rPr lang="zh-TW" altLang="en-US" sz="5400" dirty="0" smtClean="0"/>
              <a:t>影片欣賞</a:t>
            </a:r>
            <a:r>
              <a:rPr lang="zh-TW" altLang="en-US" sz="5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2154" y="2745323"/>
            <a:ext cx="8915400" cy="3655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  <a:hlinkClick r:id="rId2"/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  <a:hlinkClick r:id="rId2"/>
              </a:rPr>
              <a:t>寬恕</a:t>
            </a:r>
            <a:r>
              <a:rPr lang="zh-TW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  <a:hlinkClick r:id="rId2"/>
              </a:rPr>
              <a:t>是療癒的開始</a:t>
            </a:r>
            <a:endParaRPr lang="zh-TW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3740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1985" y="1492370"/>
            <a:ext cx="10072627" cy="4418852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    謝    謝    觀    賞</a:t>
            </a:r>
            <a:endParaRPr lang="zh-TW" altLang="en-US" sz="8000" dirty="0"/>
          </a:p>
        </p:txBody>
      </p:sp>
      <p:pic>
        <p:nvPicPr>
          <p:cNvPr id="4" name="圖片 3" descr="d8cdc6876b001e889f81fa9d8400e26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689" y="2781115"/>
            <a:ext cx="6799292" cy="3395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36414" y="488863"/>
            <a:ext cx="2305319" cy="1525430"/>
          </a:xfrm>
        </p:spPr>
        <p:txBody>
          <a:bodyPr/>
          <a:lstStyle/>
          <a:p>
            <a:r>
              <a:rPr lang="zh-TW" altLang="en-US" sz="4800" dirty="0" smtClean="0"/>
              <a:t>成員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9396" y="2566116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2800" dirty="0" smtClean="0">
              <a:latin typeface="BN Machine" panose="000004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altLang="zh-TW" sz="2800" dirty="0">
              <a:latin typeface="BN Machine" panose="000004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altLang="zh-TW" sz="4400" dirty="0" smtClean="0"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1.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吳承翰</a:t>
            </a:r>
            <a:r>
              <a:rPr lang="en-US" altLang="zh-TW" sz="4400" dirty="0" smtClean="0"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2.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鄭福盛</a:t>
            </a:r>
            <a:r>
              <a:rPr lang="en-US" altLang="zh-TW" sz="4400" dirty="0" smtClean="0"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3.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周思羽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N Machine" panose="000004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altLang="zh-TW" sz="4400" dirty="0" smtClean="0"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4.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吳斯涵</a:t>
            </a:r>
            <a:r>
              <a:rPr lang="en-US" altLang="zh-TW" sz="4400" dirty="0" smtClean="0"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5.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林宜柔</a:t>
            </a:r>
            <a:r>
              <a:rPr lang="en-US" altLang="zh-TW" sz="4400" dirty="0" smtClean="0"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6.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陳芷葳</a:t>
            </a:r>
            <a:r>
              <a:rPr lang="en-US" altLang="zh-TW" sz="4400" dirty="0" smtClean="0"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7.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Machine" panose="000004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曾寶萱</a:t>
            </a:r>
            <a:endParaRPr lang="zh-TW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N Machine" panose="000004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4" name="向下箭號 3"/>
          <p:cNvSpPr/>
          <p:nvPr/>
        </p:nvSpPr>
        <p:spPr>
          <a:xfrm>
            <a:off x="2999919" y="540244"/>
            <a:ext cx="695459" cy="1004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88126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16736" y="595016"/>
            <a:ext cx="8534400" cy="509671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內容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：來源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網路流傳   作者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李家同   摘自：讓高牆倒下吧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491" y="595016"/>
            <a:ext cx="11992891" cy="58906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400" dirty="0" smtClean="0">
              <a:solidFill>
                <a:schemeClr val="bg2">
                  <a:lumMod val="5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我的爸爸是任何人都會引以為榮的人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是一位名律師，精通國際法，客戶全是大公司，因此收入相當好。可是他卻常常替弱勢團體服務，替他們提供免費的服務。不僅如此，他每週都有一天會去勵德補習班去替那些青少年受刑人補習功課，每次高中放榜的時候，他都會很緊張地注意有些受刑人榜上是否有名。</a:t>
            </a:r>
            <a:endParaRPr lang="en-US" altLang="zh-TW" sz="4400" dirty="0" smtClean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endParaRPr lang="en-US" altLang="zh-TW" sz="1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646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4808" y="577970"/>
            <a:ext cx="11717192" cy="86011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4400" dirty="0" smtClean="0">
              <a:solidFill>
                <a:schemeClr val="bg2">
                  <a:lumMod val="5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是獨子，當然是三仟寵愛在一身，爸爸沒有慣壞我，可是他給我的實在太多了。我們家很寬敞，也佈置得極為優雅。爸爸的書房是清一色的深色家具、深色的書架、深色的橡木牆壁、大型的深色書桌、書桌上造型古雅的燈，爸爸每天晚上都要在他的書桌上處理一些公事，我小時常乘機進去玩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526905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H="1">
            <a:off x="8177841" y="1859280"/>
            <a:ext cx="3372489" cy="87529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2274" y="1483743"/>
            <a:ext cx="11899726" cy="540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爸爸有時也會解釋給我聽他處理某些案件的邏輯。他的思路永遠如此合乎邏輯，以至我從小就學會了他的那一套思維方式，也難怪每次我發言時常常會思路很清晰，老師們當然一直都喜歡我。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爸爸的書房放滿了書，一半是法律的，另一半是文學的，爸爸鼓勵我看那些經典名著。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7151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2045" y="897147"/>
            <a:ext cx="8942567" cy="1007852"/>
          </a:xfrm>
        </p:spPr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880" y="1264555"/>
            <a:ext cx="12009120" cy="561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因為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他常出國，我很小就去外國看過世界著名的博物館。我隱隱約約地感到爸爸要使我成為一位非常有教養的人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，在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在唸小學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的時候，有一天在操場上摔得頭破血流。老師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打電話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告訴了我爸爸。爸爸來了，他的黑色大轎車直接開進了操場，爸爸和他的司機走下來抱我，我這才注意到司機也穿了黑色的西裝，我得意的不得了，有這麼一位爸爸，真是幸福的事。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sz="4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903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 flipV="1">
            <a:off x="643944" y="5507191"/>
            <a:ext cx="8534400" cy="45719"/>
          </a:xfrm>
        </p:spPr>
        <p:txBody>
          <a:bodyPr>
            <a:noAutofit/>
          </a:bodyPr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4840" y="1453020"/>
            <a:ext cx="1187716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我現在是大學生了，當然一個月才會和爸媽渡一個週末。前幾天放春假，爸爸叫我去墾丁，在那裡我家有一個別墅。爸爸邀我去沿著海邊散步，太陽快下山了，爸爸在一個懸崖旁邊坐下休息。</a:t>
            </a:r>
            <a:endParaRPr lang="en-US" altLang="zh-TW" sz="4400" dirty="0" smtClean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3782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2503" y="1264555"/>
            <a:ext cx="11929497" cy="551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忽然提到最近被槍決的劉煥榮，爸爸說他非常反對死刑，死刑犯雖然從前曾做過壞事，可是他後來已是手無寸鐵之人，而且有些死刑犯後來完全改過遷善，被槍決的人，往往是個好人。我提起社會公義的問題，爸爸沒有和我辯論，只說社會該講公義，更該講寬恕。他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說</a:t>
            </a:r>
            <a:r>
              <a:rPr lang="en-US" altLang="zh-TW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”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都有希望別人寬恕我們的可能</a:t>
            </a:r>
            <a:r>
              <a:rPr lang="en-US" altLang="zh-TW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” 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。我想起爸爸也曾做過法官，就順口問他有</a:t>
            </a:r>
            <a:r>
              <a:rPr lang="zh-TW" altLang="en-US" sz="4400" dirty="0" smtClean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沒有判過任何</a:t>
            </a:r>
            <a:r>
              <a:rPr lang="zh-TW" altLang="en-US" sz="44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人死刑。</a:t>
            </a:r>
            <a:endParaRPr lang="en-US" altLang="zh-TW" sz="44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5325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578</TotalTime>
  <Words>1567</Words>
  <Application>Microsoft Office PowerPoint</Application>
  <PresentationFormat>自訂</PresentationFormat>
  <Paragraphs>74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絲縷</vt:lpstr>
      <vt:lpstr>702閱讀報告</vt:lpstr>
      <vt:lpstr>大綱：</vt:lpstr>
      <vt:lpstr>成員</vt:lpstr>
      <vt:lpstr>內容：來源：網路流傳   作者：李家同   摘自：讓高牆倒下吧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文章摘要：</vt:lpstr>
      <vt:lpstr>心得感想：</vt:lpstr>
      <vt:lpstr>故事分享</vt:lpstr>
      <vt:lpstr>影片欣賞：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702閱讀報告</dc:title>
  <dc:creator>Shelly</dc:creator>
  <cp:lastModifiedBy>wu01</cp:lastModifiedBy>
  <cp:revision>77</cp:revision>
  <dcterms:created xsi:type="dcterms:W3CDTF">2014-10-14T10:46:22Z</dcterms:created>
  <dcterms:modified xsi:type="dcterms:W3CDTF">2014-10-28T12:10:46Z</dcterms:modified>
</cp:coreProperties>
</file>