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8" r:id="rId3"/>
    <p:sldId id="277" r:id="rId4"/>
    <p:sldId id="257" r:id="rId5"/>
    <p:sldId id="276" r:id="rId6"/>
    <p:sldId id="261" r:id="rId7"/>
    <p:sldId id="262" r:id="rId8"/>
    <p:sldId id="263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7" r:id="rId20"/>
    <p:sldId id="298" r:id="rId21"/>
    <p:sldId id="299" r:id="rId22"/>
    <p:sldId id="279" r:id="rId23"/>
    <p:sldId id="300" r:id="rId24"/>
    <p:sldId id="301" r:id="rId25"/>
    <p:sldId id="302" r:id="rId26"/>
    <p:sldId id="305" r:id="rId27"/>
    <p:sldId id="307" r:id="rId28"/>
    <p:sldId id="308" r:id="rId29"/>
    <p:sldId id="309" r:id="rId30"/>
    <p:sldId id="310" r:id="rId31"/>
    <p:sldId id="306" r:id="rId32"/>
    <p:sldId id="267" r:id="rId3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D055-2C09-4A66-9D12-EF6E2BE77EEB}" type="datetimeFigureOut">
              <a:rPr lang="zh-TW" altLang="en-US" smtClean="0"/>
              <a:t>2016/10/12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DF72-5B08-4FA5-8CC7-6A6F298CF9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587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D055-2C09-4A66-9D12-EF6E2BE77EEB}" type="datetimeFigureOut">
              <a:rPr lang="zh-TW" altLang="en-US" smtClean="0"/>
              <a:t>2016/10/12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DF72-5B08-4FA5-8CC7-6A6F298CF9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49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D055-2C09-4A66-9D12-EF6E2BE77EEB}" type="datetimeFigureOut">
              <a:rPr lang="zh-TW" altLang="en-US" smtClean="0"/>
              <a:t>2016/10/12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DF72-5B08-4FA5-8CC7-6A6F298CF9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969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D055-2C09-4A66-9D12-EF6E2BE77EEB}" type="datetimeFigureOut">
              <a:rPr lang="zh-TW" altLang="en-US" smtClean="0"/>
              <a:t>2016/10/12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DF72-5B08-4FA5-8CC7-6A6F298CF9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413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D055-2C09-4A66-9D12-EF6E2BE77EEB}" type="datetimeFigureOut">
              <a:rPr lang="zh-TW" altLang="en-US" smtClean="0"/>
              <a:t>2016/10/12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DF72-5B08-4FA5-8CC7-6A6F298CF9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352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D055-2C09-4A66-9D12-EF6E2BE77EEB}" type="datetimeFigureOut">
              <a:rPr lang="zh-TW" altLang="en-US" smtClean="0"/>
              <a:t>2016/10/12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DF72-5B08-4FA5-8CC7-6A6F298CF9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420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D055-2C09-4A66-9D12-EF6E2BE77EEB}" type="datetimeFigureOut">
              <a:rPr lang="zh-TW" altLang="en-US" smtClean="0"/>
              <a:t>2016/10/12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DF72-5B08-4FA5-8CC7-6A6F298CF9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41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D055-2C09-4A66-9D12-EF6E2BE77EEB}" type="datetimeFigureOut">
              <a:rPr lang="zh-TW" altLang="en-US" smtClean="0"/>
              <a:t>2016/10/12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DF72-5B08-4FA5-8CC7-6A6F298CF9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31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D055-2C09-4A66-9D12-EF6E2BE77EEB}" type="datetimeFigureOut">
              <a:rPr lang="zh-TW" altLang="en-US" smtClean="0"/>
              <a:t>2016/10/12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DF72-5B08-4FA5-8CC7-6A6F298CF9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1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D055-2C09-4A66-9D12-EF6E2BE77EEB}" type="datetimeFigureOut">
              <a:rPr lang="zh-TW" altLang="en-US" smtClean="0"/>
              <a:t>2016/10/12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DF72-5B08-4FA5-8CC7-6A6F298CF9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14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D055-2C09-4A66-9D12-EF6E2BE77EEB}" type="datetimeFigureOut">
              <a:rPr lang="zh-TW" altLang="en-US" smtClean="0"/>
              <a:t>2016/10/12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DF72-5B08-4FA5-8CC7-6A6F298CF9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4496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ED055-2C09-4A66-9D12-EF6E2BE77EEB}" type="datetimeFigureOut">
              <a:rPr lang="zh-TW" altLang="en-US" smtClean="0"/>
              <a:t>2016/10/12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4DF72-5B08-4FA5-8CC7-6A6F298CF9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708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&#27794;&#21839;&#38988;&#19977;&#29677;&#65306;&#20057;&#27494;&#27915;&#21281;&#20027;&#28436;&#65292;&#36229;&#29105;&#34880;&#65281;&#65281;&#24863;&#21205;&#65281;&#65281;.mp4" TargetMode="External"/><Relationship Id="rId2" Type="http://schemas.openxmlformats.org/officeDocument/2006/relationships/hyperlink" Target="&#12298;&#27754;&#27915;&#20013;&#30340;&#19968;&#26781;&#33337;&#12299;He%20Never%20Gives%20Up%20&#65372;&#20840;&#26032;&#25976;&#20301;&#20462;&#24489;&#38928;&#21578;%20Trailer&#65372;&#20013;&#24433;&#20013;&#24433;&#25976;&#20301;&#38651;&#24433;&#38971;&#36947;&#32147;&#20856;&#24433;&#29255;&#25976;&#20301;&#20462;&#24489;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5205" y="3408"/>
            <a:ext cx="106571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411760" y="5718473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7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每月一書</a:t>
            </a:r>
            <a:endParaRPr lang="zh-TW" altLang="en-US" sz="72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241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u="sng" dirty="0" smtClean="0"/>
              <a:t>內容摘要朗讀</a:t>
            </a:r>
            <a:endParaRPr lang="zh-TW" altLang="en-US" sz="72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zh-TW" sz="4800" dirty="0"/>
              <a:t> </a:t>
            </a:r>
            <a:r>
              <a:rPr lang="zh-TW" altLang="zh-TW" sz="4000" dirty="0"/>
              <a:t>我們身上很多問題其實是來自父母與原生家庭！「你要相信自己是最棒的！」是針對所有華人最深切的</a:t>
            </a:r>
            <a:r>
              <a:rPr lang="zh-TW" altLang="zh-TW" sz="4000" dirty="0" smtClean="0"/>
              <a:t>提醒。</a:t>
            </a:r>
            <a:r>
              <a:rPr lang="zh-TW" altLang="zh-TW" sz="4000" dirty="0"/>
              <a:t>因為信心就是力量！小斌月考第五名</a:t>
            </a:r>
            <a:r>
              <a:rPr lang="zh-TW" altLang="zh-TW" sz="4000" dirty="0" smtClean="0"/>
              <a:t>。</a:t>
            </a:r>
            <a:r>
              <a:rPr lang="zh-TW" altLang="zh-TW" sz="4000" dirty="0"/>
              <a:t>老師特地打電話，和小斌媽媽分享喜悅。小斌媽媽卻跟老師說：「唉唷，我們小斌笨頭笨腦的。叫他去買瓶醬油，零錢都找錯，一定是老師特別會教啦！</a:t>
            </a:r>
            <a:r>
              <a:rPr lang="zh-TW" altLang="zh-TW" sz="4000" dirty="0" smtClean="0"/>
              <a:t>」</a:t>
            </a:r>
            <a:r>
              <a:rPr lang="zh-TW" altLang="zh-TW" sz="4000" dirty="0"/>
              <a:t>長大後的小斌知道媽媽是謙虛</a:t>
            </a:r>
            <a:r>
              <a:rPr lang="zh-TW" altLang="zh-TW" sz="4000" dirty="0" smtClean="0"/>
              <a:t>，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039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4000" dirty="0"/>
              <a:t>但他多麼希望媽媽當時的回應是：「是啊，小斌真的很棒，</a:t>
            </a:r>
            <a:r>
              <a:rPr lang="zh-TW" altLang="zh-TW" sz="4000" dirty="0" smtClean="0"/>
              <a:t>我</a:t>
            </a:r>
            <a:r>
              <a:rPr lang="zh-TW" altLang="zh-TW" sz="4000" dirty="0"/>
              <a:t>很以他為榮！」那麼，現在的小斌也許會對自己更有自信，也更有信心面對生命裡的挫折</a:t>
            </a:r>
            <a:r>
              <a:rPr lang="zh-TW" altLang="zh-TW" sz="4000" dirty="0" smtClean="0"/>
              <a:t>！</a:t>
            </a:r>
            <a:endParaRPr lang="en-US" altLang="zh-TW" sz="40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zh-TW" sz="4000" b="1" u="sng" dirty="0" smtClean="0">
                <a:solidFill>
                  <a:srgbClr val="C00000"/>
                </a:solidFill>
              </a:rPr>
              <a:t>我們</a:t>
            </a:r>
            <a:r>
              <a:rPr lang="zh-TW" altLang="zh-TW" sz="4000" b="1" u="sng" dirty="0">
                <a:solidFill>
                  <a:srgbClr val="C00000"/>
                </a:solidFill>
              </a:rPr>
              <a:t>的社會存在兩種人。一種是成就非凡，但在內心深處，卻總覺得自己還不夠好、不夠優秀；另一種人是常常受挫，因此覺得自己真的很</a:t>
            </a:r>
            <a:r>
              <a:rPr lang="zh-TW" altLang="zh-TW" sz="4000" b="1" u="sng" dirty="0" smtClean="0">
                <a:solidFill>
                  <a:srgbClr val="C00000"/>
                </a:solidFill>
              </a:rPr>
              <a:t>沒用、</a:t>
            </a:r>
            <a:r>
              <a:rPr lang="zh-TW" altLang="zh-TW" sz="4000" b="1" u="sng" dirty="0">
                <a:solidFill>
                  <a:srgbClr val="C00000"/>
                </a:solidFill>
              </a:rPr>
              <a:t>很</a:t>
            </a:r>
            <a:r>
              <a:rPr lang="zh-TW" altLang="zh-TW" sz="4000" b="1" u="sng" dirty="0" smtClean="0">
                <a:solidFill>
                  <a:srgbClr val="C00000"/>
                </a:solidFill>
              </a:rPr>
              <a:t>一無是處。</a:t>
            </a:r>
            <a:endParaRPr lang="en-US" altLang="zh-TW" sz="4000" b="1" u="sng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zh-TW" altLang="en-US" sz="40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50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21772" y="-2177"/>
            <a:ext cx="9165772" cy="68601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3600" dirty="0" smtClean="0"/>
              <a:t> </a:t>
            </a:r>
            <a:endParaRPr lang="en-US" altLang="zh-TW" sz="3600" dirty="0" smtClean="0"/>
          </a:p>
          <a:p>
            <a:pPr marL="0" indent="0">
              <a:spcBef>
                <a:spcPts val="3600"/>
              </a:spcBef>
              <a:buNone/>
            </a:pPr>
            <a:r>
              <a:rPr lang="zh-TW" altLang="zh-TW" sz="4000" dirty="0" smtClean="0"/>
              <a:t>當我們將時光往前挪移，我們會看到他們的共通點，他們都有一對責備多於肯定、要求多於讚美的父母。也許這是東西方文化在教養上的巨大差異，身為國內外知名潛能整合專家的盧老師，他提醒我們，我們的價值觀、我們看待自己的方式，完全是來自父母與原生家庭。如果我們要改變自己，就必須回頭省視原生家庭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54773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8709"/>
            <a:ext cx="9144000" cy="6849291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endParaRPr lang="en-US" altLang="zh-TW" sz="3600" b="1" dirty="0" smtClean="0"/>
          </a:p>
          <a:p>
            <a:pPr marL="0" indent="0" algn="ctr">
              <a:buNone/>
            </a:pPr>
            <a:r>
              <a:rPr lang="zh-TW" altLang="zh-TW" sz="4400" b="1" u="sng" dirty="0" smtClean="0">
                <a:solidFill>
                  <a:srgbClr val="C00000"/>
                </a:solidFill>
              </a:rPr>
              <a:t>找到</a:t>
            </a:r>
            <a:r>
              <a:rPr lang="zh-TW" altLang="zh-TW" sz="4400" b="1" u="sng" dirty="0">
                <a:solidFill>
                  <a:srgbClr val="C00000"/>
                </a:solidFill>
              </a:rPr>
              <a:t>生命的新</a:t>
            </a:r>
            <a:r>
              <a:rPr lang="zh-TW" altLang="zh-TW" sz="4400" b="1" u="sng" dirty="0" smtClean="0">
                <a:solidFill>
                  <a:srgbClr val="C00000"/>
                </a:solidFill>
              </a:rPr>
              <a:t>動力</a:t>
            </a:r>
            <a:endParaRPr lang="en-US" altLang="zh-TW" sz="4400" b="1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zh-TW" sz="3600" dirty="0"/>
              <a:t> 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zh-TW" sz="4000" dirty="0" smtClean="0"/>
              <a:t>每一</a:t>
            </a:r>
            <a:r>
              <a:rPr lang="zh-TW" altLang="zh-TW" sz="4000" dirty="0"/>
              <a:t>個人的身心靈都是無法分割的，用正向和積極的態度看待一切，我們就會發現生命中的任何遭遇都是恩典，其中最重要的關鍵就是愛。怎樣把我們失去的心動力，由愛找回來，任何問題才不會是問題，任何事件都會轉化成生命的禮物。</a:t>
            </a:r>
            <a:endParaRPr lang="zh-TW" altLang="en-US" sz="40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6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-27384"/>
            <a:ext cx="9144000" cy="688538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altLang="zh-TW" sz="3600" dirty="0" smtClean="0"/>
          </a:p>
          <a:p>
            <a:pPr marL="0" indent="0" algn="ctr">
              <a:buNone/>
            </a:pPr>
            <a:r>
              <a:rPr lang="zh-TW" altLang="zh-TW" sz="4400" b="1" u="sng" dirty="0">
                <a:solidFill>
                  <a:srgbClr val="C00000"/>
                </a:solidFill>
              </a:rPr>
              <a:t>激發深層的</a:t>
            </a:r>
            <a:r>
              <a:rPr lang="zh-TW" altLang="zh-TW" sz="4400" b="1" u="sng" dirty="0" smtClean="0">
                <a:solidFill>
                  <a:srgbClr val="C00000"/>
                </a:solidFill>
              </a:rPr>
              <a:t>潛能</a:t>
            </a:r>
            <a:endParaRPr lang="en-US" altLang="zh-TW" sz="4400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zh-TW" sz="4400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zh-TW" sz="4400" dirty="0"/>
              <a:t>生命有許多意外和困難，如果我們了解這些不如我們期待的事，都不是障礙兒是上天賜予的恩典和禮物，用珍惜感恩的心去面對它，許多事都會有不一樣的結果。任何事的發生都是有原因的，而且都會是上天最好的安排喔</a:t>
            </a:r>
            <a:r>
              <a:rPr lang="en-US" altLang="zh-TW" sz="4400" dirty="0"/>
              <a:t>!</a:t>
            </a:r>
            <a:endParaRPr lang="zh-TW" altLang="en-US" sz="44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06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4666" y="0"/>
            <a:ext cx="9148666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sz="3600" dirty="0" smtClean="0"/>
          </a:p>
          <a:p>
            <a:pPr marL="0" indent="0" algn="ctr">
              <a:buNone/>
            </a:pPr>
            <a:r>
              <a:rPr lang="zh-TW" altLang="zh-TW" sz="4400" b="1" u="sng" dirty="0" smtClean="0">
                <a:solidFill>
                  <a:srgbClr val="C00000"/>
                </a:solidFill>
              </a:rPr>
              <a:t>釋放你</a:t>
            </a:r>
            <a:r>
              <a:rPr lang="zh-TW" altLang="zh-TW" sz="4400" b="1" u="sng" dirty="0">
                <a:solidFill>
                  <a:srgbClr val="C00000"/>
                </a:solidFill>
              </a:rPr>
              <a:t>思想的</a:t>
            </a:r>
            <a:r>
              <a:rPr lang="zh-TW" altLang="zh-TW" sz="4400" b="1" u="sng" dirty="0" smtClean="0">
                <a:solidFill>
                  <a:srgbClr val="C00000"/>
                </a:solidFill>
              </a:rPr>
              <a:t>枷鎖</a:t>
            </a:r>
            <a:endParaRPr lang="en-US" altLang="zh-TW" sz="4400" b="1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altLang="zh-TW" sz="4400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zh-TW" sz="3600" dirty="0"/>
              <a:t> </a:t>
            </a:r>
            <a:r>
              <a:rPr lang="zh-TW" altLang="zh-TW" sz="4000" dirty="0"/>
              <a:t>不論你現在處在什麼樣的位置，做什麼樣的事，你的想法都將決定自己下一片刻的命運</a:t>
            </a:r>
            <a:r>
              <a:rPr lang="en-US" altLang="zh-TW" sz="4000" dirty="0"/>
              <a:t>!</a:t>
            </a:r>
            <a:r>
              <a:rPr lang="zh-TW" altLang="zh-TW" sz="4000" dirty="0"/>
              <a:t>用正向積極、更寬廣的詮釋重新定義</a:t>
            </a:r>
            <a:r>
              <a:rPr lang="en-US" altLang="zh-TW" sz="4000" dirty="0"/>
              <a:t>;</a:t>
            </a:r>
            <a:r>
              <a:rPr lang="zh-TW" altLang="zh-TW" sz="4000" dirty="0"/>
              <a:t>我們使用什麼文字，就改變文字定義，我們會創造出全新的視野和機會。我們一生中最大的敵人，就是我們自己所使用的文字，它會限制我們的思考</a:t>
            </a:r>
            <a:r>
              <a:rPr lang="zh-TW" altLang="zh-TW" sz="4000" dirty="0" smtClean="0"/>
              <a:t>，</a:t>
            </a:r>
            <a:endParaRPr lang="zh-TW" altLang="en-US" sz="40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4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zh-TW" sz="4800" dirty="0"/>
              <a:t>否定我們自己，也讓我們的人際互動發生想像不到的困難和障礙。沒有什麼是對或錯，只有此時此刻，我們選擇的定意是否合宜。如何善待自己，也讓別人好過呢</a:t>
            </a:r>
            <a:r>
              <a:rPr lang="en-US" altLang="zh-TW" sz="4800" dirty="0"/>
              <a:t>?</a:t>
            </a:r>
            <a:r>
              <a:rPr lang="zh-TW" altLang="zh-TW" sz="4800" dirty="0"/>
              <a:t>就看我們如何定義這些生中的文字。</a:t>
            </a:r>
            <a:endParaRPr lang="zh-TW" altLang="en-US" sz="4800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57578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sz="3600" b="1" dirty="0" smtClean="0"/>
          </a:p>
          <a:p>
            <a:pPr marL="0" indent="0" algn="ctr">
              <a:buNone/>
            </a:pPr>
            <a:r>
              <a:rPr lang="zh-TW" altLang="zh-TW" sz="4400" b="1" u="sng" dirty="0" smtClean="0">
                <a:solidFill>
                  <a:srgbClr val="C00000"/>
                </a:solidFill>
              </a:rPr>
              <a:t>看見</a:t>
            </a:r>
            <a:r>
              <a:rPr lang="zh-TW" altLang="zh-TW" sz="4400" b="1" u="sng" dirty="0">
                <a:solidFill>
                  <a:srgbClr val="C00000"/>
                </a:solidFill>
              </a:rPr>
              <a:t>自己的</a:t>
            </a:r>
            <a:r>
              <a:rPr lang="zh-TW" altLang="zh-TW" sz="4400" b="1" u="sng" dirty="0" smtClean="0">
                <a:solidFill>
                  <a:srgbClr val="C00000"/>
                </a:solidFill>
              </a:rPr>
              <a:t>寶藏</a:t>
            </a:r>
            <a:endParaRPr lang="en-US" altLang="zh-TW" sz="4400" b="1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zh-TW" sz="3600" dirty="0" smtClean="0"/>
          </a:p>
          <a:p>
            <a:pPr marL="0" indent="0">
              <a:buNone/>
            </a:pPr>
            <a:r>
              <a:rPr lang="zh-TW" altLang="zh-TW" sz="4000" dirty="0" smtClean="0"/>
              <a:t> </a:t>
            </a:r>
            <a:r>
              <a:rPr lang="zh-TW" altLang="zh-TW" sz="4000" dirty="0"/>
              <a:t>別小看你自己，十年、二十年後你會有什麼成就，由今天的你決定。每一個人都是獨特而充滿希望的，每一個人都有著無限的機會，每有人可以限制你的未來，除非你自己放棄不要，否則你現在要什麼，你未來一定得到</a:t>
            </a:r>
            <a:r>
              <a:rPr lang="en-US" altLang="zh-TW" sz="4000" dirty="0"/>
              <a:t>!</a:t>
            </a:r>
            <a:r>
              <a:rPr lang="zh-TW" altLang="zh-TW" sz="4000" dirty="0"/>
              <a:t>成功唯一的方法，就是不達目標，永不放棄</a:t>
            </a:r>
            <a:r>
              <a:rPr lang="en-US" altLang="zh-TW" sz="4000" dirty="0" smtClean="0"/>
              <a:t>!</a:t>
            </a:r>
            <a:endParaRPr lang="zh-TW" alt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10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600" dirty="0" smtClean="0"/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r>
              <a:rPr lang="zh-TW" altLang="zh-TW" sz="4400" dirty="0"/>
              <a:t>而有多少人是堅持自己的理想到底呢</a:t>
            </a:r>
            <a:r>
              <a:rPr lang="en-US" altLang="zh-TW" sz="4400" dirty="0"/>
              <a:t>?</a:t>
            </a:r>
            <a:r>
              <a:rPr lang="zh-TW" altLang="zh-TW" sz="4400" dirty="0"/>
              <a:t>如果你真的想給自己一次成功的滋味，那麼就從現在開始相信，你就是個天才，你要的一切都掌握在你手中，只要你開始執行你的計畫，而且堅定的相信，你一定會做到，那麼你一定會成功</a:t>
            </a:r>
            <a:r>
              <a:rPr lang="en-US" altLang="zh-TW" sz="4400" dirty="0"/>
              <a:t>!</a:t>
            </a:r>
            <a:endParaRPr lang="zh-TW" altLang="en-US" sz="4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7526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zh-TW" sz="4400" b="1" u="sng" dirty="0">
                <a:solidFill>
                  <a:srgbClr val="C00000"/>
                </a:solidFill>
              </a:rPr>
              <a:t>做自己生命的</a:t>
            </a:r>
            <a:r>
              <a:rPr lang="zh-TW" altLang="zh-TW" sz="4400" b="1" u="sng" dirty="0" smtClean="0">
                <a:solidFill>
                  <a:srgbClr val="C00000"/>
                </a:solidFill>
              </a:rPr>
              <a:t>領航員</a:t>
            </a:r>
            <a:endParaRPr lang="en-US" altLang="zh-TW" sz="4400" b="1" u="sng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altLang="zh-TW" sz="4400" b="1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zh-TW" altLang="zh-TW" sz="3600" dirty="0"/>
              <a:t>這個社會有多少人，就會有多少不同的想和感受。每一個人都是不完美的，所以每一個人都因該持續學習和自我提升自己。但我們很容易美化專家、</a:t>
            </a:r>
            <a:r>
              <a:rPr lang="zh-TW" altLang="zh-TW" sz="3600" dirty="0" smtClean="0"/>
              <a:t>學習</a:t>
            </a:r>
            <a:r>
              <a:rPr lang="zh-TW" altLang="zh-TW" sz="3600" dirty="0"/>
              <a:t>心靈導師的人，因此常有一些人因迷戀或相信這樣的人，而身心受到嚴重的創傷，</a:t>
            </a:r>
            <a:r>
              <a:rPr lang="zh-TW" altLang="zh-TW" sz="3600" dirty="0" smtClean="0"/>
              <a:t>或是</a:t>
            </a:r>
            <a:r>
              <a:rPr lang="zh-TW" altLang="zh-TW" sz="3600" dirty="0"/>
              <a:t>一些傳教師或是</a:t>
            </a:r>
            <a:endParaRPr lang="zh-TW" altLang="en-US" sz="36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55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7965"/>
            <a:ext cx="7772400" cy="1470025"/>
          </a:xfrm>
        </p:spPr>
        <p:txBody>
          <a:bodyPr>
            <a:noAutofit/>
          </a:bodyPr>
          <a:lstStyle/>
          <a:p>
            <a:r>
              <a:rPr lang="zh-TW" altLang="en-US" sz="8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大綱</a:t>
            </a:r>
            <a:endParaRPr lang="zh-TW" altLang="en-US" sz="8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5589240"/>
          </a:xfrm>
        </p:spPr>
        <p:txBody>
          <a:bodyPr>
            <a:normAutofit lnSpcReduction="10000"/>
          </a:bodyPr>
          <a:lstStyle/>
          <a:p>
            <a:r>
              <a:rPr lang="zh-TW" altLang="en-US" sz="4800" dirty="0" smtClean="0">
                <a:solidFill>
                  <a:srgbClr val="C00000"/>
                </a:solidFill>
              </a:rPr>
              <a:t>成員介紹</a:t>
            </a:r>
            <a:endParaRPr lang="en-US" altLang="zh-TW" sz="4800" dirty="0" smtClean="0">
              <a:solidFill>
                <a:srgbClr val="C00000"/>
              </a:solidFill>
            </a:endParaRPr>
          </a:p>
          <a:p>
            <a:r>
              <a:rPr lang="zh-TW" altLang="en-US" sz="4800" dirty="0" smtClean="0">
                <a:solidFill>
                  <a:srgbClr val="C00000"/>
                </a:solidFill>
              </a:rPr>
              <a:t>書本介紹</a:t>
            </a:r>
            <a:endParaRPr lang="en-US" altLang="zh-TW" sz="4800" dirty="0" smtClean="0">
              <a:solidFill>
                <a:srgbClr val="C00000"/>
              </a:solidFill>
            </a:endParaRPr>
          </a:p>
          <a:p>
            <a:r>
              <a:rPr lang="zh-TW" altLang="en-US" sz="4800" dirty="0">
                <a:solidFill>
                  <a:srgbClr val="C00000"/>
                </a:solidFill>
              </a:rPr>
              <a:t>作者</a:t>
            </a:r>
            <a:r>
              <a:rPr lang="zh-TW" altLang="en-US" sz="4800" dirty="0" smtClean="0">
                <a:solidFill>
                  <a:srgbClr val="C00000"/>
                </a:solidFill>
              </a:rPr>
              <a:t>介紹</a:t>
            </a:r>
            <a:endParaRPr lang="en-US" altLang="zh-TW" sz="4800" dirty="0" smtClean="0">
              <a:solidFill>
                <a:srgbClr val="C00000"/>
              </a:solidFill>
            </a:endParaRPr>
          </a:p>
          <a:p>
            <a:r>
              <a:rPr lang="zh-TW" altLang="en-US" sz="4800" dirty="0">
                <a:solidFill>
                  <a:srgbClr val="C00000"/>
                </a:solidFill>
              </a:rPr>
              <a:t>作者</a:t>
            </a:r>
            <a:r>
              <a:rPr lang="zh-TW" altLang="en-US" sz="4800" dirty="0" smtClean="0">
                <a:solidFill>
                  <a:srgbClr val="C00000"/>
                </a:solidFill>
              </a:rPr>
              <a:t>小傳</a:t>
            </a:r>
            <a:endParaRPr lang="en-US" altLang="zh-TW" sz="4800" dirty="0" smtClean="0">
              <a:solidFill>
                <a:srgbClr val="C00000"/>
              </a:solidFill>
            </a:endParaRPr>
          </a:p>
          <a:p>
            <a:r>
              <a:rPr lang="zh-TW" altLang="en-US" sz="4800" dirty="0">
                <a:solidFill>
                  <a:srgbClr val="C00000"/>
                </a:solidFill>
              </a:rPr>
              <a:t>內容摘要</a:t>
            </a:r>
            <a:r>
              <a:rPr lang="zh-TW" altLang="en-US" sz="4800" dirty="0" smtClean="0">
                <a:solidFill>
                  <a:srgbClr val="C00000"/>
                </a:solidFill>
              </a:rPr>
              <a:t>朗讀</a:t>
            </a:r>
            <a:endParaRPr lang="en-US" altLang="zh-TW" sz="4800" dirty="0" smtClean="0">
              <a:solidFill>
                <a:srgbClr val="C00000"/>
              </a:solidFill>
            </a:endParaRPr>
          </a:p>
          <a:p>
            <a:r>
              <a:rPr lang="zh-TW" altLang="en-US" sz="4800" dirty="0">
                <a:solidFill>
                  <a:srgbClr val="C00000"/>
                </a:solidFill>
              </a:rPr>
              <a:t>寫作</a:t>
            </a:r>
            <a:r>
              <a:rPr lang="zh-TW" altLang="en-US" sz="4800" dirty="0" smtClean="0">
                <a:solidFill>
                  <a:srgbClr val="C00000"/>
                </a:solidFill>
              </a:rPr>
              <a:t>教室</a:t>
            </a:r>
            <a:endParaRPr lang="en-US" altLang="zh-TW" sz="4800" dirty="0" smtClean="0">
              <a:solidFill>
                <a:srgbClr val="C00000"/>
              </a:solidFill>
            </a:endParaRPr>
          </a:p>
          <a:p>
            <a:r>
              <a:rPr lang="zh-TW" altLang="en-US" sz="4800" dirty="0">
                <a:solidFill>
                  <a:srgbClr val="C00000"/>
                </a:solidFill>
              </a:rPr>
              <a:t>延伸閱讀</a:t>
            </a:r>
            <a:endParaRPr lang="en-US" altLang="zh-TW" sz="4800" dirty="0" smtClean="0">
              <a:solidFill>
                <a:srgbClr val="C00000"/>
              </a:solidFill>
            </a:endParaRPr>
          </a:p>
          <a:p>
            <a:endParaRPr lang="en-US" altLang="zh-TW" sz="5400" dirty="0" smtClean="0">
              <a:solidFill>
                <a:srgbClr val="C00000"/>
              </a:solidFill>
            </a:endParaRPr>
          </a:p>
          <a:p>
            <a:endParaRPr lang="zh-TW" altLang="en-US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24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zh-TW" sz="4000" dirty="0"/>
              <a:t>利用這些頭銜騙取別人金錢或情感的人固然可惡</a:t>
            </a:r>
            <a:r>
              <a:rPr lang="en-US" altLang="zh-TW" sz="4000" dirty="0"/>
              <a:t>;</a:t>
            </a:r>
            <a:r>
              <a:rPr lang="zh-TW" altLang="zh-TW" sz="4000" dirty="0"/>
              <a:t>但會去相信這些「明師」、「大師」、「專家」、「學者」的人，也應該自己</a:t>
            </a:r>
            <a:r>
              <a:rPr lang="zh-TW" altLang="zh-TW" sz="4000" dirty="0" smtClean="0"/>
              <a:t>負些</a:t>
            </a:r>
            <a:r>
              <a:rPr lang="zh-TW" altLang="zh-TW" sz="4000" dirty="0"/>
              <a:t>責任</a:t>
            </a:r>
            <a:r>
              <a:rPr lang="zh-TW" altLang="zh-TW" sz="4000" dirty="0" smtClean="0"/>
              <a:t>。</a:t>
            </a:r>
            <a:r>
              <a:rPr lang="zh-TW" altLang="zh-TW" sz="4000" dirty="0"/>
              <a:t>我不是要告訴大家，人是不可相信的，而是要讓我們清楚明白，人不是靜態和穩定的，人是動態和浮動的。我們的思想</a:t>
            </a:r>
            <a:r>
              <a:rPr lang="zh-TW" altLang="zh-TW" sz="4000" dirty="0" smtClean="0"/>
              <a:t>、</a:t>
            </a:r>
            <a:r>
              <a:rPr lang="zh-TW" altLang="zh-TW" sz="4000" dirty="0"/>
              <a:t>情緒是</a:t>
            </a:r>
            <a:r>
              <a:rPr lang="zh-TW" altLang="zh-TW" sz="4000" dirty="0" smtClean="0"/>
              <a:t>很容易</a:t>
            </a:r>
            <a:r>
              <a:rPr lang="zh-TW" altLang="zh-TW" sz="4000" dirty="0"/>
              <a:t>隨環境和人與人之間的互動</a:t>
            </a:r>
            <a:r>
              <a:rPr lang="zh-TW" altLang="zh-TW" sz="4000" dirty="0" smtClean="0"/>
              <a:t>，</a:t>
            </a:r>
            <a:r>
              <a:rPr lang="zh-TW" altLang="zh-TW" sz="4000" dirty="0"/>
              <a:t>而隨時變化的。</a:t>
            </a:r>
            <a:endParaRPr lang="en-US" altLang="zh-TW" sz="4000" dirty="0"/>
          </a:p>
          <a:p>
            <a:pPr marL="0" indent="0" algn="ctr">
              <a:buNone/>
            </a:pP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33390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sz="3600" dirty="0" smtClean="0"/>
          </a:p>
          <a:p>
            <a:pPr marL="0" indent="0">
              <a:buNone/>
            </a:pPr>
            <a:r>
              <a:rPr lang="zh-TW" altLang="zh-TW" sz="4000" dirty="0" smtClean="0"/>
              <a:t>如果</a:t>
            </a:r>
            <a:r>
              <a:rPr lang="zh-TW" altLang="zh-TW" sz="4000" dirty="0"/>
              <a:t>能學習看見自己內在飄浮不定心緒，我們就會對世界的一切</a:t>
            </a:r>
            <a:r>
              <a:rPr lang="zh-TW" altLang="zh-TW" sz="4000" dirty="0" smtClean="0"/>
              <a:t>，有</a:t>
            </a:r>
            <a:r>
              <a:rPr lang="zh-TW" altLang="zh-TW" sz="4000" dirty="0"/>
              <a:t>比較寬容的期待，我們也就不會拿別人的錯誤和不完美，一再的來紛擾和懲罰自己</a:t>
            </a:r>
            <a:r>
              <a:rPr lang="en-US" altLang="zh-TW" sz="4000" dirty="0" smtClean="0"/>
              <a:t>!</a:t>
            </a:r>
            <a:r>
              <a:rPr lang="zh-TW" altLang="zh-TW" sz="4000" dirty="0"/>
              <a:t> 「我只是一個人生舞台上的演員</a:t>
            </a:r>
            <a:r>
              <a:rPr lang="en-US" altLang="zh-TW" sz="4000" dirty="0"/>
              <a:t>!</a:t>
            </a:r>
            <a:r>
              <a:rPr lang="zh-TW" altLang="zh-TW" sz="4000" dirty="0"/>
              <a:t>」清楚我們扮演的角色，我們就比較可能做自己生命的領航員</a:t>
            </a:r>
            <a:r>
              <a:rPr lang="en-US" altLang="zh-TW" sz="4000" dirty="0"/>
              <a:t>!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8208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zh-TW" altLang="en-US" sz="15100" u="sng" dirty="0" smtClean="0"/>
              <a:t>寫作教室</a:t>
            </a:r>
            <a:endParaRPr lang="zh-TW" altLang="en-US" sz="15100" u="sng" dirty="0"/>
          </a:p>
        </p:txBody>
      </p:sp>
    </p:spTree>
    <p:extLst>
      <p:ext uri="{BB962C8B-B14F-4D97-AF65-F5344CB8AC3E}">
        <p14:creationId xmlns:p14="http://schemas.microsoft.com/office/powerpoint/2010/main" val="289230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zh-TW" sz="7200" u="sng" dirty="0"/>
              <a:t>名言</a:t>
            </a:r>
            <a:r>
              <a:rPr lang="zh-TW" altLang="zh-TW" sz="7200" u="sng" dirty="0" smtClean="0"/>
              <a:t>佳句</a:t>
            </a:r>
            <a:endParaRPr lang="zh-TW" altLang="en-US" sz="72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496" y="1412776"/>
            <a:ext cx="9108504" cy="5445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600" dirty="0" smtClean="0"/>
          </a:p>
          <a:p>
            <a:pPr marL="0" indent="0">
              <a:buNone/>
            </a:pPr>
            <a:r>
              <a:rPr lang="en-US" altLang="zh-TW" sz="3600" dirty="0" smtClean="0"/>
              <a:t>1.</a:t>
            </a:r>
            <a:r>
              <a:rPr lang="zh-TW" altLang="zh-TW" sz="3600" dirty="0"/>
              <a:t>不經一番寒徹骨，焉得梅花撲鼻</a:t>
            </a:r>
            <a:r>
              <a:rPr lang="zh-TW" altLang="zh-TW" sz="3600" dirty="0" smtClean="0"/>
              <a:t>香</a:t>
            </a:r>
            <a:r>
              <a:rPr lang="zh-TW" altLang="en-US" sz="3600" dirty="0" smtClean="0"/>
              <a:t>。</a:t>
            </a:r>
            <a:endParaRPr lang="en-US" altLang="zh-TW" sz="3600" dirty="0" smtClean="0"/>
          </a:p>
          <a:p>
            <a:pPr marL="0" lvl="0" indent="0">
              <a:buNone/>
            </a:pPr>
            <a:r>
              <a:rPr lang="en-US" altLang="zh-TW" sz="3600" dirty="0" smtClean="0"/>
              <a:t>2.</a:t>
            </a:r>
            <a:r>
              <a:rPr lang="zh-TW" altLang="zh-TW" sz="3600" dirty="0"/>
              <a:t>平靜的水面鍛練不出優秀的水手</a:t>
            </a:r>
          </a:p>
          <a:p>
            <a:pPr marL="0" indent="0">
              <a:buNone/>
            </a:pPr>
            <a:r>
              <a:rPr lang="zh-TW" altLang="en-US" sz="3600" dirty="0" smtClean="0"/>
              <a:t>    意思</a:t>
            </a:r>
            <a:r>
              <a:rPr lang="en-US" altLang="zh-TW" sz="3600" dirty="0" smtClean="0"/>
              <a:t>:</a:t>
            </a:r>
            <a:r>
              <a:rPr lang="zh-TW" altLang="zh-TW" sz="3600" dirty="0" smtClean="0"/>
              <a:t>經歷</a:t>
            </a:r>
            <a:r>
              <a:rPr lang="zh-TW" altLang="zh-TW" sz="3600" dirty="0"/>
              <a:t>挫折磨練，人才會更進步。</a:t>
            </a:r>
          </a:p>
          <a:p>
            <a:pPr marL="0" indent="0">
              <a:buNone/>
            </a:pPr>
            <a:r>
              <a:rPr lang="en-US" altLang="zh-TW" sz="3600" dirty="0" smtClean="0"/>
              <a:t>3.</a:t>
            </a:r>
            <a:r>
              <a:rPr lang="zh-TW" altLang="zh-TW" sz="3000" dirty="0"/>
              <a:t>李白：「天生我才必有用，千金散盡還復來。</a:t>
            </a:r>
            <a:r>
              <a:rPr lang="zh-TW" altLang="zh-TW" sz="3000" dirty="0" smtClean="0"/>
              <a:t>」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en-US" altLang="zh-TW" sz="3000" dirty="0" smtClean="0"/>
              <a:t>4.</a:t>
            </a:r>
            <a:r>
              <a:rPr lang="zh-TW" altLang="zh-TW" dirty="0"/>
              <a:t> 「天不生無用之人，地不長無根之草。</a:t>
            </a:r>
            <a:r>
              <a:rPr lang="zh-TW" altLang="zh-TW" dirty="0" smtClean="0"/>
              <a:t>」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意思</a:t>
            </a:r>
            <a:r>
              <a:rPr lang="en-US" altLang="zh-TW" dirty="0" smtClean="0"/>
              <a:t>:</a:t>
            </a:r>
            <a:r>
              <a:rPr lang="zh-TW" altLang="zh-TW" dirty="0"/>
              <a:t>每個人都有自己的長處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99842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/>
              <a:t> </a:t>
            </a:r>
            <a:r>
              <a:rPr lang="zh-TW" altLang="zh-TW" sz="6600" u="sng" dirty="0" smtClean="0"/>
              <a:t>寫作</a:t>
            </a:r>
            <a:r>
              <a:rPr lang="zh-TW" altLang="zh-TW" sz="6600" u="sng" dirty="0"/>
              <a:t>手法</a:t>
            </a:r>
            <a:endParaRPr lang="zh-TW" altLang="en-US" sz="66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zh-TW" sz="5000" dirty="0"/>
              <a:t>明引：有明確指出作者是誰</a:t>
            </a:r>
          </a:p>
          <a:p>
            <a:pPr marL="0" indent="0">
              <a:buNone/>
            </a:pPr>
            <a:endParaRPr lang="en-US" altLang="zh-TW" sz="5000" dirty="0" smtClean="0"/>
          </a:p>
          <a:p>
            <a:pPr marL="0" indent="0">
              <a:buNone/>
            </a:pPr>
            <a:r>
              <a:rPr lang="zh-TW" altLang="zh-TW" sz="5000" dirty="0" smtClean="0"/>
              <a:t>暗</a:t>
            </a:r>
            <a:r>
              <a:rPr lang="zh-TW" altLang="zh-TW" sz="5000" dirty="0"/>
              <a:t>引：未指出作者是誰</a:t>
            </a:r>
            <a:endParaRPr lang="zh-TW" altLang="en-US" sz="5000" dirty="0"/>
          </a:p>
        </p:txBody>
      </p:sp>
    </p:spTree>
    <p:extLst>
      <p:ext uri="{BB962C8B-B14F-4D97-AF65-F5344CB8AC3E}">
        <p14:creationId xmlns:p14="http://schemas.microsoft.com/office/powerpoint/2010/main" val="422702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zh-TW" sz="4000" dirty="0"/>
              <a:t>給同學及老師三分鐘，等下會有考題喔！</a:t>
            </a:r>
          </a:p>
          <a:p>
            <a:pPr marL="0" indent="0">
              <a:buNone/>
            </a:pP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5000" dirty="0" smtClean="0"/>
              <a:t>A.</a:t>
            </a:r>
            <a:r>
              <a:rPr lang="zh-TW" altLang="zh-TW" sz="5000" dirty="0"/>
              <a:t>學生為名言填空</a:t>
            </a:r>
            <a:endParaRPr lang="en-US" altLang="zh-TW" sz="5000" dirty="0" smtClean="0"/>
          </a:p>
          <a:p>
            <a:pPr marL="0" indent="0">
              <a:buNone/>
            </a:pPr>
            <a:r>
              <a:rPr lang="en-US" altLang="zh-TW" sz="5000" dirty="0" smtClean="0"/>
              <a:t>B.</a:t>
            </a:r>
            <a:r>
              <a:rPr lang="zh-TW" altLang="zh-TW" sz="5000" dirty="0"/>
              <a:t>教師為引用名言造句</a:t>
            </a:r>
            <a:endParaRPr lang="zh-TW" altLang="en-US" sz="5000" dirty="0"/>
          </a:p>
        </p:txBody>
      </p:sp>
    </p:spTree>
    <p:extLst>
      <p:ext uri="{BB962C8B-B14F-4D97-AF65-F5344CB8AC3E}">
        <p14:creationId xmlns:p14="http://schemas.microsoft.com/office/powerpoint/2010/main" val="176249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zh-TW" dirty="0" smtClean="0"/>
              <a:t>不經一番寒徹骨，焉得</a:t>
            </a:r>
            <a:r>
              <a:rPr lang="en-US" altLang="zh-TW" dirty="0" smtClean="0"/>
              <a:t>____</a:t>
            </a:r>
            <a:r>
              <a:rPr lang="zh-TW" altLang="zh-TW" dirty="0" smtClean="0"/>
              <a:t>撲鼻香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lv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平靜</a:t>
            </a:r>
            <a:r>
              <a:rPr lang="zh-TW" altLang="zh-TW" dirty="0" smtClean="0"/>
              <a:t>的水面鍛練不出優秀的</a:t>
            </a:r>
            <a:r>
              <a:rPr lang="en-US" altLang="zh-TW" dirty="0" smtClean="0"/>
              <a:t>_____</a:t>
            </a:r>
            <a:r>
              <a:rPr lang="zh-TW" altLang="en-US" dirty="0" smtClean="0"/>
              <a:t>。</a:t>
            </a:r>
            <a:endParaRPr lang="zh-TW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zh-TW" dirty="0" smtClean="0"/>
              <a:t>李白：「天生我才必有用，</a:t>
            </a:r>
            <a:r>
              <a:rPr lang="en-US" altLang="zh-TW" dirty="0" smtClean="0"/>
              <a:t>_____</a:t>
            </a:r>
            <a:r>
              <a:rPr lang="zh-TW" altLang="en-US" dirty="0" smtClean="0"/>
              <a:t>散</a:t>
            </a:r>
            <a:r>
              <a:rPr lang="zh-TW" altLang="en-US" dirty="0"/>
              <a:t>盡</a:t>
            </a:r>
            <a:r>
              <a:rPr lang="zh-TW" altLang="zh-TW" dirty="0" smtClean="0"/>
              <a:t>還復來。」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zh-TW" dirty="0" smtClean="0"/>
              <a:t> 「</a:t>
            </a:r>
            <a:r>
              <a:rPr lang="zh-TW" altLang="en-US" dirty="0"/>
              <a:t>天</a:t>
            </a:r>
            <a:r>
              <a:rPr lang="zh-TW" altLang="zh-TW" dirty="0" smtClean="0"/>
              <a:t>不生無用之人，</a:t>
            </a:r>
            <a:r>
              <a:rPr lang="zh-TW" altLang="en-US" dirty="0"/>
              <a:t>地</a:t>
            </a:r>
            <a:r>
              <a:rPr lang="zh-TW" altLang="zh-TW" dirty="0" smtClean="0"/>
              <a:t>不長</a:t>
            </a:r>
            <a:r>
              <a:rPr lang="en-US" altLang="zh-TW" dirty="0" smtClean="0"/>
              <a:t>__________</a:t>
            </a:r>
            <a:r>
              <a:rPr lang="zh-TW" altLang="zh-TW" dirty="0" smtClean="0"/>
              <a:t>。」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0109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36512" y="3678"/>
            <a:ext cx="9180512" cy="6854322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sz="3600" dirty="0" smtClean="0"/>
              <a:t>1</a:t>
            </a:r>
            <a:r>
              <a:rPr lang="en-US" altLang="zh-TW" sz="3600" dirty="0"/>
              <a:t>.</a:t>
            </a:r>
            <a:r>
              <a:rPr lang="zh-TW" altLang="zh-TW" sz="3600" dirty="0"/>
              <a:t>不經一番寒徹骨，焉</a:t>
            </a:r>
            <a:r>
              <a:rPr lang="zh-TW" altLang="zh-TW" sz="3600" dirty="0" smtClean="0"/>
              <a:t>得</a:t>
            </a:r>
            <a:r>
              <a:rPr lang="zh-TW" altLang="en-US" sz="4800" u="sng" dirty="0" smtClean="0">
                <a:solidFill>
                  <a:srgbClr val="C00000"/>
                </a:solidFill>
              </a:rPr>
              <a:t>梅花</a:t>
            </a:r>
            <a:r>
              <a:rPr lang="zh-TW" altLang="zh-TW" sz="3600" dirty="0" smtClean="0"/>
              <a:t>撲鼻</a:t>
            </a:r>
            <a:r>
              <a:rPr lang="zh-TW" altLang="zh-TW" sz="3600" dirty="0"/>
              <a:t>香</a:t>
            </a:r>
            <a:r>
              <a:rPr lang="zh-TW" altLang="en-US" sz="3600" dirty="0"/>
              <a:t>。</a:t>
            </a:r>
            <a:endParaRPr lang="en-US" altLang="zh-TW" sz="3600" dirty="0"/>
          </a:p>
          <a:p>
            <a:pPr marL="0" lvl="0" indent="0">
              <a:buNone/>
            </a:pPr>
            <a:r>
              <a:rPr lang="en-US" altLang="zh-TW" sz="3600" dirty="0"/>
              <a:t>2.</a:t>
            </a:r>
            <a:r>
              <a:rPr lang="zh-TW" altLang="en-US" sz="3600" dirty="0"/>
              <a:t>平靜</a:t>
            </a:r>
            <a:r>
              <a:rPr lang="zh-TW" altLang="zh-TW" sz="3600" dirty="0"/>
              <a:t>的水面鍛練不出優秀的</a:t>
            </a:r>
            <a:r>
              <a:rPr lang="en-US" altLang="zh-TW" sz="3600" dirty="0"/>
              <a:t>_____</a:t>
            </a:r>
            <a:r>
              <a:rPr lang="zh-TW" altLang="en-US" sz="3600" dirty="0"/>
              <a:t>。</a:t>
            </a:r>
            <a:endParaRPr lang="zh-TW" altLang="zh-TW" sz="3600" dirty="0"/>
          </a:p>
          <a:p>
            <a:pPr marL="0" indent="0">
              <a:buNone/>
            </a:pPr>
            <a:r>
              <a:rPr lang="en-US" altLang="zh-TW" sz="3600" dirty="0"/>
              <a:t>3.</a:t>
            </a:r>
            <a:r>
              <a:rPr lang="zh-TW" altLang="zh-TW" sz="3600" dirty="0"/>
              <a:t>李白：「天生我才必有用，</a:t>
            </a:r>
            <a:r>
              <a:rPr lang="en-US" altLang="zh-TW" sz="3600" dirty="0"/>
              <a:t>_____</a:t>
            </a:r>
            <a:r>
              <a:rPr lang="zh-TW" altLang="en-US" sz="3600" dirty="0"/>
              <a:t>散盡</a:t>
            </a:r>
            <a:r>
              <a:rPr lang="zh-TW" altLang="zh-TW" sz="3600" dirty="0"/>
              <a:t>還復來。」</a:t>
            </a:r>
            <a:endParaRPr lang="en-US" altLang="zh-TW" sz="3600" dirty="0"/>
          </a:p>
          <a:p>
            <a:pPr marL="0" indent="0">
              <a:buNone/>
            </a:pPr>
            <a:r>
              <a:rPr lang="en-US" altLang="zh-TW" sz="3600" dirty="0"/>
              <a:t>4.</a:t>
            </a:r>
            <a:r>
              <a:rPr lang="zh-TW" altLang="zh-TW" sz="3600" dirty="0"/>
              <a:t> 「</a:t>
            </a:r>
            <a:r>
              <a:rPr lang="zh-TW" altLang="en-US" sz="3600" dirty="0"/>
              <a:t>天</a:t>
            </a:r>
            <a:r>
              <a:rPr lang="zh-TW" altLang="zh-TW" sz="3600" dirty="0"/>
              <a:t>不生無用之人，</a:t>
            </a:r>
            <a:r>
              <a:rPr lang="zh-TW" altLang="en-US" sz="3600" dirty="0"/>
              <a:t>地</a:t>
            </a:r>
            <a:r>
              <a:rPr lang="zh-TW" altLang="zh-TW" sz="3600" dirty="0"/>
              <a:t>不長</a:t>
            </a:r>
            <a:r>
              <a:rPr lang="en-US" altLang="zh-TW" sz="3600" dirty="0"/>
              <a:t>__________</a:t>
            </a:r>
            <a:r>
              <a:rPr lang="zh-TW" altLang="zh-TW" sz="3600" dirty="0"/>
              <a:t>。」</a:t>
            </a:r>
            <a:endParaRPr lang="en-US" altLang="zh-TW" sz="3600" dirty="0"/>
          </a:p>
          <a:p>
            <a:pPr marL="0" indent="0">
              <a:buNone/>
            </a:pP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93195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0" y="980728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sz="3600" dirty="0" smtClean="0"/>
              <a:t>1</a:t>
            </a:r>
            <a:r>
              <a:rPr lang="en-US" altLang="zh-TW" sz="3600" dirty="0"/>
              <a:t>.</a:t>
            </a:r>
            <a:r>
              <a:rPr lang="zh-TW" altLang="zh-TW" sz="3600" dirty="0"/>
              <a:t>不經一番寒徹骨，焉</a:t>
            </a:r>
            <a:r>
              <a:rPr lang="zh-TW" altLang="zh-TW" sz="3600" dirty="0" smtClean="0"/>
              <a:t>得</a:t>
            </a:r>
            <a:r>
              <a:rPr lang="zh-TW" altLang="en-US" sz="3600" dirty="0"/>
              <a:t>梅花</a:t>
            </a:r>
            <a:r>
              <a:rPr lang="zh-TW" altLang="zh-TW" sz="3600" dirty="0" smtClean="0"/>
              <a:t>撲鼻</a:t>
            </a:r>
            <a:r>
              <a:rPr lang="zh-TW" altLang="zh-TW" sz="3600" dirty="0"/>
              <a:t>香</a:t>
            </a:r>
            <a:r>
              <a:rPr lang="zh-TW" altLang="en-US" sz="3600" dirty="0"/>
              <a:t>。</a:t>
            </a:r>
            <a:endParaRPr lang="en-US" altLang="zh-TW" sz="3600" dirty="0"/>
          </a:p>
          <a:p>
            <a:pPr lvl="0"/>
            <a:r>
              <a:rPr lang="en-US" altLang="zh-TW" sz="3600" dirty="0"/>
              <a:t>2.</a:t>
            </a:r>
            <a:r>
              <a:rPr lang="zh-TW" altLang="en-US" sz="3600" dirty="0"/>
              <a:t>平靜</a:t>
            </a:r>
            <a:r>
              <a:rPr lang="zh-TW" altLang="zh-TW" sz="3600" dirty="0"/>
              <a:t>的水面鍛練不出優秀</a:t>
            </a:r>
            <a:r>
              <a:rPr lang="zh-TW" altLang="zh-TW" sz="3600" dirty="0" smtClean="0"/>
              <a:t>的</a:t>
            </a:r>
            <a:r>
              <a:rPr lang="zh-TW" altLang="en-US" sz="44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水手</a:t>
            </a:r>
            <a:r>
              <a:rPr lang="zh-TW" altLang="en-US" sz="3600" dirty="0" smtClean="0"/>
              <a:t>。</a:t>
            </a:r>
            <a:endParaRPr lang="zh-TW" altLang="zh-TW" sz="3600" dirty="0"/>
          </a:p>
          <a:p>
            <a:r>
              <a:rPr lang="en-US" altLang="zh-TW" sz="3600" dirty="0"/>
              <a:t>3.</a:t>
            </a:r>
            <a:r>
              <a:rPr lang="zh-TW" altLang="zh-TW" sz="3200" dirty="0"/>
              <a:t>李白：「天生我才必有用，</a:t>
            </a:r>
            <a:r>
              <a:rPr lang="en-US" altLang="zh-TW" sz="3200" dirty="0"/>
              <a:t>_____</a:t>
            </a:r>
            <a:r>
              <a:rPr lang="zh-TW" altLang="en-US" sz="3200" dirty="0"/>
              <a:t>散盡</a:t>
            </a:r>
            <a:r>
              <a:rPr lang="zh-TW" altLang="zh-TW" sz="3200" dirty="0"/>
              <a:t>還復來。」</a:t>
            </a:r>
            <a:endParaRPr lang="en-US" altLang="zh-TW" sz="3200" dirty="0"/>
          </a:p>
          <a:p>
            <a:r>
              <a:rPr lang="en-US" altLang="zh-TW" sz="3600" dirty="0"/>
              <a:t>4.</a:t>
            </a:r>
            <a:r>
              <a:rPr lang="zh-TW" altLang="zh-TW" sz="3600" dirty="0"/>
              <a:t> 「</a:t>
            </a:r>
            <a:r>
              <a:rPr lang="zh-TW" altLang="en-US" sz="3600" dirty="0"/>
              <a:t>天</a:t>
            </a:r>
            <a:r>
              <a:rPr lang="zh-TW" altLang="zh-TW" sz="3600" dirty="0"/>
              <a:t>不生無用之人，</a:t>
            </a:r>
            <a:r>
              <a:rPr lang="zh-TW" altLang="en-US" sz="3600" dirty="0"/>
              <a:t>地</a:t>
            </a:r>
            <a:r>
              <a:rPr lang="zh-TW" altLang="zh-TW" sz="3600" dirty="0"/>
              <a:t>不長</a:t>
            </a:r>
            <a:r>
              <a:rPr lang="en-US" altLang="zh-TW" sz="3600" dirty="0"/>
              <a:t>__________</a:t>
            </a:r>
            <a:r>
              <a:rPr lang="zh-TW" altLang="zh-TW" sz="3600" dirty="0"/>
              <a:t>。」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339836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25085" y="2204864"/>
            <a:ext cx="914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dirty="0"/>
              <a:t>1.</a:t>
            </a:r>
            <a:r>
              <a:rPr lang="zh-TW" altLang="zh-TW" sz="3600" dirty="0"/>
              <a:t>不經一番寒徹骨，焉</a:t>
            </a:r>
            <a:r>
              <a:rPr lang="zh-TW" altLang="zh-TW" sz="3600" dirty="0" smtClean="0"/>
              <a:t>得</a:t>
            </a:r>
            <a:r>
              <a:rPr lang="zh-TW" altLang="en-US" sz="3600" dirty="0"/>
              <a:t>梅花</a:t>
            </a:r>
            <a:r>
              <a:rPr lang="zh-TW" altLang="zh-TW" sz="3600" dirty="0" smtClean="0"/>
              <a:t>撲鼻</a:t>
            </a:r>
            <a:r>
              <a:rPr lang="zh-TW" altLang="zh-TW" sz="3600" dirty="0"/>
              <a:t>香</a:t>
            </a:r>
            <a:r>
              <a:rPr lang="zh-TW" altLang="en-US" sz="3600" dirty="0"/>
              <a:t>。</a:t>
            </a:r>
            <a:endParaRPr lang="en-US" altLang="zh-TW" sz="3600" dirty="0"/>
          </a:p>
          <a:p>
            <a:pPr lvl="0"/>
            <a:r>
              <a:rPr lang="en-US" altLang="zh-TW" sz="3600" dirty="0"/>
              <a:t>2.</a:t>
            </a:r>
            <a:r>
              <a:rPr lang="zh-TW" altLang="en-US" sz="3600" dirty="0"/>
              <a:t>平靜</a:t>
            </a:r>
            <a:r>
              <a:rPr lang="zh-TW" altLang="zh-TW" sz="3600" dirty="0"/>
              <a:t>的水面鍛練不出優秀</a:t>
            </a:r>
            <a:r>
              <a:rPr lang="zh-TW" altLang="zh-TW" sz="3600" dirty="0" smtClean="0"/>
              <a:t>的</a:t>
            </a:r>
            <a:r>
              <a:rPr lang="zh-TW" altLang="en-US" sz="3600" dirty="0" smtClean="0"/>
              <a:t>水手。</a:t>
            </a:r>
            <a:endParaRPr lang="zh-TW" altLang="zh-TW" sz="3600" dirty="0"/>
          </a:p>
          <a:p>
            <a:r>
              <a:rPr lang="en-US" altLang="zh-TW" sz="3600" dirty="0"/>
              <a:t>3.</a:t>
            </a:r>
            <a:r>
              <a:rPr lang="zh-TW" altLang="zh-TW" sz="3200" dirty="0"/>
              <a:t>李白：「天生我才必有用</a:t>
            </a:r>
            <a:r>
              <a:rPr lang="zh-TW" altLang="zh-TW" sz="3200" dirty="0" smtClean="0"/>
              <a:t>，</a:t>
            </a:r>
            <a:r>
              <a:rPr lang="zh-TW" altLang="en-US" sz="44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千金</a:t>
            </a:r>
            <a:r>
              <a:rPr lang="zh-TW" altLang="en-US" sz="3200" dirty="0" smtClean="0"/>
              <a:t>散</a:t>
            </a:r>
            <a:r>
              <a:rPr lang="zh-TW" altLang="en-US" sz="3200" dirty="0"/>
              <a:t>盡</a:t>
            </a:r>
            <a:r>
              <a:rPr lang="zh-TW" altLang="zh-TW" sz="3200" dirty="0"/>
              <a:t>還復來。」</a:t>
            </a:r>
            <a:endParaRPr lang="en-US" altLang="zh-TW" sz="3200" dirty="0"/>
          </a:p>
          <a:p>
            <a:r>
              <a:rPr lang="en-US" altLang="zh-TW" sz="3600" dirty="0"/>
              <a:t>4.</a:t>
            </a:r>
            <a:r>
              <a:rPr lang="zh-TW" altLang="zh-TW" sz="3600" dirty="0"/>
              <a:t> 「</a:t>
            </a:r>
            <a:r>
              <a:rPr lang="zh-TW" altLang="en-US" sz="3600" dirty="0"/>
              <a:t>天</a:t>
            </a:r>
            <a:r>
              <a:rPr lang="zh-TW" altLang="zh-TW" sz="3600" dirty="0"/>
              <a:t>不生無用之人，</a:t>
            </a:r>
            <a:r>
              <a:rPr lang="zh-TW" altLang="en-US" sz="3600" dirty="0"/>
              <a:t>地</a:t>
            </a:r>
            <a:r>
              <a:rPr lang="zh-TW" altLang="zh-TW" sz="3600" dirty="0"/>
              <a:t>不長</a:t>
            </a:r>
            <a:r>
              <a:rPr lang="en-US" altLang="zh-TW" sz="3600" dirty="0"/>
              <a:t>__________</a:t>
            </a:r>
            <a:r>
              <a:rPr lang="zh-TW" altLang="zh-TW" sz="3600" dirty="0"/>
              <a:t>。」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87154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>
            <a:noAutofit/>
          </a:bodyPr>
          <a:lstStyle/>
          <a:p>
            <a:r>
              <a:rPr lang="zh-TW" altLang="en-US" sz="7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成員介紹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451937"/>
            <a:ext cx="9144000" cy="5373216"/>
          </a:xfrm>
        </p:spPr>
        <p:txBody>
          <a:bodyPr>
            <a:normAutofit/>
          </a:bodyPr>
          <a:lstStyle/>
          <a:p>
            <a:pPr algn="l"/>
            <a:r>
              <a:rPr lang="en-US" altLang="zh-TW" sz="4500" dirty="0" smtClean="0">
                <a:solidFill>
                  <a:schemeClr val="tx1"/>
                </a:solidFill>
              </a:rPr>
              <a:t>PPT:</a:t>
            </a:r>
            <a:r>
              <a:rPr lang="zh-TW" altLang="en-US" sz="4500" dirty="0" smtClean="0">
                <a:solidFill>
                  <a:schemeClr val="tx1"/>
                </a:solidFill>
              </a:rPr>
              <a:t>育如</a:t>
            </a:r>
            <a:r>
              <a:rPr lang="zh-TW" altLang="en-US" sz="4500" dirty="0" smtClean="0">
                <a:solidFill>
                  <a:schemeClr val="tx1"/>
                </a:solidFill>
                <a:latin typeface="新細明體"/>
                <a:ea typeface="新細明體"/>
              </a:rPr>
              <a:t>、維德</a:t>
            </a:r>
            <a:endParaRPr lang="en-US" altLang="zh-TW" sz="4500" dirty="0" smtClean="0">
              <a:solidFill>
                <a:schemeClr val="tx1"/>
              </a:solidFill>
              <a:latin typeface="新細明體"/>
              <a:ea typeface="新細明體"/>
            </a:endParaRPr>
          </a:p>
          <a:p>
            <a:pPr algn="l"/>
            <a:r>
              <a:rPr lang="zh-TW" altLang="en-US" sz="4500" dirty="0" smtClean="0">
                <a:solidFill>
                  <a:schemeClr val="tx1"/>
                </a:solidFill>
              </a:rPr>
              <a:t>作者名言</a:t>
            </a:r>
            <a:r>
              <a:rPr lang="en-US" altLang="zh-TW" sz="4500" dirty="0" smtClean="0">
                <a:solidFill>
                  <a:schemeClr val="tx1"/>
                </a:solidFill>
              </a:rPr>
              <a:t>:</a:t>
            </a:r>
            <a:r>
              <a:rPr lang="zh-TW" altLang="en-US" sz="4500" dirty="0" smtClean="0">
                <a:solidFill>
                  <a:schemeClr val="tx1"/>
                </a:solidFill>
              </a:rPr>
              <a:t>偉辰</a:t>
            </a:r>
            <a:endParaRPr lang="en-US" altLang="zh-TW" sz="45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4500" dirty="0" smtClean="0">
                <a:solidFill>
                  <a:schemeClr val="tx1"/>
                </a:solidFill>
              </a:rPr>
              <a:t>作者介紹</a:t>
            </a:r>
            <a:r>
              <a:rPr lang="zh-TW" altLang="en-US" sz="4500" dirty="0">
                <a:solidFill>
                  <a:schemeClr val="tx1"/>
                </a:solidFill>
                <a:latin typeface="新細明體"/>
              </a:rPr>
              <a:t>、 </a:t>
            </a:r>
            <a:r>
              <a:rPr lang="zh-TW" altLang="en-US" sz="4500" dirty="0" smtClean="0">
                <a:solidFill>
                  <a:schemeClr val="tx1"/>
                </a:solidFill>
                <a:latin typeface="新細明體"/>
              </a:rPr>
              <a:t>小傳</a:t>
            </a:r>
            <a:r>
              <a:rPr lang="en-US" altLang="zh-TW" sz="4500" dirty="0" smtClean="0">
                <a:solidFill>
                  <a:schemeClr val="tx1"/>
                </a:solidFill>
              </a:rPr>
              <a:t>:</a:t>
            </a:r>
            <a:r>
              <a:rPr lang="zh-TW" altLang="en-US" sz="4500" dirty="0" smtClean="0">
                <a:solidFill>
                  <a:schemeClr val="tx1"/>
                </a:solidFill>
              </a:rPr>
              <a:t>玉鳳 </a:t>
            </a:r>
            <a:endParaRPr lang="en-US" altLang="zh-TW" sz="45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4500" dirty="0" smtClean="0">
                <a:solidFill>
                  <a:schemeClr val="tx1"/>
                </a:solidFill>
              </a:rPr>
              <a:t>內容摘要朗讀</a:t>
            </a:r>
            <a:r>
              <a:rPr lang="en-US" altLang="zh-TW" sz="4500" dirty="0" smtClean="0">
                <a:solidFill>
                  <a:schemeClr val="tx1"/>
                </a:solidFill>
              </a:rPr>
              <a:t>:</a:t>
            </a:r>
            <a:r>
              <a:rPr lang="zh-TW" altLang="en-US" sz="4500" dirty="0">
                <a:solidFill>
                  <a:schemeClr val="tx1"/>
                </a:solidFill>
              </a:rPr>
              <a:t>琬</a:t>
            </a:r>
            <a:r>
              <a:rPr lang="zh-TW" altLang="en-US" sz="4500" dirty="0" smtClean="0">
                <a:solidFill>
                  <a:schemeClr val="tx1"/>
                </a:solidFill>
              </a:rPr>
              <a:t>琳</a:t>
            </a:r>
            <a:r>
              <a:rPr lang="zh-TW" altLang="en-US" sz="4500" dirty="0" smtClean="0">
                <a:solidFill>
                  <a:schemeClr val="tx1"/>
                </a:solidFill>
                <a:latin typeface="新細明體"/>
              </a:rPr>
              <a:t>、堉臻</a:t>
            </a:r>
            <a:endParaRPr lang="en-US" altLang="zh-TW" sz="4500" dirty="0" smtClean="0">
              <a:solidFill>
                <a:schemeClr val="tx1"/>
              </a:solidFill>
              <a:latin typeface="新細明體"/>
            </a:endParaRPr>
          </a:p>
          <a:p>
            <a:pPr algn="l"/>
            <a:r>
              <a:rPr lang="zh-TW" altLang="en-US" sz="4500" dirty="0" smtClean="0">
                <a:solidFill>
                  <a:schemeClr val="tx1"/>
                </a:solidFill>
              </a:rPr>
              <a:t>寫作教室</a:t>
            </a:r>
            <a:r>
              <a:rPr lang="en-US" altLang="zh-TW" sz="4500" dirty="0" smtClean="0">
                <a:solidFill>
                  <a:schemeClr val="tx1"/>
                </a:solidFill>
              </a:rPr>
              <a:t>:</a:t>
            </a:r>
            <a:r>
              <a:rPr lang="zh-TW" altLang="en-US" sz="4500" dirty="0" smtClean="0">
                <a:solidFill>
                  <a:schemeClr val="tx1"/>
                </a:solidFill>
              </a:rPr>
              <a:t>君儀</a:t>
            </a:r>
            <a:r>
              <a:rPr lang="zh-TW" altLang="en-US" sz="4500" dirty="0" smtClean="0">
                <a:solidFill>
                  <a:schemeClr val="tx1"/>
                </a:solidFill>
                <a:latin typeface="新細明體"/>
              </a:rPr>
              <a:t>、映涵</a:t>
            </a:r>
            <a:endParaRPr lang="en-US" altLang="zh-TW" sz="4500" dirty="0" smtClean="0">
              <a:solidFill>
                <a:schemeClr val="tx1"/>
              </a:solidFill>
              <a:latin typeface="新細明體"/>
            </a:endParaRPr>
          </a:p>
          <a:p>
            <a:pPr algn="l"/>
            <a:r>
              <a:rPr lang="zh-TW" altLang="en-US" sz="4500" dirty="0">
                <a:solidFill>
                  <a:schemeClr val="tx1"/>
                </a:solidFill>
                <a:latin typeface="新細明體"/>
              </a:rPr>
              <a:t>延伸</a:t>
            </a:r>
            <a:r>
              <a:rPr lang="zh-TW" altLang="en-US" sz="4500" dirty="0" smtClean="0">
                <a:solidFill>
                  <a:schemeClr val="tx1"/>
                </a:solidFill>
                <a:latin typeface="新細明體"/>
              </a:rPr>
              <a:t>閱讀</a:t>
            </a:r>
            <a:r>
              <a:rPr lang="en-US" altLang="zh-TW" sz="4500" dirty="0" smtClean="0">
                <a:solidFill>
                  <a:schemeClr val="tx1"/>
                </a:solidFill>
                <a:latin typeface="新細明體"/>
              </a:rPr>
              <a:t>:</a:t>
            </a:r>
            <a:r>
              <a:rPr lang="zh-TW" altLang="en-US" sz="4500" dirty="0" smtClean="0">
                <a:solidFill>
                  <a:schemeClr val="tx1"/>
                </a:solidFill>
                <a:latin typeface="新細明體"/>
              </a:rPr>
              <a:t>佳妤</a:t>
            </a:r>
            <a:endParaRPr lang="zh-TW" altLang="en-US" sz="4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45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36512" y="2204864"/>
            <a:ext cx="918051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dirty="0"/>
              <a:t>1.</a:t>
            </a:r>
            <a:r>
              <a:rPr lang="zh-TW" altLang="zh-TW" sz="3600" dirty="0"/>
              <a:t>不經一番寒徹骨，焉</a:t>
            </a:r>
            <a:r>
              <a:rPr lang="zh-TW" altLang="zh-TW" sz="3600" dirty="0" smtClean="0"/>
              <a:t>得</a:t>
            </a:r>
            <a:r>
              <a:rPr lang="zh-TW" altLang="en-US" sz="3600" dirty="0" smtClean="0"/>
              <a:t>梅花</a:t>
            </a:r>
            <a:r>
              <a:rPr lang="zh-TW" altLang="zh-TW" sz="3600" dirty="0" smtClean="0"/>
              <a:t>撲鼻</a:t>
            </a:r>
            <a:r>
              <a:rPr lang="zh-TW" altLang="zh-TW" sz="3600" dirty="0"/>
              <a:t>香</a:t>
            </a:r>
            <a:r>
              <a:rPr lang="zh-TW" altLang="en-US" sz="3600" dirty="0"/>
              <a:t>。</a:t>
            </a:r>
            <a:endParaRPr lang="en-US" altLang="zh-TW" sz="3600" dirty="0"/>
          </a:p>
          <a:p>
            <a:pPr lvl="0"/>
            <a:r>
              <a:rPr lang="en-US" altLang="zh-TW" sz="3600" dirty="0"/>
              <a:t>2.</a:t>
            </a:r>
            <a:r>
              <a:rPr lang="zh-TW" altLang="en-US" sz="3600" dirty="0"/>
              <a:t>平靜</a:t>
            </a:r>
            <a:r>
              <a:rPr lang="zh-TW" altLang="zh-TW" sz="3600" dirty="0"/>
              <a:t>的水面鍛練不出優秀</a:t>
            </a:r>
            <a:r>
              <a:rPr lang="zh-TW" altLang="zh-TW" sz="3600" dirty="0" smtClean="0"/>
              <a:t>的</a:t>
            </a:r>
            <a:r>
              <a:rPr lang="zh-TW" altLang="en-US" sz="3600" dirty="0" smtClean="0"/>
              <a:t>水手。</a:t>
            </a:r>
            <a:endParaRPr lang="zh-TW" altLang="zh-TW" sz="3600" dirty="0"/>
          </a:p>
          <a:p>
            <a:r>
              <a:rPr lang="en-US" altLang="zh-TW" sz="3600" dirty="0"/>
              <a:t>3.</a:t>
            </a:r>
            <a:r>
              <a:rPr lang="zh-TW" altLang="zh-TW" sz="3200" dirty="0"/>
              <a:t>李白：「天生我才必有用</a:t>
            </a:r>
            <a:r>
              <a:rPr lang="zh-TW" altLang="zh-TW" sz="3200" dirty="0" smtClean="0"/>
              <a:t>，</a:t>
            </a:r>
            <a:r>
              <a:rPr lang="zh-TW" altLang="en-US" sz="3200" dirty="0" smtClean="0"/>
              <a:t>千金散</a:t>
            </a:r>
            <a:r>
              <a:rPr lang="zh-TW" altLang="en-US" sz="3200" dirty="0"/>
              <a:t>盡</a:t>
            </a:r>
            <a:r>
              <a:rPr lang="zh-TW" altLang="zh-TW" sz="3200" dirty="0"/>
              <a:t>還復來。」</a:t>
            </a:r>
            <a:endParaRPr lang="en-US" altLang="zh-TW" sz="3200" dirty="0"/>
          </a:p>
          <a:p>
            <a:r>
              <a:rPr lang="en-US" altLang="zh-TW" sz="3600" dirty="0"/>
              <a:t>4.</a:t>
            </a:r>
            <a:r>
              <a:rPr lang="zh-TW" altLang="zh-TW" sz="3600" dirty="0"/>
              <a:t> 「</a:t>
            </a:r>
            <a:r>
              <a:rPr lang="zh-TW" altLang="en-US" sz="3600" dirty="0"/>
              <a:t>天</a:t>
            </a:r>
            <a:r>
              <a:rPr lang="zh-TW" altLang="zh-TW" sz="3600" dirty="0"/>
              <a:t>不生無用之人，</a:t>
            </a:r>
            <a:r>
              <a:rPr lang="zh-TW" altLang="en-US" sz="3600" dirty="0"/>
              <a:t>地</a:t>
            </a:r>
            <a:r>
              <a:rPr lang="zh-TW" altLang="zh-TW" sz="3600" dirty="0"/>
              <a:t>不</a:t>
            </a:r>
            <a:r>
              <a:rPr lang="zh-TW" altLang="zh-TW" sz="3600" dirty="0" smtClean="0"/>
              <a:t>長</a:t>
            </a:r>
            <a:r>
              <a:rPr lang="zh-TW" altLang="zh-TW" sz="4800" b="1" u="sng" dirty="0">
                <a:solidFill>
                  <a:srgbClr val="C00000"/>
                </a:solidFill>
              </a:rPr>
              <a:t>無根之草</a:t>
            </a:r>
            <a:r>
              <a:rPr lang="zh-TW" altLang="zh-TW" sz="3600" dirty="0" smtClean="0"/>
              <a:t>。</a:t>
            </a:r>
            <a:r>
              <a:rPr lang="zh-TW" altLang="zh-TW" sz="3600" dirty="0"/>
              <a:t>」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101718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1143000"/>
          </a:xfrm>
        </p:spPr>
        <p:txBody>
          <a:bodyPr>
            <a:noAutofit/>
          </a:bodyPr>
          <a:lstStyle/>
          <a:p>
            <a:r>
              <a:rPr lang="zh-TW" altLang="zh-TW" sz="6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教師為引用名言</a:t>
            </a:r>
            <a:r>
              <a:rPr lang="zh-TW" altLang="zh-TW" sz="66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造句</a:t>
            </a:r>
            <a:endParaRPr lang="zh-TW" altLang="en-US" sz="66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989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500" b="1" u="sng" dirty="0" smtClean="0"/>
              <a:t>延伸閱讀</a:t>
            </a:r>
            <a:endParaRPr lang="en-US" altLang="zh-TW" sz="6500" b="1" u="sng" dirty="0" smtClean="0"/>
          </a:p>
          <a:p>
            <a:pPr marL="0" indent="0" algn="ctr">
              <a:lnSpc>
                <a:spcPct val="200000"/>
              </a:lnSpc>
              <a:buNone/>
            </a:pPr>
            <a:r>
              <a:rPr lang="zh-TW" altLang="en-US" sz="6500" dirty="0" smtClean="0">
                <a:hlinkClick r:id="rId2" action="ppaction://hlinkfile"/>
              </a:rPr>
              <a:t>汪洋中的一條船</a:t>
            </a:r>
            <a:endParaRPr lang="en-US" altLang="zh-TW" sz="6500" dirty="0" smtClean="0"/>
          </a:p>
          <a:p>
            <a:pPr marL="0" indent="0" algn="ctr">
              <a:lnSpc>
                <a:spcPct val="200000"/>
              </a:lnSpc>
              <a:buNone/>
            </a:pPr>
            <a:r>
              <a:rPr lang="zh-TW" altLang="en-US" sz="6500" dirty="0" smtClean="0">
                <a:hlinkClick r:id="rId3" action="ppaction://hlinkfile"/>
              </a:rPr>
              <a:t>沒問題三班</a:t>
            </a:r>
            <a:endParaRPr lang="en-US" altLang="zh-TW" sz="6500" dirty="0" smtClean="0"/>
          </a:p>
        </p:txBody>
      </p:sp>
    </p:spTree>
    <p:extLst>
      <p:ext uri="{BB962C8B-B14F-4D97-AF65-F5344CB8AC3E}">
        <p14:creationId xmlns:p14="http://schemas.microsoft.com/office/powerpoint/2010/main" val="404968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60648"/>
            <a:ext cx="9129712" cy="1143000"/>
          </a:xfrm>
        </p:spPr>
        <p:txBody>
          <a:bodyPr>
            <a:noAutofit/>
          </a:bodyPr>
          <a:lstStyle/>
          <a:p>
            <a:r>
              <a:rPr lang="zh-TW" altLang="en-US" sz="6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書名</a:t>
            </a:r>
            <a:r>
              <a:rPr lang="en-US" altLang="zh-TW" sz="6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sz="6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相信自己，你最棒</a:t>
            </a:r>
            <a:endParaRPr lang="zh-TW" altLang="en-US" sz="6600" b="1" u="sng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517232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6600" b="1" dirty="0" smtClean="0">
                <a:solidFill>
                  <a:schemeClr val="tx2">
                    <a:lumMod val="75000"/>
                  </a:schemeClr>
                </a:solidFill>
              </a:rPr>
              <a:t>作者</a:t>
            </a:r>
            <a:r>
              <a:rPr lang="en-US" altLang="zh-TW" sz="66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zh-TW" altLang="en-US" sz="6600" b="1" u="sng" dirty="0" smtClean="0">
                <a:solidFill>
                  <a:schemeClr val="tx2">
                    <a:lumMod val="75000"/>
                  </a:schemeClr>
                </a:solidFill>
              </a:rPr>
              <a:t>盧蘇偉</a:t>
            </a:r>
            <a:endParaRPr lang="en-US" altLang="zh-TW" sz="6600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6600" b="1" dirty="0" smtClean="0">
                <a:solidFill>
                  <a:schemeClr val="accent3">
                    <a:lumMod val="75000"/>
                  </a:schemeClr>
                </a:solidFill>
              </a:rPr>
              <a:t>出版社</a:t>
            </a:r>
            <a:r>
              <a:rPr lang="en-US" altLang="zh-TW" sz="66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zh-TW" altLang="en-US" sz="6600" b="1" dirty="0">
                <a:solidFill>
                  <a:schemeClr val="accent3">
                    <a:lumMod val="75000"/>
                  </a:schemeClr>
                </a:solidFill>
              </a:rPr>
              <a:t>寶瓶</a:t>
            </a:r>
            <a:r>
              <a:rPr lang="zh-TW" altLang="en-US" sz="6600" b="1" dirty="0" smtClean="0">
                <a:solidFill>
                  <a:schemeClr val="accent3">
                    <a:lumMod val="75000"/>
                  </a:schemeClr>
                </a:solidFill>
              </a:rPr>
              <a:t>文化</a:t>
            </a:r>
            <a:endParaRPr lang="en-US" altLang="zh-TW" sz="6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6600" b="1" dirty="0" smtClean="0">
                <a:solidFill>
                  <a:schemeClr val="tx2">
                    <a:lumMod val="75000"/>
                  </a:schemeClr>
                </a:solidFill>
              </a:rPr>
              <a:t>出版日期</a:t>
            </a:r>
            <a:r>
              <a:rPr lang="en-US" altLang="zh-TW" sz="6600" b="1" dirty="0" smtClean="0">
                <a:solidFill>
                  <a:schemeClr val="tx2">
                    <a:lumMod val="75000"/>
                  </a:schemeClr>
                </a:solidFill>
              </a:rPr>
              <a:t>:2009/01/09</a:t>
            </a:r>
          </a:p>
          <a:p>
            <a:pPr marL="0" indent="0">
              <a:buNone/>
            </a:pPr>
            <a:r>
              <a:rPr lang="zh-TW" altLang="en-US" sz="6600" b="1" dirty="0">
                <a:solidFill>
                  <a:schemeClr val="accent5">
                    <a:lumMod val="50000"/>
                  </a:schemeClr>
                </a:solidFill>
              </a:rPr>
              <a:t>學校圖書</a:t>
            </a:r>
            <a:r>
              <a:rPr lang="zh-TW" altLang="en-US" sz="6600" b="1" dirty="0" smtClean="0">
                <a:solidFill>
                  <a:schemeClr val="accent5">
                    <a:lumMod val="50000"/>
                  </a:schemeClr>
                </a:solidFill>
              </a:rPr>
              <a:t>編號</a:t>
            </a:r>
            <a:r>
              <a:rPr lang="en-US" altLang="zh-TW" sz="6600" b="1" dirty="0" smtClean="0">
                <a:solidFill>
                  <a:schemeClr val="accent5">
                    <a:lumMod val="50000"/>
                  </a:schemeClr>
                </a:solidFill>
              </a:rPr>
              <a:t>:9000032</a:t>
            </a:r>
            <a:endParaRPr lang="zh-TW" altLang="en-US" sz="6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00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7000" dirty="0" smtClean="0"/>
              <a:t>盧蘇偉名言</a:t>
            </a:r>
            <a:r>
              <a:rPr lang="en-US" altLang="zh-TW" sz="7000" dirty="0" smtClean="0"/>
              <a:t>:</a:t>
            </a:r>
          </a:p>
          <a:p>
            <a:pPr marL="0" indent="0">
              <a:buNone/>
            </a:pPr>
            <a:r>
              <a:rPr lang="zh-TW" altLang="en-US" sz="6600" b="1" dirty="0"/>
              <a:t>讓還沒有夢想的人，激起想像的火花；讓沒有動力的人，找到泉湧般的活力！</a:t>
            </a:r>
            <a:r>
              <a:rPr lang="zh-TW" altLang="en-US" sz="6600" dirty="0"/>
              <a:t/>
            </a:r>
            <a:br>
              <a:rPr lang="zh-TW" altLang="en-US" sz="6600" dirty="0"/>
            </a:br>
            <a:r>
              <a:rPr lang="zh-TW" altLang="en-US" sz="6600" b="1" dirty="0"/>
              <a:t>因為信心就是力量！</a:t>
            </a:r>
            <a:endParaRPr lang="en-US" altLang="zh-TW" sz="6500" dirty="0" smtClean="0"/>
          </a:p>
        </p:txBody>
      </p:sp>
    </p:spTree>
    <p:extLst>
      <p:ext uri="{BB962C8B-B14F-4D97-AF65-F5344CB8AC3E}">
        <p14:creationId xmlns:p14="http://schemas.microsoft.com/office/powerpoint/2010/main" val="400665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zh-TW" altLang="en-US" sz="7000" b="1" u="sng" dirty="0" smtClean="0"/>
              <a:t>作者介紹</a:t>
            </a:r>
            <a:endParaRPr lang="en-US" altLang="zh-TW" sz="7000" b="1" u="sng" dirty="0" smtClean="0"/>
          </a:p>
          <a:p>
            <a:pPr marL="0" indent="0">
              <a:buNone/>
            </a:pPr>
            <a:r>
              <a:rPr lang="zh-TW" altLang="en-US" sz="7200" dirty="0"/>
              <a:t>小時候因為腦膜炎的侵襲，讓他的記憶功能受損，直到小學五年級才真正的學會認字。他讀過啟智班、特殊教育班，但憑著過人的意志與家人永不放棄的支持，</a:t>
            </a:r>
            <a:endParaRPr lang="zh-TW" altLang="en-US" sz="7000" b="1" u="sng" dirty="0"/>
          </a:p>
        </p:txBody>
      </p:sp>
    </p:spTree>
    <p:extLst>
      <p:ext uri="{BB962C8B-B14F-4D97-AF65-F5344CB8AC3E}">
        <p14:creationId xmlns:p14="http://schemas.microsoft.com/office/powerpoint/2010/main" val="294126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407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6000" dirty="0"/>
              <a:t>花了七年，重考五次，終於考上了中央警察大學犯罪防治學系，目前在台北大學犯罪學研究所</a:t>
            </a:r>
            <a:r>
              <a:rPr lang="zh-TW" altLang="en-US" sz="6000" dirty="0" smtClean="0"/>
              <a:t>進修</a:t>
            </a:r>
            <a:r>
              <a:rPr lang="zh-TW" altLang="en-US" sz="6000" dirty="0"/>
              <a:t>中</a:t>
            </a:r>
            <a:r>
              <a:rPr lang="zh-TW" altLang="en-US" sz="6000" dirty="0" smtClean="0"/>
              <a:t>。</a:t>
            </a:r>
            <a:r>
              <a:rPr lang="zh-TW" altLang="en-US" sz="6000" dirty="0"/>
              <a:t>大二時經由教授的輔導，他發現自己在邏輯與分析方面的特殊天才，也找到了適合他的學習模式；</a:t>
            </a:r>
          </a:p>
        </p:txBody>
      </p:sp>
    </p:spTree>
    <p:extLst>
      <p:ext uri="{BB962C8B-B14F-4D97-AF65-F5344CB8AC3E}">
        <p14:creationId xmlns:p14="http://schemas.microsoft.com/office/powerpoint/2010/main" val="204955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7392" y="-99392"/>
            <a:ext cx="9144000" cy="68579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5650" dirty="0"/>
              <a:t>最後以全班第三名的優異成績由警大畢業，並考上高考司法行政觀護人科，以及專門技術人員社會工作師高等考試及格</a:t>
            </a:r>
            <a:r>
              <a:rPr lang="zh-TW" altLang="en-US" sz="5650" dirty="0" smtClean="0"/>
              <a:t>。</a:t>
            </a:r>
            <a:r>
              <a:rPr lang="zh-TW" altLang="en-US" sz="5650" dirty="0"/>
              <a:t>現在的他是板橋地方法院少年調查（保護）官，是輔導專家，也是知名的潛能開發專家。</a:t>
            </a:r>
          </a:p>
        </p:txBody>
      </p:sp>
    </p:spTree>
    <p:extLst>
      <p:ext uri="{BB962C8B-B14F-4D97-AF65-F5344CB8AC3E}">
        <p14:creationId xmlns:p14="http://schemas.microsoft.com/office/powerpoint/2010/main" val="288375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406" y="26126"/>
            <a:ext cx="9123594" cy="6831874"/>
          </a:xfrm>
        </p:spPr>
        <p:txBody>
          <a:bodyPr>
            <a:noAutofit/>
          </a:bodyPr>
          <a:lstStyle/>
          <a:p>
            <a:r>
              <a:rPr lang="zh-TW" altLang="en-US" sz="15100" u="sng" dirty="0" smtClean="0"/>
              <a:t>作者小傳</a:t>
            </a:r>
            <a:endParaRPr lang="zh-TW" altLang="en-US" sz="15100" u="sng" dirty="0"/>
          </a:p>
        </p:txBody>
      </p:sp>
    </p:spTree>
    <p:extLst>
      <p:ext uri="{BB962C8B-B14F-4D97-AF65-F5344CB8AC3E}">
        <p14:creationId xmlns:p14="http://schemas.microsoft.com/office/powerpoint/2010/main" val="108535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1725</Words>
  <Application>Microsoft Office PowerPoint</Application>
  <PresentationFormat>如螢幕大小 (4:3)</PresentationFormat>
  <Paragraphs>120</Paragraphs>
  <Slides>32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Office 佈景主題</vt:lpstr>
      <vt:lpstr>每月一書</vt:lpstr>
      <vt:lpstr>大綱</vt:lpstr>
      <vt:lpstr>成員介紹</vt:lpstr>
      <vt:lpstr>書名:相信自己，你最棒</vt:lpstr>
      <vt:lpstr>PowerPoint 簡報</vt:lpstr>
      <vt:lpstr>PowerPoint 簡報</vt:lpstr>
      <vt:lpstr>PowerPoint 簡報</vt:lpstr>
      <vt:lpstr>PowerPoint 簡報</vt:lpstr>
      <vt:lpstr>作者小傳</vt:lpstr>
      <vt:lpstr>內容摘要朗讀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寫作教室</vt:lpstr>
      <vt:lpstr>名言佳句</vt:lpstr>
      <vt:lpstr> 寫作手法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教師為引用名言造句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相信自己，你最棒</dc:title>
  <dc:creator>李依真</dc:creator>
  <cp:lastModifiedBy>Win7User</cp:lastModifiedBy>
  <cp:revision>25</cp:revision>
  <dcterms:created xsi:type="dcterms:W3CDTF">2016-09-28T09:42:18Z</dcterms:created>
  <dcterms:modified xsi:type="dcterms:W3CDTF">2016-10-12T07:57:30Z</dcterms:modified>
</cp:coreProperties>
</file>