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56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D6"/>
    <a:srgbClr val="CC00CC"/>
    <a:srgbClr val="9900FF"/>
    <a:srgbClr val="620595"/>
    <a:srgbClr val="EE1A47"/>
    <a:srgbClr val="663300"/>
    <a:srgbClr val="00CC00"/>
    <a:srgbClr val="000000"/>
    <a:srgbClr val="FF66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98" autoAdjust="0"/>
  </p:normalViewPr>
  <p:slideViewPr>
    <p:cSldViewPr>
      <p:cViewPr varScale="1">
        <p:scale>
          <a:sx n="68" d="100"/>
          <a:sy n="68" d="100"/>
        </p:scale>
        <p:origin x="-14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D9E09-54C5-4A42-9570-1FB6FCA31C6C}" type="datetimeFigureOut">
              <a:rPr lang="zh-TW" altLang="en-US" smtClean="0"/>
              <a:pPr/>
              <a:t>2014/3/13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EDEFF-DC38-4F6B-9EA7-D4F1AFC813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&#25105;&#19981;&#24555;&#27138;%20&#20043;%20&#25563;&#20491;&#35282;&#24230;.mp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0"/>
            <a:ext cx="7758138" cy="1071546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620595"/>
                </a:solidFill>
                <a:latin typeface="華康秀風體W3" pitchFamily="65" charset="-120"/>
                <a:ea typeface="華康秀風體W3" pitchFamily="65" charset="-120"/>
              </a:rPr>
              <a:t>換個角度，你就是贏家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60007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4400" dirty="0" smtClean="0">
                <a:latin typeface="華康娃娃體W7(P)" pitchFamily="82" charset="-120"/>
                <a:ea typeface="華康娃娃體W7(P)" pitchFamily="82" charset="-120"/>
              </a:rPr>
              <a:t>人員：</a:t>
            </a:r>
            <a:endParaRPr lang="en-US" altLang="zh-TW" sz="4400" dirty="0" smtClean="0"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    </a:t>
            </a:r>
            <a:r>
              <a:rPr lang="zh-TW" altLang="en-US" sz="40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陳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亮綺</a:t>
            </a:r>
            <a:endParaRPr lang="en-US" altLang="zh-TW" sz="3900" dirty="0" smtClean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       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周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佳靖</a:t>
            </a:r>
            <a:endParaRPr lang="en-US" altLang="zh-TW" sz="3900" dirty="0" smtClean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         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</a:t>
            </a:r>
            <a:r>
              <a:rPr lang="zh-TW" altLang="en-US" sz="3500" b="1" dirty="0" smtClean="0">
                <a:solidFill>
                  <a:srgbClr val="CC00CC"/>
                </a:solidFill>
                <a:latin typeface="華康兒風體W4" pitchFamily="34" charset="-120"/>
                <a:ea typeface="華康兒風體W4" pitchFamily="34" charset="-120"/>
              </a:rPr>
              <a:t>凃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宜妏</a:t>
            </a:r>
            <a:endParaRPr lang="en-US" altLang="zh-TW" sz="3900" dirty="0" smtClean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            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吳俊陞                  </a:t>
            </a:r>
            <a:endParaRPr lang="en-US" altLang="zh-TW" sz="3900" dirty="0" smtClean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林國文          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林國文</a:t>
            </a:r>
            <a:endParaRPr lang="en-US" altLang="zh-TW" sz="3900" dirty="0" smtClean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                 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田義文</a:t>
            </a:r>
            <a:endParaRPr lang="en-US" altLang="zh-TW" sz="3900" dirty="0" smtClean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  <a:p>
            <a:pPr>
              <a:buNone/>
            </a:pP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                   </a:t>
            </a:r>
            <a:r>
              <a:rPr lang="zh-TW" altLang="en-US" sz="3900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</a:rPr>
              <a:t>       </a:t>
            </a:r>
            <a:r>
              <a:rPr lang="zh-TW" altLang="en-US" sz="3900" dirty="0" smtClean="0">
                <a:solidFill>
                  <a:srgbClr val="D600D6"/>
                </a:solidFill>
                <a:latin typeface="Maiandra GD" pitchFamily="34" charset="0"/>
                <a:ea typeface="華康娃娃體W7(P)" pitchFamily="82" charset="-120"/>
              </a:rPr>
              <a:t>陳宗瑞</a:t>
            </a:r>
            <a:endParaRPr lang="en-US" altLang="zh-TW" sz="3900" dirty="0" smtClean="0">
              <a:solidFill>
                <a:srgbClr val="D600D6"/>
              </a:solidFill>
              <a:latin typeface="Maiandra GD" pitchFamily="34" charset="0"/>
              <a:ea typeface="華康娃娃體W7(P)" pitchFamily="82" charset="-120"/>
            </a:endParaRPr>
          </a:p>
          <a:p>
            <a:pPr>
              <a:buNone/>
            </a:pPr>
            <a:r>
              <a:rPr lang="en-US" altLang="zh-TW" sz="3900" smtClean="0">
                <a:solidFill>
                  <a:srgbClr val="D600D6"/>
                </a:solidFill>
                <a:latin typeface="Maiandra GD" pitchFamily="34" charset="0"/>
                <a:ea typeface="華康娃娃體W7(P)" pitchFamily="82" charset="-120"/>
              </a:rPr>
              <a:t>                             </a:t>
            </a:r>
            <a:r>
              <a:rPr lang="zh-TW" altLang="en-US" sz="3900" smtClean="0">
                <a:solidFill>
                  <a:srgbClr val="D600D6"/>
                </a:solidFill>
                <a:latin typeface="Maiandra GD" pitchFamily="34" charset="0"/>
                <a:ea typeface="華康娃娃體W7(P)" pitchFamily="82" charset="-120"/>
              </a:rPr>
              <a:t>吳</a:t>
            </a:r>
            <a:r>
              <a:rPr lang="zh-TW" altLang="en-US" sz="3900" dirty="0" smtClean="0">
                <a:solidFill>
                  <a:srgbClr val="D600D6"/>
                </a:solidFill>
                <a:latin typeface="Maiandra GD" pitchFamily="34" charset="0"/>
                <a:ea typeface="華康娃娃體W7(P)" pitchFamily="82" charset="-120"/>
              </a:rPr>
              <a:t>柏</a:t>
            </a:r>
            <a:r>
              <a:rPr lang="zh-TW" altLang="en-US" sz="3900" b="1" dirty="0" smtClean="0">
                <a:solidFill>
                  <a:srgbClr val="D600D6"/>
                </a:solidFill>
                <a:latin typeface="Maiandra GD" pitchFamily="34" charset="0"/>
                <a:ea typeface="華康娃娃體W7(P)" pitchFamily="82" charset="-120"/>
              </a:rPr>
              <a:t>緯</a:t>
            </a:r>
            <a:endParaRPr lang="en-US" altLang="zh-TW" sz="3900" b="1" dirty="0" smtClean="0">
              <a:solidFill>
                <a:srgbClr val="D600D6"/>
              </a:solidFill>
              <a:latin typeface="Maiandra GD" pitchFamily="34" charset="0"/>
              <a:ea typeface="華康娃娃體W7(P)" pitchFamily="82" charset="-120"/>
            </a:endParaRPr>
          </a:p>
          <a:p>
            <a:pPr>
              <a:buNone/>
            </a:pPr>
            <a:endParaRPr lang="zh-TW" altLang="en-US" sz="3900" dirty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pic>
        <p:nvPicPr>
          <p:cNvPr id="4" name="圖片 3" descr="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794" y="571480"/>
            <a:ext cx="2643206" cy="264320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perspectiveContrastingLeftFacing"/>
            <a:lightRig rig="threePt" dir="t"/>
          </a:scene3d>
        </p:spPr>
      </p:pic>
      <p:pic>
        <p:nvPicPr>
          <p:cNvPr id="5" name="圖片 4" descr="52bd478c82c7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429000"/>
            <a:ext cx="2857500" cy="2857500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00CC00"/>
                </a:solidFill>
                <a:latin typeface="華康娃娃體W7(P)" pitchFamily="82" charset="-120"/>
                <a:ea typeface="華康娃娃體W7(P)" pitchFamily="82" charset="-120"/>
              </a:rPr>
              <a:t>心得</a:t>
            </a:r>
            <a:endParaRPr lang="zh-TW" altLang="en-US" sz="6600" dirty="0">
              <a:solidFill>
                <a:srgbClr val="00CC00"/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400" dirty="0" smtClean="0">
                <a:solidFill>
                  <a:srgbClr val="660066"/>
                </a:solidFill>
              </a:rPr>
              <a:t>   人生不一定很艱難，每個人的人生都會遇到困難，並沒有人喜歡困難，但換個角度想，人生本來就要有困難才會成長；人生本來就有不如意的事才會成熟。</a:t>
            </a:r>
            <a:endParaRPr lang="en-US" altLang="zh-TW" sz="44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660066"/>
                </a:solidFill>
              </a:rPr>
              <a:t>    所以換個角度來想，人生其實沒有這麼不好，一切都是要成長。</a:t>
            </a:r>
            <a:endParaRPr lang="zh-TW" altLang="en-US" sz="44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華康娃娃體W7(P)" pitchFamily="82" charset="-120"/>
                <a:ea typeface="華康娃娃體W7(P)" pitchFamily="82" charset="-120"/>
              </a:rPr>
              <a:t>佳句</a:t>
            </a:r>
            <a:endParaRPr lang="zh-TW" altLang="en-US" sz="5400" dirty="0">
              <a:solidFill>
                <a:schemeClr val="accent2">
                  <a:lumMod val="60000"/>
                  <a:lumOff val="40000"/>
                </a:schemeClr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zh-TW" altLang="en-US" sz="5200" dirty="0" smtClean="0">
                <a:solidFill>
                  <a:srgbClr val="EE1A47"/>
                </a:solidFill>
              </a:rPr>
              <a:t>   能自別人設下的困局跳脫者，都有一個本事那就是</a:t>
            </a:r>
            <a:endParaRPr lang="en-US" altLang="zh-TW" sz="5200" dirty="0" smtClean="0">
              <a:solidFill>
                <a:srgbClr val="EE1A47"/>
              </a:solidFill>
            </a:endParaRPr>
          </a:p>
          <a:p>
            <a:pPr algn="ctr">
              <a:buNone/>
            </a:pPr>
            <a:r>
              <a:rPr lang="zh-TW" altLang="en-US" sz="5200" u="sng" dirty="0" smtClean="0">
                <a:solidFill>
                  <a:srgbClr val="EE1A47"/>
                </a:solidFill>
                <a:ea typeface="雅坊美工12" pitchFamily="49" charset="-120"/>
              </a:rPr>
              <a:t>逆向思考</a:t>
            </a:r>
            <a:endParaRPr lang="en-US" altLang="zh-TW" sz="5200" u="sng" dirty="0" smtClean="0">
              <a:solidFill>
                <a:srgbClr val="EE1A47"/>
              </a:solidFill>
              <a:ea typeface="雅坊美工12" pitchFamily="49" charset="-120"/>
            </a:endParaRPr>
          </a:p>
          <a:p>
            <a:pPr>
              <a:buNone/>
            </a:pPr>
            <a:r>
              <a:rPr lang="zh-TW" altLang="zh-TW" sz="5400" dirty="0" smtClean="0">
                <a:solidFill>
                  <a:srgbClr val="620595"/>
                </a:solidFill>
              </a:rPr>
              <a:t>人的胸襟有多大，成就就有多大，爭一時不如爭千秋，更何況你怎麼知道，老天爺的布局不是要讓你扛起更大的責任呢？</a:t>
            </a:r>
            <a:endParaRPr lang="zh-TW" altLang="en-US" sz="5400" dirty="0">
              <a:solidFill>
                <a:srgbClr val="6205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8000"/>
                </a:solidFill>
                <a:latin typeface="華康娃娃體W7(P)" pitchFamily="82" charset="-120"/>
                <a:ea typeface="華康娃娃體W7(P)" pitchFamily="82" charset="-120"/>
              </a:rPr>
              <a:t>與生活做結合</a:t>
            </a:r>
            <a:endParaRPr lang="zh-TW" altLang="en-US" dirty="0">
              <a:solidFill>
                <a:srgbClr val="008000"/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</a:t>
            </a:r>
            <a:r>
              <a:rPr lang="zh-TW" altLang="en-US" sz="3600" dirty="0" smtClean="0"/>
              <a:t>在別人針對你的時候，若能轉個念頭或反過來稱讚自己，也是個不錯的想法。</a:t>
            </a:r>
            <a:endParaRPr lang="en-US" altLang="zh-TW" sz="3600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</a:t>
            </a:r>
            <a:r>
              <a:rPr lang="zh-TW" altLang="en-US" sz="3600" dirty="0" smtClean="0"/>
              <a:t>雖然補習很累人，但是換個角度想，那是為了達成我的夢想所付出的代價。</a:t>
            </a:r>
            <a:endParaRPr lang="en-US" altLang="zh-TW" sz="3600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</a:t>
            </a:r>
            <a:r>
              <a:rPr lang="zh-TW" altLang="en-US" sz="3600" dirty="0" smtClean="0"/>
              <a:t>明明就那麼努力讀書了！可是卻還是考不好！也許是上天給我的考驗吧！祂希望我再更努力將來才會更有成就。</a:t>
            </a:r>
            <a:endParaRPr lang="en-US" altLang="zh-TW" sz="3600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CC00CC"/>
                </a:solidFill>
                <a:latin typeface="華康娃娃體W7(P)" pitchFamily="82" charset="-120"/>
                <a:ea typeface="華康娃娃體W7(P)" pitchFamily="82" charset="-120"/>
                <a:hlinkClick r:id="rId2" action="ppaction://hlinkfile"/>
              </a:rPr>
              <a:t>欣賞影片吧！！</a:t>
            </a:r>
            <a:endParaRPr lang="zh-TW" altLang="en-US" dirty="0">
              <a:solidFill>
                <a:srgbClr val="CC00CC"/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pic>
        <p:nvPicPr>
          <p:cNvPr id="4" name="內容版面配置區 3" descr="奇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2066" y="2786066"/>
            <a:ext cx="4071934" cy="4071934"/>
          </a:xfrm>
        </p:spPr>
      </p:pic>
      <p:sp>
        <p:nvSpPr>
          <p:cNvPr id="5" name="矩形 4"/>
          <p:cNvSpPr/>
          <p:nvPr/>
        </p:nvSpPr>
        <p:spPr>
          <a:xfrm>
            <a:off x="785786" y="1857364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4000" dirty="0">
              <a:solidFill>
                <a:srgbClr val="99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 descr="2-38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143040" y="642918"/>
            <a:ext cx="6406385" cy="6406385"/>
          </a:xfrm>
        </p:spPr>
      </p:pic>
      <p:pic>
        <p:nvPicPr>
          <p:cNvPr id="12" name="圖片 11" descr="01852e11c68db8e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72132" y="571480"/>
            <a:ext cx="2286016" cy="2286016"/>
          </a:xfrm>
          <a:prstGeom prst="rect">
            <a:avLst/>
          </a:prstGeom>
        </p:spPr>
      </p:pic>
      <p:pic>
        <p:nvPicPr>
          <p:cNvPr id="13" name="圖片 12" descr="123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14744" y="0"/>
            <a:ext cx="5681500" cy="4071942"/>
          </a:xfrm>
          <a:prstGeom prst="rect">
            <a:avLst/>
          </a:prstGeom>
        </p:spPr>
      </p:pic>
      <p:pic>
        <p:nvPicPr>
          <p:cNvPr id="14" name="圖片 13" descr="445-01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5B343"/>
              </a:clrFrom>
              <a:clrTo>
                <a:srgbClr val="F5B34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28926" y="4500570"/>
            <a:ext cx="1758743" cy="2062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補充</a:t>
            </a:r>
            <a:r>
              <a:rPr lang="en-US" altLang="zh-TW" dirty="0" smtClean="0"/>
              <a:t>-</a:t>
            </a:r>
            <a:r>
              <a:rPr lang="zh-TW" altLang="en-US" dirty="0" smtClean="0"/>
              <a:t>決戰終點線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「智者得自敵人的收穫，勝於愚者得自友人的收穫。」” </a:t>
            </a:r>
            <a:r>
              <a:rPr lang="en-US" altLang="zh-TW" dirty="0" smtClean="0"/>
              <a:t>A wise man gets more use from his enemies than a fool from his friends.“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「敵人不一定是詛咒，有可能也是個恩賜，因為有時候你從對手身上學到的，會比親朋好友身上學到的還更多。」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8000" dirty="0" smtClean="0">
                <a:latin typeface="華康娃娃體W7(P)" pitchFamily="82" charset="-120"/>
                <a:ea typeface="華康娃娃體W7(P)" pitchFamily="82" charset="-120"/>
              </a:rPr>
              <a:t>大綱</a:t>
            </a:r>
            <a:endParaRPr lang="zh-TW" altLang="en-US" sz="8000" dirty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286544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altLang="zh-TW" sz="4800" dirty="0" smtClean="0"/>
          </a:p>
          <a:p>
            <a:pPr>
              <a:buNone/>
            </a:pP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1.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介紹             </a:t>
            </a: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5.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心得</a:t>
            </a:r>
            <a:endParaRPr lang="en-US" altLang="zh-TW" sz="5400" b="1" dirty="0">
              <a:solidFill>
                <a:schemeClr val="tx2">
                  <a:lumMod val="75000"/>
                </a:schemeClr>
              </a:solidFill>
              <a:latin typeface="華康芸風體W3(P)" pitchFamily="34" charset="-120"/>
              <a:ea typeface="華康芸風體W3(P)" pitchFamily="34" charset="-120"/>
            </a:endParaRPr>
          </a:p>
          <a:p>
            <a:pPr>
              <a:buNone/>
            </a:pP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2.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大綱             </a:t>
            </a: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6.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佳句</a:t>
            </a:r>
            <a:endParaRPr lang="en-US" altLang="zh-TW" sz="5400" b="1" dirty="0" smtClean="0">
              <a:solidFill>
                <a:schemeClr val="tx2">
                  <a:lumMod val="75000"/>
                </a:schemeClr>
              </a:solidFill>
              <a:latin typeface="華康芸風體W3(P)" pitchFamily="34" charset="-120"/>
              <a:ea typeface="華康芸風體W3(P)" pitchFamily="34" charset="-120"/>
            </a:endParaRPr>
          </a:p>
          <a:p>
            <a:pPr>
              <a:buNone/>
            </a:pP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3.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文章共讀       </a:t>
            </a: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7.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與生活作結合</a:t>
            </a:r>
            <a:endParaRPr lang="en-US" altLang="zh-TW" sz="5400" b="1" dirty="0" smtClean="0">
              <a:solidFill>
                <a:schemeClr val="tx2">
                  <a:lumMod val="75000"/>
                </a:schemeClr>
              </a:solidFill>
              <a:latin typeface="華康芸風體W3(P)" pitchFamily="34" charset="-120"/>
              <a:ea typeface="華康芸風體W3(P)" pitchFamily="34" charset="-120"/>
            </a:endParaRPr>
          </a:p>
          <a:p>
            <a:pPr>
              <a:buNone/>
            </a:pP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  </a:t>
            </a: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(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戲劇表演</a:t>
            </a: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)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     </a:t>
            </a:r>
            <a:r>
              <a:rPr lang="zh-TW" altLang="en-US" sz="11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 </a:t>
            </a: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8.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與影片作結合</a:t>
            </a:r>
            <a:endParaRPr lang="en-US" altLang="zh-TW" sz="5400" b="1" dirty="0" smtClean="0">
              <a:solidFill>
                <a:schemeClr val="tx2">
                  <a:lumMod val="75000"/>
                </a:schemeClr>
              </a:solidFill>
              <a:latin typeface="華康芸風體W3(P)" pitchFamily="34" charset="-120"/>
              <a:ea typeface="華康芸風體W3(P)" pitchFamily="34" charset="-120"/>
            </a:endParaRPr>
          </a:p>
          <a:p>
            <a:pPr>
              <a:buNone/>
            </a:pPr>
            <a:r>
              <a:rPr lang="en-US" altLang="zh-TW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4.</a:t>
            </a: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摘要</a:t>
            </a:r>
          </a:p>
          <a:p>
            <a:pPr>
              <a:buNone/>
            </a:pPr>
            <a:r>
              <a:rPr lang="zh-TW" altLang="en-US" sz="5400" b="1" dirty="0" smtClean="0">
                <a:solidFill>
                  <a:schemeClr val="tx2">
                    <a:lumMod val="75000"/>
                  </a:schemeClr>
                </a:solidFill>
                <a:latin typeface="華康芸風體W3(P)" pitchFamily="34" charset="-120"/>
                <a:ea typeface="華康芸風體W3(P)" pitchFamily="34" charset="-120"/>
              </a:rPr>
              <a:t>                         </a:t>
            </a:r>
            <a:endParaRPr lang="en-US" altLang="zh-TW" sz="5400" b="1" dirty="0">
              <a:solidFill>
                <a:schemeClr val="tx2">
                  <a:lumMod val="75000"/>
                </a:schemeClr>
              </a:solidFill>
              <a:latin typeface="華康芸風體W3(P)" pitchFamily="34" charset="-120"/>
              <a:ea typeface="華康芸風體W3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043890" cy="92867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latin typeface="華康娃娃體W7(P)" pitchFamily="82" charset="-120"/>
                <a:ea typeface="華康娃娃體W7(P)" pitchFamily="82" charset="-120"/>
              </a:rPr>
              <a:t>文章</a:t>
            </a:r>
            <a:endParaRPr lang="zh-TW" altLang="en-US" b="1" dirty="0">
              <a:solidFill>
                <a:srgbClr val="002060"/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/>
              <a:t>    </a:t>
            </a:r>
            <a:r>
              <a:rPr lang="zh-TW" altLang="zh-TW" sz="3600" dirty="0" smtClean="0"/>
              <a:t>秘書</a:t>
            </a:r>
            <a:r>
              <a:rPr lang="zh-TW" altLang="zh-TW" sz="3600" dirty="0"/>
              <a:t>恭謹地把名片交給董事長，一如</a:t>
            </a:r>
            <a:r>
              <a:rPr lang="zh-TW" altLang="zh-TW" sz="3600" dirty="0" smtClean="0"/>
              <a:t>預期，董事長</a:t>
            </a:r>
            <a:r>
              <a:rPr lang="zh-TW" altLang="zh-TW" sz="3600" dirty="0"/>
              <a:t>不厭煩地把名片丟回去，很無奈地，秘書把名片退回去給立在門外看盡尷尬的業務員，業務員不以為杵地再把名片遞給秘書，「沒關係，我下次再來拜訪，所以還是請董事長留下名片。」</a:t>
            </a:r>
          </a:p>
          <a:p>
            <a:pPr>
              <a:buNone/>
            </a:pPr>
            <a:r>
              <a:rPr lang="zh-TW" altLang="en-US" sz="3600" dirty="0" smtClean="0"/>
              <a:t>    </a:t>
            </a:r>
            <a:r>
              <a:rPr lang="zh-TW" altLang="zh-TW" sz="3600" dirty="0" smtClean="0"/>
              <a:t>拗</a:t>
            </a:r>
            <a:r>
              <a:rPr lang="zh-TW" altLang="zh-TW" sz="3600" dirty="0"/>
              <a:t>不過業務員的堅持，秘書硬著頭皮，再進辦公室，董事長火大了，將名片一撕兩半，丟回給秘書。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28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sz="3900" dirty="0" smtClean="0"/>
              <a:t>    </a:t>
            </a:r>
            <a:r>
              <a:rPr lang="zh-TW" altLang="zh-TW" sz="4100" dirty="0" smtClean="0"/>
              <a:t>秘書</a:t>
            </a:r>
            <a:r>
              <a:rPr lang="zh-TW" altLang="zh-TW" sz="4100" dirty="0"/>
              <a:t>不知所措地楞在當場，董事長更氣，從口袋拿出十塊錢，「十塊錢買他一張名片，夠了吧！」</a:t>
            </a:r>
            <a:r>
              <a:rPr lang="en-US" altLang="zh-TW" sz="4100" dirty="0"/>
              <a:t> </a:t>
            </a:r>
            <a:br>
              <a:rPr lang="en-US" altLang="zh-TW" sz="4100" dirty="0"/>
            </a:br>
            <a:r>
              <a:rPr lang="zh-TW" altLang="zh-TW" sz="4100" dirty="0"/>
              <a:t>豈知當</a:t>
            </a:r>
            <a:r>
              <a:rPr lang="zh-TW" altLang="zh-TW" sz="4100" dirty="0" smtClean="0"/>
              <a:t>秘書遞</a:t>
            </a:r>
            <a:r>
              <a:rPr lang="zh-TW" altLang="zh-TW" sz="4100" dirty="0"/>
              <a:t>還給業務員名片與銅板後，業務員很開心地高聲說：「請你跟董事長說，十塊錢可以買二張我的名片，我還欠他一張。」隨即再掏出一張名片交給秘書。</a:t>
            </a:r>
            <a:r>
              <a:rPr lang="en-US" altLang="zh-TW" sz="4100" dirty="0"/>
              <a:t> </a:t>
            </a:r>
            <a:br>
              <a:rPr lang="en-US" altLang="zh-TW" sz="4100" dirty="0"/>
            </a:br>
            <a:r>
              <a:rPr lang="zh-TW" altLang="zh-TW" sz="4100" dirty="0"/>
              <a:t>突然，辦公室裡傳來一陣大笑，董事長走了出來，「這樣的業務員不跟他談生意，我還找誰談？」 </a:t>
            </a:r>
            <a:r>
              <a:rPr lang="en-US" altLang="zh-TW" sz="4100" dirty="0"/>
              <a:t/>
            </a:r>
            <a:br>
              <a:rPr lang="en-US" altLang="zh-TW" sz="4100" dirty="0"/>
            </a:br>
            <a:r>
              <a:rPr lang="zh-TW" altLang="zh-TW" sz="4100" dirty="0"/>
              <a:t>這是業務員每天都會碰到的場面，如果光是靠修養或到魔鬼營訓練，還是有洩氣時，超級業務員也有倒地不起的一天。</a:t>
            </a:r>
            <a:r>
              <a:rPr lang="en-US" altLang="zh-TW" sz="4100" dirty="0"/>
              <a:t> 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14290"/>
            <a:ext cx="8429684" cy="642942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能</a:t>
            </a:r>
            <a:r>
              <a:rPr lang="zh-TW" altLang="zh-TW" dirty="0"/>
              <a:t>自別人設下的困局跳脫者，都有一個本事，那就是－－逆向思考，當你不順著設局者的邏輯思考時，當你不順著設局者的邏輯思考時，你才能出自己的招，去破解對手的招數。說是阿Ｑ也好，說是三八也好，卻是完全自我的主宰者。</a:t>
            </a:r>
            <a:r>
              <a:rPr lang="en-US" altLang="zh-TW" dirty="0"/>
              <a:t> </a:t>
            </a:r>
            <a:br>
              <a:rPr lang="en-US" altLang="zh-TW" dirty="0"/>
            </a:br>
            <a:r>
              <a:rPr lang="zh-TW" altLang="zh-TW" dirty="0"/>
              <a:t>我有一個在金融界工作的朋友，新進公司做基金研究員時，不知怎地，主管老是看他不順眼，比如邀請大家下班後到他家吃火鍋，總是不小心漏了他。</a:t>
            </a:r>
            <a:r>
              <a:rPr lang="en-US" altLang="zh-TW" dirty="0"/>
              <a:t> </a:t>
            </a:r>
            <a:br>
              <a:rPr lang="en-US" altLang="zh-TW" dirty="0"/>
            </a:br>
            <a:r>
              <a:rPr lang="zh-TW" altLang="zh-TW" dirty="0"/>
              <a:t>朋友給自己打氣的方式是，去「阿杜」吃港式高級火鍋，「比他還享受！」。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4294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sz="4000" dirty="0"/>
              <a:t>主管要給他難堪，哪知他更得意！而主管分配給他的基金，老是冷門商品，很難有業績上的表現，他也不氣。</a:t>
            </a:r>
            <a:r>
              <a:rPr lang="en-US" altLang="zh-TW" sz="4000" dirty="0"/>
              <a:t> </a:t>
            </a:r>
            <a:br>
              <a:rPr lang="en-US" altLang="zh-TW" sz="4000" dirty="0"/>
            </a:br>
            <a:r>
              <a:rPr lang="zh-TW" altLang="zh-TW" sz="4000" dirty="0"/>
              <a:t>現在，朋友說：「還好他這樣對我，否則我現在只能做研究分析。」</a:t>
            </a:r>
            <a:r>
              <a:rPr lang="en-US" altLang="zh-TW" sz="4000" dirty="0"/>
              <a:t> </a:t>
            </a:r>
            <a:br>
              <a:rPr lang="en-US" altLang="zh-TW" sz="4000" dirty="0"/>
            </a:br>
            <a:r>
              <a:rPr lang="zh-TW" altLang="zh-TW" sz="4000" dirty="0"/>
              <a:t>主管的態度逼使他走出另一條路來，現在他在另一家公司的行銷企畫部如魚得水；「很謝謝他的造就」。</a:t>
            </a:r>
            <a:r>
              <a:rPr lang="en-US" altLang="zh-TW" sz="4000" dirty="0"/>
              <a:t> </a:t>
            </a:r>
            <a:br>
              <a:rPr lang="en-US" altLang="zh-TW" sz="4000" dirty="0"/>
            </a:br>
            <a:endParaRPr lang="zh-TW" alt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428604"/>
            <a:ext cx="8215370" cy="60722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sz="4400" dirty="0" smtClean="0"/>
              <a:t>人</a:t>
            </a:r>
            <a:r>
              <a:rPr lang="zh-TW" altLang="zh-TW" sz="4400" dirty="0"/>
              <a:t>的胸襟有多大，成就就有多大，爭一時不如爭千秋，更何況你怎麼知道，老天爺的布局不是要讓你扛起更大的責任呢？</a:t>
            </a:r>
            <a:r>
              <a:rPr lang="en-US" altLang="zh-TW" sz="4400" dirty="0"/>
              <a:t> </a:t>
            </a:r>
            <a:br>
              <a:rPr lang="en-US" altLang="zh-TW" sz="4400" dirty="0"/>
            </a:br>
            <a:r>
              <a:rPr lang="zh-TW" altLang="zh-TW" sz="4400" dirty="0"/>
              <a:t>忍一時之氣，退一步海闊天空，反倒是處處是出路，別把精神能量虛擲在不值得的人身上。 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zh-TW" altLang="zh-TW" sz="4400" dirty="0" smtClean="0"/>
              <a:t>滿有道理的</a:t>
            </a:r>
            <a:r>
              <a:rPr lang="en-US" altLang="zh-TW" sz="4400" dirty="0" smtClean="0"/>
              <a:t>---</a:t>
            </a:r>
            <a:r>
              <a:rPr lang="zh-TW" altLang="zh-TW" sz="4400" dirty="0" smtClean="0"/>
              <a:t>換</a:t>
            </a:r>
            <a:r>
              <a:rPr lang="zh-TW" altLang="zh-TW" sz="4400" dirty="0"/>
              <a:t>個角度，你就是贏家。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071546"/>
          </a:xfrm>
        </p:spPr>
        <p:txBody>
          <a:bodyPr>
            <a:noAutofit/>
          </a:bodyPr>
          <a:lstStyle/>
          <a:p>
            <a:r>
              <a:rPr lang="zh-TW" altLang="en-US" sz="6600" b="1" dirty="0" smtClean="0">
                <a:solidFill>
                  <a:srgbClr val="620595"/>
                </a:solidFill>
                <a:latin typeface="華康秀風體W3" pitchFamily="65" charset="-120"/>
                <a:ea typeface="華康秀風體W3" pitchFamily="65" charset="-120"/>
              </a:rPr>
              <a:t>演戲人員介紹</a:t>
            </a:r>
            <a:endParaRPr lang="zh-TW" altLang="en-US" sz="6600" b="1" dirty="0">
              <a:solidFill>
                <a:srgbClr val="620595"/>
              </a:solidFill>
              <a:latin typeface="華康秀風體W3" pitchFamily="65" charset="-120"/>
              <a:ea typeface="華康秀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215370" cy="5715040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演員</a:t>
            </a:r>
            <a:r>
              <a:rPr lang="en-US" altLang="zh-TW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:</a:t>
            </a:r>
          </a:p>
          <a:p>
            <a:pPr algn="l"/>
            <a:r>
              <a:rPr lang="zh-TW" altLang="en-US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田義文</a:t>
            </a:r>
            <a:r>
              <a:rPr lang="en-US" altLang="zh-TW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(</a:t>
            </a:r>
            <a:r>
              <a:rPr lang="zh-TW" altLang="en-US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厚臉皮的業務員</a:t>
            </a:r>
            <a:r>
              <a:rPr lang="en-US" altLang="zh-TW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)</a:t>
            </a:r>
          </a:p>
          <a:p>
            <a:pPr algn="l"/>
            <a:r>
              <a:rPr lang="zh-TW" altLang="en-US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林佩淇</a:t>
            </a:r>
            <a:r>
              <a:rPr lang="en-US" altLang="zh-TW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(</a:t>
            </a:r>
            <a:r>
              <a:rPr lang="zh-TW" altLang="en-US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秘書</a:t>
            </a:r>
            <a:r>
              <a:rPr lang="en-US" altLang="zh-TW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)</a:t>
            </a:r>
          </a:p>
          <a:p>
            <a:pPr algn="l"/>
            <a:r>
              <a:rPr lang="zh-TW" altLang="en-US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田雅璇</a:t>
            </a:r>
            <a:r>
              <a:rPr lang="en-US" altLang="zh-TW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(</a:t>
            </a:r>
            <a:r>
              <a:rPr lang="zh-TW" altLang="en-US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董事長</a:t>
            </a:r>
            <a:r>
              <a:rPr lang="en-US" altLang="zh-TW" sz="4800" dirty="0" smtClean="0">
                <a:solidFill>
                  <a:srgbClr val="EE1A47"/>
                </a:solidFill>
                <a:latin typeface="Maiandra GD" pitchFamily="34" charset="0"/>
                <a:ea typeface="華康娃娃體W7(P)" pitchFamily="82" charset="-120"/>
              </a:rPr>
              <a:t>)</a:t>
            </a:r>
          </a:p>
          <a:p>
            <a:pPr algn="l"/>
            <a:endParaRPr lang="en-US" altLang="zh-TW" b="1" dirty="0" smtClean="0">
              <a:solidFill>
                <a:srgbClr val="7030A0"/>
              </a:solidFill>
              <a:latin typeface="Maiandra GD" pitchFamily="34" charset="0"/>
              <a:ea typeface="華康娃娃體W7(P)" pitchFamily="82" charset="-120"/>
            </a:endParaRPr>
          </a:p>
          <a:p>
            <a:pPr algn="l"/>
            <a:endParaRPr lang="en-US" altLang="zh-TW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chemeClr val="accent6">
                    <a:lumMod val="75000"/>
                  </a:schemeClr>
                </a:solidFill>
                <a:latin typeface="華康娃娃體W7(P)" pitchFamily="82" charset="-120"/>
                <a:ea typeface="華康娃娃體W7(P)" pitchFamily="82" charset="-120"/>
              </a:rPr>
              <a:t>摘要</a:t>
            </a:r>
            <a:endParaRPr lang="zh-TW" altLang="en-US" sz="6000" dirty="0">
              <a:solidFill>
                <a:schemeClr val="accent6">
                  <a:lumMod val="75000"/>
                </a:schemeClr>
              </a:solidFill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業務員不願其煩的去拜訪董事長，因此讓董事長願意找他談生意。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作者介紹的那位金融界的朋友，它也是用逆向思考，來感謝刁難他的主管。因此才有現在的成就。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所以我們做任何事都應該換個角度想 </a:t>
            </a:r>
            <a:r>
              <a:rPr lang="en-US" altLang="zh-TW" dirty="0" smtClean="0"/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697</Words>
  <Application>Microsoft Office PowerPoint</Application>
  <PresentationFormat>如螢幕大小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換個角度，你就是贏家</vt:lpstr>
      <vt:lpstr>大綱</vt:lpstr>
      <vt:lpstr>文章</vt:lpstr>
      <vt:lpstr>投影片 4</vt:lpstr>
      <vt:lpstr>投影片 5</vt:lpstr>
      <vt:lpstr>投影片 6</vt:lpstr>
      <vt:lpstr>投影片 7</vt:lpstr>
      <vt:lpstr>演戲人員介紹</vt:lpstr>
      <vt:lpstr>摘要</vt:lpstr>
      <vt:lpstr>心得</vt:lpstr>
      <vt:lpstr>佳句</vt:lpstr>
      <vt:lpstr>與生活做結合</vt:lpstr>
      <vt:lpstr>欣賞影片吧！！</vt:lpstr>
      <vt:lpstr>投影片 14</vt:lpstr>
      <vt:lpstr>補充-決戰終點線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換個角度，你就是贏家</dc:title>
  <dc:creator>user</dc:creator>
  <cp:lastModifiedBy>asus</cp:lastModifiedBy>
  <cp:revision>62</cp:revision>
  <dcterms:created xsi:type="dcterms:W3CDTF">2014-02-18T04:31:49Z</dcterms:created>
  <dcterms:modified xsi:type="dcterms:W3CDTF">2014-03-12T23:49:42Z</dcterms:modified>
</cp:coreProperties>
</file>