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70" r:id="rId6"/>
    <p:sldId id="269" r:id="rId7"/>
    <p:sldId id="259" r:id="rId8"/>
    <p:sldId id="260" r:id="rId9"/>
    <p:sldId id="271" r:id="rId10"/>
    <p:sldId id="268" r:id="rId11"/>
    <p:sldId id="267" r:id="rId12"/>
    <p:sldId id="265" r:id="rId13"/>
    <p:sldId id="264" r:id="rId14"/>
    <p:sldId id="263" r:id="rId15"/>
    <p:sldId id="266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3" autoAdjust="0"/>
    <p:restoredTop sz="94660"/>
  </p:normalViewPr>
  <p:slideViewPr>
    <p:cSldViewPr>
      <p:cViewPr varScale="1">
        <p:scale>
          <a:sx n="67" d="100"/>
          <a:sy n="67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546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55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004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608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44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75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28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5257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358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467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55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A1FC2-D367-49F8-B091-7028843E47C3}" type="datetimeFigureOut">
              <a:rPr lang="zh-TW" altLang="en-US" smtClean="0"/>
              <a:t>2017/3/1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613B9-6B3F-4237-9F93-F497524D42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168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520279"/>
          </a:xfrm>
        </p:spPr>
        <p:txBody>
          <a:bodyPr/>
          <a:lstStyle/>
          <a:p>
            <a:r>
              <a:rPr lang="en-US" altLang="zh-TW" sz="6000" i="1" dirty="0" smtClean="0"/>
              <a:t>702</a:t>
            </a:r>
            <a:r>
              <a:rPr lang="zh-TW" altLang="en-US" sz="6000" dirty="0" smtClean="0"/>
              <a:t> </a:t>
            </a:r>
            <a:r>
              <a:rPr lang="zh-TW" altLang="en-US" dirty="0" smtClean="0"/>
              <a:t>   </a:t>
            </a:r>
            <a:r>
              <a:rPr lang="zh-TW" altLang="en-US" sz="6600" b="1" dirty="0" smtClean="0">
                <a:solidFill>
                  <a:srgbClr val="00B0F0"/>
                </a:solidFill>
                <a:latin typeface="王漢宗空疊圓繁" pitchFamily="2" charset="-120"/>
                <a:ea typeface="王漢宗空疊圓繁" pitchFamily="2" charset="-120"/>
              </a:rPr>
              <a:t>每月一書</a:t>
            </a:r>
            <a:endParaRPr lang="zh-TW" altLang="en-US" sz="6600" b="1" dirty="0">
              <a:solidFill>
                <a:srgbClr val="00B0F0"/>
              </a:solidFill>
              <a:latin typeface="王漢宗空疊圓繁" pitchFamily="2" charset="-120"/>
              <a:ea typeface="王漢宗空疊圓繁" pitchFamily="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3356992"/>
            <a:ext cx="6400800" cy="1152128"/>
          </a:xfrm>
        </p:spPr>
        <p:txBody>
          <a:bodyPr>
            <a:normAutofit/>
          </a:bodyPr>
          <a:lstStyle/>
          <a:p>
            <a:r>
              <a:rPr lang="zh-TW" altLang="en-US" sz="6600" b="1" i="1" u="sng" dirty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故事六十八</a:t>
            </a:r>
          </a:p>
        </p:txBody>
      </p:sp>
    </p:spTree>
    <p:extLst>
      <p:ext uri="{BB962C8B-B14F-4D97-AF65-F5344CB8AC3E}">
        <p14:creationId xmlns:p14="http://schemas.microsoft.com/office/powerpoint/2010/main" val="40598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080119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本書價值</a:t>
            </a:r>
            <a:endParaRPr lang="zh-TW" altLang="en-US" sz="60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1340768"/>
            <a:ext cx="7848872" cy="5184576"/>
          </a:xfrm>
        </p:spPr>
        <p:txBody>
          <a:bodyPr>
            <a:noAutofit/>
          </a:bodyPr>
          <a:lstStyle/>
          <a:p>
            <a:pPr algn="l"/>
            <a:r>
              <a:rPr lang="zh-TW" altLang="en-US" sz="4400" dirty="0" smtClean="0">
                <a:solidFill>
                  <a:schemeClr val="tx1"/>
                </a:solidFill>
              </a:rPr>
              <a:t>我們會選這本書的原因是作者以淺白的文字與易懂得故事敘述，並且他也表達出對人類生命的深刻理解與理想生活的盼望。這本書不只引領我們 深入思索，如何讓社會溫暖、美好，也讓我們關心圍繞我們周遭運轉不休的世界</a:t>
            </a:r>
            <a:endParaRPr lang="zh-TW" alt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0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讀後感想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dirty="0" smtClean="0"/>
              <a:t>    我們</a:t>
            </a:r>
            <a:r>
              <a:rPr lang="zh-TW" altLang="en-US" dirty="0"/>
              <a:t>很少人能夠真正地做一天乞丐的，因為我們誰都不能忍受那種被人輕視，被人侮辱的感覺，如果要過幾十年如此沒有尊嚴的生活，我是無法想像的，這種生活，我一天都受不了。  </a:t>
            </a:r>
          </a:p>
          <a:p>
            <a:pPr marL="0" indent="0">
              <a:buNone/>
            </a:pPr>
            <a:r>
              <a:rPr lang="zh-TW" altLang="en-US" dirty="0"/>
              <a:t>    窮人最需要的不是麵包而已，我們總認為窮人最缺乏的是金錢，其實窮人最缺乏的是尊嚴，是別人對他的尊敬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我們</a:t>
            </a:r>
            <a:r>
              <a:rPr lang="zh-TW" altLang="en-US" dirty="0"/>
              <a:t>天生就有同情窮人的想法，當我們幫助弱勢團體的時候，必須非常小心，以免傷了他們的自尊心。這不是一件容易辦到的事，但我們總要努力去做。我們總要避免給弱勢團體我們在施捨的印象，而要使他們認為我們是他們的朋友。</a:t>
            </a:r>
          </a:p>
        </p:txBody>
      </p:sp>
    </p:spTree>
    <p:extLst>
      <p:ext uri="{BB962C8B-B14F-4D97-AF65-F5344CB8AC3E}">
        <p14:creationId xmlns:p14="http://schemas.microsoft.com/office/powerpoint/2010/main" val="46582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3728" y="188640"/>
            <a:ext cx="5256584" cy="1584176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戲 劇 表 演</a:t>
            </a:r>
            <a:endParaRPr lang="zh-TW" altLang="en-US" sz="66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992888" cy="3816424"/>
          </a:xfrm>
        </p:spPr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</a:rPr>
              <a:t>乞丐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宇修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  <a:r>
              <a:rPr lang="zh-TW" altLang="en-US" dirty="0" smtClean="0">
                <a:solidFill>
                  <a:schemeClr val="tx1"/>
                </a:solidFill>
              </a:rPr>
              <a:t> 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dirty="0" smtClean="0">
                <a:solidFill>
                  <a:schemeClr val="tx1"/>
                </a:solidFill>
              </a:rPr>
              <a:t>                         老楊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義程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zh-TW" altLang="en-US" dirty="0">
                <a:solidFill>
                  <a:schemeClr val="tx1"/>
                </a:solidFill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</a:rPr>
              <a:t>                              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松侑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</a:rPr>
              <a:t>                              </a:t>
            </a:r>
            <a:r>
              <a:rPr lang="zh-TW" altLang="en-US" dirty="0" smtClean="0">
                <a:solidFill>
                  <a:schemeClr val="tx1"/>
                </a:solidFill>
              </a:rPr>
              <a:t>土豪</a:t>
            </a:r>
            <a:r>
              <a:rPr lang="en-US" altLang="zh-TW" dirty="0" smtClean="0">
                <a:solidFill>
                  <a:schemeClr val="tx1"/>
                </a:solidFill>
              </a:rPr>
              <a:t>(</a:t>
            </a:r>
            <a:r>
              <a:rPr lang="zh-TW" altLang="en-US" dirty="0" smtClean="0">
                <a:solidFill>
                  <a:schemeClr val="tx1"/>
                </a:solidFill>
              </a:rPr>
              <a:t>梃諺</a:t>
            </a:r>
            <a:r>
              <a:rPr lang="en-US" altLang="zh-TW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zh-TW" altLang="en-US" b="1" dirty="0">
                <a:solidFill>
                  <a:schemeClr val="tx1"/>
                </a:solidFill>
              </a:rPr>
              <a:t> </a:t>
            </a:r>
            <a:r>
              <a:rPr lang="zh-TW" altLang="en-US" b="1" dirty="0" smtClean="0">
                <a:solidFill>
                  <a:schemeClr val="tx1"/>
                </a:solidFill>
              </a:rPr>
              <a:t>          </a:t>
            </a:r>
            <a:endParaRPr lang="en-US" altLang="zh-TW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3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問題與討論</a:t>
            </a:r>
            <a:endParaRPr lang="zh-TW" altLang="en-US" sz="66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                                   </a:t>
            </a:r>
            <a:r>
              <a:rPr lang="en-US" altLang="zh-TW" sz="4800" dirty="0"/>
              <a:t>1</a:t>
            </a:r>
            <a:r>
              <a:rPr lang="en-US" altLang="zh-TW" sz="4800" dirty="0" smtClean="0"/>
              <a:t>.</a:t>
            </a:r>
            <a:r>
              <a:rPr lang="zh-TW" altLang="en-US" sz="4800" dirty="0" smtClean="0"/>
              <a:t>請問</a:t>
            </a:r>
            <a:r>
              <a:rPr lang="en-US" altLang="zh-TW" sz="4800" dirty="0" smtClean="0"/>
              <a:t>:</a:t>
            </a:r>
          </a:p>
          <a:p>
            <a:pPr marL="0" indent="0">
              <a:buNone/>
            </a:pPr>
            <a:r>
              <a:rPr lang="zh-TW" altLang="en-US" sz="4800" dirty="0" smtClean="0"/>
              <a:t>印度</a:t>
            </a:r>
            <a:r>
              <a:rPr lang="zh-TW" altLang="en-US" sz="4800" dirty="0" smtClean="0"/>
              <a:t>的乞丐平均向人乞討</a:t>
            </a:r>
            <a:r>
              <a:rPr lang="en-US" altLang="zh-TW" sz="4800" dirty="0" smtClean="0"/>
              <a:t>68</a:t>
            </a:r>
            <a:r>
              <a:rPr lang="zh-TW" altLang="en-US" sz="4800" dirty="0" smtClean="0"/>
              <a:t>次才會有人捨給他們金錢或糧食</a:t>
            </a:r>
            <a:r>
              <a:rPr lang="zh-TW" altLang="en-US" sz="4800" dirty="0"/>
              <a:t>，</a:t>
            </a:r>
            <a:r>
              <a:rPr lang="zh-TW" altLang="en-US" sz="4800" dirty="0" smtClean="0"/>
              <a:t>要怎麼在施捨時，讓</a:t>
            </a:r>
            <a:r>
              <a:rPr lang="zh-TW" altLang="en-US" sz="4800" dirty="0" smtClean="0"/>
              <a:t>他們感受到</a:t>
            </a:r>
            <a:r>
              <a:rPr lang="zh-TW" altLang="en-US" sz="4800" dirty="0" smtClean="0"/>
              <a:t>你不是在可憐他們，而是在關心他們</a:t>
            </a:r>
            <a:r>
              <a:rPr lang="en-US" altLang="zh-TW" sz="4800" dirty="0" smtClean="0"/>
              <a:t>?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1403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</p:spPr>
        <p:txBody>
          <a:bodyPr>
            <a:noAutofit/>
          </a:bodyPr>
          <a:lstStyle/>
          <a:p>
            <a:endParaRPr lang="zh-TW" altLang="en-US" sz="66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980728"/>
            <a:ext cx="8064896" cy="4658072"/>
          </a:xfrm>
        </p:spPr>
        <p:txBody>
          <a:bodyPr/>
          <a:lstStyle/>
          <a:p>
            <a:endParaRPr lang="en-US" altLang="zh-TW" dirty="0"/>
          </a:p>
          <a:p>
            <a:endParaRPr lang="en-US" altLang="zh-TW" sz="4000" dirty="0" smtClean="0">
              <a:solidFill>
                <a:schemeClr val="tx1"/>
              </a:solidFill>
            </a:endParaRPr>
          </a:p>
          <a:p>
            <a:r>
              <a:rPr lang="en-US" altLang="zh-TW" sz="4000" dirty="0">
                <a:solidFill>
                  <a:schemeClr val="tx1"/>
                </a:solidFill>
              </a:rPr>
              <a:t>2</a:t>
            </a:r>
            <a:r>
              <a:rPr lang="en-US" altLang="zh-TW" sz="4000" dirty="0" smtClean="0">
                <a:solidFill>
                  <a:schemeClr val="tx1"/>
                </a:solidFill>
              </a:rPr>
              <a:t>.</a:t>
            </a:r>
            <a:r>
              <a:rPr lang="zh-TW" altLang="en-US" sz="4000" dirty="0" smtClean="0">
                <a:solidFill>
                  <a:schemeClr val="tx1"/>
                </a:solidFill>
              </a:rPr>
              <a:t>請問</a:t>
            </a:r>
            <a:r>
              <a:rPr lang="en-US" altLang="zh-TW" sz="4000" dirty="0">
                <a:solidFill>
                  <a:schemeClr val="tx1"/>
                </a:solidFill>
              </a:rPr>
              <a:t>: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  <a:latin typeface="新細明體"/>
                <a:ea typeface="新細明體"/>
              </a:rPr>
              <a:t>「拋尊嚴搶袋、名牌奴</a:t>
            </a:r>
            <a:r>
              <a:rPr lang="zh-TW" altLang="en-US" sz="4000" smtClean="0">
                <a:solidFill>
                  <a:schemeClr val="tx1"/>
                </a:solidFill>
                <a:latin typeface="新細明體"/>
                <a:ea typeface="新細明體"/>
              </a:rPr>
              <a:t>可悲</a:t>
            </a:r>
            <a:r>
              <a:rPr lang="zh-TW" altLang="en-US" sz="4000" smtClean="0">
                <a:solidFill>
                  <a:schemeClr val="tx1"/>
                </a:solidFill>
                <a:latin typeface="新細明體"/>
                <a:ea typeface="新細明體"/>
              </a:rPr>
              <a:t>」</a:t>
            </a:r>
            <a:r>
              <a:rPr lang="zh-TW" altLang="en-US" sz="4000">
                <a:solidFill>
                  <a:schemeClr val="tx1"/>
                </a:solidFill>
                <a:latin typeface="新細明體"/>
                <a:ea typeface="新細明體"/>
              </a:rPr>
              <a:t>的意思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 smtClean="0"/>
              <a:t>                           </a:t>
            </a:r>
            <a:r>
              <a:rPr lang="en-US" altLang="zh-TW" sz="4000" dirty="0" smtClean="0"/>
              <a:t>3.</a:t>
            </a:r>
            <a:r>
              <a:rPr lang="zh-TW" altLang="en-US" sz="4000" dirty="0" smtClean="0"/>
              <a:t>請問</a:t>
            </a:r>
            <a:r>
              <a:rPr lang="en-US" altLang="zh-TW" sz="4000" dirty="0" smtClean="0"/>
              <a:t>:</a:t>
            </a:r>
          </a:p>
          <a:p>
            <a:pPr marL="0" indent="0">
              <a:buNone/>
            </a:pPr>
            <a:r>
              <a:rPr lang="zh-TW" altLang="en-US" sz="4000" dirty="0" smtClean="0"/>
              <a:t>  對於李家同教授</a:t>
            </a:r>
            <a:r>
              <a:rPr lang="en-US" altLang="zh-TW" sz="4000" dirty="0" smtClean="0"/>
              <a:t>“</a:t>
            </a:r>
            <a:r>
              <a:rPr lang="zh-TW" altLang="en-US" sz="4000" dirty="0" smtClean="0"/>
              <a:t>我們要關心下一代的教育</a:t>
            </a:r>
            <a:r>
              <a:rPr lang="en-US" altLang="zh-TW" sz="4000" dirty="0" smtClean="0"/>
              <a:t>”</a:t>
            </a:r>
            <a:r>
              <a:rPr lang="zh-TW" altLang="en-US" sz="4000" dirty="0" smtClean="0"/>
              <a:t>，你的看法是甚麼</a:t>
            </a:r>
            <a:r>
              <a:rPr lang="en-US" altLang="zh-TW" sz="4000" dirty="0" smtClean="0"/>
              <a:t>?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98966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95736" y="1340768"/>
            <a:ext cx="4176464" cy="1154559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大綱介紹</a:t>
            </a:r>
            <a:endParaRPr lang="zh-TW" altLang="en-US" sz="72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3456384"/>
          </a:xfrm>
        </p:spPr>
        <p:txBody>
          <a:bodyPr>
            <a:normAutofit fontScale="25000" lnSpcReduction="20000"/>
          </a:bodyPr>
          <a:lstStyle/>
          <a:p>
            <a:r>
              <a:rPr lang="en-US" altLang="zh-TW" sz="14400" dirty="0" smtClean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PPT</a:t>
            </a:r>
          </a:p>
          <a:p>
            <a:r>
              <a:rPr lang="zh-TW" altLang="en-US" sz="14400" dirty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作者</a:t>
            </a:r>
            <a:r>
              <a:rPr lang="zh-TW" altLang="en-US" sz="14400" dirty="0" smtClean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介紹</a:t>
            </a:r>
            <a:endParaRPr lang="en-US" altLang="zh-TW" sz="14400" dirty="0" smtClean="0">
              <a:solidFill>
                <a:srgbClr val="7030A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14400" dirty="0" smtClean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內容摘要</a:t>
            </a:r>
            <a:endParaRPr lang="en-US" altLang="zh-TW" sz="14400" dirty="0" smtClean="0">
              <a:solidFill>
                <a:srgbClr val="7030A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14400" dirty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本書</a:t>
            </a:r>
            <a:r>
              <a:rPr lang="zh-TW" altLang="en-US" sz="14400" dirty="0" smtClean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價值</a:t>
            </a:r>
            <a:endParaRPr lang="en-US" altLang="zh-TW" sz="14400" dirty="0" smtClean="0">
              <a:solidFill>
                <a:srgbClr val="7030A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14400" dirty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讀後感</a:t>
            </a:r>
            <a:r>
              <a:rPr lang="zh-TW" altLang="en-US" sz="14400" dirty="0" smtClean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想</a:t>
            </a:r>
            <a:endParaRPr lang="en-US" altLang="zh-TW" sz="14400" dirty="0" smtClean="0">
              <a:solidFill>
                <a:srgbClr val="7030A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14400" dirty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戲劇</a:t>
            </a:r>
            <a:r>
              <a:rPr lang="zh-TW" altLang="en-US" sz="14400" dirty="0" smtClean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表演</a:t>
            </a:r>
            <a:endParaRPr lang="en-US" altLang="zh-TW" sz="14400" dirty="0" smtClean="0">
              <a:solidFill>
                <a:srgbClr val="7030A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14400" dirty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問題與討論</a:t>
            </a:r>
            <a:endParaRPr lang="en-US" altLang="zh-TW" sz="14400" dirty="0" smtClean="0">
              <a:solidFill>
                <a:srgbClr val="7030A0"/>
              </a:solidFill>
              <a:latin typeface="華康采風體W3" pitchFamily="65" charset="-120"/>
              <a:ea typeface="華康采風體W3" pitchFamily="65" charset="-12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76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39752" y="1052737"/>
            <a:ext cx="4320480" cy="1440160"/>
          </a:xfrm>
        </p:spPr>
        <p:txBody>
          <a:bodyPr>
            <a:normAutofit/>
          </a:bodyPr>
          <a:lstStyle/>
          <a:p>
            <a:pPr algn="r"/>
            <a:r>
              <a:rPr lang="zh-TW" altLang="en-US" sz="3200" dirty="0" smtClean="0"/>
              <a:t>     </a:t>
            </a:r>
            <a:r>
              <a:rPr lang="zh-TW" altLang="en-US" sz="3200" dirty="0" smtClean="0"/>
              <a:t> </a:t>
            </a:r>
            <a:r>
              <a:rPr lang="zh-TW" altLang="en-US" sz="66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成員介紹</a:t>
            </a:r>
            <a:endParaRPr lang="zh-TW" altLang="en-US" sz="66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2264693"/>
            <a:ext cx="6400800" cy="4581128"/>
          </a:xfrm>
        </p:spPr>
        <p:txBody>
          <a:bodyPr/>
          <a:lstStyle/>
          <a:p>
            <a:pPr algn="l"/>
            <a:r>
              <a:rPr lang="en-US" altLang="zh-TW" dirty="0" smtClean="0">
                <a:solidFill>
                  <a:srgbClr val="7030A0"/>
                </a:solidFill>
              </a:rPr>
              <a:t>PPT:</a:t>
            </a:r>
            <a:r>
              <a:rPr lang="zh-TW" altLang="en-US" dirty="0" smtClean="0">
                <a:solidFill>
                  <a:srgbClr val="7030A0"/>
                </a:solidFill>
              </a:rPr>
              <a:t>韶妤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l"/>
            <a:r>
              <a:rPr lang="zh-TW" altLang="en-US" dirty="0">
                <a:solidFill>
                  <a:srgbClr val="7030A0"/>
                </a:solidFill>
              </a:rPr>
              <a:t>作者</a:t>
            </a:r>
            <a:r>
              <a:rPr lang="zh-TW" altLang="en-US" dirty="0" smtClean="0">
                <a:solidFill>
                  <a:srgbClr val="7030A0"/>
                </a:solidFill>
              </a:rPr>
              <a:t>介紹</a:t>
            </a:r>
            <a:r>
              <a:rPr lang="en-US" altLang="zh-TW" dirty="0" smtClean="0">
                <a:solidFill>
                  <a:srgbClr val="7030A0"/>
                </a:solidFill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</a:rPr>
              <a:t>靖</a:t>
            </a:r>
            <a:r>
              <a:rPr lang="zh-TW" altLang="en-US" dirty="0" smtClean="0">
                <a:solidFill>
                  <a:srgbClr val="7030A0"/>
                </a:solidFill>
              </a:rPr>
              <a:t>雲</a:t>
            </a:r>
            <a:r>
              <a:rPr lang="en-US" altLang="zh-TW" dirty="0">
                <a:solidFill>
                  <a:srgbClr val="7030A0"/>
                </a:solidFill>
                <a:latin typeface="新細明體"/>
                <a:ea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喬</a:t>
            </a:r>
            <a:r>
              <a:rPr lang="zh-TW" altLang="en-US" dirty="0" smtClean="0">
                <a:solidFill>
                  <a:srgbClr val="7030A0"/>
                </a:solidFill>
              </a:rPr>
              <a:t>虹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l"/>
            <a:r>
              <a:rPr lang="zh-TW" altLang="en-US" dirty="0">
                <a:solidFill>
                  <a:srgbClr val="7030A0"/>
                </a:solidFill>
              </a:rPr>
              <a:t>內容</a:t>
            </a:r>
            <a:r>
              <a:rPr lang="zh-TW" altLang="en-US" dirty="0" smtClean="0">
                <a:solidFill>
                  <a:srgbClr val="7030A0"/>
                </a:solidFill>
              </a:rPr>
              <a:t>摘要</a:t>
            </a:r>
            <a:r>
              <a:rPr lang="en-US" altLang="zh-TW" dirty="0" smtClean="0">
                <a:solidFill>
                  <a:srgbClr val="7030A0"/>
                </a:solidFill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</a:rPr>
              <a:t>宗</a:t>
            </a:r>
            <a:r>
              <a:rPr lang="zh-TW" altLang="en-US" dirty="0" smtClean="0">
                <a:solidFill>
                  <a:srgbClr val="7030A0"/>
                </a:solidFill>
              </a:rPr>
              <a:t>明</a:t>
            </a:r>
            <a:r>
              <a:rPr lang="en-US" altLang="zh-TW" dirty="0">
                <a:solidFill>
                  <a:srgbClr val="7030A0"/>
                </a:solidFill>
                <a:latin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紹</a:t>
            </a:r>
            <a:r>
              <a:rPr lang="zh-TW" altLang="en-US" dirty="0" smtClean="0">
                <a:solidFill>
                  <a:srgbClr val="7030A0"/>
                </a:solidFill>
              </a:rPr>
              <a:t>維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l"/>
            <a:r>
              <a:rPr lang="zh-TW" altLang="en-US" dirty="0">
                <a:solidFill>
                  <a:srgbClr val="7030A0"/>
                </a:solidFill>
              </a:rPr>
              <a:t>本書價值</a:t>
            </a:r>
            <a:r>
              <a:rPr lang="en-US" altLang="zh-TW" dirty="0">
                <a:solidFill>
                  <a:srgbClr val="7030A0"/>
                </a:solidFill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</a:rPr>
              <a:t>秉</a:t>
            </a:r>
            <a:r>
              <a:rPr lang="zh-TW" altLang="en-US" dirty="0" smtClean="0">
                <a:solidFill>
                  <a:srgbClr val="7030A0"/>
                </a:solidFill>
              </a:rPr>
              <a:t>彥</a:t>
            </a:r>
            <a:r>
              <a:rPr lang="en-US" altLang="zh-TW" dirty="0">
                <a:solidFill>
                  <a:srgbClr val="7030A0"/>
                </a:solidFill>
                <a:latin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裕</a:t>
            </a:r>
            <a:r>
              <a:rPr lang="zh-TW" altLang="en-US" dirty="0" smtClean="0">
                <a:solidFill>
                  <a:srgbClr val="7030A0"/>
                </a:solidFill>
              </a:rPr>
              <a:t>堃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l"/>
            <a:r>
              <a:rPr lang="zh-TW" altLang="en-US" dirty="0" smtClean="0">
                <a:solidFill>
                  <a:srgbClr val="7030A0"/>
                </a:solidFill>
              </a:rPr>
              <a:t>讀後感想</a:t>
            </a:r>
            <a:r>
              <a:rPr lang="en-US" altLang="zh-TW" dirty="0" smtClean="0">
                <a:solidFill>
                  <a:srgbClr val="7030A0"/>
                </a:solidFill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</a:rPr>
              <a:t>岱</a:t>
            </a:r>
            <a:r>
              <a:rPr lang="zh-TW" altLang="en-US" dirty="0" smtClean="0">
                <a:solidFill>
                  <a:srgbClr val="7030A0"/>
                </a:solidFill>
              </a:rPr>
              <a:t>煒</a:t>
            </a:r>
            <a:r>
              <a:rPr lang="en-US" altLang="zh-TW" dirty="0">
                <a:solidFill>
                  <a:srgbClr val="7030A0"/>
                </a:solidFill>
                <a:latin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凱</a:t>
            </a:r>
            <a:r>
              <a:rPr lang="zh-TW" altLang="en-US" dirty="0" smtClean="0">
                <a:solidFill>
                  <a:srgbClr val="7030A0"/>
                </a:solidFill>
              </a:rPr>
              <a:t>翔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l"/>
            <a:r>
              <a:rPr lang="zh-TW" altLang="en-US" dirty="0" smtClean="0">
                <a:solidFill>
                  <a:srgbClr val="7030A0"/>
                </a:solidFill>
              </a:rPr>
              <a:t>戲劇表演</a:t>
            </a:r>
            <a:r>
              <a:rPr lang="en-US" altLang="zh-TW" dirty="0" smtClean="0">
                <a:solidFill>
                  <a:srgbClr val="7030A0"/>
                </a:solidFill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</a:rPr>
              <a:t>松</a:t>
            </a:r>
            <a:r>
              <a:rPr lang="zh-TW" altLang="en-US" dirty="0" smtClean="0">
                <a:solidFill>
                  <a:srgbClr val="7030A0"/>
                </a:solidFill>
              </a:rPr>
              <a:t>侑</a:t>
            </a:r>
            <a:r>
              <a:rPr lang="en-US" altLang="zh-TW" dirty="0">
                <a:solidFill>
                  <a:srgbClr val="7030A0"/>
                </a:solidFill>
                <a:latin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義程</a:t>
            </a:r>
            <a:r>
              <a:rPr lang="en-US" altLang="zh-TW" dirty="0">
                <a:solidFill>
                  <a:srgbClr val="7030A0"/>
                </a:solidFill>
                <a:latin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梃諺</a:t>
            </a:r>
            <a:r>
              <a:rPr lang="en-US" altLang="zh-TW" dirty="0">
                <a:solidFill>
                  <a:srgbClr val="7030A0"/>
                </a:solidFill>
                <a:latin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宇</a:t>
            </a:r>
            <a:r>
              <a:rPr lang="zh-TW" altLang="en-US" dirty="0" smtClean="0">
                <a:solidFill>
                  <a:srgbClr val="7030A0"/>
                </a:solidFill>
              </a:rPr>
              <a:t>脩</a:t>
            </a:r>
            <a:endParaRPr lang="en-US" altLang="zh-TW" dirty="0" smtClean="0">
              <a:solidFill>
                <a:srgbClr val="7030A0"/>
              </a:solidFill>
            </a:endParaRPr>
          </a:p>
          <a:p>
            <a:pPr algn="l"/>
            <a:r>
              <a:rPr lang="zh-TW" altLang="en-US" dirty="0">
                <a:solidFill>
                  <a:srgbClr val="7030A0"/>
                </a:solidFill>
              </a:rPr>
              <a:t>問題與</a:t>
            </a:r>
            <a:r>
              <a:rPr lang="zh-TW" altLang="en-US" dirty="0" smtClean="0">
                <a:solidFill>
                  <a:srgbClr val="7030A0"/>
                </a:solidFill>
              </a:rPr>
              <a:t>討論</a:t>
            </a:r>
            <a:r>
              <a:rPr lang="en-US" altLang="zh-TW" dirty="0" smtClean="0">
                <a:solidFill>
                  <a:srgbClr val="7030A0"/>
                </a:solidFill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</a:rPr>
              <a:t>妍</a:t>
            </a:r>
            <a:r>
              <a:rPr lang="zh-TW" altLang="en-US" dirty="0" smtClean="0">
                <a:solidFill>
                  <a:srgbClr val="7030A0"/>
                </a:solidFill>
              </a:rPr>
              <a:t>萱</a:t>
            </a:r>
            <a:r>
              <a:rPr lang="en-US" altLang="zh-TW" dirty="0">
                <a:solidFill>
                  <a:srgbClr val="7030A0"/>
                </a:solidFill>
                <a:latin typeface="新細明體"/>
              </a:rPr>
              <a:t>，</a:t>
            </a:r>
            <a:r>
              <a:rPr lang="zh-TW" altLang="en-US" dirty="0" smtClean="0">
                <a:solidFill>
                  <a:srgbClr val="7030A0"/>
                </a:solidFill>
              </a:rPr>
              <a:t>于</a:t>
            </a:r>
            <a:r>
              <a:rPr lang="zh-TW" altLang="en-US" dirty="0" smtClean="0">
                <a:solidFill>
                  <a:srgbClr val="7030A0"/>
                </a:solidFill>
              </a:rPr>
              <a:t>珍</a:t>
            </a:r>
            <a:endParaRPr lang="en-US" altLang="zh-TW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4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936103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作者介紹</a:t>
            </a:r>
            <a:r>
              <a:rPr lang="en-US" altLang="zh-TW" sz="66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-</a:t>
            </a:r>
            <a:r>
              <a:rPr lang="zh-TW" altLang="en-US" sz="66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李家同</a:t>
            </a:r>
            <a:endParaRPr lang="zh-TW" altLang="en-US" sz="66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856984" cy="5877272"/>
          </a:xfrm>
        </p:spPr>
        <p:txBody>
          <a:bodyPr>
            <a:noAutofit/>
          </a:bodyPr>
          <a:lstStyle/>
          <a:p>
            <a:pPr algn="l"/>
            <a:endParaRPr lang="en-US" altLang="zh-TW" sz="3600" dirty="0" smtClean="0">
              <a:solidFill>
                <a:schemeClr val="tx1"/>
              </a:solidFill>
            </a:endParaRPr>
          </a:p>
          <a:p>
            <a:pPr algn="l"/>
            <a:endParaRPr lang="zh-TW" altLang="en-US" sz="3600" dirty="0">
              <a:solidFill>
                <a:schemeClr val="tx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848" y="1556792"/>
            <a:ext cx="3661336" cy="470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06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台大電機系學士</a:t>
            </a:r>
            <a:r>
              <a:rPr lang="en-US" altLang="zh-TW" sz="3600" dirty="0"/>
              <a:t>,</a:t>
            </a:r>
            <a:r>
              <a:rPr lang="zh-TW" altLang="en-US" sz="3600" dirty="0"/>
              <a:t>美國加州大學柏克萊分布電機博士。清華大學工學院院長、教務長與代校長</a:t>
            </a:r>
            <a:r>
              <a:rPr lang="en-US" altLang="zh-TW" sz="3600" dirty="0"/>
              <a:t>,</a:t>
            </a:r>
            <a:r>
              <a:rPr lang="zh-TW" altLang="en-US" sz="3600" dirty="0"/>
              <a:t>靜宜大學校長、暨南大學校長。現任暨南大學資訊工程學系、資訊管理學系、生物醫學研究所、通訊工程研究所教授。</a:t>
            </a:r>
          </a:p>
          <a:p>
            <a:pPr marL="0" indent="0">
              <a:buNone/>
            </a:pPr>
            <a:r>
              <a:rPr lang="zh-TW" altLang="en-US" sz="3600" dirty="0"/>
              <a:t>曾獲得五次連續的國科會傑出研究獎、教育部工科學術獎、侯金堆傑出榮譽獎</a:t>
            </a:r>
            <a:r>
              <a:rPr lang="en-US" altLang="zh-TW" sz="3600" dirty="0"/>
              <a:t>,</a:t>
            </a:r>
            <a:r>
              <a:rPr lang="zh-TW" altLang="en-US" sz="3600" dirty="0"/>
              <a:t>是美國電機電子學會的榮譽會士</a:t>
            </a:r>
            <a:r>
              <a:rPr lang="en-US" altLang="zh-TW" sz="3600" dirty="0"/>
              <a:t>,</a:t>
            </a:r>
            <a:r>
              <a:rPr lang="zh-TW" altLang="en-US" sz="3600" dirty="0"/>
              <a:t>並且擔任過十一種國際學術刊物的編輯委員。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129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    </a:t>
            </a:r>
            <a:r>
              <a:rPr lang="zh-TW" altLang="en-US" sz="4000" dirty="0" smtClean="0"/>
              <a:t>在大學求學期間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常去台北監獄及新店軍人監獄替受刑人服務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目前仍為台中啟明學校和新竹德蘭中心的義工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替孩子們補習。</a:t>
            </a:r>
          </a:p>
          <a:p>
            <a:pPr marL="0" indent="0">
              <a:buNone/>
            </a:pPr>
            <a:r>
              <a:rPr lang="zh-TW" altLang="en-US" sz="4000" dirty="0" smtClean="0"/>
              <a:t>李家同熱愛文學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作品廣受讀者大眾喜愛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他的文章帶有人道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主義的色彩</a:t>
            </a:r>
            <a:r>
              <a:rPr lang="en-US" altLang="zh-TW" sz="4000" dirty="0" smtClean="0"/>
              <a:t>,</a:t>
            </a:r>
            <a:r>
              <a:rPr lang="zh-TW" altLang="en-US" sz="4000" dirty="0" smtClean="0"/>
              <a:t>他的小說更是有趣引人。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 smtClean="0"/>
              <a:t>不只引領我們</a:t>
            </a:r>
            <a:r>
              <a:rPr lang="zh-TW" altLang="en-US" sz="4000" dirty="0"/>
              <a:t>深入思索，也啟發我們探索與關心圍繞我們周遭、運轉不休的世界。</a:t>
            </a:r>
          </a:p>
        </p:txBody>
      </p:sp>
    </p:spTree>
    <p:extLst>
      <p:ext uri="{BB962C8B-B14F-4D97-AF65-F5344CB8AC3E}">
        <p14:creationId xmlns:p14="http://schemas.microsoft.com/office/powerpoint/2010/main" val="39976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內容摘要</a:t>
            </a:r>
            <a:endParaRPr lang="zh-TW" altLang="en-US" sz="6600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/>
              <a:t>這本書有</a:t>
            </a:r>
            <a:r>
              <a:rPr lang="en-US" altLang="zh-TW" dirty="0"/>
              <a:t>27</a:t>
            </a:r>
            <a:r>
              <a:rPr lang="zh-TW" altLang="zh-TW" dirty="0"/>
              <a:t>則故事，其中一則是在說我們總認為窮人最缺乏的是金錢，其實窮人最缺乏的是「尊嚴」，我們大家可以一天不吃飯，以體會飢餓，但很少人能真正地做乞丐一天，因為我們誰也都無法忍受那種被人輕視，被人侮辱的感覺。這本「故事六十八」，是作者描寫小乞丐平均要向人乞討「六十八」次，才有一人給他錢，有時，當我們幫助他人時，常要避免他們認為我們在施捨的印象，而要使他們認為我們是他們的好朋友，也使他們更有尊嚴</a:t>
            </a:r>
            <a:r>
              <a:rPr lang="zh-TW" altLang="zh-TW" dirty="0" smtClean="0"/>
              <a:t>。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13668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4525963"/>
          </a:xfrm>
        </p:spPr>
        <p:txBody>
          <a:bodyPr>
            <a:noAutofit/>
          </a:bodyPr>
          <a:lstStyle/>
          <a:p>
            <a:r>
              <a:rPr lang="zh-TW" altLang="zh-TW" sz="2800" dirty="0"/>
              <a:t>〈我不知道〉這則故事在說很多學生、教授，都有一個毛病，就是都要表現出自己很有學問，就算不懂也要裝懂，因為要教授說出「我不知道」，乃是一件需要勇氣的事。其實不懂任何問題，也沒關係，承認不懂，反而使我們可以去弄懂它，久而久之，學問自然就會紮實了。</a:t>
            </a:r>
          </a:p>
          <a:p>
            <a:r>
              <a:rPr lang="zh-TW" altLang="zh-TW" sz="2800" dirty="0"/>
              <a:t>〈我日用糧〉這則故事是在說</a:t>
            </a:r>
            <a:r>
              <a:rPr lang="en-US" altLang="zh-TW" sz="2800" dirty="0"/>
              <a:t>:</a:t>
            </a:r>
            <a:r>
              <a:rPr lang="zh-TW" altLang="zh-TW" sz="2800" dirty="0"/>
              <a:t>「這幾個字是要我們不要擁有太多的財富，夠用就好」，如果偏偏就是有能力賺錢，您可盡量去賺，但是賺到的總該捐一些給窮人吧</a:t>
            </a:r>
            <a:r>
              <a:rPr lang="en-US" altLang="zh-TW" sz="2800" dirty="0"/>
              <a:t>!</a:t>
            </a:r>
            <a:r>
              <a:rPr lang="zh-TW" altLang="zh-TW" sz="2800" dirty="0"/>
              <a:t>留那麼多錢，有什麼用？</a:t>
            </a:r>
          </a:p>
          <a:p>
            <a:r>
              <a:rPr lang="zh-TW" altLang="zh-TW" sz="2800" dirty="0"/>
              <a:t>〈太陽下山，回頭看〉是作者建議大家做一盞小燈，將光和熱帶給我們周遭的人，每個人都需要愛與關懷，只要我們立志做一盞小燈，讓周遭的人感到一些光和熱，千萬盞小燈，會使千萬個人過得更好。</a:t>
            </a:r>
          </a:p>
          <a:p>
            <a:pPr marL="0" indent="0">
              <a:buNone/>
            </a:pPr>
            <a:r>
              <a:rPr lang="en-US" altLang="zh-TW" sz="2800" dirty="0" smtClean="0"/>
              <a:t>    </a:t>
            </a:r>
            <a:endParaRPr lang="zh-TW" altLang="zh-TW" sz="2800" dirty="0"/>
          </a:p>
        </p:txBody>
      </p:sp>
    </p:spTree>
    <p:extLst>
      <p:ext uri="{BB962C8B-B14F-4D97-AF65-F5344CB8AC3E}">
        <p14:creationId xmlns:p14="http://schemas.microsoft.com/office/powerpoint/2010/main" val="20620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8964488" cy="6336704"/>
          </a:xfrm>
        </p:spPr>
        <p:txBody>
          <a:bodyPr>
            <a:normAutofit lnSpcReduction="10000"/>
          </a:bodyPr>
          <a:lstStyle/>
          <a:p>
            <a:pPr algn="l"/>
            <a:r>
              <a:rPr lang="zh-TW" altLang="zh-TW" dirty="0">
                <a:solidFill>
                  <a:schemeClr val="tx1"/>
                </a:solidFill>
              </a:rPr>
              <a:t> 這本書也告訴大家，我國程度不好的孩子</a:t>
            </a:r>
            <a:r>
              <a:rPr lang="zh-TW" altLang="zh-TW" dirty="0" smtClean="0">
                <a:solidFill>
                  <a:schemeClr val="tx1"/>
                </a:solidFill>
              </a:rPr>
              <a:t>，</a:t>
            </a:r>
            <a:r>
              <a:rPr lang="zh-TW" altLang="en-US" dirty="0">
                <a:solidFill>
                  <a:schemeClr val="tx1"/>
                </a:solidFill>
              </a:rPr>
              <a:t>多半</a:t>
            </a:r>
            <a:r>
              <a:rPr lang="zh-TW" altLang="zh-TW" dirty="0" smtClean="0">
                <a:solidFill>
                  <a:schemeClr val="tx1"/>
                </a:solidFill>
              </a:rPr>
              <a:t>來自</a:t>
            </a:r>
            <a:r>
              <a:rPr lang="zh-TW" altLang="zh-TW" dirty="0">
                <a:solidFill>
                  <a:schemeClr val="tx1"/>
                </a:solidFill>
              </a:rPr>
              <a:t>弱勢的</a:t>
            </a:r>
            <a:r>
              <a:rPr lang="zh-TW" altLang="zh-TW" dirty="0" smtClean="0">
                <a:solidFill>
                  <a:schemeClr val="tx1"/>
                </a:solidFill>
              </a:rPr>
              <a:t>家庭，</a:t>
            </a:r>
            <a:r>
              <a:rPr lang="zh-TW" altLang="zh-TW" dirty="0">
                <a:solidFill>
                  <a:schemeClr val="tx1"/>
                </a:solidFill>
              </a:rPr>
              <a:t>將來這些孩子長大後，競爭力很差，一定又是弱勢團體的一份子。因此我們國家的貧富不均的現象一定會越來越嚴重。要教好弱勢的孩子，先決條件是「因材施教」，讓程度不好的學生和程度好的學生一同上課，幾乎是等於謀殺。因為程度不好的學生是少數，老師都只能顧到大多數的同學，班上有這類非常落後的學生，老師也只能花大家的時間說多次一點或下課再花自己的時間教，要不然就只能放棄了。因材施教的先決辦法是要知道每個孩子的「真正」程度。在當時的民國九十七年，作者非常希望國家能定期地幫學生做程度檢測。</a:t>
            </a:r>
          </a:p>
        </p:txBody>
      </p:sp>
    </p:spTree>
    <p:extLst>
      <p:ext uri="{BB962C8B-B14F-4D97-AF65-F5344CB8AC3E}">
        <p14:creationId xmlns:p14="http://schemas.microsoft.com/office/powerpoint/2010/main" val="245621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582</TotalTime>
  <Words>1151</Words>
  <Application>Microsoft Office PowerPoint</Application>
  <PresentationFormat>如螢幕大小 (4:3)</PresentationFormat>
  <Paragraphs>52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Office 佈景主題</vt:lpstr>
      <vt:lpstr>702    每月一書</vt:lpstr>
      <vt:lpstr>大綱介紹</vt:lpstr>
      <vt:lpstr>      成員介紹</vt:lpstr>
      <vt:lpstr>作者介紹-李家同</vt:lpstr>
      <vt:lpstr>PowerPoint 簡報</vt:lpstr>
      <vt:lpstr>PowerPoint 簡報</vt:lpstr>
      <vt:lpstr>內容摘要</vt:lpstr>
      <vt:lpstr>PowerPoint 簡報</vt:lpstr>
      <vt:lpstr>PowerPoint 簡報</vt:lpstr>
      <vt:lpstr>本書價值</vt:lpstr>
      <vt:lpstr>讀後感想</vt:lpstr>
      <vt:lpstr>戲 劇 表 演</vt:lpstr>
      <vt:lpstr>問題與討論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2017-02-23T02:14:42Z</dcterms:created>
  <dcterms:modified xsi:type="dcterms:W3CDTF">2017-03-01T07:02:04Z</dcterms:modified>
</cp:coreProperties>
</file>