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media/audio9.wav" ContentType="audio/x-wav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media/audio71.wav" ContentType="audio/x-wav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media/audio31.wav" ContentType="audio/x-wav"/>
  <Override PartName="/ppt/media/audio41.wav" ContentType="audio/x-wav"/>
  <Override PartName="/ppt/media/audio51.wav" ContentType="audio/x-wav"/>
  <Override PartName="/ppt/media/audio61.wav" ContentType="audio/x-wav"/>
  <Override PartName="/ppt/slideLayouts/slideLayout10.xml" ContentType="application/vnd.openxmlformats-officedocument.presentationml.slideLayout+xml"/>
  <Default Extension="gif" ContentType="image/gif"/>
  <Override PartName="/ppt/media/audio11.wav" ContentType="audio/x-wav"/>
  <Override PartName="/ppt/media/audio21.wav" ContentType="audio/x-wav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7" r:id="rId3"/>
    <p:sldId id="260" r:id="rId4"/>
    <p:sldId id="261" r:id="rId5"/>
    <p:sldId id="262" r:id="rId6"/>
    <p:sldId id="263" r:id="rId7"/>
    <p:sldId id="266" r:id="rId8"/>
    <p:sldId id="265" r:id="rId9"/>
    <p:sldId id="264" r:id="rId10"/>
    <p:sldId id="272" r:id="rId11"/>
    <p:sldId id="268" r:id="rId12"/>
    <p:sldId id="269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E35F"/>
    <a:srgbClr val="FDF7F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86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2AE4-EA2C-4880-A7F4-6FC47A50D673}" type="datetimeFigureOut">
              <a:rPr lang="zh-TW" altLang="en-US" smtClean="0"/>
              <a:pPr/>
              <a:t>2015/6/3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0B6D-5364-42E9-AD18-BDB08B699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714616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2AE4-EA2C-4880-A7F4-6FC47A50D673}" type="datetimeFigureOut">
              <a:rPr lang="zh-TW" altLang="en-US" smtClean="0"/>
              <a:pPr/>
              <a:t>2015/6/3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0B6D-5364-42E9-AD18-BDB08B699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4128832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2AE4-EA2C-4880-A7F4-6FC47A50D673}" type="datetimeFigureOut">
              <a:rPr lang="zh-TW" altLang="en-US" smtClean="0"/>
              <a:pPr/>
              <a:t>2015/6/3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0B6D-5364-42E9-AD18-BDB08B699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90042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2AE4-EA2C-4880-A7F4-6FC47A50D673}" type="datetimeFigureOut">
              <a:rPr lang="zh-TW" altLang="en-US" smtClean="0"/>
              <a:pPr/>
              <a:t>2015/6/3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0B6D-5364-42E9-AD18-BDB08B699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82663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2AE4-EA2C-4880-A7F4-6FC47A50D673}" type="datetimeFigureOut">
              <a:rPr lang="zh-TW" altLang="en-US" smtClean="0"/>
              <a:pPr/>
              <a:t>2015/6/3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0B6D-5364-42E9-AD18-BDB08B699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76802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2AE4-EA2C-4880-A7F4-6FC47A50D673}" type="datetimeFigureOut">
              <a:rPr lang="zh-TW" altLang="en-US" smtClean="0"/>
              <a:pPr/>
              <a:t>2015/6/3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0B6D-5364-42E9-AD18-BDB08B699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337930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2AE4-EA2C-4880-A7F4-6FC47A50D673}" type="datetimeFigureOut">
              <a:rPr lang="zh-TW" altLang="en-US" smtClean="0"/>
              <a:pPr/>
              <a:t>2015/6/3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0B6D-5364-42E9-AD18-BDB08B699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77560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2AE4-EA2C-4880-A7F4-6FC47A50D673}" type="datetimeFigureOut">
              <a:rPr lang="zh-TW" altLang="en-US" smtClean="0"/>
              <a:pPr/>
              <a:t>2015/6/3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0B6D-5364-42E9-AD18-BDB08B699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58256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2AE4-EA2C-4880-A7F4-6FC47A50D673}" type="datetimeFigureOut">
              <a:rPr lang="zh-TW" altLang="en-US" smtClean="0"/>
              <a:pPr/>
              <a:t>2015/6/3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0B6D-5364-42E9-AD18-BDB08B699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203425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2AE4-EA2C-4880-A7F4-6FC47A50D673}" type="datetimeFigureOut">
              <a:rPr lang="zh-TW" altLang="en-US" smtClean="0"/>
              <a:pPr/>
              <a:t>2015/6/3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0B6D-5364-42E9-AD18-BDB08B699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68713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2AE4-EA2C-4880-A7F4-6FC47A50D673}" type="datetimeFigureOut">
              <a:rPr lang="zh-TW" altLang="en-US" smtClean="0"/>
              <a:pPr/>
              <a:t>2015/6/3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0B6D-5364-42E9-AD18-BDB08B699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56437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82AE4-EA2C-4880-A7F4-6FC47A50D673}" type="datetimeFigureOut">
              <a:rPr lang="zh-TW" altLang="en-US" smtClean="0"/>
              <a:pPr/>
              <a:t>2015/6/3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20B6D-5364-42E9-AD18-BDB08B699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915425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1.wav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Produce_0.mpg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1.wav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41.wav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5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61.wav"/><Relationship Id="rId4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71.wav"/><Relationship Id="rId4" Type="http://schemas.openxmlformats.org/officeDocument/2006/relationships/image" Target="../media/image1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9.wav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">
              <a:srgbClr val="98D069"/>
            </a:gs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073452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600" dirty="0" smtClean="0">
                <a:solidFill>
                  <a:srgbClr val="C00000"/>
                </a:solidFill>
              </a:rPr>
              <a:t>       </a:t>
            </a:r>
            <a:r>
              <a:rPr lang="zh-TW" altLang="en-US" sz="6600" dirty="0" smtClean="0"/>
              <a:t>好漂亮的牛奶海洋</a:t>
            </a:r>
            <a:endParaRPr lang="zh-TW" altLang="en-US" sz="6600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08068">
            <a:off x="1631067" y="2811467"/>
            <a:ext cx="2680130" cy="2855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內容版面配置區 12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263742">
            <a:off x="7252961" y="2641523"/>
            <a:ext cx="2579188" cy="3195035"/>
          </a:xfrm>
        </p:spPr>
      </p:pic>
    </p:spTree>
    <p:extLst>
      <p:ext uri="{BB962C8B-B14F-4D97-AF65-F5344CB8AC3E}">
        <p14:creationId xmlns="" xmlns:p14="http://schemas.microsoft.com/office/powerpoint/2010/main" val="25322493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  <p:sndAc>
          <p:stSnd>
            <p:snd r:embed="rId5" name="whoosh.wav"/>
          </p:stSnd>
        </p:sndAc>
      </p:transition>
    </mc:Choice>
    <mc:Fallback>
      <p:transition spd="med">
        <p:fade/>
        <p:sndAc>
          <p:stSnd>
            <p:snd r:embed="rId2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8750" y="18260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6600" dirty="0">
                <a:solidFill>
                  <a:srgbClr val="7030A0"/>
                </a:solidFill>
              </a:rPr>
              <a:t>戰勝負面</a:t>
            </a:r>
            <a:r>
              <a:rPr lang="zh-TW" altLang="en-US" sz="6600" dirty="0" smtClean="0">
                <a:solidFill>
                  <a:srgbClr val="7030A0"/>
                </a:solidFill>
              </a:rPr>
              <a:t>情緒</a:t>
            </a:r>
            <a:r>
              <a:rPr lang="en-US" altLang="zh-TW" sz="6600" dirty="0" smtClean="0">
                <a:solidFill>
                  <a:srgbClr val="7030A0"/>
                </a:solidFill>
              </a:rPr>
              <a:t/>
            </a:r>
            <a:br>
              <a:rPr lang="en-US" altLang="zh-TW" sz="6600" dirty="0" smtClean="0">
                <a:solidFill>
                  <a:srgbClr val="7030A0"/>
                </a:solidFill>
              </a:rPr>
            </a:br>
            <a:r>
              <a:rPr lang="en-US" altLang="zh-TW" sz="6000" dirty="0" smtClean="0"/>
              <a:t>ABC</a:t>
            </a:r>
            <a:r>
              <a:rPr lang="zh-TW" altLang="en-US" sz="6000" dirty="0" smtClean="0"/>
              <a:t>理論</a:t>
            </a:r>
            <a:endParaRPr lang="zh-TW" altLang="en-US" sz="6600" dirty="0">
              <a:solidFill>
                <a:srgbClr val="7030A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4008" y="1710047"/>
            <a:ext cx="11339240" cy="5372677"/>
          </a:xfrm>
        </p:spPr>
        <p:txBody>
          <a:bodyPr>
            <a:normAutofit fontScale="62500" lnSpcReduction="20000"/>
          </a:bodyPr>
          <a:lstStyle/>
          <a:p>
            <a:r>
              <a:rPr lang="en-US" altLang="zh-TW" sz="5400" dirty="0" smtClean="0">
                <a:solidFill>
                  <a:srgbClr val="0070C0"/>
                </a:solidFill>
              </a:rPr>
              <a:t>A</a:t>
            </a:r>
            <a:r>
              <a:rPr lang="en-US" sz="5400" dirty="0" smtClean="0">
                <a:solidFill>
                  <a:srgbClr val="0070C0"/>
                </a:solidFill>
              </a:rPr>
              <a:t>ctivating Event </a:t>
            </a:r>
            <a:r>
              <a:rPr lang="en-US" altLang="zh-TW" sz="5400" dirty="0" smtClean="0">
                <a:solidFill>
                  <a:srgbClr val="0070C0"/>
                </a:solidFill>
              </a:rPr>
              <a:t>(</a:t>
            </a:r>
            <a:r>
              <a:rPr lang="zh-TW" altLang="en-US" sz="5400" dirty="0" smtClean="0">
                <a:solidFill>
                  <a:srgbClr val="0070C0"/>
                </a:solidFill>
              </a:rPr>
              <a:t>事件</a:t>
            </a:r>
            <a:r>
              <a:rPr lang="en-US" altLang="zh-TW" sz="5400" dirty="0" smtClean="0">
                <a:solidFill>
                  <a:srgbClr val="0070C0"/>
                </a:solidFill>
              </a:rPr>
              <a:t>)</a:t>
            </a:r>
            <a:r>
              <a:rPr lang="en-US" altLang="zh-TW" sz="5400" dirty="0" smtClean="0">
                <a:solidFill>
                  <a:srgbClr val="0070C0"/>
                </a:solidFill>
                <a:sym typeface="Wingdings" pitchFamily="2" charset="2"/>
              </a:rPr>
              <a:t> B</a:t>
            </a:r>
            <a:r>
              <a:rPr lang="en-US" sz="5400" dirty="0" smtClean="0">
                <a:solidFill>
                  <a:srgbClr val="0070C0"/>
                </a:solidFill>
              </a:rPr>
              <a:t>elief</a:t>
            </a:r>
            <a:r>
              <a:rPr lang="en-US" sz="5400" dirty="0" smtClean="0"/>
              <a:t> </a:t>
            </a:r>
            <a:r>
              <a:rPr lang="en-US" altLang="zh-TW" sz="5400" dirty="0" smtClean="0">
                <a:solidFill>
                  <a:srgbClr val="0070C0"/>
                </a:solidFill>
                <a:sym typeface="Wingdings" pitchFamily="2" charset="2"/>
              </a:rPr>
              <a:t>(</a:t>
            </a:r>
            <a:r>
              <a:rPr lang="zh-TW" altLang="en-US" sz="5400" dirty="0" smtClean="0">
                <a:solidFill>
                  <a:srgbClr val="0070C0"/>
                </a:solidFill>
                <a:sym typeface="Wingdings" pitchFamily="2" charset="2"/>
              </a:rPr>
              <a:t>思考</a:t>
            </a:r>
            <a:r>
              <a:rPr lang="en-US" altLang="zh-TW" sz="5400" dirty="0" smtClean="0">
                <a:solidFill>
                  <a:srgbClr val="0070C0"/>
                </a:solidFill>
                <a:sym typeface="Wingdings" pitchFamily="2" charset="2"/>
              </a:rPr>
              <a:t>)C</a:t>
            </a:r>
            <a:r>
              <a:rPr lang="en-US" sz="5400" dirty="0" smtClean="0">
                <a:solidFill>
                  <a:srgbClr val="0070C0"/>
                </a:solidFill>
              </a:rPr>
              <a:t>onsequence</a:t>
            </a:r>
            <a:r>
              <a:rPr lang="en-US" sz="5400" dirty="0" smtClean="0"/>
              <a:t> </a:t>
            </a:r>
            <a:r>
              <a:rPr lang="en-US" altLang="zh-TW" sz="5400" dirty="0" smtClean="0">
                <a:solidFill>
                  <a:srgbClr val="0070C0"/>
                </a:solidFill>
                <a:sym typeface="Wingdings" pitchFamily="2" charset="2"/>
              </a:rPr>
              <a:t>(</a:t>
            </a:r>
            <a:r>
              <a:rPr lang="zh-TW" altLang="en-US" sz="5400" dirty="0" smtClean="0">
                <a:solidFill>
                  <a:srgbClr val="0070C0"/>
                </a:solidFill>
                <a:sym typeface="Wingdings" pitchFamily="2" charset="2"/>
              </a:rPr>
              <a:t>結果</a:t>
            </a:r>
            <a:r>
              <a:rPr lang="en-US" altLang="zh-TW" sz="5400" dirty="0" smtClean="0">
                <a:solidFill>
                  <a:srgbClr val="0070C0"/>
                </a:solidFill>
                <a:sym typeface="Wingdings" pitchFamily="2" charset="2"/>
              </a:rPr>
              <a:t>)</a:t>
            </a:r>
          </a:p>
          <a:p>
            <a:r>
              <a:rPr lang="zh-TW" altLang="en-US" sz="5400" dirty="0" smtClean="0"/>
              <a:t>事件不會直接影響結果，思考過程才是影響結果的主因，</a:t>
            </a:r>
            <a:r>
              <a:rPr lang="zh-TW" altLang="en-US" sz="5400" dirty="0" smtClean="0">
                <a:solidFill>
                  <a:srgbClr val="FF0000"/>
                </a:solidFill>
              </a:rPr>
              <a:t>正向思考，才有好的結果</a:t>
            </a:r>
            <a:r>
              <a:rPr lang="zh-TW" altLang="en-US" sz="5400" dirty="0" smtClean="0"/>
              <a:t>；負面思考，給自己過大壓力，反而會逃避事情，而有反效果</a:t>
            </a:r>
            <a:r>
              <a:rPr lang="zh-TW" altLang="en-US" sz="6000" dirty="0" smtClean="0"/>
              <a:t>。</a:t>
            </a:r>
            <a:endParaRPr lang="en-US" altLang="zh-TW" sz="6000" dirty="0" smtClean="0"/>
          </a:p>
          <a:p>
            <a:endParaRPr lang="en-US" altLang="zh-TW" sz="6000" dirty="0" smtClean="0"/>
          </a:p>
          <a:p>
            <a:r>
              <a:rPr lang="en-US" altLang="zh-TW" sz="5400" dirty="0" smtClean="0"/>
              <a:t>A</a:t>
            </a:r>
            <a:r>
              <a:rPr lang="zh-TW" altLang="en-US" sz="5400" dirty="0" smtClean="0"/>
              <a:t>事件</a:t>
            </a:r>
            <a:r>
              <a:rPr lang="en-US" altLang="zh-TW" sz="5400" dirty="0" smtClean="0"/>
              <a:t>:</a:t>
            </a:r>
            <a:r>
              <a:rPr lang="zh-TW" altLang="en-US" sz="5400" dirty="0" smtClean="0"/>
              <a:t>掃了很久卻讓落葉灑滿地。</a:t>
            </a:r>
            <a:endParaRPr lang="en-US" altLang="zh-TW" sz="5400" dirty="0" smtClean="0"/>
          </a:p>
          <a:p>
            <a:r>
              <a:rPr lang="en-US" altLang="zh-TW" sz="5400" dirty="0" smtClean="0">
                <a:sym typeface="Wingdings" pitchFamily="2" charset="2"/>
              </a:rPr>
              <a:t>B.</a:t>
            </a:r>
            <a:r>
              <a:rPr lang="zh-TW" altLang="en-US" sz="5400" dirty="0" smtClean="0">
                <a:sym typeface="Wingdings" pitchFamily="2" charset="2"/>
              </a:rPr>
              <a:t>思考</a:t>
            </a:r>
            <a:r>
              <a:rPr lang="en-US" altLang="zh-TW" sz="5400" dirty="0" smtClean="0">
                <a:sym typeface="Wingdings" pitchFamily="2" charset="2"/>
              </a:rPr>
              <a:t>(</a:t>
            </a:r>
            <a:r>
              <a:rPr lang="zh-TW" altLang="en-US" sz="5400" dirty="0" smtClean="0">
                <a:sym typeface="Wingdings" pitchFamily="2" charset="2"/>
              </a:rPr>
              <a:t>負面</a:t>
            </a:r>
            <a:r>
              <a:rPr lang="en-US" altLang="zh-TW" sz="5400" dirty="0" smtClean="0">
                <a:sym typeface="Wingdings" pitchFamily="2" charset="2"/>
              </a:rPr>
              <a:t>):</a:t>
            </a:r>
            <a:r>
              <a:rPr lang="zh-TW" altLang="en-US" sz="5400" dirty="0" smtClean="0">
                <a:sym typeface="Wingdings" pitchFamily="2" charset="2"/>
              </a:rPr>
              <a:t>吼</a:t>
            </a:r>
            <a:r>
              <a:rPr lang="en-US" altLang="zh-TW" sz="5400" dirty="0" smtClean="0">
                <a:sym typeface="Wingdings" pitchFamily="2" charset="2"/>
              </a:rPr>
              <a:t>~</a:t>
            </a:r>
            <a:r>
              <a:rPr lang="zh-TW" altLang="en-US" sz="5400" dirty="0" smtClean="0">
                <a:sym typeface="Wingdings" pitchFamily="2" charset="2"/>
              </a:rPr>
              <a:t>好煩，白掃了。唉，算了不掃了</a:t>
            </a:r>
            <a:r>
              <a:rPr lang="en-US" altLang="zh-TW" sz="5400" dirty="0" smtClean="0">
                <a:sym typeface="Wingdings" pitchFamily="2" charset="2"/>
              </a:rPr>
              <a:t>!</a:t>
            </a:r>
          </a:p>
          <a:p>
            <a:r>
              <a:rPr lang="zh-TW" altLang="en-US" sz="5400" dirty="0" smtClean="0">
                <a:sym typeface="Wingdings" pitchFamily="2" charset="2"/>
              </a:rPr>
              <a:t>    </a:t>
            </a:r>
            <a:r>
              <a:rPr lang="en-US" altLang="zh-TW" sz="5400" dirty="0" smtClean="0">
                <a:sym typeface="Wingdings" pitchFamily="2" charset="2"/>
              </a:rPr>
              <a:t>C.</a:t>
            </a:r>
            <a:r>
              <a:rPr lang="zh-TW" altLang="en-US" sz="5400" dirty="0" smtClean="0">
                <a:sym typeface="Wingdings" pitchFamily="2" charset="2"/>
              </a:rPr>
              <a:t>結果</a:t>
            </a:r>
            <a:r>
              <a:rPr lang="en-US" altLang="zh-TW" sz="5400" dirty="0" smtClean="0">
                <a:sym typeface="Wingdings" pitchFamily="2" charset="2"/>
              </a:rPr>
              <a:t>:</a:t>
            </a:r>
            <a:r>
              <a:rPr lang="zh-TW" altLang="en-US" sz="5400" dirty="0" smtClean="0">
                <a:sym typeface="Wingdings" pitchFamily="2" charset="2"/>
              </a:rPr>
              <a:t>滿地落葉被老師罵。</a:t>
            </a:r>
            <a:endParaRPr lang="en-US" altLang="zh-TW" sz="5400" dirty="0" smtClean="0">
              <a:sym typeface="Wingdings" pitchFamily="2" charset="2"/>
            </a:endParaRPr>
          </a:p>
          <a:p>
            <a:r>
              <a:rPr lang="en-US" altLang="zh-TW" sz="5400" dirty="0" smtClean="0">
                <a:sym typeface="Wingdings" pitchFamily="2" charset="2"/>
              </a:rPr>
              <a:t>B.</a:t>
            </a:r>
            <a:r>
              <a:rPr lang="zh-TW" altLang="en-US" sz="5400" dirty="0" smtClean="0">
                <a:sym typeface="Wingdings" pitchFamily="2" charset="2"/>
              </a:rPr>
              <a:t>思考</a:t>
            </a:r>
            <a:r>
              <a:rPr lang="en-US" altLang="zh-TW" sz="5400" dirty="0" smtClean="0">
                <a:sym typeface="Wingdings" pitchFamily="2" charset="2"/>
              </a:rPr>
              <a:t>(</a:t>
            </a:r>
            <a:r>
              <a:rPr lang="zh-TW" altLang="en-US" sz="5400" dirty="0" smtClean="0">
                <a:sym typeface="Wingdings" pitchFamily="2" charset="2"/>
              </a:rPr>
              <a:t>正面</a:t>
            </a:r>
            <a:r>
              <a:rPr lang="en-US" altLang="zh-TW" sz="5400" dirty="0" smtClean="0">
                <a:sym typeface="Wingdings" pitchFamily="2" charset="2"/>
              </a:rPr>
              <a:t>):</a:t>
            </a:r>
            <a:r>
              <a:rPr lang="zh-TW" altLang="en-US" sz="5400" dirty="0" smtClean="0">
                <a:sym typeface="Wingdings" pitchFamily="2" charset="2"/>
              </a:rPr>
              <a:t>沒關係，再掃一次吧</a:t>
            </a:r>
            <a:r>
              <a:rPr lang="en-US" altLang="zh-TW" sz="5400" dirty="0" smtClean="0">
                <a:sym typeface="Wingdings" pitchFamily="2" charset="2"/>
              </a:rPr>
              <a:t>!</a:t>
            </a:r>
            <a:r>
              <a:rPr lang="zh-TW" altLang="en-US" sz="5400" dirty="0" smtClean="0">
                <a:sym typeface="Wingdings" pitchFamily="2" charset="2"/>
              </a:rPr>
              <a:t>我可以的</a:t>
            </a:r>
            <a:r>
              <a:rPr lang="en-US" altLang="zh-TW" sz="5400" dirty="0" smtClean="0">
                <a:sym typeface="Wingdings" pitchFamily="2" charset="2"/>
              </a:rPr>
              <a:t>!</a:t>
            </a:r>
          </a:p>
          <a:p>
            <a:r>
              <a:rPr lang="zh-TW" altLang="en-US" sz="5400" dirty="0" smtClean="0">
                <a:sym typeface="Wingdings" pitchFamily="2" charset="2"/>
              </a:rPr>
              <a:t>    </a:t>
            </a:r>
            <a:r>
              <a:rPr lang="en-US" altLang="zh-TW" sz="5400" dirty="0" smtClean="0">
                <a:sym typeface="Wingdings" pitchFamily="2" charset="2"/>
              </a:rPr>
              <a:t>C.</a:t>
            </a:r>
            <a:r>
              <a:rPr lang="zh-TW" altLang="en-US" sz="5400" dirty="0" smtClean="0">
                <a:sym typeface="Wingdings" pitchFamily="2" charset="2"/>
              </a:rPr>
              <a:t>結果</a:t>
            </a:r>
            <a:r>
              <a:rPr lang="en-US" altLang="zh-TW" sz="5400" dirty="0" smtClean="0">
                <a:sym typeface="Wingdings" pitchFamily="2" charset="2"/>
              </a:rPr>
              <a:t>:</a:t>
            </a:r>
            <a:r>
              <a:rPr lang="zh-TW" altLang="en-US" sz="5400" dirty="0" smtClean="0">
                <a:sym typeface="Wingdings" pitchFamily="2" charset="2"/>
              </a:rPr>
              <a:t>就算還有一些沒掃完，也不會被罵</a:t>
            </a:r>
            <a:endParaRPr lang="zh-TW" altLang="en-US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815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8800" dirty="0" smtClean="0">
                <a:solidFill>
                  <a:schemeClr val="accent1">
                    <a:lumMod val="75000"/>
                  </a:schemeClr>
                </a:solidFill>
                <a:hlinkClick r:id="rId3" action="ppaction://hlinkfile"/>
              </a:rPr>
              <a:t>影片欣賞</a:t>
            </a:r>
            <a:endParaRPr lang="zh-TW" altLang="en-US" sz="8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0635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27" y="2000991"/>
            <a:ext cx="6193009" cy="4500748"/>
          </a:xfrm>
        </p:spPr>
      </p:pic>
      <p:sp>
        <p:nvSpPr>
          <p:cNvPr id="4" name="矩形 3"/>
          <p:cNvSpPr/>
          <p:nvPr/>
        </p:nvSpPr>
        <p:spPr>
          <a:xfrm>
            <a:off x="2008613" y="379075"/>
            <a:ext cx="8223689" cy="1446550"/>
          </a:xfrm>
          <a:prstGeom prst="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zh-TW" altLang="en-US" sz="8800" b="1" u="sng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謝謝大家</a:t>
            </a:r>
            <a:endParaRPr lang="zh-TW" altLang="en-US" sz="88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FF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3977" y="1825625"/>
            <a:ext cx="3930732" cy="427511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572861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4881"/>
            <a:ext cx="10515600" cy="1037650"/>
          </a:xfrm>
        </p:spPr>
        <p:txBody>
          <a:bodyPr>
            <a:normAutofit fontScale="90000"/>
          </a:bodyPr>
          <a:lstStyle/>
          <a:p>
            <a:r>
              <a:rPr lang="zh-TW" altLang="en-US" sz="8000" dirty="0" smtClean="0">
                <a:solidFill>
                  <a:srgbClr val="00B050"/>
                </a:solidFill>
              </a:rPr>
              <a:t>            成員介紹</a:t>
            </a:r>
            <a:endParaRPr lang="zh-TW" altLang="en-US" sz="8000" dirty="0">
              <a:solidFill>
                <a:srgbClr val="00B05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211283"/>
            <a:ext cx="10616540" cy="5047013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zh-TW" altLang="en-US" sz="16000" dirty="0" smtClean="0">
                <a:solidFill>
                  <a:srgbClr val="FF0000"/>
                </a:solidFill>
              </a:rPr>
              <a:t>文章</a:t>
            </a:r>
            <a:r>
              <a:rPr lang="en-US" altLang="zh-TW" sz="16000" dirty="0" smtClean="0">
                <a:solidFill>
                  <a:srgbClr val="7030A0"/>
                </a:solidFill>
              </a:rPr>
              <a:t>:   </a:t>
            </a:r>
            <a:r>
              <a:rPr lang="zh-TW" altLang="en-US" sz="16000" dirty="0" smtClean="0">
                <a:solidFill>
                  <a:srgbClr val="7030A0"/>
                </a:solidFill>
              </a:rPr>
              <a:t>佳蓉   怡萱</a:t>
            </a:r>
            <a:r>
              <a:rPr lang="en-US" altLang="zh-TW" sz="16000" dirty="0">
                <a:solidFill>
                  <a:srgbClr val="7030A0"/>
                </a:solidFill>
              </a:rPr>
              <a:t> </a:t>
            </a:r>
            <a:r>
              <a:rPr lang="en-US" altLang="zh-TW" sz="16000" dirty="0" smtClean="0">
                <a:solidFill>
                  <a:srgbClr val="7030A0"/>
                </a:solidFill>
              </a:rPr>
              <a:t>         </a:t>
            </a:r>
            <a:r>
              <a:rPr lang="zh-TW" altLang="en-US" sz="16000" dirty="0" smtClean="0">
                <a:solidFill>
                  <a:schemeClr val="accent2"/>
                </a:solidFill>
              </a:rPr>
              <a:t>摘要</a:t>
            </a:r>
            <a:r>
              <a:rPr lang="en-US" altLang="zh-TW" sz="16000" dirty="0">
                <a:solidFill>
                  <a:srgbClr val="7030A0"/>
                </a:solidFill>
              </a:rPr>
              <a:t>:   </a:t>
            </a:r>
            <a:r>
              <a:rPr lang="zh-TW" altLang="en-US" sz="16000" dirty="0" smtClean="0">
                <a:solidFill>
                  <a:srgbClr val="7030A0"/>
                </a:solidFill>
              </a:rPr>
              <a:t>欣</a:t>
            </a:r>
            <a:r>
              <a:rPr lang="zh-TW" altLang="en-US" sz="16000" dirty="0">
                <a:solidFill>
                  <a:srgbClr val="7030A0"/>
                </a:solidFill>
              </a:rPr>
              <a:t>蓓</a:t>
            </a:r>
            <a:r>
              <a:rPr lang="en-US" altLang="zh-TW" sz="16000" dirty="0" smtClean="0">
                <a:solidFill>
                  <a:srgbClr val="7030A0"/>
                </a:solidFill>
              </a:rPr>
              <a:t> </a:t>
            </a:r>
            <a:endParaRPr lang="en-US" altLang="zh-TW" sz="160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altLang="zh-TW" sz="160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zh-TW" altLang="en-US" sz="16000" dirty="0" smtClean="0">
                <a:solidFill>
                  <a:srgbClr val="C00000"/>
                </a:solidFill>
              </a:rPr>
              <a:t>心得</a:t>
            </a:r>
            <a:r>
              <a:rPr lang="en-US" altLang="zh-TW" sz="16000" dirty="0">
                <a:solidFill>
                  <a:srgbClr val="7030A0"/>
                </a:solidFill>
              </a:rPr>
              <a:t>:   </a:t>
            </a:r>
            <a:r>
              <a:rPr lang="zh-TW" altLang="en-US" sz="16000" dirty="0" smtClean="0">
                <a:solidFill>
                  <a:srgbClr val="7030A0"/>
                </a:solidFill>
              </a:rPr>
              <a:t>義文         </a:t>
            </a:r>
            <a:r>
              <a:rPr lang="zh-TW" altLang="en-US" sz="16000" dirty="0" smtClean="0"/>
              <a:t>戲劇</a:t>
            </a:r>
            <a:r>
              <a:rPr lang="zh-TW" altLang="en-US" sz="16000" dirty="0"/>
              <a:t>表演</a:t>
            </a:r>
            <a:r>
              <a:rPr lang="en-US" altLang="zh-TW" sz="16000" dirty="0">
                <a:solidFill>
                  <a:srgbClr val="7030A0"/>
                </a:solidFill>
              </a:rPr>
              <a:t>:</a:t>
            </a:r>
            <a:r>
              <a:rPr lang="zh-TW" altLang="en-US" sz="16000" dirty="0">
                <a:solidFill>
                  <a:srgbClr val="7030A0"/>
                </a:solidFill>
              </a:rPr>
              <a:t>展榮</a:t>
            </a:r>
            <a:r>
              <a:rPr lang="en-US" altLang="zh-TW" sz="16000" dirty="0">
                <a:solidFill>
                  <a:srgbClr val="7030A0"/>
                </a:solidFill>
              </a:rPr>
              <a:t>  </a:t>
            </a:r>
            <a:r>
              <a:rPr lang="zh-TW" altLang="en-US" sz="16000" dirty="0">
                <a:solidFill>
                  <a:srgbClr val="7030A0"/>
                </a:solidFill>
              </a:rPr>
              <a:t>安村</a:t>
            </a:r>
            <a:r>
              <a:rPr lang="en-US" altLang="zh-TW" sz="16000" dirty="0">
                <a:solidFill>
                  <a:srgbClr val="7030A0"/>
                </a:solidFill>
              </a:rPr>
              <a:t>  </a:t>
            </a:r>
            <a:r>
              <a:rPr lang="zh-TW" altLang="en-US" sz="16000" dirty="0">
                <a:solidFill>
                  <a:srgbClr val="7030A0"/>
                </a:solidFill>
              </a:rPr>
              <a:t>義文 </a:t>
            </a:r>
            <a:endParaRPr lang="en-US" altLang="zh-TW" sz="160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altLang="zh-TW" sz="16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16000" dirty="0">
                <a:solidFill>
                  <a:schemeClr val="accent2"/>
                </a:solidFill>
              </a:rPr>
              <a:t>規則講解</a:t>
            </a:r>
            <a:r>
              <a:rPr lang="en-US" altLang="zh-TW" sz="16000" dirty="0">
                <a:solidFill>
                  <a:srgbClr val="7030A0"/>
                </a:solidFill>
              </a:rPr>
              <a:t>:</a:t>
            </a:r>
            <a:r>
              <a:rPr lang="zh-TW" altLang="en-US" sz="16000" dirty="0">
                <a:solidFill>
                  <a:srgbClr val="7030A0"/>
                </a:solidFill>
              </a:rPr>
              <a:t>亮</a:t>
            </a:r>
            <a:r>
              <a:rPr lang="zh-TW" altLang="en-US" sz="16000" dirty="0" smtClean="0">
                <a:solidFill>
                  <a:srgbClr val="7030A0"/>
                </a:solidFill>
              </a:rPr>
              <a:t>綺            </a:t>
            </a:r>
            <a:r>
              <a:rPr lang="zh-TW" altLang="en-US" sz="1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旁白</a:t>
            </a:r>
            <a:r>
              <a:rPr lang="en-US" altLang="zh-TW" sz="16000" dirty="0">
                <a:solidFill>
                  <a:srgbClr val="7030A0"/>
                </a:solidFill>
              </a:rPr>
              <a:t>:</a:t>
            </a:r>
            <a:r>
              <a:rPr lang="zh-TW" altLang="en-US" sz="16000" dirty="0">
                <a:solidFill>
                  <a:srgbClr val="7030A0"/>
                </a:solidFill>
              </a:rPr>
              <a:t>佳</a:t>
            </a:r>
            <a:r>
              <a:rPr lang="zh-TW" altLang="en-US" sz="16000" dirty="0" smtClean="0">
                <a:solidFill>
                  <a:srgbClr val="7030A0"/>
                </a:solidFill>
              </a:rPr>
              <a:t>旻</a:t>
            </a:r>
            <a:endParaRPr lang="en-US" altLang="zh-TW" sz="160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altLang="zh-TW" sz="160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TW" altLang="en-US" sz="16000" dirty="0" smtClean="0">
                <a:solidFill>
                  <a:srgbClr val="7030A0"/>
                </a:solidFill>
              </a:rPr>
              <a:t>戰勝</a:t>
            </a:r>
            <a:r>
              <a:rPr lang="zh-TW" altLang="en-US" sz="16000" dirty="0">
                <a:solidFill>
                  <a:srgbClr val="7030A0"/>
                </a:solidFill>
              </a:rPr>
              <a:t>負面情緒</a:t>
            </a:r>
            <a:r>
              <a:rPr lang="en-US" altLang="zh-TW" sz="16000" dirty="0">
                <a:solidFill>
                  <a:srgbClr val="7030A0"/>
                </a:solidFill>
              </a:rPr>
              <a:t>:</a:t>
            </a:r>
            <a:r>
              <a:rPr lang="zh-TW" altLang="en-US" sz="16000" dirty="0">
                <a:solidFill>
                  <a:srgbClr val="7030A0"/>
                </a:solidFill>
              </a:rPr>
              <a:t>曾睿</a:t>
            </a:r>
            <a:r>
              <a:rPr lang="zh-TW" altLang="en-US" sz="16000" dirty="0" smtClean="0">
                <a:solidFill>
                  <a:srgbClr val="7030A0"/>
                </a:solidFill>
              </a:rPr>
              <a:t>宏           </a:t>
            </a:r>
            <a:r>
              <a:rPr lang="zh-TW" altLang="en-US" sz="16000" dirty="0" smtClean="0">
                <a:solidFill>
                  <a:srgbClr val="C00000"/>
                </a:solidFill>
              </a:rPr>
              <a:t>落葉</a:t>
            </a:r>
            <a:r>
              <a:rPr lang="en-US" altLang="zh-TW" sz="16000" dirty="0">
                <a:solidFill>
                  <a:srgbClr val="7030A0"/>
                </a:solidFill>
              </a:rPr>
              <a:t>:</a:t>
            </a:r>
            <a:r>
              <a:rPr lang="zh-TW" altLang="en-US" sz="16000" dirty="0">
                <a:solidFill>
                  <a:srgbClr val="7030A0"/>
                </a:solidFill>
              </a:rPr>
              <a:t>怡萱</a:t>
            </a:r>
            <a:endParaRPr lang="en-US" altLang="zh-TW" sz="160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altLang="zh-TW" sz="160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altLang="zh-TW" sz="160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zh-TW" altLang="en-US" sz="16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altLang="zh-TW" sz="160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TW" altLang="en-US" sz="16000" dirty="0" smtClean="0">
                <a:solidFill>
                  <a:srgbClr val="7030A0"/>
                </a:solidFill>
              </a:rPr>
              <a:t> </a:t>
            </a:r>
            <a:endParaRPr lang="en-US" altLang="zh-TW" sz="160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altLang="zh-TW" sz="12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zh-TW" sz="40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altLang="zh-TW" sz="40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altLang="zh-TW" sz="4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zh-TW" altLang="en-US" sz="4000" dirty="0" smtClean="0">
                <a:solidFill>
                  <a:srgbClr val="C00000"/>
                </a:solidFill>
              </a:rPr>
              <a:t>                                             </a:t>
            </a:r>
            <a:endParaRPr lang="en-US" altLang="zh-TW" sz="40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TW" alt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</a:t>
            </a:r>
            <a:endParaRPr lang="en-US" altLang="zh-TW" sz="40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TW" altLang="en-US" sz="4000" dirty="0" smtClean="0">
                <a:solidFill>
                  <a:schemeClr val="accent2"/>
                </a:solidFill>
              </a:rPr>
              <a:t>                                                       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878502">
            <a:off x="9027622" y="1008041"/>
            <a:ext cx="3966521" cy="41251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082939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sndAc>
          <p:stSnd>
            <p:snd r:embed="rId5" name="push.wav"/>
          </p:stSnd>
        </p:sndAc>
      </p:transition>
    </mc:Choice>
    <mc:Fallback>
      <p:transition spd="slow">
        <p:sndAc>
          <p:stSnd>
            <p:snd r:embed="rId2" name="pu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108489" y="0"/>
            <a:ext cx="11918196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4100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      </a:t>
            </a:r>
            <a:r>
              <a:rPr lang="zh-TW" altLang="en-US" sz="4100" dirty="0" smtClean="0">
                <a:solidFill>
                  <a:srgbClr val="FF0000"/>
                </a:solidFill>
              </a:rPr>
              <a:t>文章朗讀</a:t>
            </a:r>
            <a:endParaRPr lang="en-US" altLang="zh-TW" sz="41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z="4100" dirty="0" smtClean="0">
                <a:solidFill>
                  <a:srgbClr val="002060"/>
                </a:solidFill>
              </a:rPr>
              <a:t>一天，我打完羽球，穿著</a:t>
            </a:r>
            <a:r>
              <a:rPr lang="en-US" altLang="zh-TW" sz="4100" dirty="0" smtClean="0">
                <a:solidFill>
                  <a:srgbClr val="002060"/>
                </a:solidFill>
              </a:rPr>
              <a:t>T</a:t>
            </a:r>
            <a:r>
              <a:rPr lang="zh-TW" altLang="en-US" sz="4100" dirty="0" smtClean="0">
                <a:solidFill>
                  <a:srgbClr val="002060"/>
                </a:solidFill>
              </a:rPr>
              <a:t>恤，短褲，要回辦公室；途中，經過一理發店，想到自己一頭長發，該剪了，就走進二樓理發店。一男士真誠地召喚我，並說他是“店長”。 好吧，就給男店長剪發好了，看看他手藝如何？</a:t>
            </a:r>
            <a:endParaRPr lang="en-US" altLang="zh-TW" sz="41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TW" altLang="en-US" sz="4100" dirty="0" smtClean="0">
                <a:solidFill>
                  <a:srgbClr val="002060"/>
                </a:solidFill>
              </a:rPr>
              <a:t>剛打完球，累了，不想說話，我靜靜地看著前麵的鏡子。後來店長問我：“先生，你結婚了嗎？”我點點頭回應。店長又說：“那太好了，我告訴你一個故事好不好</a:t>
            </a:r>
            <a:r>
              <a:rPr lang="en-US" altLang="zh-TW" sz="4100" dirty="0" smtClean="0">
                <a:solidFill>
                  <a:srgbClr val="002060"/>
                </a:solidFill>
              </a:rPr>
              <a:t>?</a:t>
            </a:r>
            <a:r>
              <a:rPr lang="zh-TW" altLang="en-US" sz="4100" dirty="0" smtClean="0">
                <a:solidFill>
                  <a:srgbClr val="002060"/>
                </a:solidFill>
              </a:rPr>
              <a:t>我又微笑地點頭。我最近看到美國有個醫藥發現家，他說，他小時候很愛好喝牛奶；有一次他打開冰箱，用右手往拿大罐牛奶，結果沒拿穩，手一鬆，就把整罐牛奶打翻了。”這店長一邊幫我剪頭髮，一邊說道</a:t>
            </a:r>
            <a:r>
              <a:rPr lang="en-US" altLang="zh-TW" sz="4100" dirty="0" smtClean="0">
                <a:solidFill>
                  <a:srgbClr val="002060"/>
                </a:solidFill>
              </a:rPr>
              <a:t>:</a:t>
            </a:r>
            <a:r>
              <a:rPr lang="zh-TW" altLang="en-US" sz="4100" dirty="0" smtClean="0">
                <a:solidFill>
                  <a:srgbClr val="002060"/>
                </a:solidFill>
              </a:rPr>
              <a:t>當時，這小孩嚇呆了。縮在牆角，因為牛奶灑滿廚房地海上，媽媽可能會臭罵他。 </a:t>
            </a:r>
            <a:r>
              <a:rPr lang="zh-TW" altLang="en-US" dirty="0" smtClean="0">
                <a:solidFill>
                  <a:srgbClr val="002060"/>
                </a:solidFill>
              </a:rPr>
              <a:t>“</a:t>
            </a:r>
            <a:endParaRPr lang="zh-TW" alt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08211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ripple/>
        <p:sndAc>
          <p:stSnd>
            <p:snd r:embed="rId4" name="arrow.wav"/>
          </p:stSnd>
        </p:sndAc>
      </p:transition>
    </mc:Choice>
    <mc:Fallback>
      <p:transition spd="slow">
        <p:fade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36231"/>
          </a:xfrm>
          <a:blipFill>
            <a:blip r:embed="rId4"/>
            <a:stretch>
              <a:fillRect/>
            </a:stretch>
          </a:blipFill>
        </p:spPr>
        <p:txBody>
          <a:bodyPr>
            <a:normAutofit fontScale="77500" lnSpcReduction="20000"/>
          </a:bodyPr>
          <a:lstStyle/>
          <a:p>
            <a:r>
              <a:rPr lang="zh-TW" altLang="en-US" sz="4400" dirty="0" smtClean="0"/>
              <a:t>可是，當媽媽走過來時，卻說；「哇，我從來沒有看過如此觀牛奶海洋，好漂亮哦</a:t>
            </a:r>
            <a:r>
              <a:rPr lang="en-US" altLang="zh-TW" sz="4400" dirty="0" smtClean="0"/>
              <a:t>!</a:t>
            </a:r>
            <a:r>
              <a:rPr lang="zh-TW" altLang="en-US" sz="4400" dirty="0" smtClean="0"/>
              <a:t>」   這小孩聽媽媽這麼一講，突然就不害怕了。  這時，  媽媽又對小孩子說</a:t>
            </a:r>
            <a:r>
              <a:rPr lang="en-US" altLang="zh-TW" sz="4400" dirty="0" smtClean="0"/>
              <a:t>:</a:t>
            </a:r>
            <a:r>
              <a:rPr lang="zh-TW" altLang="en-US" sz="4400" dirty="0" smtClean="0"/>
              <a:t>「你好厲害哦</a:t>
            </a:r>
            <a:r>
              <a:rPr lang="en-US" altLang="zh-TW" sz="4400" dirty="0" smtClean="0"/>
              <a:t>!</a:t>
            </a:r>
            <a:r>
              <a:rPr lang="zh-TW" altLang="en-US" sz="4400" dirty="0" smtClean="0"/>
              <a:t>媽咪長這麼大，都沒有看過這麼漂亮的牛奶海洋耶，你願不願意幫媽媽一起把牛奶打掃乾淨</a:t>
            </a:r>
            <a:r>
              <a:rPr lang="en-US" altLang="zh-TW" sz="4400" dirty="0" smtClean="0"/>
              <a:t>?</a:t>
            </a:r>
            <a:r>
              <a:rPr lang="zh-TW" altLang="en-US" sz="4400" dirty="0" smtClean="0"/>
              <a:t>」</a:t>
            </a:r>
            <a:endParaRPr lang="en-US" altLang="zh-TW" sz="4400" dirty="0" smtClean="0"/>
          </a:p>
          <a:p>
            <a:endParaRPr lang="zh-TW" altLang="en-US" sz="4400" dirty="0" smtClean="0"/>
          </a:p>
          <a:p>
            <a:r>
              <a:rPr lang="zh-TW" altLang="en-US" sz="4400" dirty="0" smtClean="0"/>
              <a:t>後來，媽媽就拿著抹布、清水等用具，帶著兒子一起把廚房打掃一遍，整個廚房也變得乾淨無比，這時，媽媽又把兒子先前打翻的塑膠牛奶罐，裝滿了水，放進冰箱，然後再教他，怎麼拿才不會打翻</a:t>
            </a:r>
            <a:r>
              <a:rPr lang="en-US" altLang="zh-TW" sz="4400" dirty="0" smtClean="0"/>
              <a:t>?</a:t>
            </a:r>
            <a:r>
              <a:rPr lang="zh-TW" altLang="en-US" sz="4400" dirty="0" smtClean="0"/>
              <a:t>必須用雙手一起拿，牛奶才不會鬆掉，才不會打翻在地上。</a:t>
            </a:r>
            <a:endParaRPr lang="en-US" altLang="zh-TW" sz="4400" dirty="0" smtClean="0"/>
          </a:p>
          <a:p>
            <a:endParaRPr lang="en-US" altLang="zh-TW" sz="4400" dirty="0" smtClean="0"/>
          </a:p>
          <a:p>
            <a:r>
              <a:rPr lang="zh-TW" altLang="en-US" sz="4400" dirty="0" smtClean="0"/>
              <a:t>坐在理髮座椅上，我原本昏昏地想睡覺，可是，聽店長一講，咦，似乎很有道理。我</a:t>
            </a:r>
            <a:r>
              <a:rPr lang="zh-TW" altLang="en-US" sz="4400" dirty="0"/>
              <a:t>兒子</a:t>
            </a:r>
            <a:r>
              <a:rPr lang="zh-TW" altLang="en-US" sz="4400" dirty="0" smtClean="0"/>
              <a:t>已經快兩歲了，也經常喜歡自已打開冰箱拿飲料喝；萬一有一天，他把飲料</a:t>
            </a:r>
            <a:r>
              <a:rPr lang="zh-TW" altLang="en-US" sz="4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、牛奶不小心打翻了，溢流滿地，那我會如何處理呢</a:t>
            </a:r>
            <a:r>
              <a:rPr lang="en-US" altLang="zh-TW" sz="4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?</a:t>
            </a:r>
            <a:r>
              <a:rPr lang="zh-TW" altLang="en-US" sz="4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我會不會怒氣衝天，大聲罵他</a:t>
            </a:r>
            <a:r>
              <a:rPr lang="en-US" altLang="zh-TW" sz="4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:</a:t>
            </a:r>
            <a:r>
              <a:rPr lang="zh-TW" altLang="en-US" sz="4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「你那麼笨阿，連牛奶都不會拿</a:t>
            </a:r>
            <a:r>
              <a:rPr lang="en-US" altLang="zh-TW" sz="4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?</a:t>
            </a:r>
            <a:r>
              <a:rPr lang="zh-TW" altLang="en-US" sz="4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」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369868868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  <p:sndAc>
          <p:stSnd>
            <p:snd r:embed="rId5" name="hammer.wav"/>
          </p:stSnd>
        </p:sndAc>
      </p:transition>
    </mc:Choice>
    <mc:Fallback>
      <p:transition spd="slow">
        <p:fade/>
        <p:sndAc>
          <p:stSnd>
            <p:snd r:embed="rId2" name="hammer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2475" y="263471"/>
            <a:ext cx="11809708" cy="6385302"/>
          </a:xfrm>
        </p:spPr>
        <p:txBody>
          <a:bodyPr>
            <a:normAutofit lnSpcReduction="10000"/>
          </a:bodyPr>
          <a:lstStyle/>
          <a:p>
            <a:r>
              <a:rPr lang="zh-TW" altLang="en-US" sz="3200" dirty="0" smtClean="0">
                <a:solidFill>
                  <a:schemeClr val="accent1">
                    <a:lumMod val="50000"/>
                  </a:schemeClr>
                </a:solidFill>
              </a:rPr>
              <a:t>我在想，我應該不會這樣罵我兒子，我可能會說</a:t>
            </a:r>
            <a:r>
              <a:rPr lang="en-US" altLang="zh-TW" sz="32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zh-TW" altLang="en-US" sz="3200" dirty="0" smtClean="0">
                <a:solidFill>
                  <a:schemeClr val="accent1">
                    <a:lumMod val="50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「沒關西、沒關西，你不要過來，不要踩到牛奶。」然後，叫太太過來，把牛奶擦拭乾淨，哈</a:t>
            </a:r>
            <a:r>
              <a:rPr lang="en-US" altLang="zh-TW" sz="3200" dirty="0" smtClean="0">
                <a:solidFill>
                  <a:schemeClr val="accent1">
                    <a:lumMod val="50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!</a:t>
            </a:r>
          </a:p>
          <a:p>
            <a:r>
              <a:rPr lang="zh-TW" altLang="en-US" sz="3200" dirty="0" smtClean="0">
                <a:solidFill>
                  <a:schemeClr val="accent1">
                    <a:lumMod val="50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我很驚訝，故事中美國小孩的媽媽不是這樣自己擦拭，而是</a:t>
            </a:r>
            <a:r>
              <a:rPr lang="zh-TW" altLang="en-US" sz="3200" dirty="0">
                <a:solidFill>
                  <a:schemeClr val="accent1">
                    <a:lumMod val="50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叫</a:t>
            </a:r>
            <a:r>
              <a:rPr lang="zh-TW" altLang="en-US" sz="3200" dirty="0" smtClean="0">
                <a:solidFill>
                  <a:schemeClr val="accent1">
                    <a:lumMod val="50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小孩和她「一起收拾」、「一起承擔」自已不小心做錯的事；而且，還把牛奶重新裝滿水，在教小孩怎麼拿，才不會「再次出錯」</a:t>
            </a:r>
            <a:r>
              <a:rPr lang="en-US" altLang="zh-TW" sz="3200" dirty="0" smtClean="0">
                <a:solidFill>
                  <a:schemeClr val="accent1">
                    <a:lumMod val="50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!</a:t>
            </a:r>
          </a:p>
          <a:p>
            <a:r>
              <a:rPr lang="zh-TW" altLang="en-US" sz="3200" dirty="0" smtClean="0">
                <a:solidFill>
                  <a:schemeClr val="accent1">
                    <a:lumMod val="50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正因為這樣，那美國小孩，</a:t>
            </a:r>
            <a:r>
              <a:rPr lang="zh-TW" altLang="en-US" sz="3200" dirty="0">
                <a:solidFill>
                  <a:schemeClr val="accent1">
                    <a:lumMod val="50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他</a:t>
            </a:r>
            <a:r>
              <a:rPr lang="zh-TW" altLang="en-US" sz="3200" dirty="0" smtClean="0">
                <a:solidFill>
                  <a:schemeClr val="accent1">
                    <a:lumMod val="50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後來就「不怕做錯事」，也有信心和勇氣不斷地嘗試、實驗；盡管有時還是會出錯，但他都學習用「心平氣和」的心來看待，並勇敢地「自我承擔」所做的一切。</a:t>
            </a:r>
            <a:endParaRPr lang="en-US" altLang="zh-TW" sz="3200" dirty="0" smtClean="0">
              <a:solidFill>
                <a:schemeClr val="accent1">
                  <a:lumMod val="50000"/>
                </a:schemeClr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3200" dirty="0" smtClean="0">
                <a:solidFill>
                  <a:schemeClr val="accent1">
                    <a:lumMod val="50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心理學家說</a:t>
            </a:r>
            <a:r>
              <a:rPr lang="en-US" altLang="zh-TW" sz="3200" dirty="0" smtClean="0">
                <a:solidFill>
                  <a:schemeClr val="accent1">
                    <a:lumMod val="50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:</a:t>
            </a:r>
            <a:r>
              <a:rPr lang="zh-TW" altLang="en-US" sz="3200" dirty="0" smtClean="0">
                <a:solidFill>
                  <a:schemeClr val="accent1">
                    <a:lumMod val="50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「當一個錯誤已經發生、覆水難收時，你發再大的脾氣，也都是於事無補，大聲責罵小孩，也只是使小孩更害怕、更恐懼而已；而且，憤怒，可能會造成更多的錯誤</a:t>
            </a:r>
            <a:r>
              <a:rPr lang="en-US" altLang="zh-TW" sz="3200" dirty="0" smtClean="0">
                <a:solidFill>
                  <a:schemeClr val="accent1">
                    <a:lumMod val="50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!</a:t>
            </a:r>
            <a:r>
              <a:rPr lang="zh-TW" altLang="en-US" sz="3200" dirty="0" smtClean="0">
                <a:solidFill>
                  <a:schemeClr val="accent1">
                    <a:lumMod val="50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但在生活中，當錯誤已是既成的事實時，就必須勇敢面對、勇敢承擔；歇斯底里地發脾氣，不僅使別人遭殃，受害最大的更是自已。」</a:t>
            </a:r>
            <a:endParaRPr lang="zh-TW" alt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14909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400">
        <p14:honeycomb/>
        <p:sndAc>
          <p:stSnd>
            <p:snd r:embed="rId4" name="voltage.wav"/>
          </p:stSnd>
        </p:sndAc>
      </p:transition>
    </mc:Choice>
    <mc:Fallback>
      <p:transition spd="slow">
        <p:fade/>
        <p:sndAc>
          <p:stSnd>
            <p:snd r:embed="rId2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1000" b="-3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1" y="108488"/>
            <a:ext cx="12192001" cy="6749512"/>
          </a:xfrm>
          <a:blipFill>
            <a:blip r:embed="rId4"/>
            <a:stretch>
              <a:fillRect/>
            </a:stretch>
          </a:blip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extrusionClr>
              <a:srgbClr val="00B050"/>
            </a:extrusionClr>
            <a:contourClr>
              <a:srgbClr val="FFFF00"/>
            </a:contourClr>
          </a:sp3d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rgbClr val="0070C0"/>
                </a:solidFill>
              </a:rPr>
              <a:t>事實上，一個人的</a:t>
            </a:r>
            <a:r>
              <a:rPr lang="zh-TW" altLang="en-US" sz="3600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「情緒」和「心境」，會影響自已的未來</a:t>
            </a:r>
            <a:r>
              <a:rPr lang="en-US" altLang="zh-TW" sz="3600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!</a:t>
            </a:r>
            <a:r>
              <a:rPr lang="zh-TW" altLang="en-US" sz="3600" dirty="0">
                <a:solidFill>
                  <a:srgbClr val="0070C0"/>
                </a:solidFill>
                <a:latin typeface="新細明體" panose="02020500000000000000" pitchFamily="18" charset="-120"/>
              </a:rPr>
              <a:t>一個「動不動就發怒」的人，表示幼稚得「還無法駕馭自已」。人在憤怒時，必須克制情緒，不慌不亂，</a:t>
            </a:r>
            <a:r>
              <a:rPr lang="zh-TW" altLang="en-US" sz="3600" dirty="0" smtClean="0">
                <a:solidFill>
                  <a:srgbClr val="0070C0"/>
                </a:solidFill>
                <a:latin typeface="新細明體" panose="02020500000000000000" pitchFamily="18" charset="-120"/>
              </a:rPr>
              <a:t>有條不紊理出一條路來</a:t>
            </a:r>
            <a:r>
              <a:rPr lang="zh-TW" altLang="en-US" sz="3600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「情緒」是可以學習的，在覆水難收時，可以如同本文中的媽媽一樣，用「正面思考」的方式，和顏悅色地教導孩子、處理事物。</a:t>
            </a:r>
            <a:endParaRPr lang="en-US" altLang="zh-TW" sz="3600" dirty="0" smtClean="0">
              <a:solidFill>
                <a:srgbClr val="0070C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3600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假如我們天天用心經營自已、學習掌握自我情緒，有一天，一定會有令人驚喜的「自我心發現」我的火氣變小了、我不輕易動怒了、我的修養進步了</a:t>
            </a:r>
            <a:r>
              <a:rPr lang="en-US" altLang="zh-TW" sz="3600" dirty="0" smtClean="0">
                <a:solidFill>
                  <a:srgbClr val="0070C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!</a:t>
            </a:r>
            <a:endParaRPr lang="zh-TW" alt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23982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  <p:sndAc>
          <p:stSnd>
            <p:snd r:embed="rId5" name="type.wav"/>
          </p:stSnd>
        </p:sndAc>
      </p:transition>
    </mc:Choice>
    <mc:Fallback>
      <p:transition spd="slow">
        <p:fade/>
        <p:sndAc>
          <p:stSnd>
            <p:snd r:embed="rId2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62274"/>
            <a:ext cx="8057827" cy="1124085"/>
          </a:xfrm>
        </p:spPr>
        <p:txBody>
          <a:bodyPr>
            <a:normAutofit fontScale="90000"/>
          </a:bodyPr>
          <a:lstStyle/>
          <a:p>
            <a:r>
              <a:rPr lang="zh-TW" altLang="en-US" sz="8800" dirty="0" smtClean="0">
                <a:solidFill>
                  <a:srgbClr val="00B0F0"/>
                </a:solidFill>
              </a:rPr>
              <a:t>摘</a:t>
            </a:r>
            <a:r>
              <a:rPr lang="zh-TW" altLang="en-US" sz="8800" dirty="0">
                <a:solidFill>
                  <a:srgbClr val="00B0F0"/>
                </a:solidFill>
              </a:rPr>
              <a:t>要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" y="1487836"/>
            <a:ext cx="12192000" cy="5370163"/>
          </a:xfrm>
          <a:blipFill>
            <a:blip r:embed="rId4"/>
            <a:stretch>
              <a:fillRect/>
            </a:stretch>
          </a:blipFill>
        </p:spPr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zh-TW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Roboto"/>
              </a:rPr>
              <a:t>小孩有錯，罵他是最簡單的方式？許多父母深信責備管教，孩子犯錯，要把孩子罵到記得、­罵到心痛，真的沒用就再加上打，讓孩子把「錯」跟「痛」發生連結，下次他就不敢了</a:t>
            </a:r>
            <a:r>
              <a:rPr lang="zh-TW" altLang="zh-TW" sz="3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Roboto"/>
              </a:rPr>
              <a:t>。</a:t>
            </a:r>
            <a:endParaRPr lang="en-US" altLang="zh-TW" sz="3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Roboto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zh-TW" sz="3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Roboto"/>
              </a:rPr>
              <a:t>然而</a:t>
            </a:r>
            <a:r>
              <a:rPr lang="zh-TW" altLang="zh-TW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Roboto"/>
              </a:rPr>
              <a:t>，這種簡單邏輯</a:t>
            </a:r>
            <a:r>
              <a:rPr lang="zh-TW" altLang="zh-TW" sz="3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Roboto"/>
              </a:rPr>
              <a:t>，恐怕</a:t>
            </a:r>
            <a:r>
              <a:rPr lang="zh-TW" altLang="zh-TW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Roboto"/>
              </a:rPr>
              <a:t>是父母管教的通病。孩子被罵完以後，可能只記得要「避免被罵」­，結果越怕被罵，就被罵越多、挨罵的事也做越多。這該怎麼辦呢</a:t>
            </a:r>
            <a:r>
              <a:rPr lang="zh-TW" altLang="zh-TW" sz="3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Roboto"/>
              </a:rPr>
              <a:t>？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35843060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  <p:sndAc>
          <p:stSnd>
            <p:snd r:embed="rId5" name="explode.wav"/>
          </p:stSnd>
        </p:sndAc>
      </p:transition>
    </mc:Choice>
    <mc:Fallback>
      <p:transition spd="slow">
        <p:fad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219" y="131277"/>
            <a:ext cx="11257581" cy="1170581"/>
          </a:xfrm>
        </p:spPr>
        <p:txBody>
          <a:bodyPr>
            <a:noAutofit/>
          </a:bodyPr>
          <a:lstStyle/>
          <a:p>
            <a:r>
              <a:rPr lang="zh-TW" altLang="en-US" sz="9600" dirty="0" smtClean="0">
                <a:solidFill>
                  <a:srgbClr val="7030A0"/>
                </a:solidFill>
              </a:rPr>
              <a:t>  </a:t>
            </a:r>
            <a:r>
              <a:rPr lang="zh-TW" altLang="en-US" sz="8000" dirty="0">
                <a:solidFill>
                  <a:srgbClr val="7030A0"/>
                </a:solidFill>
              </a:rPr>
              <a:t>心得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301858"/>
            <a:ext cx="12095781" cy="5556142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rgbClr val="C00000"/>
                </a:solidFill>
              </a:rPr>
              <a:t>一個人的情緒會影響自已的未來，人在憤怒時，要先克制情緒，情緒可以學習的，當覆水難收</a:t>
            </a:r>
            <a:r>
              <a:rPr lang="zh-TW" altLang="en-US" sz="4000" dirty="0">
                <a:solidFill>
                  <a:srgbClr val="C00000"/>
                </a:solidFill>
              </a:rPr>
              <a:t>時</a:t>
            </a:r>
            <a:r>
              <a:rPr lang="zh-TW" altLang="en-US" sz="4000" dirty="0" smtClean="0">
                <a:solidFill>
                  <a:srgbClr val="C00000"/>
                </a:solidFill>
              </a:rPr>
              <a:t>，可以像文中的媽媽一樣，用正面思考的方式來處理事務，而不是怒罵來對待小孩。</a:t>
            </a:r>
            <a:endParaRPr lang="en-US" altLang="zh-TW" sz="4000" dirty="0" smtClean="0">
              <a:solidFill>
                <a:srgbClr val="C00000"/>
              </a:solidFill>
            </a:endParaRPr>
          </a:p>
          <a:p>
            <a:r>
              <a:rPr lang="zh-TW" altLang="en-US" sz="4000" dirty="0" smtClean="0">
                <a:solidFill>
                  <a:srgbClr val="C00000"/>
                </a:solidFill>
              </a:rPr>
              <a:t>我們每個人都有自已的自我情緒，只要用心掌握它，就有可能讓自已的休養進步。</a:t>
            </a:r>
            <a:endParaRPr lang="zh-TW" altLang="en-US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023643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8000" dirty="0" smtClean="0">
                <a:solidFill>
                  <a:srgbClr val="00B050"/>
                </a:solidFill>
              </a:rPr>
              <a:t>戲劇表演</a:t>
            </a:r>
            <a:endParaRPr lang="zh-TW" altLang="en-US" sz="8000" dirty="0">
              <a:solidFill>
                <a:srgbClr val="00B05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800" dirty="0" smtClean="0">
                <a:solidFill>
                  <a:srgbClr val="C00000"/>
                </a:solidFill>
              </a:rPr>
              <a:t>規則</a:t>
            </a:r>
            <a:r>
              <a:rPr lang="en-US" altLang="zh-TW" sz="3600" dirty="0" smtClean="0">
                <a:solidFill>
                  <a:srgbClr val="C00000"/>
                </a:solidFill>
              </a:rPr>
              <a:t>:</a:t>
            </a:r>
            <a:r>
              <a:rPr lang="zh-TW" altLang="en-US" sz="5400" dirty="0" smtClean="0"/>
              <a:t>現在是表演時間，我們會抽</a:t>
            </a:r>
            <a:r>
              <a:rPr lang="en-US" altLang="zh-TW" sz="5400" dirty="0" smtClean="0"/>
              <a:t>5</a:t>
            </a:r>
            <a:r>
              <a:rPr lang="zh-TW" altLang="en-US" sz="5400" dirty="0" smtClean="0"/>
              <a:t>個上台表演</a:t>
            </a:r>
            <a:endParaRPr lang="en-US" altLang="zh-TW" sz="5400" dirty="0" smtClean="0"/>
          </a:p>
          <a:p>
            <a:r>
              <a:rPr lang="zh-TW" altLang="en-US" sz="5400" dirty="0" smtClean="0"/>
              <a:t>表演好的有精美小禮物</a:t>
            </a:r>
            <a:r>
              <a:rPr lang="en-US" altLang="zh-TW" sz="5400" dirty="0" smtClean="0"/>
              <a:t>!</a:t>
            </a:r>
            <a:endParaRPr lang="zh-TW" altLang="en-US" sz="54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312" y="3928821"/>
            <a:ext cx="2845230" cy="29291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7266597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5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1316</Words>
  <Application>Microsoft Office PowerPoint</Application>
  <PresentationFormat>自訂</PresentationFormat>
  <Paragraphs>54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       好漂亮的牛奶海洋</vt:lpstr>
      <vt:lpstr>            成員介紹</vt:lpstr>
      <vt:lpstr>投影片 3</vt:lpstr>
      <vt:lpstr>投影片 4</vt:lpstr>
      <vt:lpstr>投影片 5</vt:lpstr>
      <vt:lpstr>投影片 6</vt:lpstr>
      <vt:lpstr>摘要</vt:lpstr>
      <vt:lpstr>  心得</vt:lpstr>
      <vt:lpstr>戲劇表演</vt:lpstr>
      <vt:lpstr>戰勝負面情緒 ABC理論</vt:lpstr>
      <vt:lpstr>投影片 11</vt:lpstr>
      <vt:lpstr>投影片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好漂亮的牛奶海洋</dc:title>
  <dc:creator>user</dc:creator>
  <cp:lastModifiedBy>廖祥閔</cp:lastModifiedBy>
  <cp:revision>62</cp:revision>
  <dcterms:created xsi:type="dcterms:W3CDTF">2015-05-20T01:34:40Z</dcterms:created>
  <dcterms:modified xsi:type="dcterms:W3CDTF">2015-06-03T08:26:09Z</dcterms:modified>
</cp:coreProperties>
</file>