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9" r:id="rId2"/>
    <p:sldId id="278" r:id="rId3"/>
    <p:sldId id="257" r:id="rId4"/>
    <p:sldId id="258" r:id="rId5"/>
    <p:sldId id="259" r:id="rId6"/>
    <p:sldId id="260" r:id="rId7"/>
    <p:sldId id="261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62" r:id="rId19"/>
    <p:sldId id="280" r:id="rId20"/>
    <p:sldId id="274" r:id="rId21"/>
    <p:sldId id="273" r:id="rId22"/>
    <p:sldId id="276" r:id="rId23"/>
    <p:sldId id="277" r:id="rId24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284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E1934-EB44-496D-8C62-418F5C847F84}" type="datetimeFigureOut">
              <a:rPr lang="zh-TW" altLang="en-US" smtClean="0"/>
              <a:pPr/>
              <a:t>2015/4/9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A7FCB-08EC-4F40-86AC-BCC43B932D2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E1934-EB44-496D-8C62-418F5C847F84}" type="datetimeFigureOut">
              <a:rPr lang="zh-TW" altLang="en-US" smtClean="0"/>
              <a:pPr/>
              <a:t>2015/4/9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A7FCB-08EC-4F40-86AC-BCC43B932D2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E1934-EB44-496D-8C62-418F5C847F84}" type="datetimeFigureOut">
              <a:rPr lang="zh-TW" altLang="en-US" smtClean="0"/>
              <a:pPr/>
              <a:t>2015/4/9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A7FCB-08EC-4F40-86AC-BCC43B932D2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E1934-EB44-496D-8C62-418F5C847F84}" type="datetimeFigureOut">
              <a:rPr lang="zh-TW" altLang="en-US" smtClean="0"/>
              <a:pPr/>
              <a:t>2015/4/9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A7FCB-08EC-4F40-86AC-BCC43B932D2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E1934-EB44-496D-8C62-418F5C847F84}" type="datetimeFigureOut">
              <a:rPr lang="zh-TW" altLang="en-US" smtClean="0"/>
              <a:pPr/>
              <a:t>2015/4/9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A7FCB-08EC-4F40-86AC-BCC43B932D2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E1934-EB44-496D-8C62-418F5C847F84}" type="datetimeFigureOut">
              <a:rPr lang="zh-TW" altLang="en-US" smtClean="0"/>
              <a:pPr/>
              <a:t>2015/4/9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A7FCB-08EC-4F40-86AC-BCC43B932D2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E1934-EB44-496D-8C62-418F5C847F84}" type="datetimeFigureOut">
              <a:rPr lang="zh-TW" altLang="en-US" smtClean="0"/>
              <a:pPr/>
              <a:t>2015/4/9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A7FCB-08EC-4F40-86AC-BCC43B932D2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E1934-EB44-496D-8C62-418F5C847F84}" type="datetimeFigureOut">
              <a:rPr lang="zh-TW" altLang="en-US" smtClean="0"/>
              <a:pPr/>
              <a:t>2015/4/9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A7FCB-08EC-4F40-86AC-BCC43B932D2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E1934-EB44-496D-8C62-418F5C847F84}" type="datetimeFigureOut">
              <a:rPr lang="zh-TW" altLang="en-US" smtClean="0"/>
              <a:pPr/>
              <a:t>2015/4/9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A7FCB-08EC-4F40-86AC-BCC43B932D2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E1934-EB44-496D-8C62-418F5C847F84}" type="datetimeFigureOut">
              <a:rPr lang="zh-TW" altLang="en-US" smtClean="0"/>
              <a:pPr/>
              <a:t>2015/4/9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A7FCB-08EC-4F40-86AC-BCC43B932D2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E1934-EB44-496D-8C62-418F5C847F84}" type="datetimeFigureOut">
              <a:rPr lang="zh-TW" altLang="en-US" smtClean="0"/>
              <a:pPr/>
              <a:t>2015/4/9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A7FCB-08EC-4F40-86AC-BCC43B932D2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8E1934-EB44-496D-8C62-418F5C847F84}" type="datetimeFigureOut">
              <a:rPr lang="zh-TW" altLang="en-US" smtClean="0"/>
              <a:pPr/>
              <a:t>2015/4/9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4A7FCB-08EC-4F40-86AC-BCC43B932D2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Sy6M655PyQs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txBody>
          <a:bodyPr/>
          <a:lstStyle/>
          <a:p>
            <a:r>
              <a:rPr lang="zh-TW" altLang="en-US" sz="5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               </a:t>
            </a:r>
            <a:r>
              <a:rPr lang="zh-TW" altLang="en-US" sz="5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行到水窮處     </a:t>
            </a:r>
            <a:r>
              <a:rPr lang="zh-TW" altLang="en-US" sz="36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杏林子</a:t>
            </a:r>
            <a:endParaRPr lang="zh-TW" altLang="en-US" sz="36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4" name="矩形 3"/>
          <p:cNvSpPr/>
          <p:nvPr/>
        </p:nvSpPr>
        <p:spPr>
          <a:xfrm>
            <a:off x="2055926" y="1428736"/>
            <a:ext cx="5032147" cy="59093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altLang="zh-TW" sz="5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1.</a:t>
            </a:r>
            <a:r>
              <a:rPr lang="zh-TW" altLang="en-US" sz="5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成員介紹</a:t>
            </a:r>
            <a:endParaRPr lang="en-US" altLang="zh-TW" sz="5400" b="1" cap="all" spc="0" dirty="0" smtClean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  <a:p>
            <a:pPr algn="ctr"/>
            <a:r>
              <a:rPr lang="en-US" altLang="zh-TW" sz="5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2</a:t>
            </a:r>
            <a:r>
              <a:rPr lang="en-US" altLang="zh-TW" sz="5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.</a:t>
            </a:r>
            <a:r>
              <a:rPr lang="zh-TW" altLang="en-US" sz="5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文章導讀</a:t>
            </a:r>
            <a:endParaRPr lang="en-US" altLang="zh-TW" sz="5400" b="1" cap="all" spc="0" dirty="0" smtClean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  <a:p>
            <a:pPr algn="ctr"/>
            <a:r>
              <a:rPr lang="en-US" altLang="zh-TW" sz="5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3.</a:t>
            </a:r>
            <a:r>
              <a:rPr lang="zh-TW" altLang="en-US" sz="5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問題討論</a:t>
            </a:r>
            <a:endParaRPr lang="en-US" altLang="zh-TW" sz="5400" b="1" cap="all" dirty="0" smtClean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  <a:p>
            <a:pPr algn="ctr"/>
            <a:r>
              <a:rPr lang="en-US" altLang="zh-TW" sz="5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4</a:t>
            </a:r>
            <a:r>
              <a:rPr lang="en-US" altLang="zh-TW" sz="5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.</a:t>
            </a:r>
            <a:r>
              <a:rPr lang="zh-TW" altLang="en-US" sz="5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說故事</a:t>
            </a:r>
            <a:endParaRPr lang="en-US" altLang="zh-TW" sz="5400" b="1" cap="all" spc="0" dirty="0" smtClean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  <a:p>
            <a:pPr algn="ctr"/>
            <a:r>
              <a:rPr lang="en-US" altLang="zh-TW" sz="5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5.</a:t>
            </a:r>
            <a:r>
              <a:rPr lang="zh-TW" altLang="en-US" sz="5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心得感想</a:t>
            </a:r>
            <a:endParaRPr lang="en-US" altLang="zh-TW" sz="5400" b="1" cap="all" dirty="0" smtClean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  <a:p>
            <a:pPr algn="ctr"/>
            <a:r>
              <a:rPr lang="en-US" altLang="zh-TW" sz="5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6</a:t>
            </a:r>
            <a:r>
              <a:rPr lang="en-US" altLang="zh-TW" sz="5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.</a:t>
            </a:r>
            <a:r>
              <a:rPr lang="zh-TW" altLang="en-US" sz="5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影片欣賞</a:t>
            </a:r>
            <a:endParaRPr lang="zh-TW" altLang="en-US" sz="54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endParaRPr lang="zh-TW" altLang="en-US" sz="5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zh-TW" altLang="en-US" sz="4000" dirty="0" smtClean="0"/>
              <a:t>  </a:t>
            </a:r>
            <a:r>
              <a:rPr lang="zh-TW" altLang="en-US" sz="4000" dirty="0" smtClean="0">
                <a:ea typeface="華康少女文字W6" pitchFamily="49" charset="-120"/>
              </a:rPr>
              <a:t>如今，她職位不高，薪水不多，可是她擁有世界級的青山綠水，更重要的是她找回人與人之間那種互信和尊重。她也同時找回迷失在案牘之間的自己。 </a:t>
            </a:r>
            <a:endParaRPr lang="en-US" altLang="zh-TW" sz="4000" dirty="0" smtClean="0">
              <a:ea typeface="華康少女文字W6" pitchFamily="49" charset="-120"/>
            </a:endParaRPr>
          </a:p>
          <a:p>
            <a:pPr>
              <a:buNone/>
            </a:pPr>
            <a:r>
              <a:rPr lang="zh-TW" altLang="en-US" sz="4000" dirty="0" smtClean="0">
                <a:ea typeface="華康少女文字W6" pitchFamily="49" charset="-120"/>
              </a:rPr>
              <a:t> </a:t>
            </a:r>
            <a:endParaRPr lang="en-US" altLang="zh-TW" sz="4000" dirty="0" smtClean="0">
              <a:ea typeface="華康少女文字W6" pitchFamily="49" charset="-120"/>
            </a:endParaRPr>
          </a:p>
          <a:p>
            <a:pPr>
              <a:buNone/>
            </a:pPr>
            <a:r>
              <a:rPr lang="zh-TW" altLang="en-US" sz="4000" dirty="0" smtClean="0">
                <a:ea typeface="華康少女文字W6" pitchFamily="49" charset="-120"/>
              </a:rPr>
              <a:t> 我也想到我的同事何。五年前，伊甸基金會參加世貿中心舉辦的展覽。第一天開幕時，我在伊甸的攤位前，看到一位西裝筆挺、身材高大魁梧、相貌堂堂的男士，笑容可掬的跟我打招呼。 </a:t>
            </a:r>
            <a:r>
              <a:rPr lang="zh-TW" altLang="en-US" sz="4000" dirty="0" smtClean="0"/>
              <a:t/>
            </a:r>
            <a:br>
              <a:rPr lang="zh-TW" altLang="en-US" sz="4000" dirty="0" smtClean="0"/>
            </a:br>
            <a:r>
              <a:rPr lang="zh-TW" altLang="en-US" sz="4000" dirty="0" smtClean="0"/>
              <a:t> </a:t>
            </a:r>
            <a:r>
              <a:rPr lang="zh-TW" altLang="en-US" dirty="0" smtClean="0"/>
              <a:t/>
            </a:r>
            <a:br>
              <a:rPr lang="zh-TW" altLang="en-US" dirty="0" smtClean="0"/>
            </a:b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zh-TW" altLang="en-US" dirty="0" smtClean="0"/>
              <a:t>  </a:t>
            </a:r>
            <a:r>
              <a:rPr lang="zh-TW" altLang="en-US" sz="4000" dirty="0" smtClean="0">
                <a:ea typeface="華康少女文字W6" pitchFamily="49" charset="-120"/>
              </a:rPr>
              <a:t>我深怕失禮，暗問身旁的公關說：「這是哪家的總經理，還是董事長啊？」</a:t>
            </a:r>
            <a:endParaRPr lang="en-US" altLang="zh-TW" sz="4000" dirty="0" smtClean="0">
              <a:ea typeface="華康少女文字W6" pitchFamily="49" charset="-120"/>
            </a:endParaRPr>
          </a:p>
          <a:p>
            <a:pPr>
              <a:buNone/>
            </a:pPr>
            <a:r>
              <a:rPr lang="zh-TW" altLang="en-US" sz="4000" dirty="0" smtClean="0"/>
              <a:t>  </a:t>
            </a:r>
            <a:r>
              <a:rPr lang="zh-TW" altLang="en-US" sz="4000" dirty="0" smtClean="0">
                <a:ea typeface="華康少女文字W6" pitchFamily="49" charset="-120"/>
              </a:rPr>
              <a:t>公關好笑地說：「不是啦！他是我們業務部門新來的何哥！」 </a:t>
            </a:r>
            <a:endParaRPr lang="en-US" altLang="zh-TW" sz="4000" dirty="0" smtClean="0">
              <a:ea typeface="華康少女文字W6" pitchFamily="49" charset="-120"/>
            </a:endParaRPr>
          </a:p>
          <a:p>
            <a:pPr>
              <a:buNone/>
            </a:pPr>
            <a:r>
              <a:rPr lang="zh-TW" altLang="en-US" sz="4000" dirty="0" smtClean="0"/>
              <a:t>  </a:t>
            </a:r>
            <a:r>
              <a:rPr lang="zh-TW" altLang="en-US" sz="4000" dirty="0" smtClean="0">
                <a:ea typeface="華康少女文字W6" pitchFamily="49" charset="-120"/>
              </a:rPr>
              <a:t>怎麼看，都不像是一個初來乍到的新手。</a:t>
            </a:r>
            <a:endParaRPr lang="en-US" altLang="zh-TW" sz="4000" dirty="0" smtClean="0">
              <a:ea typeface="華康少女文字W6" pitchFamily="49" charset="-120"/>
            </a:endParaRPr>
          </a:p>
          <a:p>
            <a:pPr>
              <a:buNone/>
            </a:pPr>
            <a:r>
              <a:rPr lang="zh-TW" altLang="en-US" sz="4000" dirty="0" smtClean="0">
                <a:ea typeface="華康少女文字W6" pitchFamily="49" charset="-120"/>
              </a:rPr>
              <a:t>  問起他的經歷，果不其然，他曾擔任台灣最大一家房屋仲介公司的副總經理。這樣的經歷深深引起我的好奇心，是什麼原因吸引他到伊甸這間「小廟」來？ </a:t>
            </a:r>
            <a:r>
              <a:rPr lang="zh-TW" altLang="en-US" dirty="0" smtClean="0"/>
              <a:t/>
            </a:r>
            <a:br>
              <a:rPr lang="zh-TW" altLang="en-US" dirty="0" smtClean="0"/>
            </a:br>
            <a:r>
              <a:rPr lang="zh-TW" altLang="en-US" dirty="0" smtClean="0"/>
              <a:t> </a:t>
            </a:r>
            <a:r>
              <a:rPr lang="zh-TW" altLang="en-US" dirty="0" smtClean="0">
                <a:ea typeface="華康少女文字W6" pitchFamily="49" charset="-120"/>
              </a:rPr>
              <a:t/>
            </a:r>
            <a:br>
              <a:rPr lang="zh-TW" altLang="en-US" dirty="0" smtClean="0">
                <a:ea typeface="華康少女文字W6" pitchFamily="49" charset="-120"/>
              </a:rPr>
            </a:br>
            <a:endParaRPr lang="zh-TW" altLang="en-US" dirty="0">
              <a:ea typeface="華康少女文字W6" pitchFamily="49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zh-TW" altLang="en-US" dirty="0">
                <a:ea typeface="華康少女文字W6" pitchFamily="49" charset="-120"/>
              </a:rPr>
              <a:t> </a:t>
            </a:r>
            <a:r>
              <a:rPr lang="zh-TW" altLang="en-US" dirty="0" smtClean="0">
                <a:ea typeface="華康少女文字W6" pitchFamily="49" charset="-120"/>
              </a:rPr>
              <a:t> </a:t>
            </a:r>
            <a:r>
              <a:rPr lang="zh-TW" altLang="en-US" sz="4800" dirty="0" smtClean="0">
                <a:ea typeface="華康少女文字W6" pitchFamily="49" charset="-120"/>
              </a:rPr>
              <a:t>忍不住找他聊天，才知道他職場經驗豐富。跑過船、賣過化妝品、學過電腦、開過工廠在生意失敗、欠下一大筆債務後，不得不從基層的業務員做起。 </a:t>
            </a:r>
            <a:endParaRPr lang="en-US" altLang="zh-TW" sz="4800" dirty="0" smtClean="0">
              <a:ea typeface="華康少女文字W6" pitchFamily="49" charset="-120"/>
            </a:endParaRPr>
          </a:p>
          <a:p>
            <a:pPr>
              <a:buNone/>
            </a:pPr>
            <a:r>
              <a:rPr lang="zh-TW" altLang="en-US" sz="4800" dirty="0" smtClean="0">
                <a:ea typeface="華康少女文字W6" pitchFamily="49" charset="-120"/>
              </a:rPr>
              <a:t>  他加入的時機很好，當時正是房地產狂飆的年代。憑著他的勤奮努力，以及豪爽熱情的個性，很快的就月入近百萬元。</a:t>
            </a:r>
            <a:r>
              <a:rPr lang="zh-TW" altLang="en-US" sz="4300" dirty="0" smtClean="0"/>
              <a:t/>
            </a:r>
            <a:br>
              <a:rPr lang="zh-TW" altLang="en-US" sz="4300" dirty="0" smtClean="0"/>
            </a:br>
            <a:r>
              <a:rPr lang="zh-TW" altLang="en-US" dirty="0" smtClean="0"/>
              <a:t/>
            </a:r>
            <a:br>
              <a:rPr lang="zh-TW" altLang="en-US" dirty="0" smtClean="0"/>
            </a:br>
            <a:endParaRPr lang="en-US" altLang="zh-TW" dirty="0" smtClean="0">
              <a:ea typeface="華康少女文字W6" pitchFamily="49" charset="-120"/>
            </a:endParaRPr>
          </a:p>
          <a:p>
            <a:pPr>
              <a:buNone/>
            </a:pPr>
            <a:r>
              <a:rPr lang="zh-TW" altLang="en-US" dirty="0" smtClean="0">
                <a:ea typeface="華康少女文字W6" pitchFamily="49" charset="-120"/>
              </a:rPr>
              <a:t/>
            </a:r>
            <a:br>
              <a:rPr lang="zh-TW" altLang="en-US" dirty="0" smtClean="0">
                <a:ea typeface="華康少女文字W6" pitchFamily="49" charset="-120"/>
              </a:rPr>
            </a:br>
            <a:endParaRPr lang="zh-TW" altLang="en-US" dirty="0">
              <a:ea typeface="華康少女文字W6" pitchFamily="49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zh-TW" altLang="en-US" dirty="0" smtClean="0"/>
              <a:t>  </a:t>
            </a:r>
            <a:r>
              <a:rPr lang="zh-TW" altLang="en-US" sz="4400" dirty="0" smtClean="0">
                <a:ea typeface="華康少女文字W6" pitchFamily="49" charset="-120"/>
              </a:rPr>
              <a:t>錢有了，地位也有了，只不過商業來往，免不了交際應酬、醇酒美人；職場競爭，也免不了鉤心鬥角、爾虞我詐。對從小生長在單純公務人員家庭的他，內心總隱隱有種心虛的感覺。</a:t>
            </a:r>
            <a:endParaRPr lang="en-US" altLang="zh-TW" sz="4400" dirty="0" smtClean="0">
              <a:ea typeface="華康少女文字W6" pitchFamily="49" charset="-120"/>
            </a:endParaRPr>
          </a:p>
          <a:p>
            <a:pPr>
              <a:buNone/>
            </a:pPr>
            <a:r>
              <a:rPr lang="zh-TW" altLang="en-US" sz="4400" dirty="0" smtClean="0">
                <a:ea typeface="華康少女文字W6" pitchFamily="49" charset="-120"/>
              </a:rPr>
              <a:t>  他越來越厭煩這樣的日子。終於，他問了自己一個問題，人生除了追求金錢之外，還剩下什麼？ </a:t>
            </a:r>
            <a:br>
              <a:rPr lang="zh-TW" altLang="en-US" sz="4400" dirty="0" smtClean="0">
                <a:ea typeface="華康少女文字W6" pitchFamily="49" charset="-120"/>
              </a:rPr>
            </a:br>
            <a:endParaRPr lang="zh-TW" altLang="en-US" sz="4400" dirty="0">
              <a:ea typeface="華康少女文字W6" pitchFamily="49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zh-TW" altLang="en-US" dirty="0" smtClean="0">
                <a:ea typeface="華康少女文字W6" pitchFamily="49" charset="-120"/>
              </a:rPr>
              <a:t>  </a:t>
            </a:r>
            <a:r>
              <a:rPr lang="zh-TW" altLang="en-US" sz="4000" dirty="0" smtClean="0">
                <a:ea typeface="華康少女文字W6" pitchFamily="49" charset="-120"/>
              </a:rPr>
              <a:t>他決定見好就收。把手上的業務全部結束，把賺來的錢存入銀行，作為日後的生活費，瀟瀟灑灑的加入社會服務的行列。還有個有趣的插曲。原本人事室通知他四月一日正式上班，他三月中就跑了來。說，我先當義工可以吧！</a:t>
            </a:r>
            <a:endParaRPr lang="en-US" altLang="zh-TW" sz="4000" dirty="0" smtClean="0">
              <a:ea typeface="華康少女文字W6" pitchFamily="49" charset="-120"/>
            </a:endParaRPr>
          </a:p>
          <a:p>
            <a:pPr>
              <a:buNone/>
            </a:pPr>
            <a:r>
              <a:rPr lang="zh-TW" altLang="en-US" sz="4000" dirty="0" smtClean="0">
                <a:ea typeface="華康少女文字W6" pitchFamily="49" charset="-120"/>
              </a:rPr>
              <a:t>   另一位相熟的朋友，則是婚姻觸礁擱淺。她從小   沒有父親，為錢所困的母親脾氣暴躁，喜怒無常 。 </a:t>
            </a:r>
            <a:br>
              <a:rPr lang="zh-TW" altLang="en-US" sz="4000" dirty="0" smtClean="0">
                <a:ea typeface="華康少女文字W6" pitchFamily="49" charset="-120"/>
              </a:rPr>
            </a:br>
            <a:endParaRPr lang="zh-TW" altLang="en-US" sz="4000" dirty="0">
              <a:ea typeface="華康少女文字W6" pitchFamily="49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zh-TW" altLang="en-US" dirty="0" smtClean="0"/>
              <a:t>   </a:t>
            </a:r>
            <a:r>
              <a:rPr lang="zh-TW" altLang="en-US" sz="4400" dirty="0" smtClean="0">
                <a:ea typeface="華康少女文字W6" pitchFamily="49" charset="-120"/>
              </a:rPr>
              <a:t>早熟的她時時生活在恐懼中，恐懼三餐不繼、恐懼無錢念書、恐懼母親會遺棄他們，那樣的不安定感迫使她學校一畢業就早早的嫁了。與其說早早的嫁，不如說是草草的嫁。儘管她十分珍惜這個得來不易的家，也盡量扮演好妻子、母親的角色，但沒有深厚感情基礎的婚姻，仍然不可避免的亮起紅燈，她的丈夫有了外遇。 </a:t>
            </a:r>
            <a:r>
              <a:rPr lang="zh-TW" altLang="en-US" dirty="0" smtClean="0"/>
              <a:t/>
            </a:r>
            <a:br>
              <a:rPr lang="zh-TW" altLang="en-US" dirty="0" smtClean="0"/>
            </a:b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buNone/>
            </a:pPr>
            <a:r>
              <a:rPr lang="zh-TW" altLang="en-US" dirty="0" smtClean="0">
                <a:ea typeface="華康少女文字W6" pitchFamily="49" charset="-120"/>
              </a:rPr>
              <a:t>  </a:t>
            </a:r>
            <a:r>
              <a:rPr lang="zh-TW" altLang="en-US" sz="3600" dirty="0" smtClean="0">
                <a:ea typeface="華康少女文字W6" pitchFamily="49" charset="-120"/>
              </a:rPr>
              <a:t>她完全不能接受這個事實。就像所有的女人一樣，一哭二鬧三上吊，只是丈夫的心非但沒有回轉，反而越離越遠。她恨，她不甘心，甚至想到許多報復的方法，整日陷在痛苦的深淵，無法自拔。朋友都勸她，既然婚姻品質如此不堪，不如就離了吧！何苦折磨自己？ </a:t>
            </a:r>
            <a:endParaRPr lang="en-US" altLang="zh-TW" sz="3600" dirty="0" smtClean="0">
              <a:ea typeface="華康少女文字W6" pitchFamily="49" charset="-120"/>
            </a:endParaRPr>
          </a:p>
          <a:p>
            <a:pPr>
              <a:buNone/>
            </a:pPr>
            <a:r>
              <a:rPr lang="zh-TW" altLang="en-US" sz="3600" dirty="0" smtClean="0">
                <a:ea typeface="華康少女文字W6" pitchFamily="49" charset="-120"/>
              </a:rPr>
              <a:t>  她不肯，因為她不要便宜丈夫和那個女人。另一方面，她也很怕兒女重蹈覆轍，同樣成為單親家庭的受害者。這一拖就是十年。 </a:t>
            </a:r>
            <a:r>
              <a:rPr lang="zh-TW" altLang="en-US" dirty="0" smtClean="0"/>
              <a:t/>
            </a:r>
            <a:br>
              <a:rPr lang="zh-TW" altLang="en-US" dirty="0" smtClean="0"/>
            </a:b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buNone/>
            </a:pPr>
            <a:r>
              <a:rPr lang="zh-TW" altLang="en-US" dirty="0" smtClean="0">
                <a:ea typeface="華康少女文字W6" pitchFamily="49" charset="-120"/>
              </a:rPr>
              <a:t>  </a:t>
            </a:r>
            <a:r>
              <a:rPr lang="zh-TW" altLang="en-US" sz="3600" dirty="0" smtClean="0">
                <a:ea typeface="華康少女文字W6" pitchFamily="49" charset="-120"/>
              </a:rPr>
              <a:t>十年的煎熬，她不但成了棄婦，也成了怨婦。四處訴苦埋怨的結果，不要說親朋好友受不了，連子女都不同情她。 </a:t>
            </a:r>
            <a:endParaRPr lang="en-US" altLang="zh-TW" sz="3600" dirty="0" smtClean="0">
              <a:ea typeface="華康少女文字W6" pitchFamily="49" charset="-120"/>
            </a:endParaRPr>
          </a:p>
          <a:p>
            <a:pPr>
              <a:buNone/>
            </a:pPr>
            <a:r>
              <a:rPr lang="zh-TW" altLang="en-US" sz="3600" dirty="0" smtClean="0"/>
              <a:t> </a:t>
            </a:r>
            <a:r>
              <a:rPr lang="zh-TW" altLang="en-US" sz="3600" dirty="0" smtClean="0">
                <a:ea typeface="華康少女文字W6" pitchFamily="49" charset="-120"/>
              </a:rPr>
              <a:t>有一天，她無意中在鏡子裡看到自己的臉。暗暗吃了一驚。頭髮蓬鬆，臉色焦黃，加上兩眼黯然無光，以及鬆垮的嘴角，連她都覺得自己面目可憎。她怔怔的看著鏡子，鏡子中的映像彷彿透視著她的內心，逐漸清明。她終於憬悟，原來，從小到大，她一直渴望從別人的愛裡肯定自己，此刻，她才發現，在愛別人之前，要先懂得怎麼愛自己。</a:t>
            </a:r>
            <a:endParaRPr lang="zh-TW" altLang="en-US" sz="3600" dirty="0">
              <a:ea typeface="華康少女文字W6" pitchFamily="49" charset="-12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buNone/>
            </a:pPr>
            <a:r>
              <a:rPr lang="zh-TW" altLang="en-US" dirty="0" smtClean="0"/>
              <a:t>   </a:t>
            </a:r>
            <a:r>
              <a:rPr lang="zh-TW" altLang="en-US" sz="4400" dirty="0" smtClean="0">
                <a:ea typeface="華康少女文字W6" pitchFamily="49" charset="-120"/>
              </a:rPr>
              <a:t>婚姻已然無法挽回，那麼就放手   吧！重新出發，重新給自己定位。</a:t>
            </a:r>
            <a:endParaRPr lang="en-US" altLang="zh-TW" sz="4400" dirty="0" smtClean="0">
              <a:ea typeface="華康少女文字W6" pitchFamily="49" charset="-120"/>
            </a:endParaRPr>
          </a:p>
          <a:p>
            <a:pPr>
              <a:buNone/>
            </a:pPr>
            <a:r>
              <a:rPr lang="zh-TW" altLang="en-US" sz="4400" dirty="0" smtClean="0">
                <a:ea typeface="華康少女文字W6" pitchFamily="49" charset="-120"/>
              </a:rPr>
              <a:t>  我非常喜歡王維的詩句，「行到水窮處，坐看雲起時」。人生的每一個階段都有它不同的風景，有時我們誤以為走到了絕境，豈不知那正是另一段人生的轉折點。</a:t>
            </a:r>
            <a:endParaRPr lang="en-US" altLang="zh-TW" sz="4400" dirty="0" smtClean="0">
              <a:ea typeface="華康少女文字W6" pitchFamily="49" charset="-120"/>
            </a:endParaRPr>
          </a:p>
          <a:p>
            <a:pPr>
              <a:buNone/>
            </a:pPr>
            <a:r>
              <a:rPr lang="zh-TW" altLang="en-US" sz="4400" dirty="0">
                <a:ea typeface="華康少女文字W6" pitchFamily="49" charset="-120"/>
              </a:rPr>
              <a:t> </a:t>
            </a:r>
            <a:r>
              <a:rPr lang="zh-TW" altLang="en-US" sz="4400" dirty="0" smtClean="0">
                <a:ea typeface="華康少女文字W6" pitchFamily="49" charset="-120"/>
              </a:rPr>
              <a:t>                          </a:t>
            </a:r>
            <a:r>
              <a:rPr lang="zh-TW" altLang="en-US" sz="5400" dirty="0" smtClean="0">
                <a:ea typeface="華康少女文字W6" pitchFamily="49" charset="-120"/>
              </a:rPr>
              <a:t>文章結束</a:t>
            </a:r>
            <a:r>
              <a:rPr lang="en-US" altLang="zh-TW" sz="5400" dirty="0" smtClean="0">
                <a:ea typeface="華康少女文字W6" pitchFamily="49" charset="-120"/>
              </a:rPr>
              <a:t>…</a:t>
            </a:r>
            <a:endParaRPr lang="zh-TW" altLang="en-US" sz="5400" dirty="0">
              <a:ea typeface="華康少女文字W6" pitchFamily="49" charset="-12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txBody>
          <a:bodyPr/>
          <a:lstStyle/>
          <a:p>
            <a:r>
              <a:rPr lang="zh-TW" altLang="en-US" dirty="0" smtClean="0">
                <a:solidFill>
                  <a:srgbClr val="FF0000"/>
                </a:solidFill>
                <a:ea typeface="華康少女文字W6" pitchFamily="49" charset="-120"/>
              </a:rPr>
              <a:t>問題討論</a:t>
            </a:r>
            <a:r>
              <a:rPr lang="en-US" altLang="zh-TW" dirty="0" smtClean="0">
                <a:solidFill>
                  <a:srgbClr val="FF0000"/>
                </a:solidFill>
                <a:ea typeface="華康少女文字W6" pitchFamily="49" charset="-120"/>
              </a:rPr>
              <a:t>..</a:t>
            </a:r>
            <a:endParaRPr lang="zh-TW" altLang="en-US" dirty="0">
              <a:solidFill>
                <a:srgbClr val="FF0000"/>
              </a:solidFill>
              <a:ea typeface="華康少女文字W6" pitchFamily="49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0" y="1500174"/>
            <a:ext cx="9144000" cy="5357826"/>
          </a:xfrm>
        </p:spPr>
        <p:txBody>
          <a:bodyPr/>
          <a:lstStyle/>
          <a:p>
            <a:pPr>
              <a:buNone/>
            </a:pPr>
            <a:r>
              <a:rPr lang="zh-TW" altLang="en-US" dirty="0" smtClean="0"/>
              <a:t>                              </a:t>
            </a:r>
            <a:endParaRPr lang="en-US" altLang="zh-TW" dirty="0" smtClean="0"/>
          </a:p>
          <a:p>
            <a:pPr>
              <a:buNone/>
            </a:pPr>
            <a:r>
              <a:rPr lang="zh-TW" altLang="en-US" dirty="0" smtClean="0"/>
              <a:t>         </a:t>
            </a:r>
            <a:r>
              <a:rPr lang="en-US" altLang="zh-TW" dirty="0" smtClean="0">
                <a:solidFill>
                  <a:srgbClr val="002060"/>
                </a:solidFill>
                <a:ea typeface="華康少女文字W6" pitchFamily="49" charset="-120"/>
              </a:rPr>
              <a:t>1.</a:t>
            </a:r>
            <a:r>
              <a:rPr lang="zh-TW" altLang="en-US" dirty="0" smtClean="0">
                <a:solidFill>
                  <a:srgbClr val="002060"/>
                </a:solidFill>
                <a:ea typeface="華康少女文字W6" pitchFamily="49" charset="-120"/>
              </a:rPr>
              <a:t>本文共舉用了幾個例子</a:t>
            </a:r>
            <a:r>
              <a:rPr lang="en-US" altLang="zh-TW" dirty="0" smtClean="0">
                <a:solidFill>
                  <a:srgbClr val="002060"/>
                </a:solidFill>
                <a:ea typeface="華康少女文字W6" pitchFamily="49" charset="-120"/>
              </a:rPr>
              <a:t>?</a:t>
            </a:r>
            <a:r>
              <a:rPr lang="zh-TW" altLang="en-US" dirty="0" smtClean="0">
                <a:solidFill>
                  <a:srgbClr val="002060"/>
                </a:solidFill>
                <a:ea typeface="華康少女文字W6" pitchFamily="49" charset="-120"/>
              </a:rPr>
              <a:t>   </a:t>
            </a:r>
            <a:r>
              <a:rPr lang="en-US" altLang="zh-TW" dirty="0" smtClean="0">
                <a:solidFill>
                  <a:srgbClr val="002060"/>
                </a:solidFill>
                <a:ea typeface="華康少女文字W6" pitchFamily="49" charset="-120"/>
              </a:rPr>
              <a:t>(</a:t>
            </a:r>
            <a:r>
              <a:rPr lang="zh-TW" altLang="en-US" dirty="0" smtClean="0">
                <a:solidFill>
                  <a:srgbClr val="002060"/>
                </a:solidFill>
                <a:ea typeface="華康少女文字W6" pitchFamily="49" charset="-120"/>
              </a:rPr>
              <a:t>請說明</a:t>
            </a:r>
            <a:r>
              <a:rPr lang="en-US" altLang="zh-TW" dirty="0" smtClean="0">
                <a:solidFill>
                  <a:srgbClr val="002060"/>
                </a:solidFill>
                <a:ea typeface="華康少女文字W6" pitchFamily="49" charset="-120"/>
              </a:rPr>
              <a:t>)</a:t>
            </a:r>
          </a:p>
          <a:p>
            <a:pPr>
              <a:buNone/>
            </a:pPr>
            <a:r>
              <a:rPr lang="zh-TW" altLang="en-US" dirty="0" smtClean="0">
                <a:solidFill>
                  <a:srgbClr val="002060"/>
                </a:solidFill>
                <a:ea typeface="華康少女文字W6" pitchFamily="49" charset="-120"/>
              </a:rPr>
              <a:t>         </a:t>
            </a:r>
            <a:r>
              <a:rPr lang="en-US" altLang="zh-TW" dirty="0" smtClean="0">
                <a:solidFill>
                  <a:srgbClr val="002060"/>
                </a:solidFill>
                <a:ea typeface="華康少女文字W6" pitchFamily="49" charset="-120"/>
              </a:rPr>
              <a:t>2.</a:t>
            </a:r>
            <a:r>
              <a:rPr lang="zh-TW" altLang="en-US" dirty="0" smtClean="0">
                <a:solidFill>
                  <a:srgbClr val="002060"/>
                </a:solidFill>
                <a:ea typeface="華康少女文字W6" pitchFamily="49" charset="-120"/>
              </a:rPr>
              <a:t>這些例子都有些共通點</a:t>
            </a:r>
            <a:r>
              <a:rPr lang="en-US" altLang="zh-TW" dirty="0" smtClean="0">
                <a:solidFill>
                  <a:srgbClr val="002060"/>
                </a:solidFill>
                <a:ea typeface="華康少女文字W6" pitchFamily="49" charset="-120"/>
              </a:rPr>
              <a:t>,</a:t>
            </a:r>
            <a:r>
              <a:rPr lang="zh-TW" altLang="en-US" dirty="0" smtClean="0">
                <a:solidFill>
                  <a:srgbClr val="002060"/>
                </a:solidFill>
                <a:ea typeface="華康少女文字W6" pitchFamily="49" charset="-120"/>
              </a:rPr>
              <a:t>要告訴我們什麼道理</a:t>
            </a:r>
            <a:r>
              <a:rPr lang="en-US" altLang="zh-TW" dirty="0" smtClean="0">
                <a:solidFill>
                  <a:srgbClr val="002060"/>
                </a:solidFill>
                <a:ea typeface="華康少女文字W6" pitchFamily="49" charset="-120"/>
              </a:rPr>
              <a:t>…</a:t>
            </a:r>
          </a:p>
          <a:p>
            <a:pPr>
              <a:buNone/>
            </a:pPr>
            <a:endParaRPr lang="en-US" altLang="zh-TW" dirty="0" smtClean="0">
              <a:solidFill>
                <a:srgbClr val="002060"/>
              </a:solidFill>
              <a:ea typeface="華康少女文字W6" pitchFamily="49" charset="-120"/>
            </a:endParaRPr>
          </a:p>
          <a:p>
            <a:pPr>
              <a:buNone/>
            </a:pPr>
            <a:endParaRPr lang="en-US" altLang="zh-TW" dirty="0" smtClean="0">
              <a:solidFill>
                <a:srgbClr val="002060"/>
              </a:solidFill>
              <a:ea typeface="華康少女文字W6" pitchFamily="49" charset="-120"/>
            </a:endParaRPr>
          </a:p>
          <a:p>
            <a:pPr>
              <a:buNone/>
            </a:pPr>
            <a:r>
              <a:rPr lang="zh-TW" altLang="en-US" dirty="0" smtClean="0">
                <a:solidFill>
                  <a:srgbClr val="002060"/>
                </a:solidFill>
                <a:ea typeface="華康少女文字W6" pitchFamily="49" charset="-120"/>
              </a:rPr>
              <a:t>                                  時間</a:t>
            </a:r>
            <a:r>
              <a:rPr lang="en-US" altLang="zh-TW" dirty="0" smtClean="0">
                <a:solidFill>
                  <a:srgbClr val="002060"/>
                </a:solidFill>
                <a:ea typeface="華康少女文字W6" pitchFamily="49" charset="-120"/>
              </a:rPr>
              <a:t>2</a:t>
            </a:r>
            <a:r>
              <a:rPr lang="zh-TW" altLang="en-US" dirty="0" smtClean="0">
                <a:solidFill>
                  <a:srgbClr val="002060"/>
                </a:solidFill>
                <a:ea typeface="華康少女文字W6" pitchFamily="49" charset="-120"/>
              </a:rPr>
              <a:t>分鐘</a:t>
            </a:r>
            <a:r>
              <a:rPr lang="en-US" altLang="zh-TW" dirty="0" smtClean="0">
                <a:solidFill>
                  <a:srgbClr val="002060"/>
                </a:solidFill>
                <a:ea typeface="華康少女文字W6" pitchFamily="49" charset="-120"/>
              </a:rPr>
              <a:t>~</a:t>
            </a:r>
            <a:endParaRPr lang="zh-TW" altLang="en-US" dirty="0">
              <a:solidFill>
                <a:srgbClr val="002060"/>
              </a:solidFill>
              <a:ea typeface="華康少女文字W6" pitchFamily="49" charset="-12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endParaRPr lang="en-US" altLang="zh-TW" dirty="0"/>
          </a:p>
          <a:p>
            <a:pPr>
              <a:buNone/>
            </a:pPr>
            <a:endParaRPr lang="en-US" altLang="zh-TW" dirty="0" smtClean="0"/>
          </a:p>
          <a:p>
            <a:pPr>
              <a:buNone/>
            </a:pPr>
            <a:r>
              <a:rPr lang="zh-TW" altLang="en-US" dirty="0"/>
              <a:t> </a:t>
            </a:r>
            <a:r>
              <a:rPr lang="zh-TW" altLang="en-US" dirty="0" smtClean="0"/>
              <a:t>                                           </a:t>
            </a:r>
            <a:r>
              <a:rPr lang="zh-TW" altLang="en-US" sz="4400" dirty="0" smtClean="0">
                <a:solidFill>
                  <a:srgbClr val="FF0000"/>
                </a:solidFill>
                <a:ea typeface="華康少女文字W6" pitchFamily="49" charset="-120"/>
              </a:rPr>
              <a:t>成員</a:t>
            </a:r>
            <a:endParaRPr lang="en-US" altLang="zh-TW" sz="4400" dirty="0" smtClean="0">
              <a:solidFill>
                <a:srgbClr val="FF0000"/>
              </a:solidFill>
              <a:ea typeface="華康少女文字W6" pitchFamily="49" charset="-120"/>
            </a:endParaRPr>
          </a:p>
          <a:p>
            <a:pPr>
              <a:buNone/>
            </a:pPr>
            <a:r>
              <a:rPr lang="zh-TW" altLang="en-US" sz="4400" dirty="0">
                <a:solidFill>
                  <a:srgbClr val="002060"/>
                </a:solidFill>
                <a:ea typeface="華康少女文字W6" pitchFamily="49" charset="-120"/>
              </a:rPr>
              <a:t> </a:t>
            </a:r>
            <a:r>
              <a:rPr lang="zh-TW" altLang="en-US" sz="4400" dirty="0" smtClean="0">
                <a:solidFill>
                  <a:srgbClr val="002060"/>
                </a:solidFill>
                <a:ea typeface="華康少女文字W6" pitchFamily="49" charset="-120"/>
              </a:rPr>
              <a:t>           導讀</a:t>
            </a:r>
            <a:r>
              <a:rPr lang="en-US" altLang="zh-TW" sz="4400" dirty="0" smtClean="0">
                <a:solidFill>
                  <a:srgbClr val="002060"/>
                </a:solidFill>
                <a:ea typeface="華康少女文字W6" pitchFamily="49" charset="-120"/>
              </a:rPr>
              <a:t>:</a:t>
            </a:r>
            <a:r>
              <a:rPr lang="zh-TW" altLang="en-US" sz="4400" dirty="0" smtClean="0">
                <a:solidFill>
                  <a:srgbClr val="002060"/>
                </a:solidFill>
                <a:ea typeface="華康少女文字W6" pitchFamily="49" charset="-120"/>
              </a:rPr>
              <a:t>彧嘉、漢賓、挺豪、沛潔</a:t>
            </a:r>
            <a:endParaRPr lang="en-US" altLang="zh-TW" sz="4400" dirty="0" smtClean="0">
              <a:solidFill>
                <a:srgbClr val="002060"/>
              </a:solidFill>
              <a:ea typeface="華康少女文字W6" pitchFamily="49" charset="-120"/>
            </a:endParaRPr>
          </a:p>
          <a:p>
            <a:pPr>
              <a:buNone/>
            </a:pPr>
            <a:r>
              <a:rPr lang="zh-TW" altLang="en-US" sz="4400" dirty="0">
                <a:solidFill>
                  <a:srgbClr val="002060"/>
                </a:solidFill>
                <a:ea typeface="華康少女文字W6" pitchFamily="49" charset="-120"/>
              </a:rPr>
              <a:t> </a:t>
            </a:r>
            <a:r>
              <a:rPr lang="zh-TW" altLang="en-US" sz="4400" dirty="0" smtClean="0">
                <a:solidFill>
                  <a:srgbClr val="002060"/>
                </a:solidFill>
                <a:ea typeface="華康少女文字W6" pitchFamily="49" charset="-120"/>
              </a:rPr>
              <a:t>           心得</a:t>
            </a:r>
            <a:r>
              <a:rPr lang="en-US" altLang="zh-TW" sz="4400" dirty="0" smtClean="0">
                <a:solidFill>
                  <a:srgbClr val="002060"/>
                </a:solidFill>
                <a:ea typeface="華康少女文字W6" pitchFamily="49" charset="-120"/>
              </a:rPr>
              <a:t>:</a:t>
            </a:r>
            <a:r>
              <a:rPr lang="zh-TW" altLang="en-US" sz="4400" dirty="0" smtClean="0">
                <a:solidFill>
                  <a:srgbClr val="002060"/>
                </a:solidFill>
                <a:ea typeface="華康少女文字W6" pitchFamily="49" charset="-120"/>
              </a:rPr>
              <a:t>柏恩</a:t>
            </a:r>
            <a:endParaRPr lang="en-US" altLang="zh-TW" sz="4400" dirty="0" smtClean="0">
              <a:solidFill>
                <a:srgbClr val="002060"/>
              </a:solidFill>
              <a:ea typeface="華康少女文字W6" pitchFamily="49" charset="-120"/>
            </a:endParaRPr>
          </a:p>
          <a:p>
            <a:pPr>
              <a:buNone/>
            </a:pPr>
            <a:r>
              <a:rPr lang="zh-TW" altLang="en-US" sz="4400" dirty="0" smtClean="0">
                <a:solidFill>
                  <a:srgbClr val="002060"/>
                </a:solidFill>
                <a:ea typeface="華康少女文字W6" pitchFamily="49" charset="-120"/>
              </a:rPr>
              <a:t>            </a:t>
            </a:r>
            <a:r>
              <a:rPr lang="en-US" altLang="zh-TW" sz="4400" dirty="0" smtClean="0">
                <a:solidFill>
                  <a:srgbClr val="002060"/>
                </a:solidFill>
                <a:ea typeface="華康少女文字W6" pitchFamily="49" charset="-120"/>
              </a:rPr>
              <a:t>PPT:</a:t>
            </a:r>
            <a:r>
              <a:rPr lang="zh-TW" altLang="en-US" sz="4400" dirty="0" smtClean="0">
                <a:solidFill>
                  <a:srgbClr val="002060"/>
                </a:solidFill>
                <a:ea typeface="華康少女文字W6" pitchFamily="49" charset="-120"/>
              </a:rPr>
              <a:t>鑫惠</a:t>
            </a:r>
            <a:endParaRPr lang="en-US" altLang="zh-TW" sz="4400" dirty="0" smtClean="0">
              <a:solidFill>
                <a:srgbClr val="002060"/>
              </a:solidFill>
              <a:ea typeface="華康少女文字W6" pitchFamily="49" charset="-120"/>
            </a:endParaRPr>
          </a:p>
          <a:p>
            <a:pPr>
              <a:buNone/>
            </a:pPr>
            <a:r>
              <a:rPr lang="zh-TW" altLang="en-US" sz="4400" dirty="0" smtClean="0">
                <a:solidFill>
                  <a:srgbClr val="002060"/>
                </a:solidFill>
                <a:ea typeface="華康少女文字W6" pitchFamily="49" charset="-120"/>
              </a:rPr>
              <a:t>            說故事</a:t>
            </a:r>
            <a:r>
              <a:rPr lang="en-US" altLang="zh-TW" sz="4400" dirty="0" smtClean="0">
                <a:solidFill>
                  <a:srgbClr val="002060"/>
                </a:solidFill>
                <a:ea typeface="華康少女文字W6" pitchFamily="49" charset="-120"/>
              </a:rPr>
              <a:t>:</a:t>
            </a:r>
            <a:r>
              <a:rPr lang="zh-TW" altLang="en-US" sz="4400" dirty="0" smtClean="0">
                <a:solidFill>
                  <a:srgbClr val="002060"/>
                </a:solidFill>
                <a:ea typeface="華康少女文字W6" pitchFamily="49" charset="-120"/>
              </a:rPr>
              <a:t>玟凱</a:t>
            </a:r>
            <a:endParaRPr lang="en-US" altLang="zh-TW" sz="4400" dirty="0" smtClean="0">
              <a:solidFill>
                <a:srgbClr val="002060"/>
              </a:solidFill>
              <a:ea typeface="華康少女文字W6" pitchFamily="49" charset="-120"/>
            </a:endParaRPr>
          </a:p>
          <a:p>
            <a:pPr>
              <a:buNone/>
            </a:pPr>
            <a:r>
              <a:rPr lang="zh-TW" altLang="en-US" sz="4400" dirty="0" smtClean="0">
                <a:solidFill>
                  <a:srgbClr val="002060"/>
                </a:solidFill>
                <a:ea typeface="華康少女文字W6" pitchFamily="49" charset="-120"/>
              </a:rPr>
              <a:t>            問題討論</a:t>
            </a:r>
            <a:r>
              <a:rPr lang="en-US" altLang="zh-TW" sz="4400" dirty="0" smtClean="0">
                <a:solidFill>
                  <a:srgbClr val="002060"/>
                </a:solidFill>
                <a:ea typeface="華康少女文字W6" pitchFamily="49" charset="-120"/>
              </a:rPr>
              <a:t>:</a:t>
            </a:r>
            <a:r>
              <a:rPr lang="zh-TW" altLang="en-US" sz="4400" dirty="0" smtClean="0">
                <a:solidFill>
                  <a:srgbClr val="002060"/>
                </a:solidFill>
                <a:ea typeface="華康少女文字W6" pitchFamily="49" charset="-120"/>
              </a:rPr>
              <a:t>智凱</a:t>
            </a:r>
            <a:endParaRPr lang="en-US" altLang="zh-TW" sz="4400" dirty="0" smtClean="0">
              <a:solidFill>
                <a:srgbClr val="002060"/>
              </a:solidFill>
              <a:ea typeface="華康少女文字W6" pitchFamily="49" charset="-120"/>
            </a:endParaRPr>
          </a:p>
          <a:p>
            <a:pPr>
              <a:buNone/>
            </a:pPr>
            <a:endParaRPr lang="en-US" altLang="zh-TW" sz="4400" dirty="0" smtClean="0">
              <a:ea typeface="華康少女文字W6" pitchFamily="49" charset="-120"/>
            </a:endParaRPr>
          </a:p>
          <a:p>
            <a:pPr>
              <a:buNone/>
            </a:pPr>
            <a:r>
              <a:rPr lang="en-US" altLang="zh-TW" sz="4400" dirty="0" smtClean="0">
                <a:ea typeface="華康少女文字W6" pitchFamily="49" charset="-120"/>
              </a:rPr>
              <a:t>            </a:t>
            </a:r>
            <a:endParaRPr lang="zh-TW" altLang="en-US" sz="4400" dirty="0">
              <a:ea typeface="華康少女文字W6" pitchFamily="49" charset="-12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-1059510" y="889843"/>
            <a:ext cx="2069797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>
              <a:buNone/>
            </a:pPr>
            <a:endParaRPr lang="en-US" altLang="zh-TW" sz="5400" b="1" cap="all" spc="0" dirty="0" smtClean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ea typeface="華康少女文字W6" pitchFamily="49" charset="-120"/>
            </a:endParaRPr>
          </a:p>
          <a:p>
            <a:pPr algn="ctr">
              <a:buNone/>
            </a:pPr>
            <a:r>
              <a:rPr lang="zh-TW" altLang="en-US" sz="5400" b="1" cap="all" spc="0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ea typeface="華康少女文字W6" pitchFamily="49" charset="-120"/>
              </a:rPr>
              <a:t> </a:t>
            </a:r>
            <a:r>
              <a:rPr lang="zh-TW" altLang="en-US" sz="5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ea typeface="華康少女文字W6" pitchFamily="49" charset="-120"/>
              </a:rPr>
              <a:t>           </a:t>
            </a:r>
            <a:endParaRPr lang="zh-TW" altLang="en-US" sz="5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buNone/>
            </a:pPr>
            <a:endParaRPr lang="en-US" altLang="zh-TW" sz="6600" dirty="0">
              <a:ea typeface="華康少女文字W6" pitchFamily="49" charset="-120"/>
            </a:endParaRPr>
          </a:p>
          <a:p>
            <a:pPr>
              <a:buNone/>
            </a:pPr>
            <a:endParaRPr lang="en-US" altLang="zh-TW" sz="6600" dirty="0" smtClean="0">
              <a:ea typeface="華康少女文字W6" pitchFamily="49" charset="-120"/>
            </a:endParaRPr>
          </a:p>
          <a:p>
            <a:pPr>
              <a:buNone/>
            </a:pPr>
            <a:r>
              <a:rPr lang="zh-TW" altLang="en-US" sz="6600" i="1" dirty="0">
                <a:ea typeface="華康少女文字W6" pitchFamily="49" charset="-120"/>
              </a:rPr>
              <a:t> </a:t>
            </a:r>
            <a:r>
              <a:rPr lang="zh-TW" altLang="en-US" sz="6600" i="1" dirty="0" smtClean="0">
                <a:ea typeface="華康少女文字W6" pitchFamily="49" charset="-120"/>
              </a:rPr>
              <a:t>          </a:t>
            </a:r>
            <a:r>
              <a:rPr lang="zh-TW" altLang="en-US" sz="6600" dirty="0" smtClean="0">
                <a:ea typeface="華康少女文字W6" pitchFamily="49" charset="-120"/>
              </a:rPr>
              <a:t>名人故事分享</a:t>
            </a:r>
            <a:r>
              <a:rPr lang="en-US" altLang="zh-TW" sz="6600" dirty="0" smtClean="0">
                <a:ea typeface="華康少女文字W6" pitchFamily="49" charset="-120"/>
              </a:rPr>
              <a:t>…</a:t>
            </a:r>
          </a:p>
          <a:p>
            <a:pPr>
              <a:buNone/>
            </a:pPr>
            <a:r>
              <a:rPr lang="zh-TW" altLang="en-US" sz="6600" i="1" dirty="0" smtClean="0">
                <a:ea typeface="華康少女文字W6" pitchFamily="49" charset="-120"/>
              </a:rPr>
              <a:t>                </a:t>
            </a:r>
            <a:r>
              <a:rPr lang="en-US" altLang="zh-TW" sz="6600" dirty="0" smtClean="0">
                <a:ea typeface="華康少女文字W6" pitchFamily="49" charset="-120"/>
              </a:rPr>
              <a:t>(</a:t>
            </a:r>
            <a:r>
              <a:rPr lang="zh-TW" altLang="en-US" sz="6600" dirty="0" smtClean="0">
                <a:ea typeface="華康少女文字W6" pitchFamily="49" charset="-120"/>
              </a:rPr>
              <a:t>蔡依琳</a:t>
            </a:r>
            <a:r>
              <a:rPr lang="en-US" altLang="zh-TW" sz="6600" dirty="0" smtClean="0">
                <a:ea typeface="華康少女文字W6" pitchFamily="49" charset="-120"/>
              </a:rPr>
              <a:t>)</a:t>
            </a:r>
            <a:endParaRPr lang="zh-TW" altLang="en-US" sz="6600" dirty="0">
              <a:ea typeface="華康少女文字W6" pitchFamily="49" charset="-120"/>
            </a:endParaRPr>
          </a:p>
        </p:txBody>
      </p:sp>
      <p:pic>
        <p:nvPicPr>
          <p:cNvPr id="7" name="圖片 6" descr="80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57950" y="3571876"/>
            <a:ext cx="2371725" cy="28575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28736"/>
          </a:xfrm>
        </p:spPr>
        <p:txBody>
          <a:bodyPr/>
          <a:lstStyle/>
          <a:p>
            <a:r>
              <a:rPr lang="zh-TW" altLang="en-US" dirty="0" smtClean="0">
                <a:solidFill>
                  <a:srgbClr val="FF0000"/>
                </a:solidFill>
                <a:ea typeface="華康少女文字W6" pitchFamily="49" charset="-120"/>
              </a:rPr>
              <a:t>心得</a:t>
            </a:r>
            <a:endParaRPr lang="zh-TW" altLang="en-US" dirty="0">
              <a:solidFill>
                <a:srgbClr val="FF0000"/>
              </a:solidFill>
              <a:ea typeface="華康少女文字W6" pitchFamily="49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0" y="1500174"/>
            <a:ext cx="9144000" cy="5357826"/>
          </a:xfrm>
        </p:spPr>
        <p:txBody>
          <a:bodyPr/>
          <a:lstStyle/>
          <a:p>
            <a:pPr>
              <a:buNone/>
            </a:pPr>
            <a:r>
              <a:rPr lang="zh-TW" altLang="en-US" dirty="0" smtClean="0"/>
              <a:t>  </a:t>
            </a:r>
            <a:r>
              <a:rPr lang="zh-TW" altLang="en-US" sz="4000" dirty="0" smtClean="0">
                <a:ea typeface="華康少女文字W6" pitchFamily="49" charset="-120"/>
              </a:rPr>
              <a:t>人生不是一味的追求富貴、完美</a:t>
            </a:r>
            <a:r>
              <a:rPr lang="en-US" altLang="zh-TW" sz="4000" dirty="0" smtClean="0">
                <a:ea typeface="華康少女文字W6" pitchFamily="49" charset="-120"/>
              </a:rPr>
              <a:t>,</a:t>
            </a:r>
            <a:r>
              <a:rPr lang="zh-TW" altLang="en-US" sz="4000" dirty="0" smtClean="0">
                <a:ea typeface="華康少女文字W6" pitchFamily="49" charset="-120"/>
              </a:rPr>
              <a:t>而是要做到讓自己覺得輕鬆愉快、追求自己的目標</a:t>
            </a:r>
            <a:r>
              <a:rPr lang="en-US" altLang="zh-TW" sz="4000" dirty="0" smtClean="0">
                <a:ea typeface="華康少女文字W6" pitchFamily="49" charset="-120"/>
              </a:rPr>
              <a:t>,</a:t>
            </a:r>
            <a:r>
              <a:rPr lang="zh-TW" altLang="en-US" sz="4000" dirty="0" smtClean="0">
                <a:ea typeface="華康少女文字W6" pitchFamily="49" charset="-120"/>
              </a:rPr>
              <a:t>因為世界上沒有任何事物是完美的。同時</a:t>
            </a:r>
            <a:r>
              <a:rPr lang="en-US" altLang="zh-TW" sz="4000" dirty="0">
                <a:ea typeface="華康少女文字W6" pitchFamily="49" charset="-120"/>
              </a:rPr>
              <a:t>,</a:t>
            </a:r>
            <a:r>
              <a:rPr lang="zh-TW" altLang="en-US" sz="4000" dirty="0" smtClean="0">
                <a:ea typeface="華康少女文字W6" pitchFamily="49" charset="-120"/>
              </a:rPr>
              <a:t>設法突破困境</a:t>
            </a:r>
            <a:r>
              <a:rPr lang="en-US" altLang="zh-TW" sz="4000" dirty="0" smtClean="0">
                <a:ea typeface="華康少女文字W6" pitchFamily="49" charset="-120"/>
              </a:rPr>
              <a:t>,</a:t>
            </a:r>
            <a:r>
              <a:rPr lang="zh-TW" altLang="en-US" sz="4000" dirty="0" smtClean="0">
                <a:ea typeface="華康少女文字W6" pitchFamily="49" charset="-120"/>
              </a:rPr>
              <a:t>不要去害怕恐懼</a:t>
            </a:r>
            <a:r>
              <a:rPr lang="en-US" altLang="zh-TW" sz="4000" dirty="0">
                <a:ea typeface="華康少女文字W6" pitchFamily="49" charset="-120"/>
              </a:rPr>
              <a:t>,</a:t>
            </a:r>
            <a:r>
              <a:rPr lang="zh-TW" altLang="en-US" sz="4000" dirty="0" smtClean="0">
                <a:ea typeface="華康少女文字W6" pitchFamily="49" charset="-120"/>
              </a:rPr>
              <a:t>有時我們誤以為走到了絕境</a:t>
            </a:r>
            <a:r>
              <a:rPr lang="en-US" altLang="zh-TW" sz="4000" dirty="0" smtClean="0">
                <a:ea typeface="華康少女文字W6" pitchFamily="49" charset="-120"/>
              </a:rPr>
              <a:t>,</a:t>
            </a:r>
            <a:r>
              <a:rPr lang="zh-TW" altLang="en-US" sz="4000" dirty="0" smtClean="0">
                <a:ea typeface="華康少女文字W6" pitchFamily="49" charset="-120"/>
              </a:rPr>
              <a:t>或許不是真正的絕境</a:t>
            </a:r>
            <a:r>
              <a:rPr lang="en-US" altLang="zh-TW" sz="4000" dirty="0" smtClean="0">
                <a:ea typeface="華康少女文字W6" pitchFamily="49" charset="-120"/>
              </a:rPr>
              <a:t>,</a:t>
            </a:r>
            <a:r>
              <a:rPr lang="zh-TW" altLang="en-US" sz="4000" dirty="0" smtClean="0">
                <a:ea typeface="華康少女文字W6" pitchFamily="49" charset="-120"/>
              </a:rPr>
              <a:t>那可能是新的出路也可能是新的轉機</a:t>
            </a:r>
            <a:r>
              <a:rPr lang="en-US" altLang="zh-TW" sz="4000" dirty="0" smtClean="0">
                <a:ea typeface="華康少女文字W6" pitchFamily="49" charset="-120"/>
              </a:rPr>
              <a:t>,</a:t>
            </a:r>
            <a:r>
              <a:rPr lang="zh-TW" altLang="en-US" sz="4000" dirty="0" smtClean="0">
                <a:ea typeface="華康少女文字W6" pitchFamily="49" charset="-120"/>
              </a:rPr>
              <a:t>不到最後都不能輕言放棄。</a:t>
            </a:r>
            <a:endParaRPr lang="zh-TW" altLang="en-US" sz="4000" dirty="0">
              <a:ea typeface="華康少女文字W6" pitchFamily="49" charset="-12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buNone/>
            </a:pPr>
            <a:endParaRPr lang="en-US" altLang="zh-TW" dirty="0" smtClean="0"/>
          </a:p>
          <a:p>
            <a:pPr>
              <a:buNone/>
            </a:pPr>
            <a:endParaRPr lang="en-US" altLang="zh-TW" sz="6600" dirty="0" smtClean="0">
              <a:ea typeface="華康少女文字W6" pitchFamily="49" charset="-120"/>
              <a:hlinkClick r:id="rId2"/>
            </a:endParaRPr>
          </a:p>
          <a:p>
            <a:pPr>
              <a:buNone/>
            </a:pPr>
            <a:r>
              <a:rPr lang="zh-TW" altLang="en-US" sz="6600" dirty="0" smtClean="0">
                <a:ea typeface="華康少女文字W6" pitchFamily="49" charset="-120"/>
                <a:hlinkClick r:id="rId2"/>
              </a:rPr>
              <a:t>永不放棄 力克胡哲 正面能量 </a:t>
            </a:r>
            <a:r>
              <a:rPr lang="en-US" altLang="zh-TW" sz="6600" dirty="0" smtClean="0">
                <a:ea typeface="華康少女文字W6" pitchFamily="49" charset="-120"/>
                <a:hlinkClick r:id="rId2"/>
              </a:rPr>
              <a:t>- YouTube</a:t>
            </a:r>
            <a:endParaRPr lang="zh-TW" altLang="en-US" sz="6600" dirty="0">
              <a:ea typeface="華康少女文字W6" pitchFamily="49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內容版面配置區 3" descr="80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85860"/>
          </a:xfrm>
        </p:spPr>
        <p:txBody>
          <a:bodyPr>
            <a:normAutofit/>
          </a:bodyPr>
          <a:lstStyle/>
          <a:p>
            <a:r>
              <a:rPr lang="zh-TW" altLang="en-US" sz="6000" dirty="0" smtClean="0">
                <a:solidFill>
                  <a:srgbClr val="FF0000"/>
                </a:solidFill>
                <a:ea typeface="華康少女文字W6" pitchFamily="49" charset="-120"/>
              </a:rPr>
              <a:t>文章</a:t>
            </a:r>
            <a:endParaRPr lang="zh-TW" altLang="en-US" sz="6000" dirty="0">
              <a:solidFill>
                <a:srgbClr val="FF0000"/>
              </a:solidFill>
              <a:ea typeface="華康少女文字W6" pitchFamily="49" charset="-12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0" y="1225689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zh-TW" altLang="en-US" smtClean="0">
                <a:ea typeface="華康少女文字W6" pitchFamily="49" charset="-120"/>
              </a:rPr>
              <a:t>   </a:t>
            </a:r>
            <a:r>
              <a:rPr lang="zh-TW" altLang="en-US" sz="4000" smtClean="0">
                <a:ea typeface="華康少女文字W6" pitchFamily="49" charset="-120"/>
              </a:rPr>
              <a:t>老</a:t>
            </a:r>
            <a:r>
              <a:rPr lang="zh-TW" altLang="en-US" sz="4000" dirty="0" smtClean="0">
                <a:ea typeface="華康少女文字W6" pitchFamily="49" charset="-120"/>
              </a:rPr>
              <a:t>姊竟然跑去學西班牙舞。 </a:t>
            </a:r>
            <a:endParaRPr lang="en-US" altLang="zh-TW" sz="4000" dirty="0" smtClean="0">
              <a:ea typeface="華康少女文字W6" pitchFamily="49" charset="-120"/>
            </a:endParaRPr>
          </a:p>
          <a:p>
            <a:pPr>
              <a:buNone/>
            </a:pPr>
            <a:r>
              <a:rPr lang="zh-TW" altLang="en-US" sz="4000" dirty="0" smtClean="0">
                <a:ea typeface="華康少女文字W6" pitchFamily="49" charset="-120"/>
              </a:rPr>
              <a:t>   擱在十年前，我會大吃一驚；若在三十年前，我恐怕會嚇得連眼珠子都掉出來。太不可思議了。老姊是我們兄弟姊妹中遺傳母親個性最多的一個。冷靜、理性、內斂。做事的能力和魄力絕對是一流的，唯一的缺點就是沒啥情趣。 </a:t>
            </a:r>
            <a:br>
              <a:rPr lang="zh-TW" altLang="en-US" sz="4000" dirty="0" smtClean="0">
                <a:ea typeface="華康少女文字W6" pitchFamily="49" charset="-120"/>
              </a:rPr>
            </a:br>
            <a:r>
              <a:rPr lang="zh-TW" altLang="en-US" sz="4000" dirty="0" smtClean="0">
                <a:ea typeface="華康少女文字W6" pitchFamily="49" charset="-120"/>
              </a:rPr>
              <a:t/>
            </a:r>
            <a:br>
              <a:rPr lang="zh-TW" altLang="en-US" sz="4000" dirty="0" smtClean="0">
                <a:ea typeface="華康少女文字W6" pitchFamily="49" charset="-120"/>
              </a:rPr>
            </a:br>
            <a:r>
              <a:rPr lang="zh-TW" altLang="en-US" sz="4000" dirty="0" smtClean="0">
                <a:ea typeface="華康少女文字W6" pitchFamily="49" charset="-120"/>
              </a:rPr>
              <a:t>從小我就覺得這位老姊實在很「悶」。</a:t>
            </a:r>
            <a:endParaRPr lang="zh-TW" alt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zh-TW" altLang="en-US" dirty="0" smtClean="0"/>
              <a:t>  </a:t>
            </a:r>
            <a:r>
              <a:rPr lang="zh-TW" altLang="en-US" sz="4000" dirty="0" smtClean="0">
                <a:ea typeface="華康少女文字W6" pitchFamily="49" charset="-120"/>
              </a:rPr>
              <a:t>她不愛講話，不會玩，不喜歡出門。</a:t>
            </a:r>
            <a:endParaRPr lang="en-US" altLang="zh-TW" sz="4000" dirty="0" smtClean="0">
              <a:ea typeface="華康少女文字W6" pitchFamily="49" charset="-120"/>
            </a:endParaRPr>
          </a:p>
          <a:p>
            <a:pPr>
              <a:buNone/>
            </a:pPr>
            <a:r>
              <a:rPr lang="zh-TW" altLang="en-US" sz="4000" dirty="0">
                <a:ea typeface="華康少女文字W6" pitchFamily="49" charset="-120"/>
              </a:rPr>
              <a:t> </a:t>
            </a:r>
            <a:r>
              <a:rPr lang="zh-TW" altLang="en-US" sz="4000" dirty="0" smtClean="0">
                <a:ea typeface="華康少女文字W6" pitchFamily="49" charset="-120"/>
              </a:rPr>
              <a:t> 在我的印象中，除了念書之外，她好像什麼都不會。老姊是學理工的，大學一畢業就赴美深造，隨後進入一家石油公司任職。工作二十餘年，她在開發石油的研究方面頗有成就。除了得到五項美國及歐洲專利，並且尚有不少論文發表，她的波形處理軟體系統還曾獲得斯朗伯傑「工業技術創新獎」。 </a:t>
            </a:r>
            <a:r>
              <a:rPr lang="zh-TW" altLang="en-US" sz="4400" dirty="0" smtClean="0"/>
              <a:t/>
            </a:r>
            <a:br>
              <a:rPr lang="zh-TW" altLang="en-US" sz="4400" dirty="0" smtClean="0"/>
            </a:br>
            <a:endParaRPr lang="zh-TW" alt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zh-TW" altLang="en-US" sz="4000" dirty="0" smtClean="0">
                <a:ea typeface="華康少女文字W6" pitchFamily="49" charset="-120"/>
              </a:rPr>
              <a:t>  但學業、事業上的一帆風順使她相當自負。對自己的要求高，相對的對別人的要求也高。看不順眼的人或事，往往是「不假辭色」、「拂袖而去」。不擅人際關係，個性又倔強內向，很少把心裡的話告訴別人。你很難了解她，她也不需要別人的了解。 </a:t>
            </a:r>
            <a:endParaRPr lang="en-US" altLang="zh-TW" sz="4000" dirty="0" smtClean="0">
              <a:ea typeface="華康少女文字W6" pitchFamily="49" charset="-120"/>
            </a:endParaRPr>
          </a:p>
          <a:p>
            <a:pPr>
              <a:buNone/>
            </a:pPr>
            <a:r>
              <a:rPr lang="zh-TW" altLang="en-US" sz="4000" dirty="0" smtClean="0">
                <a:ea typeface="華康少女文字W6" pitchFamily="49" charset="-120"/>
              </a:rPr>
              <a:t>  </a:t>
            </a:r>
            <a:endParaRPr lang="en-US" altLang="zh-TW" sz="4000" dirty="0" smtClean="0">
              <a:ea typeface="華康少女文字W6" pitchFamily="49" charset="-120"/>
            </a:endParaRPr>
          </a:p>
          <a:p>
            <a:pPr>
              <a:buNone/>
            </a:pPr>
            <a:r>
              <a:rPr lang="zh-TW" altLang="en-US" sz="4000" dirty="0" smtClean="0">
                <a:ea typeface="華康少女文字W6" pitchFamily="49" charset="-120"/>
              </a:rPr>
              <a:t>多少年來，我看著她如此的矜持自若，想到她的孤單寂寞，就不免心酸黯然，卻無從幫助。</a:t>
            </a:r>
            <a:r>
              <a:rPr lang="zh-TW" altLang="en-US" dirty="0" smtClean="0"/>
              <a:t/>
            </a:r>
            <a:br>
              <a:rPr lang="zh-TW" altLang="en-US" dirty="0" smtClean="0"/>
            </a:b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zh-TW" altLang="en-US" dirty="0" smtClean="0">
                <a:ea typeface="華康少女文字W6" pitchFamily="49" charset="-120"/>
              </a:rPr>
              <a:t>  </a:t>
            </a:r>
            <a:r>
              <a:rPr lang="zh-TW" altLang="en-US" sz="4400" dirty="0" smtClean="0">
                <a:ea typeface="華康少女文字W6" pitchFamily="49" charset="-120"/>
              </a:rPr>
              <a:t>她不肯打開她的心，無人能走進去。我也一直以為她這一生恐怕要孤老以終。不想一次偶然的機會，她看到一本安東尼</a:t>
            </a:r>
            <a:r>
              <a:rPr lang="en-US" altLang="zh-TW" sz="4400" dirty="0" smtClean="0">
                <a:ea typeface="華康少女文字W6" pitchFamily="49" charset="-120"/>
              </a:rPr>
              <a:t>‧</a:t>
            </a:r>
            <a:r>
              <a:rPr lang="zh-TW" altLang="en-US" sz="4400" dirty="0" smtClean="0">
                <a:ea typeface="華康少女文字W6" pitchFamily="49" charset="-120"/>
              </a:rPr>
              <a:t>羅賓所著的</a:t>
            </a:r>
            <a:r>
              <a:rPr lang="en-US" altLang="zh-TW" sz="4400" dirty="0" smtClean="0">
                <a:ea typeface="華康少女文字W6" pitchFamily="49" charset="-120"/>
              </a:rPr>
              <a:t>《</a:t>
            </a:r>
            <a:r>
              <a:rPr lang="zh-TW" altLang="en-US" sz="4400" dirty="0" smtClean="0">
                <a:ea typeface="華康少女文字W6" pitchFamily="49" charset="-120"/>
              </a:rPr>
              <a:t>激發心靈潛能</a:t>
            </a:r>
            <a:r>
              <a:rPr lang="en-US" altLang="zh-TW" sz="4400" dirty="0" smtClean="0">
                <a:ea typeface="華康少女文字W6" pitchFamily="49" charset="-120"/>
              </a:rPr>
              <a:t>》</a:t>
            </a:r>
            <a:r>
              <a:rPr lang="zh-TW" altLang="en-US" sz="4400" dirty="0" smtClean="0">
                <a:ea typeface="華康少女文字W6" pitchFamily="49" charset="-120"/>
              </a:rPr>
              <a:t>，她豁然領悟人類心智的重要性，也引發她濃厚的興趣。   </a:t>
            </a:r>
            <a:endParaRPr lang="en-US" altLang="zh-TW" sz="4400" dirty="0" smtClean="0">
              <a:ea typeface="華康少女文字W6" pitchFamily="49" charset="-120"/>
            </a:endParaRPr>
          </a:p>
          <a:p>
            <a:pPr>
              <a:buNone/>
            </a:pPr>
            <a:r>
              <a:rPr lang="zh-TW" altLang="en-US" dirty="0" smtClean="0"/>
              <a:t>  </a:t>
            </a:r>
            <a:endParaRPr lang="en-US" altLang="zh-TW" dirty="0" smtClean="0"/>
          </a:p>
          <a:p>
            <a:pPr>
              <a:buNone/>
            </a:pPr>
            <a:r>
              <a:rPr lang="zh-TW" altLang="en-US" sz="4000" dirty="0" smtClean="0">
                <a:ea typeface="華康少女文字W6" pitchFamily="49" charset="-120"/>
              </a:rPr>
              <a:t>她以研究科學的精神展開對神經語言課程、心理學、人際溝通、量子療癒與意識的探索。</a:t>
            </a:r>
            <a:r>
              <a:rPr lang="zh-TW" altLang="en-US" dirty="0" smtClean="0"/>
              <a:t/>
            </a:r>
            <a:br>
              <a:rPr lang="zh-TW" altLang="en-US" dirty="0" smtClean="0"/>
            </a:b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zh-TW" altLang="en-US" dirty="0" smtClean="0">
                <a:ea typeface="華康少女文字W6" pitchFamily="49" charset="-120"/>
              </a:rPr>
              <a:t>  </a:t>
            </a:r>
            <a:r>
              <a:rPr lang="zh-TW" altLang="en-US" sz="4000" dirty="0" smtClean="0">
                <a:ea typeface="華康少女文字W6" pitchFamily="49" charset="-120"/>
              </a:rPr>
              <a:t>這些研究與學習大大改變了她的人生觀，讓她懂得如何放鬆自己，敢於敞開自己，並且發現生命無限延伸的可能。</a:t>
            </a:r>
            <a:endParaRPr lang="en-US" altLang="zh-TW" sz="4000" dirty="0" smtClean="0">
              <a:ea typeface="華康少女文字W6" pitchFamily="49" charset="-120"/>
            </a:endParaRPr>
          </a:p>
          <a:p>
            <a:pPr>
              <a:buNone/>
            </a:pPr>
            <a:r>
              <a:rPr lang="zh-TW" altLang="en-US" sz="4000" dirty="0" smtClean="0">
                <a:ea typeface="華康少女文字W6" pitchFamily="49" charset="-120"/>
              </a:rPr>
              <a:t>  原本是那樣一個孤獨寡言、鬱鬱寡歡的人，如今變得開朗親和、樂觀自在，讓每一個接近她的人，都能感染到那份流自生命深處的喜悅！ </a:t>
            </a:r>
            <a:endParaRPr lang="en-US" altLang="zh-TW" sz="4000" dirty="0" smtClean="0">
              <a:ea typeface="華康少女文字W6" pitchFamily="49" charset="-120"/>
            </a:endParaRPr>
          </a:p>
          <a:p>
            <a:pPr>
              <a:buNone/>
            </a:pPr>
            <a:r>
              <a:rPr lang="zh-TW" altLang="en-US" sz="4000" dirty="0" smtClean="0">
                <a:ea typeface="華康少女文字W6" pitchFamily="49" charset="-120"/>
              </a:rPr>
              <a:t>   她辭去工作，放棄美國安穩舒適的生活，回國定居，成立心靈諮商工作室。</a:t>
            </a:r>
            <a:br>
              <a:rPr lang="zh-TW" altLang="en-US" sz="4000" dirty="0" smtClean="0">
                <a:ea typeface="華康少女文字W6" pitchFamily="49" charset="-120"/>
              </a:rPr>
            </a:br>
            <a:r>
              <a:rPr lang="zh-TW" altLang="en-US" dirty="0" smtClean="0"/>
              <a:t/>
            </a:r>
            <a:br>
              <a:rPr lang="zh-TW" altLang="en-US" dirty="0" smtClean="0"/>
            </a:b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zh-TW" altLang="en-US" sz="4000" dirty="0" smtClean="0">
                <a:ea typeface="華康少女文字W6" pitchFamily="49" charset="-120"/>
              </a:rPr>
              <a:t>  希望藉著她的親身經驗，幫助更多的人從生命的困境中走出來，在自我學習的過程中得到快樂與健康！</a:t>
            </a:r>
            <a:endParaRPr lang="en-US" altLang="zh-TW" sz="4000" dirty="0" smtClean="0">
              <a:ea typeface="華康少女文字W6" pitchFamily="49" charset="-120"/>
            </a:endParaRPr>
          </a:p>
          <a:p>
            <a:pPr>
              <a:buNone/>
            </a:pPr>
            <a:r>
              <a:rPr lang="zh-TW" altLang="en-US" sz="4000" dirty="0" smtClean="0"/>
              <a:t>   </a:t>
            </a:r>
            <a:endParaRPr lang="en-US" altLang="zh-TW" sz="4000" dirty="0" smtClean="0"/>
          </a:p>
          <a:p>
            <a:pPr>
              <a:buNone/>
            </a:pPr>
            <a:r>
              <a:rPr lang="zh-TW" altLang="en-US" sz="4000" dirty="0" smtClean="0">
                <a:ea typeface="華康少女文字W6" pitchFamily="49" charset="-120"/>
              </a:rPr>
              <a:t>我為老姊的改變欣喜不已。正好這幾天看到報上的一則小新聞。一位女性檢察官在服務多年後</a:t>
            </a:r>
            <a:r>
              <a:rPr lang="en-US" altLang="zh-TW" sz="4000" dirty="0" smtClean="0">
                <a:ea typeface="華康少女文字W6" pitchFamily="49" charset="-120"/>
              </a:rPr>
              <a:t>,</a:t>
            </a:r>
            <a:r>
              <a:rPr lang="zh-TW" altLang="en-US" sz="4000" dirty="0" smtClean="0">
                <a:ea typeface="華康少女文字W6" pitchFamily="49" charset="-120"/>
              </a:rPr>
              <a:t>突然辭職 ，自願到太魯閣國家公園當一名解說員。並非她工作上有什麼不如意，也不是受到長官打壓或同事排擠。</a:t>
            </a:r>
            <a:endParaRPr lang="zh-TW" altLang="en-US" sz="4000" dirty="0">
              <a:ea typeface="華康少女文字W6" pitchFamily="49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zh-TW" altLang="en-US" sz="3600" dirty="0" smtClean="0">
                <a:ea typeface="華康少女文字W6" pitchFamily="49" charset="-120"/>
              </a:rPr>
              <a:t>  事實上剛好相反，在事業，她幾乎可以說是一帆風順，前途無量。朋友都不解，她怎麼捨得放棄已有的成就呢？無論在收入或世俗社會所謂的身分地位上，都無法相比擬。 </a:t>
            </a:r>
            <a:br>
              <a:rPr lang="zh-TW" altLang="en-US" sz="3600" dirty="0" smtClean="0">
                <a:ea typeface="華康少女文字W6" pitchFamily="49" charset="-120"/>
              </a:rPr>
            </a:br>
            <a:endParaRPr lang="en-US" altLang="zh-TW" sz="3600" dirty="0" smtClean="0">
              <a:ea typeface="華康少女文字W6" pitchFamily="49" charset="-120"/>
            </a:endParaRPr>
          </a:p>
          <a:p>
            <a:pPr>
              <a:buNone/>
            </a:pPr>
            <a:r>
              <a:rPr lang="zh-TW" altLang="en-US" sz="3600" dirty="0" smtClean="0">
                <a:ea typeface="華康少女文字W6" pitchFamily="49" charset="-120"/>
              </a:rPr>
              <a:t>她說，她的工作讓她看到太多人心的醜陋，許多不公不義的事，雖然她盡力扮演好自己的職分，卻仍有力不從心的無奈感，加以工作忙碌，使她身心俱疲。她知道，她的生命已經走到一個關卡，如果不想讓自己窒息，就必須設法突破。 </a:t>
            </a:r>
            <a:r>
              <a:rPr lang="zh-TW" altLang="en-US" sz="3600" dirty="0" smtClean="0"/>
              <a:t/>
            </a:r>
            <a:br>
              <a:rPr lang="zh-TW" altLang="en-US" sz="3600" dirty="0" smtClean="0"/>
            </a:br>
            <a:endParaRPr lang="zh-TW" altLang="en-US" sz="3600" dirty="0">
              <a:ea typeface="華康少女文字W6" pitchFamily="49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</TotalTime>
  <Words>1707</Words>
  <Application>Microsoft Office PowerPoint</Application>
  <PresentationFormat>如螢幕大小 (4:3)</PresentationFormat>
  <Paragraphs>76</Paragraphs>
  <Slides>23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23</vt:i4>
      </vt:variant>
    </vt:vector>
  </HeadingPairs>
  <TitlesOfParts>
    <vt:vector size="24" baseType="lpstr">
      <vt:lpstr>Office 佈景主題</vt:lpstr>
      <vt:lpstr>                行到水窮處     杏林子</vt:lpstr>
      <vt:lpstr>投影片 2</vt:lpstr>
      <vt:lpstr>文章</vt:lpstr>
      <vt:lpstr>投影片 4</vt:lpstr>
      <vt:lpstr>投影片 5</vt:lpstr>
      <vt:lpstr>投影片 6</vt:lpstr>
      <vt:lpstr>投影片 7</vt:lpstr>
      <vt:lpstr>投影片 8</vt:lpstr>
      <vt:lpstr>投影片 9</vt:lpstr>
      <vt:lpstr>投影片 10</vt:lpstr>
      <vt:lpstr>投影片 11</vt:lpstr>
      <vt:lpstr>投影片 12</vt:lpstr>
      <vt:lpstr>投影片 13</vt:lpstr>
      <vt:lpstr>投影片 14</vt:lpstr>
      <vt:lpstr>投影片 15</vt:lpstr>
      <vt:lpstr>投影片 16</vt:lpstr>
      <vt:lpstr>投影片 17</vt:lpstr>
      <vt:lpstr>投影片 18</vt:lpstr>
      <vt:lpstr>問題討論..</vt:lpstr>
      <vt:lpstr>投影片 20</vt:lpstr>
      <vt:lpstr>心得</vt:lpstr>
      <vt:lpstr>投影片 22</vt:lpstr>
      <vt:lpstr>投影片 23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行到水窮處    杏林子</dc:title>
  <dc:creator>user</dc:creator>
  <cp:lastModifiedBy>asus</cp:lastModifiedBy>
  <cp:revision>17</cp:revision>
  <dcterms:created xsi:type="dcterms:W3CDTF">2015-03-17T05:17:31Z</dcterms:created>
  <dcterms:modified xsi:type="dcterms:W3CDTF">2015-04-09T03:24:26Z</dcterms:modified>
</cp:coreProperties>
</file>