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9" r:id="rId6"/>
    <p:sldId id="260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3" r:id="rId18"/>
    <p:sldId id="277" r:id="rId19"/>
    <p:sldId id="278" r:id="rId20"/>
    <p:sldId id="279" r:id="rId21"/>
    <p:sldId id="281" r:id="rId22"/>
    <p:sldId id="280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7356C5B-1D8C-4B37-AB32-05FD0C56116E}">
          <p14:sldIdLst>
            <p14:sldId id="256"/>
            <p14:sldId id="271"/>
            <p14:sldId id="272"/>
            <p14:sldId id="257"/>
            <p14:sldId id="259"/>
            <p14:sldId id="260"/>
            <p14:sldId id="27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4"/>
            <p14:sldId id="273"/>
            <p14:sldId id="277"/>
            <p14:sldId id="278"/>
            <p14:sldId id="279"/>
            <p14:sldId id="281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5" name="圖片 4" descr="images (8)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images (8)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34B5-2FD9-471C-893A-E78C4C14DEC3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892B4-0BDA-4011-8262-5A2F1C4BC5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M377-Blwoo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下載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1536" y="4413"/>
            <a:ext cx="9149892" cy="685358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 牛 餐 廳</a:t>
            </a:r>
            <a:endParaRPr lang="zh-TW" alt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92500" lnSpcReduction="10000"/>
          </a:bodyPr>
          <a:lstStyle/>
          <a:p>
            <a:endParaRPr lang="en-US" altLang="zh-TW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zh-TW" alt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陳  仙  蘭</a:t>
            </a:r>
            <a:endParaRPr lang="zh-TW" alt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終於坐了下來，比較有些安心。我們的位子靠牆，少去一方未知的空間。剩下來的時間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和空間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，我們得用雙手去觸摸、用耳朵去探索。慢慢地，我們較能適應眼前的黑暗了。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我們點了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湯、魚排和飲料，興奮地期待著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。飲料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先上。我把玻璃杯安置在左手邊靠牆的地方，以免摸索時翻倒它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當我捧著杯子喝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果汁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，剛開始老覺得杯緣磕牙。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湯則盛在帶把手的瓷杯裡，我左手握把手，右手持湯匙，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喝來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倒不費力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。外子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突然說：「湯裡怎麼有肉？」我聽了有些驚訝，我們點的不是胡蘿蔔薑湯嗎？我把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湯匙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往杯底一探，果然撈起肉塊，嘗了一口：「這不是肉，是鮭魚，有魚腥味。」當湯快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喝完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時，我才恍然大悟，大聲喊：「原來是殼菜。」可見我們平常飲食，多麼依賴眼睛去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辨識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；一旦看不見，連吃在嘴裡的東西是什麼，都無法確定呢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這樣的情形，也出現在主菜上；儘管我們反覆咀嚼、認真尋思，仍然猜不出魚排旁邊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附帶的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蔬菜是什麼。</a:t>
            </a:r>
            <a:r>
              <a:rPr lang="zh-TW" alt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zh-TW" alt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zh-TW" altLang="en-U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等到離開餐廳前，再看一眼菜單，喔，是番茄南瓜泥。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雖然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坐在黑暗裡，但氣氛挺熱鬧。我的前方和右邊，不時傳來談笑聲。可是餐廳究竟有多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大？總共幾張桌子？就不得而知了。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對外子說：「你有沒有注意到，大家講話的聲調都提得很高。」不知道這是不是人們在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看不見情況下的自然反應？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zh-TW" altLang="en-US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我們的鄰桌客人稍晚才到，聽聲音，是兩對年輕男女。我好奇地想，不知他們是什麼人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？長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什麼樣？若哪一天再遇上，也無法知道我們曾同桌吃過飯。但反過來想，還好別人看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不到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我的吃相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。我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吃東西時，是嘴湊著盤子，叉子在盤內一挑，馬上往嘴裡送，生怕食物掉落桌上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盲服務生好正點 上什麼菜都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無誤。</a:t>
            </a:r>
            <a:endParaRPr lang="zh-TW" altLang="en-US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當我如此狼吞虎嚥時，外子緩緩地說：「我只能憑感覺切魚排，還真是不容易。」天啊！我早就放棄了餐刀，他仍堅持刀叉並用。我</a:t>
            </a:r>
            <a:r>
              <a:rPr lang="zh-TW" altLang="en-US" sz="360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在黑暗中的不確定感和狼狽樣，令我更加欽佩為我們引路和服務的盲人。他們在餐桌</a:t>
            </a:r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間穿梭</a:t>
            </a:r>
            <a:r>
              <a:rPr lang="zh-TW" altLang="en-US" sz="360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，幫客人點餐送菜倒飲料，一個人端兩份熱騰騰的盤子，卻毫無失誤地送到我們</a:t>
            </a:r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面前，</a:t>
            </a:r>
            <a:r>
              <a:rPr lang="zh-TW" altLang="en-US" sz="360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這一切，都在漆黑中進行</a:t>
            </a:r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更難得的是，他們不但記住每個客人點了什麼，能夠正確無誤地上菜，還必須掌握好時間，知道哪位客人該用完了前餐、哪位客人該上主菜了。我們的服務生，沒有讓我們等候，也沒有把我們遺忘在黑暗裡。要離開座位，當然也須盲人引導。我們出了餐廳，感覺好像旅行歸來，而不是只吃了一頓飯。看看表，兩個鐘頭過了；我們還以為，在餐廳裡只待了一個鐘頭呢。在「盲牛」的用餐經驗，應該因人而異。</a:t>
            </a:r>
            <a:b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zh-TW" altLang="en-US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但我相信，這樣的體驗，絕對能讓我們更加了解盲人的世界，這應該是為什麼「盲牛餐廳」的顧客愈來愈多的原因。經由這家餐廳，有更多瑞士人關心盲人，對他們的生活方式感興趣。有些學校甚至請視障者到校，為學生解說他們如何認點字、辨別方向、處理日常瑣事。</a:t>
            </a:r>
            <a:endParaRPr lang="zh-TW" altLang="en-US" sz="3600" dirty="0">
              <a:ln w="12700">
                <a:solidFill>
                  <a:schemeClr val="tx1"/>
                </a:solidFill>
                <a:prstDash val="solid"/>
              </a:ln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盲牛餐廳不僅開分店，讓更多的盲人就業，更辦藝文活動，有音樂會、詩歌朗誦、話劇等</a:t>
            </a:r>
            <a:b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聽覺表演藝術，甚至提供專業課程、講座或輔導。當然，所有課程都在黑暗裡進行，其理論是，漆黑的環境能激發人潛藏的能力，有助於顯露個人的本質。而這項潛能的發掘和提升，即使對視覺正常者也是珍貴的。</a:t>
            </a:r>
            <a:b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看來，盲牛餐廳不僅是一家不一樣的餐廳，也是一個大事業呢。</a:t>
            </a:r>
            <a:endParaRPr lang="zh-TW" altLang="en-US" dirty="0">
              <a:ln w="12700">
                <a:solidFill>
                  <a:schemeClr val="tx1"/>
                </a:solidFill>
                <a:prstDash val="solid"/>
              </a:ln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文　　章　　摘　　要</a:t>
            </a: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endParaRPr lang="zh-TW" altLang="en-US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zh-TW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有一間特別的餐廳，叫「盲牛餐廳」開在瑞士。規則是：客人要在黑漆漆的餐廳用餐，扮瞎子。而真正的盲人則擔任服務生，在伸手不見五指的情況下帶路，也讓作者能夠體會到當盲人的不便。</a:t>
            </a:r>
            <a:endParaRPr lang="zh-TW" altLang="en-US" sz="36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問　　題　　討　　論</a:t>
            </a: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endParaRPr lang="zh-TW" altLang="en-US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假如你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妳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是視障者，在生活上會造成哪些不便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  <a:p>
            <a:endParaRPr lang="en-US" altLang="zh-TW" sz="4400" dirty="0" smtClean="0"/>
          </a:p>
          <a:p>
            <a:pPr>
              <a:buNone/>
            </a:pP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如果是你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妳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會想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進入</a:t>
            </a:r>
            <a:r>
              <a:rPr lang="zh-TW" altLang="en-US" sz="60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盲牛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餐廳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吃飯嗎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為什麼</a:t>
            </a:r>
            <a:r>
              <a:rPr lang="en-US" altLang="zh-TW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zh-TW" altLang="en-US" sz="60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大                       綱</a:t>
            </a:r>
            <a:r>
              <a:rPr lang="en-US" altLang="zh-TW" sz="6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endParaRPr lang="zh-TW" altLang="en-US" sz="66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成　員　介　紹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　　文　章　接　龍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　　　文　章　摘　要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問　題　討　論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　心　得　感　想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　　體　驗　盲　人　不　便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57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　　＊影　片　欣　賞＊</a:t>
            </a:r>
            <a:endParaRPr lang="en-US" altLang="zh-TW" sz="57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757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心　　得　　感　　想</a:t>
            </a:r>
            <a:endParaRPr lang="zh-TW" altLang="en-US" sz="60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盲人在生活中有諸多的不便，藉由文章也讓我們了解到真正盲人的辛苦，其身體上的殘缺並不是他們願意的，然而他們都肯為自己努力了，那四肢健全的我們呢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感恩上天賜予我健康的身體，讓我結交到許多好朋友，看盡眼前所有美好的事物，做好自己，不蹉跎時光，活出生命中的精采。</a:t>
            </a:r>
            <a:endParaRPr lang="zh-TW" altLang="en-US" sz="39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7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altLang="zh-TW" sz="72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72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體  驗  盲  人  不  便</a:t>
            </a:r>
            <a:endParaRPr lang="zh-TW" altLang="en-US" sz="72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6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4" name="內容版面配置區 3" descr="thT32XLXTN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8662" y="1500174"/>
            <a:ext cx="6591325" cy="4500594"/>
          </a:xfrm>
        </p:spPr>
      </p:pic>
      <p:sp>
        <p:nvSpPr>
          <p:cNvPr id="7" name="橢圓形圖說文字 6"/>
          <p:cNvSpPr/>
          <p:nvPr/>
        </p:nvSpPr>
        <p:spPr>
          <a:xfrm>
            <a:off x="6072198" y="571480"/>
            <a:ext cx="2857520" cy="1643074"/>
          </a:xfrm>
          <a:prstGeom prst="wedgeEllipseCallout">
            <a:avLst>
              <a:gd name="adj1" fmla="val -112067"/>
              <a:gd name="adj2" fmla="val 1765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我要看      影片拉</a:t>
            </a:r>
            <a:r>
              <a:rPr lang="en-US" altLang="zh-TW" sz="3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!!</a:t>
            </a:r>
            <a:endParaRPr lang="zh-TW" altLang="en-US" sz="3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成   員   介   紹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PPT: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承翰。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＊文章</a:t>
            </a:r>
            <a:r>
              <a:rPr lang="zh-TW" altLang="en-US" sz="39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接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龍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汶慧＆寶萱。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＊文章摘要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思羽。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＊問題討論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宜柔。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＊心得感想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宜柔。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＊體驗遊戲</a:t>
            </a:r>
            <a:r>
              <a:rPr lang="en-US" altLang="zh-TW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zh-TW" altLang="en-US" sz="39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斯涵＆芷葳。</a:t>
            </a:r>
            <a:endParaRPr lang="en-US" altLang="zh-TW" sz="3900" b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6134773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9046"/>
            <a:ext cx="9310474" cy="694704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「盲牛餐廳」是瑞士的一家「黑店」；來到這裡，客人必須在黑暗中用餐。「盲牛」的德文是</a:t>
            </a:r>
            <a:r>
              <a:rPr lang="en-US" altLang="zh-TW" sz="3600" b="1" dirty="0" err="1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Blin-dekuh</a:t>
            </a:r>
            <a:r>
              <a:rPr lang="zh-TW" altLang="en-US" sz="3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，字面意思是捉迷藏。餐廳的遊戲規則是，客人扮瞎子，在伸手不見五指的情況下，體驗全新的用餐經驗；而真正的盲人則擔任服務生，為客人領位及上菜。</a:t>
            </a:r>
            <a:r>
              <a:rPr lang="zh-TW" altLang="en-US" sz="3600" dirty="0" smtClean="0">
                <a:ln>
                  <a:solidFill>
                    <a:schemeClr val="tx1"/>
                  </a:solidFill>
                </a:ln>
              </a:rPr>
              <a:t/>
            </a:r>
            <a:br>
              <a:rPr lang="zh-TW" altLang="en-US" sz="3600" dirty="0" smtClean="0">
                <a:ln>
                  <a:solidFill>
                    <a:schemeClr val="tx1"/>
                  </a:solidFill>
                </a:ln>
              </a:rPr>
            </a:br>
            <a: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zh-TW" altLang="en-US" sz="36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zh-TW" alt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anchor="ctr">
            <a:noAutofit/>
          </a:bodyPr>
          <a:lstStyle/>
          <a:p>
            <a:pPr marL="514350" indent="-514350" algn="ctr">
              <a:buNone/>
            </a:pPr>
            <a:r>
              <a:rPr lang="zh-TW" altLang="en-US" dirty="0" smtClean="0"/>
              <a:t>      </a:t>
            </a: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盲牛的盲人帶路 我進入黑茫茫中</a:t>
            </a:r>
            <a:r>
              <a:rPr lang="en-US" altLang="zh-TW" b="1" dirty="0" err="1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Blindekuh</a:t>
            </a: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，在</a:t>
            </a:r>
            <a:r>
              <a:rPr lang="zh-TW" altLang="en-US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用法上，也有嘲諷的意思，指某人雖睜大了眼睛，卻看不清楚。餐廳以此命名，讓人不禁莞爾，究竟誰才是睜眼看不見的瞎子呢？有一天，我偶然看到瑞士電視台對這家餐廳的報導，得知「盲牛」於一九九九年在蘇黎世開張，成為全世界第一家在黑暗中用餐的餐廳。</a:t>
            </a:r>
            <a:r>
              <a:rPr lang="en-US" altLang="zh-TW" dirty="0" smtClean="0">
                <a:solidFill>
                  <a:schemeClr val="bg1"/>
                </a:solidFill>
              </a:rPr>
              <a:t>/////////////////////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85786" y="1285860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/>
              <a:t> </a:t>
            </a:r>
            <a:r>
              <a:rPr lang="zh-TW" altLang="en-US" sz="3600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它的立意不在譁眾取寵、耍噱頭，          而是為盲人製造工作就業機會，並     讓一般人了解盲人的世界。該餐廳坐落在一個棄置不用的教堂裡，剛開始的前幾年，營業完全入不敷出，是靠不同機構捐款維持。到了今天，盲牛餐廳不僅天天客滿，而且在瑞士的另一個城市巴塞爾開設分店。</a:t>
            </a:r>
            <a:endParaRPr lang="zh-TW" altLang="en-US" sz="3600" dirty="0">
              <a:ln w="12700">
                <a:solidFill>
                  <a:schemeClr val="tx1"/>
                </a:solidFill>
                <a:prstDash val="solid"/>
              </a:ln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 </a:t>
            </a:r>
            <a:endParaRPr lang="zh-TW" altLang="en-US" dirty="0"/>
          </a:p>
        </p:txBody>
      </p:sp>
      <p:sp>
        <p:nvSpPr>
          <p:cNvPr id="7" name="內容版面配置區 1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sz="58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對這家餐廳極為好奇，不知吃東西不用眼睛看是什麼滋味？在黑暗中餐廳如何運作？我一直想找機會去看看，日前終於得以親臨體驗。因為餐廳營運特殊，要前往必須訂位。我訂了兩個位子，和外子前往。當我們準時到達，發現其他同組時間的客人已在前廳等。招待人員要我們把皮包、眼鏡、手表等物品，存放在寄物箱，因為用餐時用不上它們，而且可避免在摸索中破損。</a:t>
            </a:r>
            <a:r>
              <a:rPr lang="zh-TW" altLang="en-US" sz="4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zh-TW" altLang="en-US" sz="46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zh-TW" altLang="en-US" sz="4600" dirty="0">
              <a:ln w="12700">
                <a:solidFill>
                  <a:schemeClr val="tx1"/>
                </a:solidFill>
                <a:prstDash val="solid"/>
              </a:ln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牆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上還投影告知當周的菜單，讓客人知道有哪些選擇，想好要吃些什麼、會吃到什麼。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它的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菜色與一般餐廳無異，前餐、主菜、甜點一應俱全，菜單也依季節時令而變化，並配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有素食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，設想相當周到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。大家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準備就緒，等著被領進「暗室」。帶領我們入座的，是一個女性盲人。我的雙手搭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在她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肩膀上，外子則在後頭扶著我的腰，三個人像母雞帶小雞似的，掀開厚重的帷幕，再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穿過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一條彎曲的甬道，進入黑茫茫的空間。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眼睛看不到食物 吃鮭魚以為吃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肉，帷幕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與甬道，應是避免用餐室「走光」的設施。我們的嚮導，在通道裡給了我們幾秒鐘適</a:t>
            </a:r>
            <a:b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應環境，親切地告訴我們，餐廳的地板都是平坦的，要我們放心邁步向前。我明知「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視而不見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」，但還是本能地低著頭，好像這樣就能看見路面。我的手也緊緊抓住引路人，在</a:t>
            </a:r>
            <a:r>
              <a:rPr lang="zh-TW" altLang="en-US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黑暗</a:t>
            </a:r>
            <a:r>
              <a:rPr lang="zh-TW" altLang="en-US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中，更加體會信任與依靠的重要。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1280</Words>
  <Application>Microsoft Office PowerPoint</Application>
  <PresentationFormat>如螢幕大小 (4:3)</PresentationFormat>
  <Paragraphs>74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盲 牛 餐 廳</vt:lpstr>
      <vt:lpstr>大                       綱: </vt:lpstr>
      <vt:lpstr>成   員   介   紹:</vt:lpstr>
      <vt:lpstr> </vt:lpstr>
      <vt:lpstr>  </vt:lpstr>
      <vt:lpstr>PowerPoint 簡報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文　　章　　摘　　要　</vt:lpstr>
      <vt:lpstr>問　　題　　討　　論　</vt:lpstr>
      <vt:lpstr>心　　得　　感　　想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wu01</dc:creator>
  <cp:lastModifiedBy>Win7User</cp:lastModifiedBy>
  <cp:revision>47</cp:revision>
  <dcterms:created xsi:type="dcterms:W3CDTF">2015-03-31T12:40:47Z</dcterms:created>
  <dcterms:modified xsi:type="dcterms:W3CDTF">2015-04-08T05:57:50Z</dcterms:modified>
</cp:coreProperties>
</file>