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2" r:id="rId3"/>
    <p:sldId id="258" r:id="rId4"/>
    <p:sldId id="263" r:id="rId5"/>
    <p:sldId id="259" r:id="rId6"/>
    <p:sldId id="260" r:id="rId7"/>
    <p:sldId id="261" r:id="rId8"/>
    <p:sldId id="264" r:id="rId9"/>
    <p:sldId id="265" r:id="rId10"/>
    <p:sldId id="266" r:id="rId11"/>
    <p:sldId id="267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80" r:id="rId21"/>
    <p:sldId id="279" r:id="rId2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6B2CD-E20C-4C96-BEFE-61FD4FED7CF6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3B9E-C675-4D95-BBE6-72FA4AD6003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6B2CD-E20C-4C96-BEFE-61FD4FED7CF6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3B9E-C675-4D95-BBE6-72FA4AD6003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6B2CD-E20C-4C96-BEFE-61FD4FED7CF6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3B9E-C675-4D95-BBE6-72FA4AD6003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6B2CD-E20C-4C96-BEFE-61FD4FED7CF6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3B9E-C675-4D95-BBE6-72FA4AD6003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6B2CD-E20C-4C96-BEFE-61FD4FED7CF6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3B9E-C675-4D95-BBE6-72FA4AD6003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6B2CD-E20C-4C96-BEFE-61FD4FED7CF6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3B9E-C675-4D95-BBE6-72FA4AD6003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6B2CD-E20C-4C96-BEFE-61FD4FED7CF6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3B9E-C675-4D95-BBE6-72FA4AD6003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6B2CD-E20C-4C96-BEFE-61FD4FED7CF6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3B9E-C675-4D95-BBE6-72FA4AD6003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6B2CD-E20C-4C96-BEFE-61FD4FED7CF6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3B9E-C675-4D95-BBE6-72FA4AD6003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6B2CD-E20C-4C96-BEFE-61FD4FED7CF6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3B9E-C675-4D95-BBE6-72FA4AD6003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6B2CD-E20C-4C96-BEFE-61FD4FED7CF6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3B9E-C675-4D95-BBE6-72FA4AD6003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066B2CD-E20C-4C96-BEFE-61FD4FED7CF6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1753B9E-C675-4D95-BBE6-72FA4AD6003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936104"/>
          </a:xfrm>
        </p:spPr>
        <p:txBody>
          <a:bodyPr>
            <a:normAutofit/>
          </a:bodyPr>
          <a:lstStyle/>
          <a:p>
            <a:r>
              <a:rPr lang="zh-TW" altLang="en-US" sz="5400" b="1" i="1" dirty="0" smtClean="0">
                <a:latin typeface="華康娃娃體W7(P)" pitchFamily="82" charset="-120"/>
                <a:ea typeface="華康娃娃體W7(P)" pitchFamily="82" charset="-120"/>
              </a:rPr>
              <a:t>高材生   人情世故</a:t>
            </a:r>
            <a:r>
              <a:rPr lang="en-US" altLang="zh-TW" sz="5400" b="1" i="1" dirty="0" smtClean="0">
                <a:latin typeface="華康娃娃體W7(P)" pitchFamily="82" charset="-120"/>
                <a:ea typeface="華康娃娃體W7(P)" pitchFamily="82" charset="-120"/>
              </a:rPr>
              <a:t>0</a:t>
            </a:r>
            <a:r>
              <a:rPr lang="zh-TW" altLang="en-US" sz="5400" b="1" i="1" dirty="0" smtClean="0">
                <a:latin typeface="華康娃娃體W7(P)" pitchFamily="82" charset="-120"/>
                <a:ea typeface="華康娃娃體W7(P)" pitchFamily="82" charset="-120"/>
              </a:rPr>
              <a:t>分</a:t>
            </a:r>
            <a:endParaRPr lang="zh-TW" altLang="en-US" sz="5400" b="1" i="1" dirty="0">
              <a:latin typeface="華康娃娃體W7(P)" pitchFamily="82" charset="-120"/>
              <a:ea typeface="華康娃娃體W7(P)" pitchFamily="82" charset="-120"/>
            </a:endParaRPr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571472" y="2214554"/>
            <a:ext cx="7920880" cy="4464496"/>
          </a:xfrm>
        </p:spPr>
        <p:txBody>
          <a:bodyPr>
            <a:normAutofit/>
          </a:bodyPr>
          <a:lstStyle/>
          <a:p>
            <a:pPr algn="l"/>
            <a:r>
              <a:rPr lang="zh-TW" altLang="en-US" sz="4000" b="1" i="1" dirty="0" smtClean="0">
                <a:latin typeface="+mn-ea"/>
              </a:rPr>
              <a:t>作者：蔣碧君</a:t>
            </a:r>
            <a:endParaRPr lang="en-US" altLang="zh-TW" sz="4000" b="1" i="1" dirty="0" smtClean="0">
              <a:latin typeface="+mn-ea"/>
            </a:endParaRPr>
          </a:p>
          <a:p>
            <a:pPr algn="l"/>
            <a:r>
              <a:rPr lang="zh-TW" altLang="en-US" sz="4000" b="1" i="1" dirty="0" smtClean="0">
                <a:latin typeface="+mn-ea"/>
              </a:rPr>
              <a:t>組員</a:t>
            </a:r>
            <a:r>
              <a:rPr lang="en-US" altLang="zh-TW" sz="4000" b="1" i="1" dirty="0" smtClean="0">
                <a:latin typeface="+mn-ea"/>
              </a:rPr>
              <a:t>:</a:t>
            </a:r>
          </a:p>
          <a:p>
            <a:pPr algn="l"/>
            <a:r>
              <a:rPr lang="zh-TW" altLang="en-US" sz="4000" b="1" i="1" dirty="0" smtClean="0">
                <a:latin typeface="+mn-ea"/>
              </a:rPr>
              <a:t>黃</a:t>
            </a:r>
            <a:r>
              <a:rPr lang="zh-TW" altLang="en-US" sz="4000" b="1" i="1" dirty="0" smtClean="0">
                <a:latin typeface="新細明體"/>
                <a:ea typeface="新細明體"/>
              </a:rPr>
              <a:t>Ｏ</a:t>
            </a:r>
            <a:r>
              <a:rPr lang="zh-TW" altLang="en-US" sz="4000" b="1" i="1" dirty="0" smtClean="0">
                <a:latin typeface="+mn-ea"/>
              </a:rPr>
              <a:t>億</a:t>
            </a:r>
            <a:r>
              <a:rPr lang="zh-TW" altLang="en-US" sz="4000" b="1" i="1" dirty="0" smtClean="0">
                <a:latin typeface="標楷體"/>
                <a:ea typeface="標楷體"/>
              </a:rPr>
              <a:t>、</a:t>
            </a:r>
            <a:r>
              <a:rPr lang="zh-TW" altLang="en-US" sz="4000" b="1" i="1" dirty="0" smtClean="0">
                <a:latin typeface="+mn-ea"/>
              </a:rPr>
              <a:t>黃</a:t>
            </a:r>
            <a:r>
              <a:rPr lang="zh-TW" altLang="en-US" sz="4000" b="1" i="1" dirty="0" smtClean="0">
                <a:latin typeface="新細明體"/>
                <a:ea typeface="新細明體"/>
              </a:rPr>
              <a:t>Ｏ</a:t>
            </a:r>
            <a:r>
              <a:rPr lang="zh-TW" altLang="en-US" sz="4000" b="1" i="1" dirty="0" smtClean="0">
                <a:latin typeface="+mn-ea"/>
              </a:rPr>
              <a:t>保</a:t>
            </a:r>
            <a:r>
              <a:rPr lang="zh-TW" altLang="en-US" sz="4000" b="1" i="1" dirty="0">
                <a:latin typeface="標楷體"/>
              </a:rPr>
              <a:t>、</a:t>
            </a:r>
            <a:r>
              <a:rPr lang="zh-TW" altLang="en-US" sz="4000" b="1" i="1" dirty="0" smtClean="0">
                <a:latin typeface="+mn-ea"/>
              </a:rPr>
              <a:t>鄭</a:t>
            </a:r>
            <a:r>
              <a:rPr lang="zh-TW" altLang="en-US" sz="4000" b="1" i="1" dirty="0" smtClean="0">
                <a:latin typeface="新細明體"/>
                <a:ea typeface="新細明體"/>
              </a:rPr>
              <a:t>Ｏ</a:t>
            </a:r>
            <a:r>
              <a:rPr lang="zh-TW" altLang="en-US" sz="4000" b="1" i="1" dirty="0" smtClean="0">
                <a:latin typeface="+mn-ea"/>
              </a:rPr>
              <a:t>藝</a:t>
            </a:r>
            <a:r>
              <a:rPr lang="zh-TW" altLang="en-US" sz="4000" b="1" i="1" dirty="0">
                <a:latin typeface="標楷體"/>
              </a:rPr>
              <a:t>、</a:t>
            </a:r>
            <a:r>
              <a:rPr lang="zh-TW" altLang="en-US" sz="4000" b="1" i="1" dirty="0" smtClean="0">
                <a:latin typeface="+mn-ea"/>
              </a:rPr>
              <a:t>鄭</a:t>
            </a:r>
            <a:r>
              <a:rPr lang="zh-TW" altLang="en-US" sz="4000" b="1" i="1" dirty="0" smtClean="0">
                <a:latin typeface="新細明體"/>
                <a:ea typeface="新細明體"/>
              </a:rPr>
              <a:t>Ｏ</a:t>
            </a:r>
            <a:r>
              <a:rPr lang="zh-TW" altLang="en-US" sz="4000" b="1" i="1" dirty="0" smtClean="0">
                <a:latin typeface="+mn-ea"/>
              </a:rPr>
              <a:t>輝</a:t>
            </a:r>
            <a:r>
              <a:rPr lang="zh-TW" altLang="en-US" sz="4000" b="1" i="1" dirty="0">
                <a:latin typeface="標楷體"/>
              </a:rPr>
              <a:t>、</a:t>
            </a:r>
            <a:r>
              <a:rPr lang="zh-TW" altLang="en-US" sz="4000" b="1" i="1" dirty="0" smtClean="0">
                <a:latin typeface="+mn-ea"/>
              </a:rPr>
              <a:t>陳</a:t>
            </a:r>
            <a:r>
              <a:rPr lang="zh-TW" altLang="en-US" sz="4000" b="1" i="1" dirty="0" smtClean="0">
                <a:latin typeface="新細明體"/>
                <a:ea typeface="新細明體"/>
              </a:rPr>
              <a:t>Ｏ</a:t>
            </a:r>
            <a:r>
              <a:rPr lang="zh-TW" altLang="en-US" sz="4000" b="1" i="1" dirty="0" smtClean="0">
                <a:latin typeface="+mn-ea"/>
              </a:rPr>
              <a:t>彤</a:t>
            </a:r>
            <a:r>
              <a:rPr lang="zh-TW" altLang="en-US" sz="4000" b="1" i="1" dirty="0">
                <a:latin typeface="標楷體"/>
              </a:rPr>
              <a:t>、</a:t>
            </a:r>
            <a:r>
              <a:rPr lang="zh-TW" altLang="en-US" sz="4000" b="1" i="1" dirty="0" smtClean="0">
                <a:latin typeface="+mn-ea"/>
              </a:rPr>
              <a:t>黃</a:t>
            </a:r>
            <a:r>
              <a:rPr lang="zh-TW" altLang="en-US" sz="4000" b="1" i="1" dirty="0" smtClean="0">
                <a:latin typeface="新細明體"/>
                <a:ea typeface="新細明體"/>
              </a:rPr>
              <a:t>Ｏ</a:t>
            </a:r>
            <a:r>
              <a:rPr lang="zh-TW" altLang="en-US" sz="4000" b="1" i="1" dirty="0" smtClean="0">
                <a:latin typeface="+mn-ea"/>
              </a:rPr>
              <a:t>媜</a:t>
            </a:r>
            <a:r>
              <a:rPr lang="zh-TW" altLang="en-US" sz="4000" b="1" i="1" dirty="0">
                <a:latin typeface="標楷體"/>
              </a:rPr>
              <a:t>、</a:t>
            </a:r>
            <a:r>
              <a:rPr lang="zh-TW" altLang="en-US" sz="4000" b="1" i="1" dirty="0" smtClean="0">
                <a:latin typeface="+mn-ea"/>
              </a:rPr>
              <a:t>姜</a:t>
            </a:r>
            <a:r>
              <a:rPr lang="zh-TW" altLang="en-US" sz="4000" b="1" i="1" dirty="0" smtClean="0">
                <a:latin typeface="新細明體"/>
                <a:ea typeface="新細明體"/>
              </a:rPr>
              <a:t>Ｏ</a:t>
            </a:r>
            <a:r>
              <a:rPr lang="zh-TW" altLang="en-US" sz="4000" b="1" i="1" dirty="0" smtClean="0">
                <a:latin typeface="+mn-ea"/>
              </a:rPr>
              <a:t>儀</a:t>
            </a:r>
            <a:endParaRPr lang="zh-TW" altLang="en-US" sz="4000" b="1" i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763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23528" y="404664"/>
            <a:ext cx="8640960" cy="619268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zh-TW" altLang="en-US" sz="14400" dirty="0">
                <a:solidFill>
                  <a:schemeClr val="bg1"/>
                </a:solidFill>
                <a:latin typeface="+mn-ea"/>
              </a:rPr>
              <a:t>基本功課上得了零分</a:t>
            </a:r>
            <a:r>
              <a:rPr lang="zh-TW" altLang="en-US" sz="14400" dirty="0" smtClean="0">
                <a:solidFill>
                  <a:schemeClr val="bg1"/>
                </a:solidFill>
                <a:latin typeface="+mn-ea"/>
              </a:rPr>
              <a:t>？</a:t>
            </a:r>
            <a:endParaRPr lang="en-US" altLang="zh-TW" sz="14400" dirty="0" smtClean="0">
              <a:solidFill>
                <a:schemeClr val="bg1"/>
              </a:solidFill>
              <a:latin typeface="+mn-ea"/>
            </a:endParaRPr>
          </a:p>
          <a:p>
            <a:pPr marL="0" indent="0">
              <a:buNone/>
            </a:pPr>
            <a:r>
              <a:rPr lang="zh-TW" altLang="en-US" sz="14400" dirty="0">
                <a:solidFill>
                  <a:schemeClr val="bg1"/>
                </a:solidFill>
                <a:latin typeface="+mn-ea"/>
              </a:rPr>
              <a:t> </a:t>
            </a:r>
            <a:r>
              <a:rPr lang="zh-TW" altLang="en-US" sz="14400" dirty="0" smtClean="0">
                <a:solidFill>
                  <a:schemeClr val="bg1"/>
                </a:solidFill>
                <a:latin typeface="+mn-ea"/>
              </a:rPr>
              <a:t>   老師</a:t>
            </a:r>
            <a:r>
              <a:rPr lang="zh-TW" altLang="en-US" sz="14400" dirty="0">
                <a:solidFill>
                  <a:schemeClr val="bg1"/>
                </a:solidFill>
                <a:latin typeface="+mn-ea"/>
              </a:rPr>
              <a:t>也檢討自己，是否少教導了這一</a:t>
            </a:r>
            <a:r>
              <a:rPr lang="zh-TW" altLang="en-US" sz="14400" dirty="0">
                <a:latin typeface="+mn-ea"/>
              </a:rPr>
              <a:t>個部分？只是老師很無辜，因為身為媽媽的我，也覺得做人很重要，所以該教的教，該講的講，每次要外出作客，一定重複：「要有禮貌，鞋要擺好，不亂動東西，玩具玩完要收拾</a:t>
            </a:r>
            <a:r>
              <a:rPr lang="en-US" altLang="zh-TW" sz="14400" dirty="0">
                <a:latin typeface="+mn-ea"/>
              </a:rPr>
              <a:t>……</a:t>
            </a:r>
            <a:r>
              <a:rPr lang="zh-TW" altLang="en-US" sz="14400" dirty="0">
                <a:latin typeface="+mn-ea"/>
              </a:rPr>
              <a:t>」，可是我一開口，孩子就嫌我煩，嫌我囉嗦。</a:t>
            </a:r>
          </a:p>
          <a:p>
            <a:pPr marL="0" indent="0">
              <a:buNone/>
            </a:pPr>
            <a:r>
              <a:rPr lang="zh-TW" altLang="en-US" sz="14400" dirty="0" smtClean="0">
                <a:latin typeface="+mn-ea"/>
              </a:rPr>
              <a:t>    聽</a:t>
            </a:r>
            <a:r>
              <a:rPr lang="zh-TW" altLang="en-US" sz="14400" dirty="0">
                <a:latin typeface="+mn-ea"/>
              </a:rPr>
              <a:t>完我的長篇大論，老二說：「我和姊姊常不懂妳的用心。」聽到她這句成熟懂事的話，讓我先是一愣，不知該接什麼話好；回神後才回她：「學習當個好客人，也是重要的功課</a:t>
            </a:r>
            <a:r>
              <a:rPr lang="zh-TW" altLang="en-US" sz="14400" dirty="0" smtClean="0">
                <a:latin typeface="+mn-ea"/>
              </a:rPr>
              <a:t>，</a:t>
            </a:r>
            <a:r>
              <a:rPr lang="zh-TW" altLang="en-US" sz="14400" dirty="0">
                <a:latin typeface="+mn-ea"/>
              </a:rPr>
              <a:t>希望妳以後</a:t>
            </a:r>
            <a:r>
              <a:rPr lang="zh-TW" altLang="en-US" sz="14400" dirty="0" smtClean="0">
                <a:latin typeface="+mn-ea"/>
              </a:rPr>
              <a:t>會</a:t>
            </a:r>
            <a:r>
              <a:rPr lang="zh-TW" altLang="en-US" sz="14400" dirty="0">
                <a:latin typeface="+mn-ea"/>
              </a:rPr>
              <a:t>是</a:t>
            </a:r>
            <a:r>
              <a:rPr lang="zh-TW" altLang="en-US" sz="14400" dirty="0" smtClean="0">
                <a:latin typeface="+mn-ea"/>
              </a:rPr>
              <a:t>一個好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6720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476672"/>
            <a:ext cx="8496943" cy="56494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3600" dirty="0" smtClean="0">
                <a:solidFill>
                  <a:schemeClr val="bg1"/>
                </a:solidFill>
                <a:latin typeface="+mn-ea"/>
              </a:rPr>
              <a:t>客人</a:t>
            </a:r>
            <a:r>
              <a:rPr lang="zh-TW" altLang="en-US" sz="3600" dirty="0">
                <a:solidFill>
                  <a:schemeClr val="bg1"/>
                </a:solidFill>
                <a:latin typeface="+mn-ea"/>
              </a:rPr>
              <a:t>。」</a:t>
            </a:r>
          </a:p>
          <a:p>
            <a:pPr marL="0" indent="0">
              <a:buNone/>
            </a:pPr>
            <a:r>
              <a:rPr lang="zh-TW" altLang="en-US" sz="3600" dirty="0" smtClean="0">
                <a:solidFill>
                  <a:schemeClr val="bg1"/>
                </a:solidFill>
              </a:rPr>
              <a:t>         老</a:t>
            </a:r>
            <a:r>
              <a:rPr lang="zh-TW" altLang="en-US" sz="3600" dirty="0">
                <a:solidFill>
                  <a:schemeClr val="bg1"/>
                </a:solidFill>
              </a:rPr>
              <a:t>三，國小二年級，聽完後他拿了報</a:t>
            </a:r>
            <a:r>
              <a:rPr lang="zh-TW" altLang="en-US" sz="3600" dirty="0"/>
              <a:t>紙，仔細再看了一遍，然後說：「老師下次可能不會再請他們到家裡吃飯了。」</a:t>
            </a:r>
          </a:p>
          <a:p>
            <a:pPr marL="0" indent="0">
              <a:buNone/>
            </a:pPr>
            <a:r>
              <a:rPr lang="zh-TW" altLang="en-US" sz="3600" dirty="0"/>
              <a:t>我說：「小鈞，你覺不覺得你很像說</a:t>
            </a:r>
            <a:r>
              <a:rPr lang="en-US" altLang="zh-TW" sz="3600" dirty="0"/>
              <a:t>『</a:t>
            </a:r>
            <a:r>
              <a:rPr lang="zh-TW" altLang="en-US" sz="3600" dirty="0"/>
              <a:t>為何不叫披薩或麥當勞？</a:t>
            </a:r>
            <a:r>
              <a:rPr lang="en-US" altLang="zh-TW" sz="3600" dirty="0"/>
              <a:t>』</a:t>
            </a:r>
            <a:r>
              <a:rPr lang="zh-TW" altLang="en-US" sz="3600" dirty="0"/>
              <a:t>的那一位同學？」</a:t>
            </a:r>
          </a:p>
          <a:p>
            <a:pPr marL="0" indent="0">
              <a:buNone/>
            </a:pPr>
            <a:r>
              <a:rPr lang="zh-TW" altLang="en-US" sz="3600" dirty="0"/>
              <a:t>他反駁：「我哪有？」但說得很心虛。</a:t>
            </a:r>
          </a:p>
          <a:p>
            <a:pPr marL="0" indent="0">
              <a:buNone/>
            </a:pPr>
            <a:r>
              <a:rPr lang="zh-TW" altLang="en-US" sz="3600" dirty="0" smtClean="0"/>
              <a:t>         我</a:t>
            </a:r>
            <a:r>
              <a:rPr lang="zh-TW" altLang="en-US" sz="3600" dirty="0"/>
              <a:t>好像看到自家小孩出現在報紙上老師的家，心裡滿是歉疚，更覺得我必須再次和他們談談關於所謂人情世故的課題。</a:t>
            </a:r>
          </a:p>
          <a:p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46316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85720" y="1928802"/>
            <a:ext cx="8678768" cy="450059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en-US" sz="3600" dirty="0" smtClean="0"/>
              <a:t>春億：</a:t>
            </a:r>
            <a:endParaRPr lang="en-US" altLang="zh-TW" sz="3600" dirty="0" smtClean="0"/>
          </a:p>
          <a:p>
            <a:pPr>
              <a:buNone/>
            </a:pPr>
            <a:r>
              <a:rPr lang="zh-TW" altLang="en-US" sz="3600" dirty="0" smtClean="0"/>
              <a:t>         雖然說他們功課很好，但這不代表他們對</a:t>
            </a:r>
            <a:endParaRPr lang="en-US" altLang="zh-TW" sz="3600" dirty="0" smtClean="0"/>
          </a:p>
          <a:p>
            <a:pPr>
              <a:buNone/>
            </a:pPr>
            <a:r>
              <a:rPr lang="zh-TW" altLang="en-US" sz="3600" dirty="0" smtClean="0"/>
              <a:t>人的態度是對的，我們之中也不乏有像他們一</a:t>
            </a:r>
            <a:endParaRPr lang="en-US" altLang="zh-TW" sz="3600" dirty="0" smtClean="0"/>
          </a:p>
          <a:p>
            <a:pPr>
              <a:buNone/>
            </a:pPr>
            <a:r>
              <a:rPr lang="zh-TW" altLang="en-US" sz="3600" dirty="0" smtClean="0"/>
              <a:t>樣的人，但是尊重師長才是最重要的，如果連</a:t>
            </a:r>
            <a:endParaRPr lang="en-US" altLang="zh-TW" sz="3600" dirty="0" smtClean="0"/>
          </a:p>
          <a:p>
            <a:pPr>
              <a:buNone/>
            </a:pPr>
            <a:r>
              <a:rPr lang="zh-TW" altLang="en-US" sz="3600" dirty="0" smtClean="0"/>
              <a:t>尊重這種最基本的事情都做不到的話，做人就</a:t>
            </a:r>
            <a:endParaRPr lang="en-US" altLang="zh-TW" sz="3600" dirty="0" smtClean="0"/>
          </a:p>
          <a:p>
            <a:pPr>
              <a:buNone/>
            </a:pPr>
            <a:r>
              <a:rPr lang="zh-TW" altLang="en-US" sz="3600" dirty="0" smtClean="0"/>
              <a:t>太失敗了。</a:t>
            </a:r>
            <a:endParaRPr lang="en-US" altLang="zh-TW" sz="3600" dirty="0" smtClean="0"/>
          </a:p>
          <a:p>
            <a:pPr>
              <a:buNone/>
            </a:pPr>
            <a:r>
              <a:rPr lang="zh-TW" altLang="en-US" sz="3600" dirty="0" smtClean="0"/>
              <a:t>宛伶：</a:t>
            </a:r>
            <a:endParaRPr lang="en-US" altLang="zh-TW" sz="3600" dirty="0" smtClean="0"/>
          </a:p>
          <a:p>
            <a:pPr>
              <a:buNone/>
            </a:pPr>
            <a:r>
              <a:rPr lang="zh-TW" altLang="en-US" sz="3600" dirty="0" smtClean="0"/>
              <a:t>         大家對成績好的人都有一種</a:t>
            </a:r>
            <a:r>
              <a:rPr lang="zh-TW" altLang="en-US" sz="3600" dirty="0"/>
              <a:t>刻板印象</a:t>
            </a:r>
            <a:r>
              <a:rPr lang="zh-TW" altLang="en-US" sz="3600" dirty="0" smtClean="0"/>
              <a:t>，認</a:t>
            </a:r>
            <a:endParaRPr lang="zh-TW" alt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b="1" i="1" dirty="0" smtClean="0"/>
              <a:t>心得</a:t>
            </a:r>
            <a:endParaRPr lang="zh-TW" altLang="en-US" b="1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57158" y="357166"/>
            <a:ext cx="8607330" cy="60722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200" dirty="0" smtClean="0">
                <a:solidFill>
                  <a:schemeClr val="bg1"/>
                </a:solidFill>
              </a:rPr>
              <a:t>為成</a:t>
            </a:r>
            <a:r>
              <a:rPr lang="zh-TW" altLang="en-US" sz="3200" dirty="0">
                <a:solidFill>
                  <a:schemeClr val="bg1"/>
                </a:solidFill>
              </a:rPr>
              <a:t>績</a:t>
            </a:r>
            <a:r>
              <a:rPr lang="zh-TW" altLang="en-US" sz="3200" dirty="0" smtClean="0">
                <a:solidFill>
                  <a:schemeClr val="bg1"/>
                </a:solidFill>
              </a:rPr>
              <a:t>好</a:t>
            </a:r>
            <a:r>
              <a:rPr lang="zh-TW" altLang="en-US" sz="3300" dirty="0" smtClean="0">
                <a:solidFill>
                  <a:schemeClr val="bg1"/>
                </a:solidFill>
              </a:rPr>
              <a:t>的人就一定什麼都好，但其實成績好</a:t>
            </a:r>
            <a:endParaRPr lang="en-US" altLang="zh-TW" sz="33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zh-TW" altLang="en-US" sz="3300" dirty="0" smtClean="0">
                <a:solidFill>
                  <a:schemeClr val="bg1"/>
                </a:solidFill>
              </a:rPr>
              <a:t>的人不一定就會做事，還有禮儀也不一定比較</a:t>
            </a:r>
            <a:endParaRPr lang="en-US" altLang="zh-TW" sz="33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zh-TW" altLang="en-US" sz="3300" dirty="0" smtClean="0">
                <a:solidFill>
                  <a:schemeClr val="tx2">
                    <a:lumMod val="75000"/>
                  </a:schemeClr>
                </a:solidFill>
              </a:rPr>
              <a:t>好，</a:t>
            </a:r>
            <a:r>
              <a:rPr lang="zh-TW" altLang="en-US" sz="3300" dirty="0" smtClean="0"/>
              <a:t>所以不管成績好壞，禮貌都是最重要的。</a:t>
            </a:r>
            <a:endParaRPr lang="en-US" altLang="zh-TW" sz="3300" dirty="0" smtClean="0"/>
          </a:p>
          <a:p>
            <a:pPr>
              <a:buNone/>
            </a:pPr>
            <a:r>
              <a:rPr lang="zh-TW" altLang="en-US" sz="3300" dirty="0" smtClean="0"/>
              <a:t>楷媜：</a:t>
            </a:r>
            <a:endParaRPr lang="en-US" altLang="zh-TW" sz="3300" dirty="0" smtClean="0"/>
          </a:p>
          <a:p>
            <a:pPr>
              <a:buNone/>
            </a:pPr>
            <a:r>
              <a:rPr lang="zh-TW" altLang="en-US" sz="3300" dirty="0" smtClean="0"/>
              <a:t>         我覺得不管對待長輩或平輩，最基本的態</a:t>
            </a:r>
            <a:endParaRPr lang="en-US" altLang="zh-TW" sz="3300" dirty="0" smtClean="0"/>
          </a:p>
          <a:p>
            <a:pPr>
              <a:buNone/>
            </a:pPr>
            <a:r>
              <a:rPr lang="zh-TW" altLang="en-US" sz="3300" dirty="0" smtClean="0"/>
              <a:t>度是禮貌，而尊重一個人則是最基本的禮貌。</a:t>
            </a:r>
            <a:endParaRPr lang="en-US" altLang="zh-TW" sz="3300" dirty="0" smtClean="0"/>
          </a:p>
          <a:p>
            <a:pPr>
              <a:buNone/>
            </a:pPr>
            <a:r>
              <a:rPr lang="zh-TW" altLang="en-US" sz="3300" dirty="0" smtClean="0"/>
              <a:t>有禮貌的人，大家都很喜歡，但是如果你亂看、</a:t>
            </a:r>
            <a:endParaRPr lang="en-US" altLang="zh-TW" sz="3300" dirty="0" smtClean="0"/>
          </a:p>
          <a:p>
            <a:pPr>
              <a:buNone/>
            </a:pPr>
            <a:r>
              <a:rPr lang="zh-TW" altLang="en-US" sz="3300" dirty="0" smtClean="0"/>
              <a:t>亂聽、亂說做一些沒禮貌的事情，就會使大家</a:t>
            </a:r>
            <a:endParaRPr lang="en-US" altLang="zh-TW" sz="3300" dirty="0" smtClean="0"/>
          </a:p>
          <a:p>
            <a:pPr>
              <a:buNone/>
            </a:pPr>
            <a:r>
              <a:rPr lang="zh-TW" altLang="en-US" sz="3300" dirty="0" smtClean="0"/>
              <a:t>討厭你。</a:t>
            </a:r>
            <a:endParaRPr lang="en-US" altLang="zh-TW" sz="33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6409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400" b="1" i="1" dirty="0" smtClean="0">
                <a:solidFill>
                  <a:schemeClr val="bg1"/>
                </a:solidFill>
              </a:rPr>
              <a:t>作客的禮儀</a:t>
            </a:r>
            <a:endParaRPr lang="en-US" altLang="zh-TW" sz="4400" b="1" i="1" dirty="0" smtClean="0">
              <a:solidFill>
                <a:schemeClr val="bg1"/>
              </a:solidFill>
            </a:endParaRPr>
          </a:p>
          <a:p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一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、見面。</a:t>
            </a:r>
          </a:p>
          <a:p>
            <a:r>
              <a:rPr lang="zh-TW" altLang="en-US" sz="3200" dirty="0" smtClean="0">
                <a:solidFill>
                  <a:schemeClr val="tx2">
                    <a:lumMod val="75000"/>
                  </a:schemeClr>
                </a:solidFill>
              </a:rPr>
              <a:t>         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搭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乘別人的車、或進入同學的家庭，首先應該要記得「問好」。大聲、清晰、簡單的一句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：</a:t>
            </a:r>
            <a:r>
              <a:rPr lang="zh-TW" altLang="en-US" sz="3200" dirty="0" smtClean="0">
                <a:solidFill>
                  <a:schemeClr val="tx2">
                    <a:lumMod val="75000"/>
                  </a:schemeClr>
                </a:solidFill>
              </a:rPr>
              <a:t>「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某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某媽媽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好</a:t>
            </a:r>
            <a:r>
              <a:rPr lang="zh-TW" altLang="en-US" sz="3200" dirty="0" smtClean="0">
                <a:solidFill>
                  <a:schemeClr val="tx2">
                    <a:lumMod val="75000"/>
                  </a:schemeClr>
                </a:solidFill>
              </a:rPr>
              <a:t>」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、</a:t>
            </a:r>
            <a:r>
              <a:rPr lang="zh-TW" altLang="en-US" sz="3200" dirty="0" smtClean="0">
                <a:solidFill>
                  <a:schemeClr val="tx2">
                    <a:lumMod val="75000"/>
                  </a:schemeClr>
                </a:solidFill>
              </a:rPr>
              <a:t>「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早安</a:t>
            </a:r>
            <a:r>
              <a:rPr lang="zh-TW" altLang="en-US" sz="3200" dirty="0" smtClean="0">
                <a:solidFill>
                  <a:schemeClr val="tx2">
                    <a:lumMod val="75000"/>
                  </a:schemeClr>
                </a:solidFill>
              </a:rPr>
              <a:t>」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，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可以給人一個很好的印象。如果不知道稱呼，可以私下問同學，或是當面請問對方，都沒有關係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。</a:t>
            </a:r>
            <a:endParaRPr lang="en-US" altLang="zh-TW" sz="32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altLang="zh-TW" sz="32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二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、可以讚美但不能評論。</a:t>
            </a:r>
          </a:p>
          <a:p>
            <a:r>
              <a:rPr lang="zh-TW" altLang="en-US" sz="3200" dirty="0" smtClean="0">
                <a:solidFill>
                  <a:schemeClr val="tx2">
                    <a:lumMod val="75000"/>
                  </a:schemeClr>
                </a:solidFill>
              </a:rPr>
              <a:t>         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進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入別人的車子或房子，最忌諱的就是當面品評：「你家好小喔！」「妳家好亂喔！」「你家很有錢喔！」「你家的車是什麼牌子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？</a:t>
            </a:r>
            <a:endParaRPr lang="zh-TW" altLang="zh-TW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756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315586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多少錢？」不管是私底下跟同學竊竊私語，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或</a:t>
            </a:r>
            <a:endParaRPr lang="en-US" altLang="zh-TW" sz="32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是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當著對方父母大聲講出口，都會令人十分尷尬。那相反的，進入別人家，我們可以讚美：「你家的</a:t>
            </a:r>
            <a:r>
              <a:rPr lang="en-US" altLang="zh-TW" sz="3200" dirty="0">
                <a:solidFill>
                  <a:schemeClr val="tx2">
                    <a:lumMod val="75000"/>
                  </a:schemeClr>
                </a:solidFill>
              </a:rPr>
              <a:t>xx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很漂亮喔。」「我喜歡你家的佈置。」或是「你家好乾淨喔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！」</a:t>
            </a:r>
            <a:r>
              <a:rPr lang="zh-TW" altLang="en-US" sz="3200" dirty="0" smtClean="0">
                <a:solidFill>
                  <a:schemeClr val="tx2">
                    <a:lumMod val="75000"/>
                  </a:schemeClr>
                </a:solidFill>
              </a:rPr>
              <a:t>這些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都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是適當的讚美，但是也不必太刻意。</a:t>
            </a:r>
            <a:r>
              <a:rPr lang="zh-TW" altLang="zh-TW" sz="3200" u="sng" dirty="0">
                <a:solidFill>
                  <a:schemeClr val="tx2">
                    <a:lumMod val="75000"/>
                  </a:schemeClr>
                </a:solidFill>
              </a:rPr>
              <a:t>就算什麼都不說，也比胡亂批評要來得好</a:t>
            </a:r>
            <a:r>
              <a:rPr lang="zh-TW" altLang="zh-TW" sz="3200" u="sng" dirty="0" smtClean="0">
                <a:solidFill>
                  <a:schemeClr val="tx2">
                    <a:lumMod val="75000"/>
                  </a:schemeClr>
                </a:solidFill>
              </a:rPr>
              <a:t>。</a:t>
            </a:r>
            <a:endParaRPr lang="en-US" altLang="zh-TW" sz="3200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altLang="zh-TW" sz="32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三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、說話禮節</a:t>
            </a:r>
          </a:p>
          <a:p>
            <a:r>
              <a:rPr lang="zh-TW" altLang="en-US" sz="3200" dirty="0" smtClean="0">
                <a:solidFill>
                  <a:schemeClr val="tx2">
                    <a:lumMod val="75000"/>
                  </a:schemeClr>
                </a:solidFill>
              </a:rPr>
              <a:t>         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關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於說話，有很多禮節其實應該在平日就要注意。比方像：不打斷別人說話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、</a:t>
            </a:r>
            <a:r>
              <a:rPr lang="zh-TW" altLang="en-US" sz="3200" dirty="0">
                <a:solidFill>
                  <a:schemeClr val="tx2">
                    <a:lumMod val="75000"/>
                  </a:schemeClr>
                </a:solidFill>
              </a:rPr>
              <a:t>長輩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說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話時不插嘴、說話時要直視對方、對方問話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要回</a:t>
            </a:r>
            <a:endParaRPr lang="zh-TW" altLang="zh-TW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76045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332656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答等等。不過我覺得有幾點常常是很容易忽略的，那就是：</a:t>
            </a:r>
            <a:r>
              <a:rPr lang="zh-TW" altLang="zh-TW" sz="3200" u="sng" dirty="0">
                <a:solidFill>
                  <a:schemeClr val="tx2">
                    <a:lumMod val="75000"/>
                  </a:schemeClr>
                </a:solidFill>
              </a:rPr>
              <a:t>不在眾人面前說悄悄話。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很</a:t>
            </a:r>
            <a:r>
              <a:rPr lang="zh-TW" altLang="en-US" sz="3200" dirty="0">
                <a:solidFill>
                  <a:schemeClr val="tx2">
                    <a:lumMod val="75000"/>
                  </a:schemeClr>
                </a:solidFill>
              </a:rPr>
              <a:t>多人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到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陌生家庭作客時，因為有點害羞，所以常常有什麼問題就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附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耳對同學說，再叫同學去問家長，這是一個很常見、但其實並不禮貌的習慣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。</a:t>
            </a:r>
            <a:r>
              <a:rPr lang="zh-TW" altLang="en-US" sz="3200" dirty="0">
                <a:solidFill>
                  <a:schemeClr val="tx2">
                    <a:lumMod val="75000"/>
                  </a:schemeClr>
                </a:solidFill>
              </a:rPr>
              <a:t>其實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勇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敢的說：「請問</a:t>
            </a:r>
            <a:r>
              <a:rPr lang="en-US" altLang="zh-TW" sz="3200" dirty="0">
                <a:solidFill>
                  <a:schemeClr val="tx2">
                    <a:lumMod val="75000"/>
                  </a:schemeClr>
                </a:solidFill>
              </a:rPr>
              <a:t>.....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」是沒有關係的，尤其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是大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家一起吃飯時，耳語說話是非常令人不舒服的。此外，就是要記得</a:t>
            </a:r>
            <a:r>
              <a:rPr lang="zh-TW" altLang="zh-TW" sz="3200" u="sng" dirty="0">
                <a:solidFill>
                  <a:schemeClr val="tx2">
                    <a:lumMod val="75000"/>
                  </a:schemeClr>
                </a:solidFill>
              </a:rPr>
              <a:t>凡事加上「請」，並記得要加「稱呼」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。現在很多少爺、小姐，到了人家家，拿著喝空的杯子，順手搖一搖就說：「我要喝水。」其實你應該要說：「</a:t>
            </a:r>
            <a:r>
              <a:rPr lang="en-US" altLang="zh-TW" sz="3200" dirty="0">
                <a:solidFill>
                  <a:schemeClr val="tx2">
                    <a:lumMod val="75000"/>
                  </a:schemeClr>
                </a:solidFill>
              </a:rPr>
              <a:t>xx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媽媽，請問可以給我一杯水嗎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？」</a:t>
            </a:r>
            <a:endParaRPr lang="zh-TW" altLang="zh-TW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60264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7772" y="404664"/>
            <a:ext cx="871296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四、吃飯禮節</a:t>
            </a:r>
          </a:p>
          <a:p>
            <a:r>
              <a:rPr lang="zh-TW" altLang="en-US" sz="3200" dirty="0">
                <a:solidFill>
                  <a:schemeClr val="tx2">
                    <a:lumMod val="75000"/>
                  </a:schemeClr>
                </a:solidFill>
              </a:rPr>
              <a:t>         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吃飯時，兩手放在桌上、不翹二郎腿、不胡亂翻攪菜餚，不端著飯碗到處跑，這些是基</a:t>
            </a:r>
            <a:endParaRPr lang="zh-TW" altLang="en-US" sz="32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本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的禮貌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。</a:t>
            </a:r>
            <a:r>
              <a:rPr lang="zh-TW" altLang="en-US" sz="3200" dirty="0" smtClean="0">
                <a:solidFill>
                  <a:schemeClr val="tx2">
                    <a:lumMod val="75000"/>
                  </a:schemeClr>
                </a:solidFill>
              </a:rPr>
              <a:t>最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常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遇到讓人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不</a:t>
            </a:r>
            <a:r>
              <a:rPr lang="zh-TW" altLang="en-US" sz="3200" dirty="0" smtClean="0">
                <a:solidFill>
                  <a:schemeClr val="tx2">
                    <a:lumMod val="75000"/>
                  </a:schemeClr>
                </a:solidFill>
              </a:rPr>
              <a:t>悅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的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狀況是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：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不停的竊笑、耳語，或者是自顧自的一邊玩一邊吃、跟同學聊個沒完。</a:t>
            </a:r>
            <a:r>
              <a:rPr lang="zh-TW" altLang="zh-TW" sz="3200" u="sng" dirty="0">
                <a:solidFill>
                  <a:schemeClr val="tx2">
                    <a:lumMod val="75000"/>
                  </a:schemeClr>
                </a:solidFill>
              </a:rPr>
              <a:t>跟長輩一同用餐，最好保持適當的安靜，如果要聊天，話題應該要顧及餐桌上的每一個人。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此外，要夾桌上最後一道餐點時，應該要問：「請問還有人要吃嗎？」或「我可以吃嗎？」而非自私的一筷子夾走。吃飽要先離席，要先禮貌的告知：「我吃飽了，大家慢用。」再離開。</a:t>
            </a:r>
            <a:r>
              <a:rPr lang="zh-TW" altLang="zh-TW" sz="3200" u="sng" dirty="0">
                <a:solidFill>
                  <a:schemeClr val="tx2">
                    <a:lumMod val="75000"/>
                  </a:schemeClr>
                </a:solidFill>
              </a:rPr>
              <a:t>餐後幫忙將碗筷收拾</a:t>
            </a:r>
            <a:r>
              <a:rPr lang="zh-TW" altLang="zh-TW" sz="3200" u="sng" dirty="0" smtClean="0">
                <a:solidFill>
                  <a:schemeClr val="tx2">
                    <a:lumMod val="75000"/>
                  </a:schemeClr>
                </a:solidFill>
              </a:rPr>
              <a:t>並</a:t>
            </a:r>
            <a:endParaRPr lang="zh-TW" altLang="en-US" sz="3200" u="sng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46587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98539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3200" u="sng" dirty="0">
                <a:solidFill>
                  <a:schemeClr val="tx2">
                    <a:lumMod val="75000"/>
                  </a:schemeClr>
                </a:solidFill>
              </a:rPr>
              <a:t>放進廚房是必須的。不過如果同學家長堅持要你放著不要動，那就說聲謝謝，再隨主人意也沒有關係。</a:t>
            </a:r>
            <a:endParaRPr lang="zh-TW" altLang="en-US" sz="3200" u="sng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altLang="zh-TW" sz="32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五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、遊戲禮節</a:t>
            </a:r>
          </a:p>
          <a:p>
            <a:r>
              <a:rPr lang="zh-TW" altLang="en-US" sz="3200" dirty="0" smtClean="0">
                <a:solidFill>
                  <a:schemeClr val="tx2">
                    <a:lumMod val="75000"/>
                  </a:schemeClr>
                </a:solidFill>
              </a:rPr>
              <a:t>         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如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果要取用主人家的玩具或</a:t>
            </a:r>
            <a:r>
              <a:rPr lang="zh-TW" altLang="zh-TW" sz="3200" u="sng" dirty="0">
                <a:solidFill>
                  <a:schemeClr val="tx2">
                    <a:lumMod val="75000"/>
                  </a:schemeClr>
                </a:solidFill>
              </a:rPr>
              <a:t>看電視、玩電腦，必須先問過主人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；要出入別人房間，也要事先先詢問，</a:t>
            </a:r>
            <a:r>
              <a:rPr lang="zh-TW" altLang="zh-TW" sz="3200" u="sng" dirty="0">
                <a:solidFill>
                  <a:schemeClr val="tx2">
                    <a:lumMod val="75000"/>
                  </a:schemeClr>
                </a:solidFill>
              </a:rPr>
              <a:t>不可以隨意翻動主人家的抽屜、櫥櫃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，或是不禮貌的探頭探腦。遊戲期間，應該注意不要在別人家中奔跑、發出大噪音。最後，玩完玩具，一定要記得收拾，才是個討人喜歡的客人喔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！</a:t>
            </a:r>
            <a:endParaRPr lang="en-US" altLang="zh-TW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250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872" y="332656"/>
            <a:ext cx="864096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六、如廁禮節</a:t>
            </a:r>
          </a:p>
          <a:p>
            <a:r>
              <a:rPr lang="zh-TW" altLang="en-US" sz="3200" dirty="0">
                <a:solidFill>
                  <a:schemeClr val="tx2">
                    <a:lumMod val="75000"/>
                  </a:schemeClr>
                </a:solidFill>
              </a:rPr>
              <a:t>         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不知道廁所在哪裡或開關如何使用，可以大方詢問。如廁完畢，一定要沖，還有，記得要「關門」。很多人在家上廁所不關門，所</a:t>
            </a:r>
            <a:r>
              <a:rPr lang="zh-TW" altLang="en-US" sz="3200" dirty="0">
                <a:solidFill>
                  <a:schemeClr val="tx2">
                    <a:lumMod val="75000"/>
                  </a:schemeClr>
                </a:solidFill>
              </a:rPr>
              <a:t>以</a:t>
            </a:r>
            <a:endParaRPr lang="zh-TW" altLang="zh-TW" sz="32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到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外面去也沒這習慣。此外，最重要的是，如廁完記得回頭檢查一下：馬桶沖了沒？有沒有把尿滴到馬桶座上？衛生紙有沒有丟準？洗完手不要亂甩，把人家地上弄得都是水。上個廁所弄得髒兮兮，這些都會讓主人留下不好的印象。</a:t>
            </a:r>
          </a:p>
          <a:p>
            <a:endParaRPr lang="en-US" altLang="zh-TW" sz="32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七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、離開</a:t>
            </a:r>
          </a:p>
          <a:p>
            <a:r>
              <a:rPr lang="zh-TW" altLang="en-US" sz="3200" dirty="0" smtClean="0">
                <a:solidFill>
                  <a:schemeClr val="tx2">
                    <a:lumMod val="75000"/>
                  </a:schemeClr>
                </a:solidFill>
              </a:rPr>
              <a:t>         </a:t>
            </a:r>
            <a:endParaRPr lang="zh-TW" altLang="en-US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62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23528" y="332656"/>
            <a:ext cx="8496943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b="1" i="1" dirty="0" smtClean="0">
                <a:solidFill>
                  <a:schemeClr val="bg1"/>
                </a:solidFill>
                <a:latin typeface="+mj-ea"/>
                <a:ea typeface="+mj-ea"/>
              </a:rPr>
              <a:t>*文章</a:t>
            </a:r>
            <a:endParaRPr lang="en-US" altLang="zh-TW" sz="4400" b="1" i="1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4400" b="1" i="1" dirty="0" smtClean="0">
                <a:solidFill>
                  <a:schemeClr val="bg1"/>
                </a:solidFill>
                <a:latin typeface="+mj-ea"/>
                <a:ea typeface="+mj-ea"/>
              </a:rPr>
              <a:t>     </a:t>
            </a:r>
            <a:r>
              <a:rPr lang="zh-TW" altLang="en-US" sz="4400" b="1" i="1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高材生  人情世故</a:t>
            </a:r>
            <a:r>
              <a:rPr lang="en-US" altLang="zh-TW" sz="4400" b="1" i="1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0</a:t>
            </a:r>
            <a:r>
              <a:rPr lang="zh-TW" altLang="en-US" sz="4400" b="1" i="1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分</a:t>
            </a:r>
            <a:endParaRPr lang="en-US" altLang="zh-TW" sz="4400" b="1" i="1" dirty="0" smtClean="0">
              <a:solidFill>
                <a:schemeClr val="tx2">
                  <a:lumMod val="75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4400" b="1" i="1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     滿懷歉意對號入座</a:t>
            </a:r>
            <a:r>
              <a:rPr lang="zh-TW" altLang="en-US" sz="4400" b="1" i="1" dirty="0" smtClean="0">
                <a:solidFill>
                  <a:schemeClr val="bg1"/>
                </a:solidFill>
                <a:latin typeface="+mj-ea"/>
                <a:ea typeface="+mj-ea"/>
              </a:rPr>
              <a:t> </a:t>
            </a:r>
            <a:endParaRPr lang="en-US" altLang="zh-TW" sz="4400" b="1" i="1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4400" b="1" i="1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*短劇欣賞</a:t>
            </a:r>
            <a:endParaRPr lang="en-US" altLang="zh-TW" sz="4400" b="1" i="1" dirty="0" smtClean="0">
              <a:solidFill>
                <a:schemeClr val="tx2">
                  <a:lumMod val="75000"/>
                </a:schemeClr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4400" b="1" i="1" dirty="0">
                <a:solidFill>
                  <a:schemeClr val="tx2">
                    <a:lumMod val="75000"/>
                  </a:schemeClr>
                </a:solidFill>
                <a:latin typeface="+mj-ea"/>
              </a:rPr>
              <a:t>*心得</a:t>
            </a:r>
            <a:endParaRPr lang="en-US" altLang="zh-TW" sz="4400" b="1" i="1" dirty="0">
              <a:solidFill>
                <a:schemeClr val="tx2">
                  <a:lumMod val="75000"/>
                </a:schemeClr>
              </a:solidFill>
              <a:latin typeface="+mj-ea"/>
            </a:endParaRPr>
          </a:p>
          <a:p>
            <a:pPr marL="0" indent="0">
              <a:buNone/>
            </a:pPr>
            <a:r>
              <a:rPr lang="zh-TW" altLang="en-US" sz="4400" b="1" i="1" dirty="0" smtClean="0">
                <a:solidFill>
                  <a:schemeClr val="tx2">
                    <a:lumMod val="75000"/>
                  </a:schemeClr>
                </a:solidFill>
                <a:latin typeface="+mj-ea"/>
              </a:rPr>
              <a:t>*</a:t>
            </a:r>
            <a:r>
              <a:rPr lang="zh-TW" altLang="en-US" sz="4400" b="1" i="1" dirty="0">
                <a:solidFill>
                  <a:schemeClr val="tx2">
                    <a:lumMod val="75000"/>
                  </a:schemeClr>
                </a:solidFill>
                <a:latin typeface="+mj-ea"/>
              </a:rPr>
              <a:t>作客的禮儀</a:t>
            </a:r>
            <a:endParaRPr lang="en-US" altLang="zh-TW" sz="4400" b="1" i="1" dirty="0">
              <a:solidFill>
                <a:schemeClr val="tx2">
                  <a:lumMod val="75000"/>
                </a:schemeClr>
              </a:solidFill>
              <a:latin typeface="+mj-ea"/>
            </a:endParaRPr>
          </a:p>
          <a:p>
            <a:pPr marL="0" indent="0">
              <a:buNone/>
            </a:pPr>
            <a:r>
              <a:rPr lang="zh-TW" altLang="en-US" sz="4400" b="1" i="1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                </a:t>
            </a:r>
            <a:endParaRPr lang="zh-TW" altLang="en-US" sz="4400" b="1" i="1" dirty="0">
              <a:solidFill>
                <a:schemeClr val="tx2">
                  <a:lumMod val="7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311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260648"/>
            <a:ext cx="8640959" cy="2884017"/>
          </a:xfrm>
        </p:spPr>
        <p:txBody>
          <a:bodyPr>
            <a:noAutofit/>
          </a:bodyPr>
          <a:lstStyle/>
          <a:p>
            <a:r>
              <a:rPr lang="zh-TW" altLang="en-US" sz="3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altLang="zh-TW" sz="32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altLang="zh-TW" sz="32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altLang="zh-TW" sz="32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altLang="zh-TW" sz="3200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en-US" altLang="zh-TW" sz="3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zh-TW" sz="3200" dirty="0" smtClean="0">
                <a:solidFill>
                  <a:schemeClr val="tx2">
                    <a:lumMod val="75000"/>
                  </a:schemeClr>
                </a:solidFill>
              </a:rPr>
              <a:t>        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最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後，要離開前對同學家長說聲「謝謝</a:t>
            </a:r>
            <a:r>
              <a:rPr lang="en-US" altLang="zh-TW" sz="3200" dirty="0">
                <a:solidFill>
                  <a:schemeClr val="tx2">
                    <a:lumMod val="75000"/>
                  </a:schemeClr>
                </a:solidFill>
              </a:rPr>
              <a:t>xx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媽媽」，這是一定要的。</a:t>
            </a:r>
            <a:endParaRPr lang="en-US" altLang="zh-TW" sz="32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altLang="zh-TW" sz="32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altLang="zh-TW" sz="32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zh-TW" altLang="en-US" sz="3200" dirty="0"/>
              <a:t>            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――摘錄自陳安儀的</a:t>
            </a:r>
            <a:r>
              <a:rPr lang="zh-TW" altLang="en-US" sz="3200" dirty="0">
                <a:solidFill>
                  <a:schemeClr val="tx2">
                    <a:lumMod val="75000"/>
                  </a:schemeClr>
                </a:solidFill>
              </a:rPr>
              <a:t>筆下人生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部落格――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57801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404664"/>
            <a:ext cx="8640960" cy="916012"/>
          </a:xfrm>
        </p:spPr>
        <p:txBody>
          <a:bodyPr/>
          <a:lstStyle/>
          <a:p>
            <a:r>
              <a:rPr lang="zh-TW" altLang="en-US" b="1" i="1" dirty="0" smtClean="0"/>
              <a:t>結論</a:t>
            </a:r>
            <a:endParaRPr lang="zh-TW" alt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8640960" cy="4248472"/>
          </a:xfrm>
        </p:spPr>
        <p:txBody>
          <a:bodyPr>
            <a:normAutofit lnSpcReduction="10000"/>
          </a:bodyPr>
          <a:lstStyle/>
          <a:p>
            <a:r>
              <a:rPr lang="zh-TW" altLang="en-US" sz="4400" dirty="0" smtClean="0"/>
              <a:t>有</a:t>
            </a:r>
            <a:r>
              <a:rPr lang="zh-TW" altLang="en-US" sz="10000" dirty="0" smtClean="0">
                <a:solidFill>
                  <a:schemeClr val="tx2">
                    <a:lumMod val="75000"/>
                  </a:schemeClr>
                </a:solidFill>
              </a:rPr>
              <a:t>禮</a:t>
            </a:r>
            <a:r>
              <a:rPr lang="zh-TW" altLang="en-US" sz="4400" dirty="0" smtClean="0"/>
              <a:t>行遍天下</a:t>
            </a:r>
            <a:endParaRPr lang="en-US" altLang="zh-TW" sz="4400" dirty="0" smtClean="0"/>
          </a:p>
          <a:p>
            <a:endParaRPr lang="en-US" altLang="zh-TW" sz="4400" dirty="0" smtClean="0"/>
          </a:p>
          <a:p>
            <a:r>
              <a:rPr lang="zh-TW" altLang="en-US" sz="4400" dirty="0"/>
              <a:t>無</a:t>
            </a:r>
            <a:r>
              <a:rPr lang="zh-TW" altLang="en-US" sz="10000" dirty="0" smtClean="0">
                <a:solidFill>
                  <a:schemeClr val="tx2">
                    <a:lumMod val="75000"/>
                  </a:schemeClr>
                </a:solidFill>
              </a:rPr>
              <a:t>禮</a:t>
            </a:r>
            <a:r>
              <a:rPr lang="zh-TW" altLang="en-US" sz="4400" dirty="0" smtClean="0"/>
              <a:t>寸步難行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258995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23528" y="1628800"/>
            <a:ext cx="8352928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6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  「模擬考甫結束，我承諾招待考前幾名的學生到家中作客。約定時間的前一個星期，我便和外子忙裡忙外的打掃兼採買，而我那從不下廚的另一伴也研究起食譜，費心準備當天的餐點和零食。</a:t>
            </a:r>
            <a:r>
              <a:rPr lang="zh-TW" altLang="en-US" sz="36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」</a:t>
            </a:r>
            <a:r>
              <a:rPr lang="zh-TW" altLang="en-US" sz="36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星期六早上，我開車去接學生，看見他們雀躍的模樣，我忍不住洩漏中午的菜單內容。我沒想到他們竟七嘴八舌的說</a:t>
            </a:r>
            <a:r>
              <a:rPr lang="en-US" altLang="zh-TW" sz="36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:</a:t>
            </a:r>
            <a:endParaRPr lang="zh-TW" altLang="en-US" sz="3600" dirty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/>
          <a:lstStyle/>
          <a:p>
            <a:pPr algn="l"/>
            <a:r>
              <a:rPr lang="zh-TW" altLang="en-US" b="1" i="1" dirty="0" smtClean="0"/>
              <a:t>全文</a:t>
            </a:r>
            <a:r>
              <a:rPr lang="en-US" altLang="zh-TW" b="1" i="1" dirty="0" smtClean="0"/>
              <a:t>:</a:t>
            </a:r>
            <a:endParaRPr lang="zh-TW" altLang="en-US" b="1" i="1" dirty="0"/>
          </a:p>
        </p:txBody>
      </p:sp>
    </p:spTree>
    <p:extLst>
      <p:ext uri="{BB962C8B-B14F-4D97-AF65-F5344CB8AC3E}">
        <p14:creationId xmlns:p14="http://schemas.microsoft.com/office/powerpoint/2010/main" xmlns="" val="403455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23528" y="476672"/>
            <a:ext cx="8208911" cy="59766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3600" dirty="0">
                <a:solidFill>
                  <a:schemeClr val="bg1"/>
                </a:solidFill>
                <a:latin typeface="+mn-ea"/>
              </a:rPr>
              <a:t>「為何不叫披薩或麥當勞呢？」「可是我比較想吃麵耶</a:t>
            </a:r>
            <a:r>
              <a:rPr lang="en-US" altLang="zh-TW" sz="3600" dirty="0">
                <a:solidFill>
                  <a:schemeClr val="bg1"/>
                </a:solidFill>
                <a:latin typeface="+mn-ea"/>
              </a:rPr>
              <a:t>！</a:t>
            </a:r>
            <a:r>
              <a:rPr lang="zh-TW" altLang="en-US" sz="3600" dirty="0">
                <a:solidFill>
                  <a:schemeClr val="bg1"/>
                </a:solidFill>
                <a:latin typeface="+mn-ea"/>
              </a:rPr>
              <a:t>」「老師妳煮的東西</a:t>
            </a:r>
            <a:r>
              <a:rPr lang="zh-TW" altLang="en-US" sz="36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能吃嗎？ 」一陣哄笑之後，我有點被潑冷水的感覺</a:t>
            </a:r>
            <a:r>
              <a:rPr lang="en-US" altLang="zh-TW" sz="36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……</a:t>
            </a:r>
          </a:p>
          <a:p>
            <a:pPr marL="0" indent="0">
              <a:buNone/>
            </a:pPr>
            <a:r>
              <a:rPr lang="zh-TW" altLang="en-US" sz="36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   才</a:t>
            </a:r>
            <a:r>
              <a:rPr lang="zh-TW" altLang="en-US" sz="36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進家門，我正要開口介紹師丈時，聽見</a:t>
            </a:r>
            <a:r>
              <a:rPr lang="zh-TW" altLang="en-US" sz="36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有人</a:t>
            </a:r>
            <a:r>
              <a:rPr lang="zh-TW" altLang="en-US" sz="36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竊竊的說</a:t>
            </a:r>
            <a:r>
              <a:rPr lang="en-US" altLang="zh-TW" sz="36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:</a:t>
            </a:r>
            <a:r>
              <a:rPr lang="zh-TW" altLang="en-US" sz="36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「它是誰啊？有點胖！」「一點也不帥</a:t>
            </a:r>
            <a:r>
              <a:rPr lang="en-US" altLang="zh-TW" sz="36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……</a:t>
            </a:r>
            <a:r>
              <a:rPr lang="zh-TW" altLang="en-US" sz="36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」我抬頭看見外子的臉色一陣青一陣白，</a:t>
            </a:r>
            <a:r>
              <a:rPr lang="zh-TW" altLang="en-US" sz="36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趕緊</a:t>
            </a:r>
            <a:r>
              <a:rPr lang="zh-TW" altLang="en-US" sz="36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要學生向他</a:t>
            </a:r>
            <a:r>
              <a:rPr lang="zh-TW" altLang="en-US" sz="36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問好。</a:t>
            </a:r>
            <a:endParaRPr lang="en-US" altLang="zh-TW" sz="36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r>
              <a:rPr lang="zh-TW" altLang="en-US" sz="36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   趁</a:t>
            </a:r>
            <a:r>
              <a:rPr lang="zh-TW" altLang="en-US" sz="36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他們坐定，我趕緊走進廚房</a:t>
            </a:r>
            <a:r>
              <a:rPr lang="zh-TW" altLang="en-US" sz="36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和外子</a:t>
            </a:r>
            <a:r>
              <a:rPr lang="zh-TW" altLang="en-US" sz="36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一起準備飲料，誰知道這</a:t>
            </a:r>
            <a:r>
              <a:rPr lang="zh-TW" altLang="en-US" sz="36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時</a:t>
            </a:r>
            <a:r>
              <a:rPr lang="zh-TW" altLang="en-US" sz="36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竟有三</a:t>
            </a:r>
            <a:r>
              <a:rPr lang="zh-TW" altLang="en-US" sz="36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個</a:t>
            </a:r>
            <a:endParaRPr lang="en-US" altLang="zh-TW" sz="3600" dirty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23458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332656"/>
            <a:ext cx="8352928" cy="61206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3600" dirty="0" smtClean="0">
                <a:solidFill>
                  <a:schemeClr val="bg1"/>
                </a:solidFill>
                <a:latin typeface="+mn-ea"/>
              </a:rPr>
              <a:t>同學偷溜進我們的臥房，對著房裡的照片及擺設品頭論足起來。我強忍心中怒</a:t>
            </a:r>
            <a:r>
              <a:rPr lang="zh-TW" altLang="en-US" sz="36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火，提醒他們應該尊重別人的隱私，難道已經國三的學生，連這點基本禮貌都不懂嗎？一陣說教之後，他們便安靜了，氣氛也搞的怪怪的。</a:t>
            </a:r>
            <a:endParaRPr lang="en-US" altLang="zh-TW" sz="36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r>
              <a:rPr lang="zh-TW" altLang="en-US" sz="36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 </a:t>
            </a:r>
            <a:r>
              <a:rPr lang="zh-TW" altLang="en-US" sz="36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  吃完午飯，他們嚷著要離開，我也不想強留他們。只是一回頭，面對滿桌未收拾的杯盤和一地的雜誌、撲克牌、</a:t>
            </a:r>
            <a:r>
              <a:rPr lang="en-US" altLang="zh-TW" sz="36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CD……</a:t>
            </a:r>
            <a:r>
              <a:rPr lang="zh-TW" altLang="en-US" sz="36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我忽然覺得臉上一陣熱，是我</a:t>
            </a:r>
            <a:r>
              <a:rPr lang="zh-TW" altLang="en-US" sz="36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沒把他們教好嗎？</a:t>
            </a:r>
            <a:endParaRPr lang="en-US" altLang="zh-TW" sz="3600" dirty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endParaRPr lang="zh-TW" altLang="en-US" sz="2800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753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4807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800" dirty="0" smtClean="0">
                <a:solidFill>
                  <a:schemeClr val="bg2">
                    <a:lumMod val="50000"/>
                  </a:schemeClr>
                </a:solidFill>
                <a:latin typeface="+mn-ea"/>
              </a:rPr>
              <a:t>     </a:t>
            </a:r>
            <a:r>
              <a:rPr lang="zh-TW" altLang="en-US" sz="3600" dirty="0" smtClean="0">
                <a:solidFill>
                  <a:schemeClr val="bg1"/>
                </a:solidFill>
                <a:latin typeface="+mn-ea"/>
              </a:rPr>
              <a:t>這些孩子功課都很好，怎麼那麼不懂事呢？不會體貼別人，不懂得別人的用心，</a:t>
            </a:r>
            <a:r>
              <a:rPr lang="zh-TW" altLang="en-US" sz="36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將一切視作理所當然；</a:t>
            </a:r>
            <a:r>
              <a:rPr lang="zh-TW" altLang="en-US" sz="3600" dirty="0">
                <a:solidFill>
                  <a:schemeClr val="tx2">
                    <a:lumMod val="75000"/>
                  </a:schemeClr>
                </a:solidFill>
              </a:rPr>
              <a:t>不懂得設身處地替別人著想，甚至連做人的基本禮貌都不懂，吃完飯也不知道收拾自己的碗筷，臨離去連一聲謝謝也</a:t>
            </a:r>
            <a:r>
              <a:rPr lang="zh-TW" altLang="en-US" sz="3600" dirty="0" smtClean="0">
                <a:solidFill>
                  <a:schemeClr val="tx2">
                    <a:lumMod val="75000"/>
                  </a:schemeClr>
                </a:solidFill>
              </a:rPr>
              <a:t>沒有</a:t>
            </a:r>
            <a:r>
              <a:rPr lang="en-US" altLang="zh-TW" sz="3600" dirty="0" smtClean="0">
                <a:solidFill>
                  <a:schemeClr val="tx2">
                    <a:lumMod val="75000"/>
                  </a:schemeClr>
                </a:solidFill>
              </a:rPr>
              <a:t>……</a:t>
            </a:r>
            <a:endParaRPr lang="en-US" altLang="zh-TW" sz="36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3600" dirty="0">
                <a:solidFill>
                  <a:schemeClr val="tx2">
                    <a:lumMod val="75000"/>
                  </a:schemeClr>
                </a:solidFill>
              </a:rPr>
              <a:t>　　是因為升學考試不考這些，所以不會？還是家中父母沒教或不懂得教呢？這些孩子生活在優渥的環境中，只學會了自以為是，只學會了理所當然的接受，只學會</a:t>
            </a:r>
            <a:r>
              <a:rPr lang="zh-TW" altLang="en-US" sz="3600" dirty="0" smtClean="0">
                <a:solidFill>
                  <a:schemeClr val="tx2">
                    <a:lumMod val="75000"/>
                  </a:schemeClr>
                </a:solidFill>
              </a:rPr>
              <a:t>了</a:t>
            </a:r>
            <a:endParaRPr lang="zh-TW" altLang="en-US" sz="2800" dirty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25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79512" y="260648"/>
            <a:ext cx="8640959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>
                <a:solidFill>
                  <a:schemeClr val="bg1"/>
                </a:solidFill>
              </a:rPr>
              <a:t>永不滿足。</a:t>
            </a:r>
          </a:p>
          <a:p>
            <a:pPr marL="0" indent="0">
              <a:buNone/>
            </a:pPr>
            <a:r>
              <a:rPr lang="zh-TW" altLang="en-US" sz="3600" dirty="0">
                <a:solidFill>
                  <a:schemeClr val="bg1"/>
                </a:solidFill>
              </a:rPr>
              <a:t>　　或許我已</a:t>
            </a:r>
            <a:r>
              <a:rPr lang="en-US" altLang="zh-TW" sz="3600" dirty="0">
                <a:solidFill>
                  <a:schemeClr val="bg1"/>
                </a:solidFill>
                <a:latin typeface="+mn-ea"/>
              </a:rPr>
              <a:t>LKK</a:t>
            </a:r>
            <a:r>
              <a:rPr lang="zh-TW" altLang="en-US" sz="3600" dirty="0">
                <a:solidFill>
                  <a:schemeClr val="bg1"/>
                </a:solidFill>
              </a:rPr>
              <a:t>，但是每天面對這些國</a:t>
            </a:r>
            <a:r>
              <a:rPr lang="zh-TW" altLang="en-US" sz="3600" dirty="0">
                <a:solidFill>
                  <a:schemeClr val="tx2">
                    <a:lumMod val="75000"/>
                  </a:schemeClr>
                </a:solidFill>
              </a:rPr>
              <a:t>家未來的主人翁，面對一群心中只有自己沒有他人的「未來棟樑」，我竟心虛的想問：「他們會變成這樣，是誰</a:t>
            </a:r>
            <a:r>
              <a:rPr lang="zh-TW" altLang="en-US" sz="3600" dirty="0" smtClean="0">
                <a:solidFill>
                  <a:schemeClr val="tx2">
                    <a:lumMod val="75000"/>
                  </a:schemeClr>
                </a:solidFill>
              </a:rPr>
              <a:t>的責任</a:t>
            </a:r>
            <a:r>
              <a:rPr lang="zh-TW" altLang="en-US" sz="3600" dirty="0">
                <a:solidFill>
                  <a:schemeClr val="tx2">
                    <a:lumMod val="75000"/>
                  </a:schemeClr>
                </a:solidFill>
              </a:rPr>
              <a:t>和損失呢？」</a:t>
            </a:r>
          </a:p>
          <a:p>
            <a:pPr marL="0" indent="0">
              <a:buNone/>
            </a:pPr>
            <a:endParaRPr lang="zh-TW" altLang="en-US" sz="2000" dirty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0120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58655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b="1" i="1" dirty="0">
                <a:solidFill>
                  <a:schemeClr val="bg1"/>
                </a:solidFill>
              </a:rPr>
              <a:t>滿懷歉意對號入座</a:t>
            </a:r>
            <a:r>
              <a:rPr lang="zh-TW" altLang="en-US" sz="3600" b="1" i="1" dirty="0">
                <a:solidFill>
                  <a:schemeClr val="bg1"/>
                </a:solidFill>
              </a:rPr>
              <a:t>　　</a:t>
            </a:r>
            <a:r>
              <a:rPr lang="en-US" altLang="zh-TW" sz="4400" b="1" i="1" dirty="0">
                <a:solidFill>
                  <a:schemeClr val="bg1"/>
                </a:solidFill>
              </a:rPr>
              <a:t>【</a:t>
            </a:r>
            <a:r>
              <a:rPr lang="zh-TW" altLang="en-US" sz="4400" b="1" i="1" dirty="0">
                <a:solidFill>
                  <a:schemeClr val="bg1"/>
                </a:solidFill>
              </a:rPr>
              <a:t>林緣</a:t>
            </a:r>
            <a:r>
              <a:rPr lang="zh-TW" altLang="en-US" sz="4400" b="1" i="1" dirty="0" smtClean="0">
                <a:solidFill>
                  <a:schemeClr val="bg1"/>
                </a:solidFill>
              </a:rPr>
              <a:t>昭</a:t>
            </a:r>
            <a:r>
              <a:rPr lang="en-US" altLang="zh-TW" sz="4400" b="1" i="1" dirty="0" smtClean="0">
                <a:solidFill>
                  <a:schemeClr val="bg1"/>
                </a:solidFill>
              </a:rPr>
              <a:t>】</a:t>
            </a:r>
            <a:endParaRPr lang="en-US" altLang="zh-TW" sz="3600" b="1" i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zh-TW" altLang="en-US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</a:t>
            </a:r>
            <a:r>
              <a:rPr lang="zh-TW" altLang="en-US" sz="3600" dirty="0" smtClean="0">
                <a:solidFill>
                  <a:schemeClr val="tx2">
                    <a:lumMod val="75000"/>
                  </a:schemeClr>
                </a:solidFill>
              </a:rPr>
              <a:t>那天</a:t>
            </a:r>
            <a:r>
              <a:rPr lang="zh-TW" altLang="en-US" sz="3600" dirty="0">
                <a:solidFill>
                  <a:schemeClr val="tx2">
                    <a:lumMod val="75000"/>
                  </a:schemeClr>
                </a:solidFill>
              </a:rPr>
              <a:t>看到「高材生，人情世故零分」這篇文章，心裡好有感觸。隔天早餐時，就念了這篇文章和三個孩子分享。他們各有不同的反應，但應該都有收穫吧！也和大家分享</a:t>
            </a:r>
            <a:r>
              <a:rPr lang="en-US" altLang="zh-TW" sz="3600" dirty="0">
                <a:solidFill>
                  <a:schemeClr val="tx2">
                    <a:lumMod val="75000"/>
                  </a:schemeClr>
                </a:solidFill>
              </a:rPr>
              <a:t>……</a:t>
            </a:r>
            <a:endParaRPr lang="zh-TW" altLang="en-US" sz="36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3600" dirty="0" smtClean="0">
                <a:solidFill>
                  <a:schemeClr val="tx2">
                    <a:lumMod val="75000"/>
                  </a:schemeClr>
                </a:solidFill>
              </a:rPr>
              <a:t>         老大</a:t>
            </a:r>
            <a:r>
              <a:rPr lang="zh-TW" altLang="en-US" sz="3600" dirty="0">
                <a:solidFill>
                  <a:schemeClr val="tx2">
                    <a:lumMod val="75000"/>
                  </a:schemeClr>
                </a:solidFill>
              </a:rPr>
              <a:t>，國中一年級，聽完後一臉尷尬，沒發表任何高見。她平時話不停口，也是像文章中所提，把「老師你煮的東西能</a:t>
            </a:r>
            <a:r>
              <a:rPr lang="zh-TW" altLang="en-US" sz="3600" dirty="0" smtClean="0">
                <a:solidFill>
                  <a:schemeClr val="tx2">
                    <a:lumMod val="75000"/>
                  </a:schemeClr>
                </a:solidFill>
              </a:rPr>
              <a:t>吃</a:t>
            </a:r>
            <a:endParaRPr lang="zh-TW" alt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7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79512" y="188640"/>
            <a:ext cx="8568951" cy="633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600" dirty="0">
                <a:solidFill>
                  <a:schemeClr val="bg1"/>
                </a:solidFill>
              </a:rPr>
              <a:t>嗎？」這種損人的話掛在嘴邊的女生，而且她更常說的是文中也提到的「可是我比</a:t>
            </a:r>
            <a:r>
              <a:rPr lang="zh-TW" altLang="en-US" sz="3600" dirty="0"/>
              <a:t>較想吃麵耶！」每次大家一起外出用餐，若是去的地方沒有麵食，她一定很不高興的說：「哦！我比較想吃麵耶！」也許她有種被「點名」的感覺。</a:t>
            </a:r>
          </a:p>
          <a:p>
            <a:pPr marL="0" indent="0">
              <a:buNone/>
            </a:pPr>
            <a:r>
              <a:rPr lang="zh-TW" altLang="en-US" sz="3600" dirty="0" smtClean="0"/>
              <a:t>         老</a:t>
            </a:r>
            <a:r>
              <a:rPr lang="zh-TW" altLang="en-US" sz="3600" dirty="0"/>
              <a:t>二，國小四年級，聽完後她說：「老師那麼不爽，乾脆痛扁他們一頓！」</a:t>
            </a:r>
          </a:p>
          <a:p>
            <a:pPr marL="0" indent="0">
              <a:buNone/>
            </a:pPr>
            <a:r>
              <a:rPr lang="zh-TW" altLang="en-US" sz="3600" dirty="0"/>
              <a:t>我告訴她，我覺得老師不會痛扁他們，只是很痛心，為什麼「好學生」能把學校功課學習得那麼好，卻在另一門「做人」</a:t>
            </a:r>
            <a:r>
              <a:rPr lang="zh-TW" altLang="en-US" sz="3600" dirty="0" smtClean="0"/>
              <a:t>的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14296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</TotalTime>
  <Words>1948</Words>
  <Application>Microsoft Office PowerPoint</Application>
  <PresentationFormat>如螢幕大小 (4:3)</PresentationFormat>
  <Paragraphs>92</Paragraphs>
  <Slides>21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2" baseType="lpstr">
      <vt:lpstr>波形</vt:lpstr>
      <vt:lpstr>高材生   人情世故0分</vt:lpstr>
      <vt:lpstr>投影片 2</vt:lpstr>
      <vt:lpstr>全文: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心得</vt:lpstr>
      <vt:lpstr>投影片 13</vt:lpstr>
      <vt:lpstr>投影片 14</vt:lpstr>
      <vt:lpstr>投影片 15</vt:lpstr>
      <vt:lpstr>投影片 16</vt:lpstr>
      <vt:lpstr>投影片 17</vt:lpstr>
      <vt:lpstr>投影片 18</vt:lpstr>
      <vt:lpstr>投影片 19</vt:lpstr>
      <vt:lpstr>投影片 20</vt:lpstr>
      <vt:lpstr>結論</vt:lpstr>
    </vt:vector>
  </TitlesOfParts>
  <Company>MyPC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高材生   人情世故0分</dc:title>
  <dc:creator>WinXP</dc:creator>
  <cp:lastModifiedBy>WinXP</cp:lastModifiedBy>
  <cp:revision>50</cp:revision>
  <dcterms:created xsi:type="dcterms:W3CDTF">2013-05-24T04:36:59Z</dcterms:created>
  <dcterms:modified xsi:type="dcterms:W3CDTF">2013-06-27T03:32:37Z</dcterms:modified>
</cp:coreProperties>
</file>