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7"/>
  </p:notesMasterIdLst>
  <p:sldIdLst>
    <p:sldId id="256" r:id="rId2"/>
    <p:sldId id="260" r:id="rId3"/>
    <p:sldId id="291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93" r:id="rId17"/>
    <p:sldId id="273" r:id="rId18"/>
    <p:sldId id="274" r:id="rId19"/>
    <p:sldId id="294" r:id="rId20"/>
    <p:sldId id="275" r:id="rId21"/>
    <p:sldId id="276" r:id="rId22"/>
    <p:sldId id="277" r:id="rId23"/>
    <p:sldId id="292" r:id="rId24"/>
    <p:sldId id="278" r:id="rId25"/>
    <p:sldId id="295" r:id="rId26"/>
    <p:sldId id="296" r:id="rId27"/>
    <p:sldId id="297" r:id="rId28"/>
    <p:sldId id="279" r:id="rId29"/>
    <p:sldId id="286" r:id="rId30"/>
    <p:sldId id="280" r:id="rId31"/>
    <p:sldId id="282" r:id="rId32"/>
    <p:sldId id="298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預設章節" id="{870B4A66-B6A6-4A72-9673-3FCC56CA7855}">
          <p14:sldIdLst>
            <p14:sldId id="256"/>
            <p14:sldId id="260"/>
            <p14:sldId id="291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93"/>
            <p14:sldId id="273"/>
            <p14:sldId id="274"/>
            <p14:sldId id="294"/>
            <p14:sldId id="275"/>
            <p14:sldId id="276"/>
            <p14:sldId id="277"/>
            <p14:sldId id="292"/>
            <p14:sldId id="278"/>
            <p14:sldId id="295"/>
            <p14:sldId id="296"/>
            <p14:sldId id="297"/>
            <p14:sldId id="279"/>
            <p14:sldId id="286"/>
            <p14:sldId id="280"/>
            <p14:sldId id="282"/>
            <p14:sldId id="298"/>
          </p14:sldIdLst>
        </p14:section>
        <p14:section name="未命名的章節" id="{63779AF6-AF49-4A22-9EA1-685C9EE3C5DB}">
          <p14:sldIdLst>
            <p14:sldId id="288"/>
            <p14:sldId id="289"/>
            <p14:sldId id="29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1" autoAdjust="0"/>
    <p:restoredTop sz="94660"/>
  </p:normalViewPr>
  <p:slideViewPr>
    <p:cSldViewPr>
      <p:cViewPr varScale="1">
        <p:scale>
          <a:sx n="65" d="100"/>
          <a:sy n="65" d="100"/>
        </p:scale>
        <p:origin x="-1288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B44F1-CDFA-4CC6-91FC-342D278D974E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7002D-E6A2-4BFF-88A8-ABA9486B4C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53945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7002D-E6A2-4BFF-88A8-ABA9486B4C1D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792945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7002D-E6A2-4BFF-88A8-ABA9486B4C1D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3252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B81CF-A9F5-4E82-A96E-30238E35EB6F}" type="datetimeFigureOut">
              <a:rPr lang="zh-TW" altLang="en-US" smtClean="0"/>
              <a:pPr/>
              <a:t>2016/11/16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E983C-ADD4-4542-9CDE-484780D818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&#21992;&#21992;.mp4" TargetMode="Externa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3140968"/>
            <a:ext cx="8532440" cy="2092452"/>
          </a:xfrm>
          <a:noFill/>
          <a:ln>
            <a:noFill/>
          </a:ln>
        </p:spPr>
        <p:txBody>
          <a:bodyPr/>
          <a:lstStyle/>
          <a:p>
            <a:pPr algn="r"/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下輩子</a:t>
            </a:r>
            <a:r>
              <a:rPr lang="en-US" altLang="zh-TW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不要再當你兒子</a:t>
            </a:r>
            <a:r>
              <a:rPr lang="en-US" altLang="zh-TW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altLang="zh-TW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zh-TW" altLang="en-US" sz="4000" dirty="0">
                <a:solidFill>
                  <a:schemeClr val="accent6">
                    <a:lumMod val="50000"/>
                  </a:schemeClr>
                </a:solidFill>
              </a:rPr>
              <a:t>胡庭碩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80528" y="1412776"/>
            <a:ext cx="8458200" cy="914400"/>
          </a:xfrm>
        </p:spPr>
        <p:txBody>
          <a:bodyPr>
            <a:noAutofit/>
          </a:bodyPr>
          <a:lstStyle/>
          <a:p>
            <a:r>
              <a:rPr lang="en-US" altLang="zh-TW" sz="6000" dirty="0" smtClean="0">
                <a:solidFill>
                  <a:schemeClr val="bg2">
                    <a:lumMod val="10000"/>
                  </a:schemeClr>
                </a:solidFill>
              </a:rPr>
              <a:t>801</a:t>
            </a:r>
            <a:endParaRPr lang="zh-TW" altLang="en-US" sz="6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27584" y="620688"/>
            <a:ext cx="7772400" cy="1501200"/>
          </a:xfrm>
        </p:spPr>
        <p:txBody>
          <a:bodyPr>
            <a:normAutofit fontScale="85000" lnSpcReduction="20000"/>
          </a:bodyPr>
          <a:lstStyle/>
          <a:p>
            <a:r>
              <a:rPr lang="zh-TW" altLang="zh-TW" sz="4000" b="1" dirty="0">
                <a:solidFill>
                  <a:schemeClr val="accent2">
                    <a:lumMod val="50000"/>
                  </a:schemeClr>
                </a:solidFill>
              </a:rPr>
              <a:t>母親的堅強讓我不捨</a:t>
            </a:r>
            <a:endParaRPr lang="zh-TW" altLang="zh-TW" sz="4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4000" b="1" dirty="0">
                <a:solidFill>
                  <a:schemeClr val="accent2">
                    <a:lumMod val="50000"/>
                  </a:schemeClr>
                </a:solidFill>
              </a:rPr>
              <a:t>大學學測，滿級分考上台大法律，只因想幫媽媽爭一口氣</a:t>
            </a:r>
            <a:r>
              <a:rPr lang="en-US" altLang="zh-TW" sz="4000" b="1" dirty="0">
                <a:solidFill>
                  <a:schemeClr val="accent2">
                    <a:lumMod val="50000"/>
                  </a:schemeClr>
                </a:solidFill>
              </a:rPr>
              <a:t> ... </a:t>
            </a:r>
            <a:endParaRPr lang="zh-TW" altLang="zh-TW" sz="4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  <p:pic>
        <p:nvPicPr>
          <p:cNvPr id="5" name="圖片 4" descr="http://fsv.money01.com.tw/cmstatic/notes/capture/29464/20140407165045458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852936"/>
            <a:ext cx="763284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body" idx="1"/>
          </p:nvPr>
        </p:nvSpPr>
        <p:spPr>
          <a:xfrm>
            <a:off x="685800" y="1556792"/>
            <a:ext cx="7772400" cy="1501200"/>
          </a:xfrm>
        </p:spPr>
        <p:txBody>
          <a:bodyPr>
            <a:noAutofit/>
          </a:bodyPr>
          <a:lstStyle/>
          <a:p>
            <a:r>
              <a:rPr lang="zh-TW" altLang="zh-TW" sz="4000" b="1" dirty="0" smtClean="0">
                <a:solidFill>
                  <a:schemeClr val="accent2">
                    <a:lumMod val="50000"/>
                  </a:schemeClr>
                </a:solidFill>
              </a:rPr>
              <a:t>考上好學校 看似風光</a:t>
            </a:r>
            <a:endParaRPr lang="zh-TW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4000" b="1" dirty="0" smtClean="0">
                <a:solidFill>
                  <a:schemeClr val="accent2">
                    <a:lumMod val="50000"/>
                  </a:schemeClr>
                </a:solidFill>
              </a:rPr>
              <a:t>但如果連 刷牙都是一種奢望，未來到底在哪裡</a:t>
            </a:r>
            <a:r>
              <a:rPr lang="en-US" altLang="zh-TW" sz="4000" b="1" dirty="0" smtClean="0">
                <a:solidFill>
                  <a:schemeClr val="accent2">
                    <a:lumMod val="50000"/>
                  </a:schemeClr>
                </a:solidFill>
              </a:rPr>
              <a:t>...</a:t>
            </a:r>
            <a:r>
              <a:rPr lang="zh-TW" altLang="zh-TW" sz="4000" b="1" dirty="0" smtClean="0">
                <a:solidFill>
                  <a:schemeClr val="accent2">
                    <a:lumMod val="50000"/>
                  </a:schemeClr>
                </a:solidFill>
              </a:rPr>
              <a:t>？</a:t>
            </a:r>
            <a:endParaRPr lang="zh-TW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sz="4000" dirty="0"/>
          </a:p>
        </p:txBody>
      </p:sp>
      <p:pic>
        <p:nvPicPr>
          <p:cNvPr id="6" name="圖片 5" descr="http://fsv.money01.com.tw/cmstatic/notes/capture/29464/20140407165504166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564904"/>
            <a:ext cx="74295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544" y="692696"/>
            <a:ext cx="7772400" cy="1501200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一路上，面對生活中的困難</a:t>
            </a:r>
            <a:endParaRPr lang="zh-TW" altLang="zh-TW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漸漸體會到，原來這個病，是我最好的老師！</a:t>
            </a:r>
            <a:endParaRPr lang="zh-TW" altLang="zh-TW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  <p:pic>
        <p:nvPicPr>
          <p:cNvPr id="5" name="圖片 4" descr="http://fsv.money01.com.tw/cmstatic/notes/capture/29464/20140407165537009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20888"/>
            <a:ext cx="74295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568" y="980728"/>
            <a:ext cx="7772400" cy="1501200"/>
          </a:xfrm>
        </p:spPr>
        <p:txBody>
          <a:bodyPr>
            <a:normAutofit/>
          </a:bodyPr>
          <a:lstStyle/>
          <a:p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我想把握有限的生命，解決社會問題</a:t>
            </a:r>
            <a:endParaRPr lang="zh-TW" altLang="zh-TW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於是創立</a:t>
            </a:r>
            <a:r>
              <a:rPr lang="en-US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 SIB </a:t>
            </a:r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社會創新巴士</a:t>
            </a:r>
            <a:endParaRPr lang="zh-TW" altLang="zh-TW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sz="36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圖片 4" descr="http://fsv.money01.com.tw/cmstatic/notes/capture/29464/20140407165552619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712879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23528" y="548680"/>
            <a:ext cx="7772400" cy="1501200"/>
          </a:xfrm>
        </p:spPr>
        <p:txBody>
          <a:bodyPr>
            <a:normAutofit fontScale="85000" lnSpcReduction="10000"/>
          </a:bodyPr>
          <a:lstStyle/>
          <a:p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透過每場創新巴士活動，我得到繼續走下去的力量</a:t>
            </a:r>
            <a:endParaRPr lang="zh-TW" altLang="zh-TW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面對死亡，善用有限的生命，活出讓自己不後悔的人生。</a:t>
            </a:r>
            <a:endParaRPr lang="zh-TW" altLang="zh-TW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  <p:pic>
        <p:nvPicPr>
          <p:cNvPr id="5" name="圖片 4" descr="http://fsv.money01.com.tw/cmstatic/notes/capture/29464/2014040716564782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7429500" cy="3272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362075"/>
          </a:xfrm>
        </p:spPr>
        <p:txBody>
          <a:bodyPr/>
          <a:lstStyle/>
          <a:p>
            <a:r>
              <a:rPr lang="zh-TW" altLang="en-US" dirty="0" smtClean="0"/>
              <a:t>文章朗讀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544" y="5013176"/>
            <a:ext cx="7772400" cy="1500187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媽媽</a:t>
            </a:r>
            <a:r>
              <a:rPr lang="en-US" altLang="zh-TW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fontAlgn="base"/>
            <a:r>
              <a:rPr lang="zh-TW" altLang="en-US" sz="3200" dirty="0">
                <a:solidFill>
                  <a:schemeClr val="tx1"/>
                </a:solidFill>
              </a:rPr>
              <a:t>今天我生日，二十三年前的今天到現在，辛苦你了</a:t>
            </a:r>
            <a:r>
              <a:rPr lang="zh-TW" altLang="en-US" sz="3200" dirty="0" smtClean="0">
                <a:solidFill>
                  <a:schemeClr val="tx1"/>
                </a:solidFill>
              </a:rPr>
              <a:t>。</a:t>
            </a:r>
            <a:r>
              <a:rPr lang="zh-TW" altLang="en-US" sz="3200" dirty="0">
                <a:solidFill>
                  <a:schemeClr val="tx1"/>
                </a:solidFill>
              </a:rPr>
              <a:t>難以想像，生出脊髓性肌肉萎縮症孩子的你，怎麼捱過親友責難的每一天。你放下了保險經理的高薪，結束婚姻，毅然決然的扶養我長大，你大可把我丟到安養院，但你沒這麼做，為什麼</a:t>
            </a:r>
            <a:r>
              <a:rPr lang="zh-TW" altLang="en-US" sz="3200" dirty="0" smtClean="0">
                <a:solidFill>
                  <a:schemeClr val="tx1"/>
                </a:solidFill>
              </a:rPr>
              <a:t>？</a:t>
            </a:r>
            <a:r>
              <a:rPr lang="zh-TW" altLang="en-US" sz="3200" dirty="0">
                <a:solidFill>
                  <a:schemeClr val="tx1"/>
                </a:solidFill>
              </a:rPr>
              <a:t>醫生說：「這孩子活不過六歲、活不過十二歲、頂多活到十八歲。」我不知道當時聽到噩耗的你，怎麼能笑著哄我說：「醫生叔叔說你六歲就會好、十二歲就會好。」</a:t>
            </a:r>
            <a:endParaRPr lang="zh-TW" alt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5576" y="5335290"/>
            <a:ext cx="7772400" cy="1500187"/>
          </a:xfrm>
        </p:spPr>
        <p:txBody>
          <a:bodyPr>
            <a:noAutofit/>
          </a:bodyPr>
          <a:lstStyle/>
          <a:p>
            <a:r>
              <a:rPr lang="zh-TW" altLang="en-US" sz="4000" dirty="0">
                <a:solidFill>
                  <a:schemeClr val="tx1"/>
                </a:solidFill>
              </a:rPr>
              <a:t>到十八歲，我嚴重發病，鬧憂鬱症天天想死，我不知道當時失業的你，怎麼繼續撐起天空，不讓絲毫浮雲壓傷脆弱的我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r>
              <a:rPr lang="zh-TW" altLang="en-US" sz="4000" dirty="0">
                <a:solidFill>
                  <a:schemeClr val="tx1"/>
                </a:solidFill>
              </a:rPr>
              <a:t>如今，我二十三歲了，多活的每一天，都因你而成就、而榮耀。國中時，你因工作還債無法抽身，放棄到高雄領模範母親的獎；今天，我要細數你的光輝，大聲告訴你：「我愛你，你永遠是我心裡的模範母親。」</a:t>
            </a:r>
          </a:p>
        </p:txBody>
      </p:sp>
    </p:spTree>
    <p:extLst>
      <p:ext uri="{BB962C8B-B14F-4D97-AF65-F5344CB8AC3E}">
        <p14:creationId xmlns:p14="http://schemas.microsoft.com/office/powerpoint/2010/main" xmlns="" val="347983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568" y="5349379"/>
            <a:ext cx="7772400" cy="1500187"/>
          </a:xfrm>
        </p:spPr>
        <p:txBody>
          <a:bodyPr>
            <a:noAutofit/>
          </a:bodyPr>
          <a:lstStyle/>
          <a:p>
            <a:r>
              <a:rPr lang="zh-TW" altLang="en-US" sz="4000" dirty="0">
                <a:solidFill>
                  <a:schemeClr val="tx1"/>
                </a:solidFill>
              </a:rPr>
              <a:t>小時候，有件事我又氣又不懂。每次跌倒，你就是不扶我。就算我必須在公園地板上、眾目睽睽下爬行十幾、二十分鐘，勉強撐著公園椅子才能踉蹌起來，你就是不扶我。長大後才知道，很多同我一樣病症的患者，是走不了路的。要不是你狠下心不扶我，我根本學不會自己走。我不知道你如何忍住不出手，我每在地上掙扎一分鐘</a:t>
            </a:r>
            <a:r>
              <a:rPr lang="zh-TW" altLang="en-US" sz="4000" dirty="0" smtClean="0">
                <a:solidFill>
                  <a:schemeClr val="tx1"/>
                </a:solidFill>
              </a:rPr>
              <a:t>，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568" y="5157192"/>
            <a:ext cx="7772400" cy="1500187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4000" dirty="0">
                <a:solidFill>
                  <a:schemeClr val="tx1"/>
                </a:solidFill>
              </a:rPr>
              <a:t>對你來說不就像千刀萬剮一世紀那麼久嗎</a:t>
            </a:r>
            <a:r>
              <a:rPr lang="zh-TW" altLang="en-US" sz="4000" dirty="0" smtClean="0">
                <a:solidFill>
                  <a:schemeClr val="tx1"/>
                </a:solidFill>
              </a:rPr>
              <a:t>？</a:t>
            </a:r>
            <a:r>
              <a:rPr lang="zh-TW" altLang="en-US" sz="4000" dirty="0">
                <a:solidFill>
                  <a:schemeClr val="tx1"/>
                </a:solidFill>
              </a:rPr>
              <a:t>別人愈同情我，你就愈對我要求。小時候手部肌肉不協調、字醜，我寫一頁你就撕一頁；成績不好，我少一分你就打一個巴掌，「走路就不好了，書還讀不好，媽媽走了你怎麼辦？</a:t>
            </a:r>
            <a:r>
              <a:rPr lang="zh-TW" altLang="en-US" sz="4000" dirty="0" smtClean="0">
                <a:solidFill>
                  <a:schemeClr val="tx1"/>
                </a:solidFill>
              </a:rPr>
              <a:t>」</a:t>
            </a:r>
            <a:r>
              <a:rPr lang="zh-TW" altLang="en-US" sz="4000" dirty="0">
                <a:solidFill>
                  <a:schemeClr val="tx1"/>
                </a:solidFill>
              </a:rPr>
              <a:t>我上建中、我上台大法律，這些，都是你為我準備的。讀書不是唯一一條成功的路</a:t>
            </a:r>
            <a:r>
              <a:rPr lang="zh-TW" altLang="en-US" sz="4000" dirty="0" smtClean="0">
                <a:solidFill>
                  <a:schemeClr val="tx1"/>
                </a:solidFill>
              </a:rPr>
              <a:t>，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27584" y="5013176"/>
            <a:ext cx="7772400" cy="1500187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4000" dirty="0">
                <a:solidFill>
                  <a:schemeClr val="tx1"/>
                </a:solidFill>
              </a:rPr>
              <a:t>可那是你用血淚鋪成的一條安全路。你手中每一鞭，都同時打向我也打向你自己，你忍著心痛，你要我自己站好，不要誰可憐我</a:t>
            </a:r>
            <a:r>
              <a:rPr lang="zh-TW" altLang="en-US" sz="4000" dirty="0" smtClean="0">
                <a:solidFill>
                  <a:schemeClr val="tx1"/>
                </a:solidFill>
              </a:rPr>
              <a:t>。那時</a:t>
            </a:r>
            <a:r>
              <a:rPr lang="zh-TW" altLang="en-US" sz="4000" dirty="0">
                <a:solidFill>
                  <a:schemeClr val="tx1"/>
                </a:solidFill>
              </a:rPr>
              <a:t>你自己開公司，但不管多忙，就是要親自送午餐給我，只因為我愛吃特定一間店的便當。雖然你送到的時間都太晚，我來不及吃，而必須在同學午休時被罰去教室外面吃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30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27584" y="5157192"/>
            <a:ext cx="8458200" cy="504056"/>
          </a:xfrm>
        </p:spPr>
        <p:txBody>
          <a:bodyPr numCol="2">
            <a:noAutofit/>
          </a:bodyPr>
          <a:lstStyle/>
          <a:p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大綱</a:t>
            </a:r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1: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成員介紹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2: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前情題要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3: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文章朗讀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4: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作者介紹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5: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作者二三事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6:</a:t>
            </a:r>
            <a:r>
              <a:rPr lang="zh-TW" altLang="en-US" sz="4000" dirty="0">
                <a:solidFill>
                  <a:schemeClr val="bg2">
                    <a:lumMod val="10000"/>
                  </a:schemeClr>
                </a:solidFill>
              </a:rPr>
              <a:t>生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病體驗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7: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心得感想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8: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戲劇表演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9: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影片欣賞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altLang="zh-TW" sz="4000" dirty="0" smtClean="0">
                <a:solidFill>
                  <a:schemeClr val="bg2">
                    <a:lumMod val="10000"/>
                  </a:schemeClr>
                </a:solidFill>
              </a:rPr>
              <a:t>10:</a:t>
            </a:r>
            <a:r>
              <a:rPr lang="zh-TW" altLang="en-US" sz="4000" dirty="0" smtClean="0">
                <a:solidFill>
                  <a:schemeClr val="bg2">
                    <a:lumMod val="10000"/>
                  </a:schemeClr>
                </a:solidFill>
              </a:rPr>
              <a:t>老師講評</a:t>
            </a:r>
            <a:endParaRPr lang="en-US" altLang="zh-TW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zh-TW" altLang="en-US" sz="4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5576" y="5229200"/>
            <a:ext cx="7772400" cy="1500187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4000" dirty="0">
                <a:solidFill>
                  <a:schemeClr val="tx1"/>
                </a:solidFill>
              </a:rPr>
              <a:t>但沒讓你知道的是：每天中午都看得到媽媽，就算只有一下子，我都好開心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r>
              <a:rPr lang="zh-TW" altLang="en-US" sz="4000" dirty="0">
                <a:solidFill>
                  <a:schemeClr val="tx1"/>
                </a:solidFill>
              </a:rPr>
              <a:t>國中時，你開的公司被合夥人惡性倒閉。白天你找了份會計工作餬口，但天還沒亮，就得出門到早餐店打工、晚上則在自助餐店洗碗，為的是能帶剩菜給我加料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r>
              <a:rPr lang="zh-TW" altLang="en-US" sz="4000" dirty="0">
                <a:solidFill>
                  <a:schemeClr val="tx1"/>
                </a:solidFill>
              </a:rPr>
              <a:t>記得有一晚，十一點了，還等不著你來接我。補習班主任拉下二樓鐵門，帶我到一樓</a:t>
            </a:r>
            <a:r>
              <a:rPr lang="en-US" altLang="zh-TW" sz="4000" dirty="0">
                <a:solidFill>
                  <a:schemeClr val="tx1"/>
                </a:solidFill>
              </a:rPr>
              <a:t>7-ELEVEN</a:t>
            </a:r>
            <a:r>
              <a:rPr lang="zh-TW" altLang="en-US" sz="4000" dirty="0">
                <a:solidFill>
                  <a:schemeClr val="tx1"/>
                </a:solidFill>
              </a:rPr>
              <a:t>等你下班。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5576" y="5085184"/>
            <a:ext cx="7772400" cy="1500187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4000" dirty="0">
                <a:solidFill>
                  <a:schemeClr val="tx1"/>
                </a:solidFill>
              </a:rPr>
              <a:t>「要喝什麼，自己挑。」我站在冰櫃前，眼花撩亂。我沒有零用錢，也因此沒有買飲料的習慣，一時劉姥姥逛大觀園般的無助。「喏，這個好喝。」主任走過來，挑了兩罐綠色窄底寬口的奶茶，往櫃台走去</a:t>
            </a:r>
            <a:r>
              <a:rPr lang="zh-TW" altLang="en-US" sz="4000" dirty="0" smtClean="0">
                <a:solidFill>
                  <a:schemeClr val="tx1"/>
                </a:solidFill>
              </a:rPr>
              <a:t>。我</a:t>
            </a:r>
            <a:r>
              <a:rPr lang="zh-TW" altLang="en-US" sz="4000" dirty="0">
                <a:solidFill>
                  <a:schemeClr val="tx1"/>
                </a:solidFill>
              </a:rPr>
              <a:t>突然明白，選擇的重要。我沒有錢，不能選擇我要喝的飲料。你的生命不也是無從選擇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11560" y="4797152"/>
            <a:ext cx="7772400" cy="1500187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4000" dirty="0">
                <a:solidFill>
                  <a:schemeClr val="tx1"/>
                </a:solidFill>
              </a:rPr>
              <a:t>那時，我以為只要有錢，是不是就能讓你的生命多點選擇。我不用變成大富翁，但至少我要有能力選擇我要的。而我要的，就是你晚上能早點回家，早上能睡飽一點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r>
              <a:rPr lang="zh-TW" altLang="en-US" sz="4000" dirty="0">
                <a:solidFill>
                  <a:schemeClr val="tx1"/>
                </a:solidFill>
              </a:rPr>
              <a:t>國三我開始打工，高一在補習班教課，大二時月收入就有十五萬元。媽媽，那都是要讓你放心</a:t>
            </a:r>
            <a:r>
              <a:rPr lang="zh-TW" altLang="en-US" sz="4000" dirty="0" smtClean="0">
                <a:solidFill>
                  <a:schemeClr val="tx1"/>
                </a:solidFill>
              </a:rPr>
              <a:t>，</a:t>
            </a:r>
            <a:r>
              <a:rPr lang="zh-TW" altLang="en-US" sz="4000" dirty="0">
                <a:solidFill>
                  <a:schemeClr val="tx1"/>
                </a:solidFill>
              </a:rPr>
              <a:t>能自由選擇你要的生活</a:t>
            </a:r>
            <a:r>
              <a:rPr lang="zh-TW" altLang="en-US" sz="4000" dirty="0"/>
              <a:t>。</a:t>
            </a:r>
            <a:endParaRPr lang="en-US" altLang="zh-TW" sz="40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9552" y="5157192"/>
            <a:ext cx="7772400" cy="1500187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4000" dirty="0">
                <a:solidFill>
                  <a:schemeClr val="tx1"/>
                </a:solidFill>
              </a:rPr>
              <a:t>現在，我進入了社會企業、公益創新這條路，雖然不再動輒數十萬入袋，我都不會忘記你為了我，追逐著生活的背影</a:t>
            </a:r>
            <a:r>
              <a:rPr lang="zh-TW" altLang="en-US" sz="4000" dirty="0" smtClean="0">
                <a:solidFill>
                  <a:schemeClr val="tx1"/>
                </a:solidFill>
              </a:rPr>
              <a:t>。想要</a:t>
            </a:r>
            <a:r>
              <a:rPr lang="zh-TW" altLang="en-US" sz="4000" dirty="0">
                <a:solidFill>
                  <a:schemeClr val="tx1"/>
                </a:solidFill>
              </a:rPr>
              <a:t>你安心，照顧你、照顧好自己，一直擺在我的第一位。你總說：「慈善讓郭台銘去做就好，輪不到我們這些小老百姓。」要跟你說，我做的不是慈善，只是希望在賺錢的同時</a:t>
            </a:r>
            <a:r>
              <a:rPr lang="zh-TW" altLang="en-US" sz="4000" dirty="0" smtClean="0">
                <a:solidFill>
                  <a:schemeClr val="tx1"/>
                </a:solidFill>
              </a:rPr>
              <a:t>，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20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27584" y="4725144"/>
            <a:ext cx="7772400" cy="1500187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4000" dirty="0">
                <a:solidFill>
                  <a:schemeClr val="tx1"/>
                </a:solidFill>
              </a:rPr>
              <a:t>也為這個世界多做一些。就像你當導護媽媽、當掃街志工一樣，你告訴我：「我們難過時別人幫了那麼多，自己可以的，就多做一點點。</a:t>
            </a:r>
            <a:r>
              <a:rPr lang="zh-TW" altLang="en-US" sz="4000" dirty="0" smtClean="0">
                <a:solidFill>
                  <a:schemeClr val="tx1"/>
                </a:solidFill>
              </a:rPr>
              <a:t>」</a:t>
            </a:r>
            <a:r>
              <a:rPr lang="zh-TW" altLang="en-US" sz="4000" dirty="0">
                <a:solidFill>
                  <a:schemeClr val="tx1"/>
                </a:solidFill>
              </a:rPr>
              <a:t>你可以好好享福了，之後的擔子，我會替我們倆扛起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r>
              <a:rPr lang="zh-TW" altLang="en-US" sz="4000" dirty="0">
                <a:solidFill>
                  <a:schemeClr val="tx1"/>
                </a:solidFill>
              </a:rPr>
              <a:t>高中發病後，我不能再自己搭公車上下學、不能再走路到合作社領愛心午餐。剛坐上輪椅的我，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99592" y="5357813"/>
            <a:ext cx="7772400" cy="1500187"/>
          </a:xfrm>
        </p:spPr>
        <p:txBody>
          <a:bodyPr>
            <a:noAutofit/>
          </a:bodyPr>
          <a:lstStyle/>
          <a:p>
            <a:pPr fontAlgn="base"/>
            <a:r>
              <a:rPr lang="zh-TW" altLang="en-US" sz="4000" dirty="0">
                <a:solidFill>
                  <a:schemeClr val="tx1"/>
                </a:solidFill>
              </a:rPr>
              <a:t>難以接受仰賴輔具的事實，除了哭，就是鬧自殺，覺得老天爺為什麼這樣對我。我知道，你比我難受。但你忍了下來，只在我哭累趴在桌上時，逗我笑，問我要不要補充水分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r>
              <a:rPr lang="zh-TW" altLang="en-US" sz="4000" dirty="0">
                <a:solidFill>
                  <a:schemeClr val="tx1"/>
                </a:solidFill>
              </a:rPr>
              <a:t>那一天，我拿著菜刀準備割腕。你奮力跟我掙，甚至用手直接握住刀刃，你不管自己會不會受傷，你只在乎我要好好活著。我嚇到了鬆手，跌坐牆角。</a:t>
            </a:r>
          </a:p>
        </p:txBody>
      </p:sp>
    </p:spTree>
    <p:extLst>
      <p:ext uri="{BB962C8B-B14F-4D97-AF65-F5344CB8AC3E}">
        <p14:creationId xmlns:p14="http://schemas.microsoft.com/office/powerpoint/2010/main" xmlns="" val="151703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99592" y="5157192"/>
            <a:ext cx="7772400" cy="1500187"/>
          </a:xfrm>
        </p:spPr>
        <p:txBody>
          <a:bodyPr>
            <a:noAutofit/>
          </a:bodyPr>
          <a:lstStyle/>
          <a:p>
            <a:r>
              <a:rPr lang="zh-TW" altLang="en-US" sz="4400" dirty="0">
                <a:solidFill>
                  <a:schemeClr val="tx1"/>
                </a:solidFill>
              </a:rPr>
              <a:t>「不要鬧了，媽媽要煮晚餐，把刀子給我。</a:t>
            </a:r>
            <a:r>
              <a:rPr lang="zh-TW" altLang="en-US" sz="4400" dirty="0" smtClean="0">
                <a:solidFill>
                  <a:schemeClr val="tx1"/>
                </a:solidFill>
              </a:rPr>
              <a:t>」</a:t>
            </a:r>
            <a:r>
              <a:rPr lang="zh-TW" altLang="en-US" sz="4400" dirty="0">
                <a:solidFill>
                  <a:schemeClr val="tx1"/>
                </a:solidFill>
              </a:rPr>
              <a:t>那時覺得荒謬，人都不想活了，還談吃飯。但你不知道，這句話陪著我，走過了之後好多好多低潮。「不管多痛苦多悲傷，日子還是會來、生活還是要過。」這是我學會的，謝謝你，用你的一生無怨無悔的待我。</a:t>
            </a:r>
          </a:p>
        </p:txBody>
      </p:sp>
    </p:spTree>
    <p:extLst>
      <p:ext uri="{BB962C8B-B14F-4D97-AF65-F5344CB8AC3E}">
        <p14:creationId xmlns:p14="http://schemas.microsoft.com/office/powerpoint/2010/main" xmlns="" val="38647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568" y="2780928"/>
            <a:ext cx="7772400" cy="1500187"/>
          </a:xfrm>
        </p:spPr>
        <p:txBody>
          <a:bodyPr>
            <a:noAutofit/>
          </a:bodyPr>
          <a:lstStyle/>
          <a:p>
            <a:r>
              <a:rPr lang="zh-TW" altLang="en-US" sz="4500" dirty="0">
                <a:solidFill>
                  <a:schemeClr val="tx1"/>
                </a:solidFill>
              </a:rPr>
              <a:t>你真的太偉大了，下輩子，我再也不當你的兒子，我要當你的父親、當你的母親，好好呵護你，不再讓你這麼多痛、這麼多苦了。媽媽，我愛你。</a:t>
            </a:r>
          </a:p>
        </p:txBody>
      </p:sp>
    </p:spTree>
    <p:extLst>
      <p:ext uri="{BB962C8B-B14F-4D97-AF65-F5344CB8AC3E}">
        <p14:creationId xmlns:p14="http://schemas.microsoft.com/office/powerpoint/2010/main" xmlns="" val="49585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04665"/>
            <a:ext cx="7772400" cy="79208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作者介紹</a:t>
            </a:r>
            <a:endParaRPr lang="zh-TW" altLang="en-US" sz="36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5536" y="3717032"/>
            <a:ext cx="7772400" cy="1500187"/>
          </a:xfrm>
        </p:spPr>
        <p:txBody>
          <a:bodyPr>
            <a:noAutofit/>
          </a:bodyPr>
          <a:lstStyle/>
          <a:p>
            <a:r>
              <a:rPr lang="zh-TW" altLang="zh-TW" sz="3600" dirty="0">
                <a:solidFill>
                  <a:schemeClr val="accent2">
                    <a:lumMod val="50000"/>
                  </a:schemeClr>
                </a:solidFill>
              </a:rPr>
              <a:t>總統教育獎得主、</a:t>
            </a:r>
            <a:r>
              <a:rPr lang="en-US" altLang="zh-TW" sz="3600" dirty="0">
                <a:solidFill>
                  <a:schemeClr val="accent2">
                    <a:lumMod val="50000"/>
                  </a:schemeClr>
                </a:solidFill>
              </a:rPr>
              <a:t>100</a:t>
            </a:r>
            <a:r>
              <a:rPr lang="zh-TW" altLang="zh-TW" sz="3600" dirty="0">
                <a:solidFill>
                  <a:schemeClr val="accent2">
                    <a:lumMod val="50000"/>
                  </a:schemeClr>
                </a:solidFill>
              </a:rPr>
              <a:t>學年度升大學滿級分榜首、行政院青年顧問，目前為社會企業工作者。自幼罹患罕見疾病，但卻不因行動障礙自我侷限，反而四處奔走，傳遞社會創新理念，激勵人們發覺自我價值，勇敢為世界承擔，共同為創造更好的社會付出</a:t>
            </a:r>
            <a:r>
              <a:rPr lang="zh-TW" altLang="zh-TW" sz="3600" dirty="0" smtClean="0">
                <a:solidFill>
                  <a:schemeClr val="accent2">
                    <a:lumMod val="50000"/>
                  </a:schemeClr>
                </a:solidFill>
              </a:rPr>
              <a:t>。</a:t>
            </a:r>
            <a:endParaRPr lang="zh-TW" altLang="zh-TW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772400" cy="1362075"/>
          </a:xfrm>
        </p:spPr>
        <p:txBody>
          <a:bodyPr>
            <a:normAutofit/>
          </a:bodyPr>
          <a:lstStyle/>
          <a:p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作者二三事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5536" y="4869160"/>
            <a:ext cx="7772400" cy="1500187"/>
          </a:xfrm>
        </p:spPr>
        <p:txBody>
          <a:bodyPr>
            <a:normAutofit fontScale="25000" lnSpcReduction="20000"/>
          </a:bodyPr>
          <a:lstStyle/>
          <a:p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zh-TW" alt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zh-TW" altLang="zh-TW" sz="1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12800" dirty="0" smtClean="0">
                <a:solidFill>
                  <a:schemeClr val="accent2">
                    <a:lumMod val="50000"/>
                  </a:schemeClr>
                </a:solidFill>
              </a:rPr>
              <a:t>也許有人好奇過，身障者對愛情的想法是什麼？漸凍人胡庭碩也曾以為像他這樣的人，沒有資格享受愛情。在他的新書《漸凍人生又怎樣？》，默默的寫出了那一段愛戀：愛過那一場，也從分手中的傷學了一堂，胡庭碩才真的相信自己，是個有能力給出幸福的人。在愛情面前，我們都一樣。</a:t>
            </a:r>
            <a:r>
              <a:rPr lang="en-US" altLang="zh-TW" sz="1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TW" sz="1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TW" altLang="zh-TW" sz="12800" dirty="0" smtClean="0">
                <a:solidFill>
                  <a:schemeClr val="accent2">
                    <a:lumMod val="50000"/>
                  </a:schemeClr>
                </a:solidFill>
              </a:rPr>
              <a:t>雖然很想「婚」，但因為疾病的關係，內心很自卑，不敢奢望能擁有這種幸福，有段時間甚至認為，根本「不配」去談戀愛，很難想像哪裡會有喜歡我這種類型的人。二十一歲時，手部漸漸退化了，</a:t>
            </a:r>
            <a:endParaRPr lang="zh-TW" altLang="en-US" sz="1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818" y="-99392"/>
            <a:ext cx="7772400" cy="1124744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成員介紹</a:t>
            </a:r>
            <a:r>
              <a:rPr lang="en-US" altLang="zh-TW" sz="4400" dirty="0" smtClean="0"/>
              <a:t>:</a:t>
            </a:r>
            <a:endParaRPr lang="zh-TW" altLang="en-US" sz="44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79512" y="5386338"/>
            <a:ext cx="7772400" cy="1500187"/>
          </a:xfrm>
        </p:spPr>
        <p:txBody>
          <a:bodyPr>
            <a:noAutofit/>
          </a:bodyPr>
          <a:lstStyle/>
          <a:p>
            <a:r>
              <a:rPr lang="en-US" altLang="zh-TW" sz="4000" dirty="0" smtClean="0">
                <a:solidFill>
                  <a:schemeClr val="accent2">
                    <a:lumMod val="50000"/>
                  </a:schemeClr>
                </a:solidFill>
              </a:rPr>
              <a:t>PPT: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維德、育如</a:t>
            </a:r>
            <a:endParaRPr lang="en-US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文章朗讀</a:t>
            </a:r>
            <a:r>
              <a:rPr lang="en-US" altLang="zh-TW" sz="40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詠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勝、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芸榛、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意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靖</a:t>
            </a:r>
            <a:endParaRPr lang="en-US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作者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介紹</a:t>
            </a:r>
            <a:r>
              <a:rPr lang="en-US" altLang="zh-TW" sz="40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堉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靜</a:t>
            </a:r>
            <a:endParaRPr lang="en-US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作者二三事</a:t>
            </a:r>
            <a:r>
              <a:rPr lang="en-US" altLang="zh-TW" sz="40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堉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靜</a:t>
            </a:r>
            <a:endParaRPr lang="en-US" altLang="zh-TW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生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病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體會</a:t>
            </a:r>
            <a:r>
              <a:rPr lang="en-US" altLang="zh-TW" sz="40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庭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維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        </a:t>
            </a:r>
            <a:endParaRPr lang="en-US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心得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感想</a:t>
            </a:r>
            <a:r>
              <a:rPr lang="en-US" altLang="zh-TW" sz="40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玉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鳳</a:t>
            </a:r>
            <a:endParaRPr lang="en-US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道具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製作</a:t>
            </a:r>
            <a:r>
              <a:rPr lang="en-US" altLang="zh-TW" sz="40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宜嫻</a:t>
            </a:r>
            <a:endParaRPr lang="en-US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戲劇表演</a:t>
            </a:r>
            <a:r>
              <a:rPr lang="en-US" altLang="zh-TW" sz="40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佳妤、堉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臻、君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儀、 映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涵、景翔、偉辰</a:t>
            </a:r>
            <a:endParaRPr lang="zh-TW" alt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544" y="5877272"/>
            <a:ext cx="7772400" cy="1500187"/>
          </a:xfrm>
        </p:spPr>
        <p:txBody>
          <a:bodyPr>
            <a:noAutofit/>
          </a:bodyPr>
          <a:lstStyle/>
          <a:p>
            <a:r>
              <a:rPr lang="zh-TW" altLang="zh-TW" sz="3200" dirty="0">
                <a:solidFill>
                  <a:schemeClr val="accent2">
                    <a:lumMod val="50000"/>
                  </a:schemeClr>
                </a:solidFill>
              </a:rPr>
              <a:t>但此時，遇上了人生中第一段很認真的戀情。雖然三個月後分手了，但我卻獲得自信。我心裡當然很清楚，像我這樣一個身心障礙者，想要「修成正果」，絕對是件不容易的事，</a:t>
            </a:r>
            <a:endParaRPr lang="zh-TW" altLang="en-US" sz="32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2800" dirty="0" smtClean="0">
                <a:solidFill>
                  <a:schemeClr val="accent2">
                    <a:lumMod val="50000"/>
                  </a:schemeClr>
                </a:solidFill>
              </a:rPr>
              <a:t>但是</a:t>
            </a:r>
            <a:r>
              <a:rPr lang="zh-TW" altLang="zh-TW" sz="2800" dirty="0">
                <a:solidFill>
                  <a:schemeClr val="accent2">
                    <a:lumMod val="50000"/>
                  </a:schemeClr>
                </a:solidFill>
              </a:rPr>
              <a:t>，我不會放棄追求幸福。如果有幸能夠遇到有勇氣與我相愛的人，我會努力去證明，我有能力做一個好情人、好</a:t>
            </a:r>
            <a:r>
              <a:rPr lang="zh-TW" altLang="zh-TW" sz="2800" dirty="0" smtClean="0">
                <a:solidFill>
                  <a:schemeClr val="accent2">
                    <a:lumMod val="50000"/>
                  </a:schemeClr>
                </a:solidFill>
              </a:rPr>
              <a:t>丈夫</a:t>
            </a:r>
            <a:r>
              <a:rPr lang="zh-TW" altLang="zh-TW" sz="2800" dirty="0">
                <a:solidFill>
                  <a:schemeClr val="accent2">
                    <a:lumMod val="50000"/>
                  </a:schemeClr>
                </a:solidFill>
              </a:rPr>
              <a:t>。</a:t>
            </a: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TW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TW" altLang="zh-TW" sz="2800" dirty="0" smtClean="0">
                <a:solidFill>
                  <a:schemeClr val="accent2">
                    <a:lumMod val="50000"/>
                  </a:schemeClr>
                </a:solidFill>
              </a:rPr>
              <a:t>高中時</a:t>
            </a:r>
            <a:r>
              <a:rPr lang="zh-TW" altLang="zh-TW" sz="2800" dirty="0">
                <a:solidFill>
                  <a:schemeClr val="accent2">
                    <a:lumMod val="50000"/>
                  </a:schemeClr>
                </a:solidFill>
              </a:rPr>
              <a:t>他曾在部落格如此寫道：「我想大學一畢業就結婚」</a:t>
            </a:r>
            <a:r>
              <a:rPr lang="zh-TW" altLang="zh-TW" sz="2800" dirty="0" smtClean="0">
                <a:solidFill>
                  <a:schemeClr val="accent2">
                    <a:lumMod val="50000"/>
                  </a:schemeClr>
                </a:solidFill>
              </a:rPr>
              <a:t>，這念頭其實並沒有改變太多，只是看來是不太容易實現了。</a:t>
            </a:r>
            <a:r>
              <a:rPr lang="en-US" altLang="zh-TW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TW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TW" altLang="zh-TW" sz="2800" dirty="0" smtClean="0">
                <a:solidFill>
                  <a:schemeClr val="accent2">
                    <a:lumMod val="50000"/>
                  </a:schemeClr>
                </a:solidFill>
              </a:rPr>
              <a:t>不過，我不會放棄追求幸福，因為，他相信，我們都值得被珍惜。</a:t>
            </a:r>
          </a:p>
          <a:p>
            <a:endParaRPr lang="zh-TW" altLang="zh-TW" sz="28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1700808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/>
            </a:r>
            <a:br>
              <a:rPr lang="zh-TW" altLang="zh-TW" dirty="0"/>
            </a:br>
            <a:r>
              <a:rPr lang="zh-TW" altLang="en-US" sz="9600" dirty="0"/>
              <a:t>生</a:t>
            </a:r>
            <a:r>
              <a:rPr lang="zh-TW" altLang="zh-TW" sz="9600" dirty="0"/>
              <a:t>病的啟發</a:t>
            </a:r>
            <a:endParaRPr lang="zh-TW" altLang="en-US" sz="96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23528" y="6453336"/>
            <a:ext cx="7772400" cy="1500187"/>
          </a:xfrm>
        </p:spPr>
        <p:txBody>
          <a:bodyPr>
            <a:noAutofit/>
          </a:bodyPr>
          <a:lstStyle/>
          <a:p>
            <a:endParaRPr lang="zh-TW" altLang="zh-TW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zh-TW" sz="28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zh-TW" altLang="zh-TW" sz="2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zh-TW" sz="16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zh-TW" altLang="zh-TW" sz="16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圖片 4" descr="phot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221088"/>
            <a:ext cx="1676896" cy="16768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9600" dirty="0" smtClean="0">
                <a:solidFill>
                  <a:schemeClr val="tx1"/>
                </a:solidFill>
                <a:latin typeface="+mn-ea"/>
              </a:rPr>
              <a:t>心得感想</a:t>
            </a:r>
            <a:endParaRPr lang="zh-TW" altLang="en-US" sz="96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" name="圖片 3" descr="2010072509010660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437112"/>
            <a:ext cx="1524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94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24544" y="2783408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altLang="zh-TW" sz="8000" dirty="0" smtClean="0">
                <a:solidFill>
                  <a:schemeClr val="accent2">
                    <a:lumMod val="50000"/>
                  </a:schemeClr>
                </a:solidFill>
                <a:latin typeface="Forte" pitchFamily="66" charset="0"/>
                <a:cs typeface="Courier New" pitchFamily="49" charset="0"/>
              </a:rPr>
              <a:t>801</a:t>
            </a:r>
            <a:r>
              <a:rPr lang="zh-TW" altLang="en-US" sz="66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  <a:cs typeface="Courier New" pitchFamily="49" charset="0"/>
              </a:rPr>
              <a:t>小短劇</a:t>
            </a:r>
          </a:p>
        </p:txBody>
      </p:sp>
      <p:pic>
        <p:nvPicPr>
          <p:cNvPr id="15362" name="Picture 2" descr="「大聲公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55393">
            <a:off x="5296082" y="3991230"/>
            <a:ext cx="3240360" cy="2434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99695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solidFill>
                  <a:srgbClr val="C00000"/>
                </a:solidFill>
                <a:hlinkClick r:id="rId2" action="ppaction://hlinkfile"/>
              </a:rPr>
              <a:t>影片欣賞</a:t>
            </a:r>
            <a:r>
              <a:rPr lang="en-US" altLang="zh-TW" sz="6600" dirty="0" smtClean="0">
                <a:solidFill>
                  <a:srgbClr val="C00000"/>
                </a:solidFill>
              </a:rPr>
              <a:t/>
            </a:r>
            <a:br>
              <a:rPr lang="en-US" altLang="zh-TW" sz="6600" dirty="0" smtClean="0">
                <a:solidFill>
                  <a:srgbClr val="C00000"/>
                </a:solidFill>
              </a:rPr>
            </a:br>
            <a:endParaRPr lang="zh-TW" altLang="en-US" sz="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70bf5bda84860aecfc01c697544df5d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zh-TW" altLang="en-US" sz="8800" dirty="0" smtClean="0">
                <a:solidFill>
                  <a:srgbClr val="FFC000"/>
                </a:solidFill>
              </a:rPr>
              <a:t>老師講評</a:t>
            </a:r>
            <a:endParaRPr lang="zh-TW" altLang="en-US" sz="8800" dirty="0">
              <a:solidFill>
                <a:srgbClr val="FFC000"/>
              </a:solidFill>
            </a:endParaRPr>
          </a:p>
        </p:txBody>
      </p:sp>
      <p:sp>
        <p:nvSpPr>
          <p:cNvPr id="54276" name="AutoShape 4" descr="「黑板背景」的圖片搜尋結果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4278" name="AutoShape 6" descr="「黑板背景」的圖片搜尋結果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11560" y="548680"/>
            <a:ext cx="7772400" cy="2448272"/>
          </a:xfrm>
        </p:spPr>
        <p:txBody>
          <a:bodyPr>
            <a:noAutofit/>
          </a:bodyPr>
          <a:lstStyle/>
          <a:p>
            <a:r>
              <a:rPr lang="zh-TW" altLang="en-US" sz="4400" dirty="0" smtClean="0">
                <a:solidFill>
                  <a:schemeClr val="accent2">
                    <a:lumMod val="50000"/>
                  </a:schemeClr>
                </a:solidFill>
              </a:rPr>
              <a:t>前情題要</a:t>
            </a:r>
            <a:r>
              <a:rPr lang="en-US" altLang="zh-TW" sz="44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r>
              <a:rPr lang="zh-TW" altLang="zh-TW" sz="4400" b="1" dirty="0" smtClean="0">
                <a:solidFill>
                  <a:schemeClr val="bg2">
                    <a:lumMod val="10000"/>
                  </a:schemeClr>
                </a:solidFill>
              </a:rPr>
              <a:t>「原來這個病，是我人生最好的老師！」</a:t>
            </a:r>
            <a:endParaRPr lang="zh-TW" altLang="zh-TW" sz="4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zh-TW" altLang="en-US" sz="4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圖片 4" descr="http://fsv.money01.com.tw/cmstatic/notes/capture/29464/2014041114565739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132856"/>
            <a:ext cx="4499992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1520" y="2606392"/>
            <a:ext cx="7772400" cy="1501200"/>
          </a:xfrm>
        </p:spPr>
        <p:txBody>
          <a:bodyPr>
            <a:noAutofit/>
          </a:bodyPr>
          <a:lstStyle/>
          <a:p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小時候父母離異，我患上「肌肉沒有力氣」的怪病</a:t>
            </a:r>
            <a:endParaRPr lang="zh-TW" altLang="zh-TW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當時連走路都走不好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...</a:t>
            </a:r>
            <a:endParaRPr lang="zh-TW" altLang="zh-TW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當時，醫生說我活不過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12</a:t>
            </a:r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歲</a:t>
            </a:r>
            <a:endParaRPr lang="zh-TW" altLang="zh-TW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母親獨自背負著醫生給我的死亡宣言 一路拉拔我長大</a:t>
            </a:r>
            <a:endParaRPr lang="zh-TW" altLang="zh-TW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sz="40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圖片 4" descr="http://fsv.money01.com.tw/cmstatic/notes/capture/29464/2014040716485496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494" y="3356992"/>
            <a:ext cx="74295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66639" y="1279728"/>
            <a:ext cx="7772400" cy="1501200"/>
          </a:xfrm>
        </p:spPr>
        <p:txBody>
          <a:bodyPr>
            <a:noAutofit/>
          </a:bodyPr>
          <a:lstStyle/>
          <a:p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國小時，家裡被惡性倒帳，又被闖空門偷光積蓄</a:t>
            </a:r>
            <a:endParaRPr lang="zh-TW" altLang="zh-TW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媽媽 開始到市場撿菜葉、找超商過期食物餵飽一家人</a:t>
            </a:r>
            <a:endParaRPr lang="zh-TW" alt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圖片 4" descr="http://fsv.money01.com.tw/cmstatic/notes/capture/29464/20140407164922297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89" y="2780928"/>
            <a:ext cx="7429500" cy="3435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71600" y="1700808"/>
            <a:ext cx="7772400" cy="1501200"/>
          </a:xfrm>
        </p:spPr>
        <p:txBody>
          <a:bodyPr>
            <a:noAutofit/>
          </a:bodyPr>
          <a:lstStyle/>
          <a:p>
            <a:r>
              <a:rPr lang="en-US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18</a:t>
            </a:r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歲那年</a:t>
            </a:r>
            <a:r>
              <a:rPr lang="en-US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...</a:t>
            </a:r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被診斷出脊髓性肌肉萎縮症 絕望到想自殺</a:t>
            </a:r>
            <a:endParaRPr lang="zh-TW" altLang="zh-TW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媽媽說：「日子不管多苦，生活還是要過」</a:t>
            </a:r>
            <a:endParaRPr lang="zh-TW" altLang="zh-TW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圖片 4" descr="http://fsv.money01.com.tw/cmstatic/notes/capture/29464/20140407165410277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92896"/>
            <a:ext cx="756084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5576" y="1268760"/>
            <a:ext cx="7772400" cy="1501200"/>
          </a:xfrm>
        </p:spPr>
        <p:txBody>
          <a:bodyPr>
            <a:normAutofit/>
          </a:bodyPr>
          <a:lstStyle/>
          <a:p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為了不成為家人負擔</a:t>
            </a:r>
            <a:endParaRPr lang="zh-TW" altLang="zh-TW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高中時，我開始在</a:t>
            </a:r>
            <a:r>
              <a:rPr lang="en-US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zh-TW" altLang="zh-TW" sz="3600" b="1" dirty="0" smtClean="0">
                <a:solidFill>
                  <a:schemeClr val="accent2">
                    <a:lumMod val="50000"/>
                  </a:schemeClr>
                </a:solidFill>
              </a:rPr>
              <a:t>所補習班擔任家教</a:t>
            </a:r>
            <a:endParaRPr lang="zh-TW" altLang="zh-TW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sz="36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圖片 4" descr="http://fsv.money01.com.tw/cmstatic/notes/capture/29464/20140407165004183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92896"/>
            <a:ext cx="74295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body" idx="1"/>
          </p:nvPr>
        </p:nvSpPr>
        <p:spPr>
          <a:xfrm>
            <a:off x="611560" y="836712"/>
            <a:ext cx="7772400" cy="1501200"/>
          </a:xfrm>
        </p:spPr>
        <p:txBody>
          <a:bodyPr/>
          <a:lstStyle/>
          <a:p>
            <a:r>
              <a:rPr lang="zh-TW" altLang="zh-TW" sz="4000" b="1" dirty="0" smtClean="0">
                <a:solidFill>
                  <a:schemeClr val="accent2">
                    <a:lumMod val="50000"/>
                  </a:schemeClr>
                </a:solidFill>
              </a:rPr>
              <a:t>高三那年</a:t>
            </a:r>
            <a:r>
              <a:rPr lang="en-US" altLang="zh-TW" sz="4000" b="1" dirty="0" smtClean="0">
                <a:solidFill>
                  <a:schemeClr val="accent2">
                    <a:lumMod val="50000"/>
                  </a:schemeClr>
                </a:solidFill>
              </a:rPr>
              <a:t>...</a:t>
            </a:r>
            <a:r>
              <a:rPr lang="zh-TW" altLang="zh-TW" sz="4000" b="1" dirty="0" smtClean="0">
                <a:solidFill>
                  <a:schemeClr val="accent2">
                    <a:lumMod val="50000"/>
                  </a:schemeClr>
                </a:solidFill>
              </a:rPr>
              <a:t>終於還是發病了</a:t>
            </a:r>
            <a:endParaRPr lang="zh-TW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4000" b="1" dirty="0" smtClean="0">
                <a:solidFill>
                  <a:schemeClr val="accent2">
                    <a:lumMod val="50000"/>
                  </a:schemeClr>
                </a:solidFill>
              </a:rPr>
              <a:t>但很幸運的 我有一群好朋友</a:t>
            </a:r>
            <a:endParaRPr lang="zh-TW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  <p:pic>
        <p:nvPicPr>
          <p:cNvPr id="7" name="圖片 6" descr="http://fsv.money01.com.tw/cmstatic/notes/capture/29464/2014040716502557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92896"/>
            <a:ext cx="748883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1846</Words>
  <Application>Microsoft Office PowerPoint</Application>
  <PresentationFormat>如螢幕大小 (4:3)</PresentationFormat>
  <Paragraphs>80</Paragraphs>
  <Slides>35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36" baseType="lpstr">
      <vt:lpstr>Office 佈景主題</vt:lpstr>
      <vt:lpstr>下輩子,不要再當你兒子 胡庭碩</vt:lpstr>
      <vt:lpstr>投影片 2</vt:lpstr>
      <vt:lpstr>成員介紹: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文章朗讀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  <vt:lpstr>投影片 25</vt:lpstr>
      <vt:lpstr>投影片 26</vt:lpstr>
      <vt:lpstr>投影片 27</vt:lpstr>
      <vt:lpstr>作者介紹</vt:lpstr>
      <vt:lpstr>作者二三事</vt:lpstr>
      <vt:lpstr>投影片 30</vt:lpstr>
      <vt:lpstr> 生病的啟發</vt:lpstr>
      <vt:lpstr>投影片 32</vt:lpstr>
      <vt:lpstr>801小短劇</vt:lpstr>
      <vt:lpstr>影片欣賞 </vt:lpstr>
      <vt:lpstr>老師講評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Win7User</dc:creator>
  <cp:lastModifiedBy>Win7User</cp:lastModifiedBy>
  <cp:revision>42</cp:revision>
  <dcterms:created xsi:type="dcterms:W3CDTF">2016-11-12T12:07:31Z</dcterms:created>
  <dcterms:modified xsi:type="dcterms:W3CDTF">2016-11-16T14:18:33Z</dcterms:modified>
</cp:coreProperties>
</file>