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handoutMasterIdLst>
    <p:handoutMasterId r:id="rId13"/>
  </p:handoutMasterIdLst>
  <p:sldIdLst>
    <p:sldId id="267" r:id="rId2"/>
    <p:sldId id="268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  <p:sldId id="266" r:id="rId12"/>
  </p:sldIdLst>
  <p:sldSz cx="9144000" cy="6858000" type="screen4x3"/>
  <p:notesSz cx="6662738" cy="9906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0678"/>
    <a:srgbClr val="5808A8"/>
    <a:srgbClr val="660066"/>
    <a:srgbClr val="000066"/>
    <a:srgbClr val="003366"/>
    <a:srgbClr val="66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85" autoAdjust="0"/>
    <p:restoredTop sz="94698" autoAdjust="0"/>
  </p:normalViewPr>
  <p:slideViewPr>
    <p:cSldViewPr>
      <p:cViewPr varScale="1">
        <p:scale>
          <a:sx n="102" d="100"/>
          <a:sy n="102" d="100"/>
        </p:scale>
        <p:origin x="-1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1E139-CAB9-4CB6-B565-054D06F56775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77401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8B672-41FE-4533-879A-C230394C841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80705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EAC7-0B7A-4A28-B011-D40ECF5B289A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63A3-80DA-4904-BBD6-5A077F83E88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EAC7-0B7A-4A28-B011-D40ECF5B289A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63A3-80DA-4904-BBD6-5A077F83E88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EAC7-0B7A-4A28-B011-D40ECF5B289A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63A3-80DA-4904-BBD6-5A077F83E88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EAC7-0B7A-4A28-B011-D40ECF5B289A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63A3-80DA-4904-BBD6-5A077F83E88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EAC7-0B7A-4A28-B011-D40ECF5B289A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63A3-80DA-4904-BBD6-5A077F83E88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EAC7-0B7A-4A28-B011-D40ECF5B289A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63A3-80DA-4904-BBD6-5A077F83E88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EAC7-0B7A-4A28-B011-D40ECF5B289A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63A3-80DA-4904-BBD6-5A077F83E88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EAC7-0B7A-4A28-B011-D40ECF5B289A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63A3-80DA-4904-BBD6-5A077F83E88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EAC7-0B7A-4A28-B011-D40ECF5B289A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63A3-80DA-4904-BBD6-5A077F83E88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EAC7-0B7A-4A28-B011-D40ECF5B289A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63A3-80DA-4904-BBD6-5A077F83E88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EAC7-0B7A-4A28-B011-D40ECF5B289A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63A3-80DA-4904-BBD6-5A077F83E88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44EAC7-0B7A-4A28-B011-D40ECF5B289A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E4563A3-80DA-4904-BBD6-5A077F83E88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../Pictures/&#33426;&#33457;&#20043;&#31179;%20-%20YouTube.zi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33426;&#33609;&#20043;&#32654;.flv" TargetMode="Externa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708920"/>
            <a:ext cx="7520940" cy="3384376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000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組員</a:t>
            </a:r>
            <a:r>
              <a:rPr lang="en-US" altLang="zh-TW" sz="4000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楊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Ｏ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麒</a:t>
            </a:r>
            <a:r>
              <a:rPr lang="en-US" altLang="zh-TW" sz="4000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田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Ｏ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宇</a:t>
            </a:r>
            <a:r>
              <a:rPr lang="en-US" altLang="zh-TW" sz="4000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曾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Ｏ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平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.</a:t>
            </a:r>
          </a:p>
          <a:p>
            <a:pPr marL="0" indent="0">
              <a:buNone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李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Ｏ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芸</a:t>
            </a:r>
            <a:r>
              <a:rPr lang="en-US" altLang="zh-TW" sz="4000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陳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Ｏ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樺</a:t>
            </a:r>
            <a:r>
              <a:rPr lang="en-US" altLang="zh-TW" sz="4000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蔡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Ｏ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芸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.</a:t>
            </a:r>
          </a:p>
          <a:p>
            <a:pPr marL="0" indent="0">
              <a:buNone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田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Ｏ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欣</a:t>
            </a:r>
            <a:r>
              <a:rPr lang="en-US" altLang="zh-TW" sz="4000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沈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Ｏ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慧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李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Ｏ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溱</a:t>
            </a:r>
            <a:endParaRPr lang="zh-TW" altLang="en-US" sz="4000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2343160"/>
          </a:xfrm>
        </p:spPr>
        <p:txBody>
          <a:bodyPr/>
          <a:lstStyle/>
          <a:p>
            <a:pPr algn="ctr"/>
            <a:r>
              <a:rPr lang="zh-TW" altLang="en-US" sz="8000" dirty="0" smtClean="0">
                <a:latin typeface="標楷體" pitchFamily="65" charset="-120"/>
                <a:ea typeface="標楷體" pitchFamily="65" charset="-120"/>
              </a:rPr>
              <a:t>等待冬天</a:t>
            </a:r>
            <a:r>
              <a:rPr lang="en-US" altLang="zh-TW" sz="9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9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                  路寒袖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156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AKCX3H2CA48LJN7CA8VTVU2CA18HHWICAN4IM0ACA2EIF57CAFHREBXCA5HS721CAPSLAS2CAAHSH0ICAEM9QV1CA657TT9CATCIH1YCABS6ELGCAP274S9CAP1D4A4CADJW84PCANL84ODCAB9I9HTCARWUL1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1472" y="0"/>
            <a:ext cx="8129590" cy="45719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詩譯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：蒹葭茂密長得旺，白露水珠凝成霜。我的那位心上人，住在河水那一旁。逆流而上將她找，道路險阻且漫長。順流而下把她找，彷彿人在水中央！ </a:t>
            </a:r>
          </a:p>
          <a:p>
            <a:pPr>
              <a:buNone/>
            </a:pP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    蒹葭密密好一片，白露水珠還未乾。我的那位心上人，住在河川那對岸。逆流而上將她找，道路險阻登高難。順流而下把她找，彷彿人在小島邊！ </a:t>
            </a:r>
          </a:p>
          <a:p>
            <a:pPr>
              <a:buNone/>
            </a:pP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    蒹葭密密好茂盛，白露水珠未消盡。我的那位心上人，住在河川那水濱。逆流而上將她找，道路險阻彎難進。順流而下把她找，彷彿人在沙灘心！ </a:t>
            </a:r>
            <a:endParaRPr lang="en-US" altLang="zh-TW" sz="35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AUEI0IPCAGHZ4DZCAKU1V07CA1G5I5CCANWYIVVCA30ZJJ9CAV5BXNBCAC1LS02CAZ3XNVSCA8G0BTHCA43WZ8ZCAYGYHWXCA3OZ2C0CA3ZE7UWCAN637TQCAF75WZ2CA8AKK3OCA2XGNY5CAM6DO3ECAGESJQ9.jpg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6" name="圖片 5" descr="normal_4afa91cca319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" y="0"/>
            <a:ext cx="928690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500" dirty="0" smtClean="0">
                <a:solidFill>
                  <a:srgbClr val="C00000"/>
                </a:solidFill>
              </a:rPr>
              <a:t>影片</a:t>
            </a:r>
            <a:endParaRPr lang="en-US" altLang="zh-TW" sz="4500" dirty="0" smtClean="0"/>
          </a:p>
          <a:p>
            <a:pPr algn="ctr"/>
            <a:r>
              <a:rPr lang="zh-TW" altLang="en-US" sz="4500" dirty="0" smtClean="0">
                <a:solidFill>
                  <a:srgbClr val="00B050"/>
                </a:solidFill>
                <a:hlinkClick r:id="rId5" action="ppaction://hlinkfile"/>
              </a:rPr>
              <a:t>芒草之美</a:t>
            </a:r>
            <a:r>
              <a:rPr lang="en-US" altLang="zh-TW" sz="4500" dirty="0" smtClean="0">
                <a:solidFill>
                  <a:srgbClr val="00B050"/>
                </a:solidFill>
                <a:hlinkClick r:id="rId5" action="ppaction://hlinkfile"/>
              </a:rPr>
              <a:t>.</a:t>
            </a:r>
            <a:r>
              <a:rPr lang="en-US" altLang="zh-TW" sz="4500" dirty="0" err="1" smtClean="0">
                <a:solidFill>
                  <a:srgbClr val="00B050"/>
                </a:solidFill>
                <a:hlinkClick r:id="rId5" action="ppaction://hlinkfile"/>
              </a:rPr>
              <a:t>flv</a:t>
            </a:r>
            <a:endParaRPr lang="en-US" altLang="zh-TW" sz="4500" dirty="0" smtClean="0">
              <a:solidFill>
                <a:srgbClr val="00B050"/>
              </a:solidFill>
            </a:endParaRPr>
          </a:p>
          <a:p>
            <a:endParaRPr lang="en-US" altLang="zh-TW" sz="4500" dirty="0" smtClean="0">
              <a:solidFill>
                <a:srgbClr val="00B050"/>
              </a:solidFill>
            </a:endParaRPr>
          </a:p>
          <a:p>
            <a:endParaRPr lang="en-US" altLang="zh-TW" sz="4500" dirty="0" smtClean="0">
              <a:solidFill>
                <a:srgbClr val="00B050"/>
              </a:solidFill>
            </a:endParaRPr>
          </a:p>
          <a:p>
            <a:endParaRPr lang="en-US" altLang="zh-TW" sz="4500" dirty="0" smtClean="0">
              <a:solidFill>
                <a:srgbClr val="00B050"/>
              </a:solidFill>
            </a:endParaRPr>
          </a:p>
          <a:p>
            <a:endParaRPr lang="en-US" altLang="zh-TW" sz="4500" dirty="0" smtClean="0">
              <a:solidFill>
                <a:srgbClr val="00B050"/>
              </a:solidFill>
            </a:endParaRPr>
          </a:p>
          <a:p>
            <a:pPr algn="ctr"/>
            <a:r>
              <a:rPr lang="zh-TW" altLang="en-US" sz="7000" b="1" smtClean="0">
                <a:solidFill>
                  <a:srgbClr val="3F06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謝</a:t>
            </a:r>
            <a:r>
              <a:rPr lang="zh-TW" altLang="en-US" sz="7000" b="1" dirty="0" smtClean="0">
                <a:solidFill>
                  <a:srgbClr val="3F06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謝觀賞</a:t>
            </a:r>
            <a:endParaRPr lang="en-US" altLang="zh-TW" sz="7000" b="1" dirty="0" smtClean="0">
              <a:solidFill>
                <a:srgbClr val="3F06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4400" b="1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400" b="1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全文</a:t>
            </a:r>
            <a:endParaRPr lang="en-US" altLang="zh-TW" sz="44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sz="4400" b="1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400" b="1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心得</a:t>
            </a:r>
            <a:endParaRPr lang="en-US" altLang="zh-TW" sz="44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4400" b="1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400" b="1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文章延伸</a:t>
            </a:r>
            <a:r>
              <a:rPr lang="en-US" altLang="zh-TW" sz="4400" b="1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400" b="1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翻譯</a:t>
            </a:r>
            <a:endParaRPr lang="en-US" altLang="zh-TW" sz="44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sz="4400" b="1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400" b="1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影片欣賞</a:t>
            </a:r>
          </a:p>
          <a:p>
            <a:endParaRPr lang="zh-TW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 smtClean="0"/>
              <a:t>大綱</a:t>
            </a:r>
            <a:endParaRPr lang="zh-TW" altLang="en-US" sz="5000" dirty="0"/>
          </a:p>
        </p:txBody>
      </p:sp>
    </p:spTree>
    <p:extLst>
      <p:ext uri="{BB962C8B-B14F-4D97-AF65-F5344CB8AC3E}">
        <p14:creationId xmlns:p14="http://schemas.microsoft.com/office/powerpoint/2010/main" xmlns="" val="118958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000108"/>
            <a:ext cx="8929718" cy="5857892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pPr>
              <a:buNone/>
            </a:pPr>
            <a:r>
              <a:rPr lang="zh-TW" altLang="en-US" sz="3000" dirty="0" smtClean="0"/>
              <a:t>          </a:t>
            </a:r>
            <a:endParaRPr lang="en-US" altLang="zh-TW" sz="3500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214290"/>
            <a:ext cx="7744265" cy="928694"/>
          </a:xfrm>
        </p:spPr>
        <p:txBody>
          <a:bodyPr>
            <a:normAutofit fontScale="90000"/>
          </a:bodyPr>
          <a:lstStyle/>
          <a:p>
            <a:r>
              <a:rPr lang="zh-TW" altLang="en-US" sz="6700" dirty="0" smtClean="0"/>
              <a:t>全文</a:t>
            </a:r>
            <a:endParaRPr lang="zh-TW" altLang="en-US" sz="6700" dirty="0"/>
          </a:p>
        </p:txBody>
      </p:sp>
      <p:pic>
        <p:nvPicPr>
          <p:cNvPr id="6" name="圖片 5" descr="FYVF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096108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42844" y="285728"/>
            <a:ext cx="878687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全文</a:t>
            </a:r>
            <a:endParaRPr lang="en-US" altLang="zh-TW" sz="50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5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   當冰冷的寒流襲捲大地，和風暖陽自山谷隱退，</a:t>
            </a:r>
            <a:r>
              <a:rPr lang="zh-TW" altLang="en-US" sz="3500" b="1" u="sng" dirty="0" smtClean="0">
                <a:latin typeface="標楷體" pitchFamily="65" charset="-120"/>
                <a:ea typeface="標楷體" pitchFamily="65" charset="-120"/>
              </a:rPr>
              <a:t>新店溪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雖然碧綠依舊，卻也顯得寒冽沁骨。</a:t>
            </a:r>
            <a:endParaRPr lang="en-US" altLang="zh-TW" sz="35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    遠眺群山，蒼蔚得綠意並未因冬季的來臨而枯黃樵悴，但如果深入山區，很快的就可發覺，原先白花團簇的野薑花，已經圓滿的吐露完今年的香馥，開始去葉存根的準備冬眠，水涯間的翠綠頓減了，那些深埋於泥土裡的球根，正含蘊著生機，靜待來年抽芽開花。</a:t>
            </a:r>
            <a:endParaRPr lang="zh-TW" altLang="en-US" sz="35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FYVF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45719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0" y="285728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TW" altLang="en-US" sz="4200" dirty="0"/>
              <a:t> </a:t>
            </a:r>
            <a:r>
              <a:rPr lang="zh-TW" altLang="en-US" sz="4200" dirty="0" smtClean="0"/>
              <a:t>       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代之而起的是滿山遍野得芒草，它的速度比野薑花快多了，一夜之間，便占據了人們的視野，即使連我留下的小院落，也一叢一叢得隨風招搖，成為我冬日的鄰居，夢中伺機而出的場景。</a:t>
            </a:r>
            <a:endParaRPr lang="en-US" altLang="zh-TW" sz="35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    初初爆裂的花穗赭紅而沉重，似乎水氣尚濃，然而兩、三天過後，陡然翻白輕颺，穗上的芒花稍一碰觸，便紛飛四散，飄在陽臺角落，常常積成毛茸茸的花球，看似惹人厭惡，其實清理容易，即使任由它堆在那邊，也像是野冬的身影。</a:t>
            </a:r>
            <a:endParaRPr lang="zh-TW" altLang="en-US" sz="35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FYVF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8929718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 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有些朋友特別覬覦此地的芒草，常常專程趕來採擷，為了乾淨，他們將芒毫細心打掉，剩下綠綠穗梗，然後帶回家插在陶甕中，作維雅緻裝飾品，如果設計巧妙，在燈影幢幢之際，確實足以發人幽情。</a:t>
            </a:r>
            <a:endParaRPr lang="en-US" altLang="zh-TW" sz="35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    最壯觀得是淨水廠旁那塊空地，白茫茫偌大的一片，冷風襲來，叢叢擺盪飛舞，有如白浪滔天的怒海，時或斑鳩、鵪鶉起落穿飛其間，背景是文風不動的墨綠山巒與鉛灰色天空；沙沙的芒草聲循溪而行，岸邊人跡滅絕，鐵皮船與竹筏楫停槳息，纜繩繫縛在銷售的季候上，凡此種種，營造出一股台灣特有的悲涼氛圍。</a:t>
            </a:r>
            <a:endParaRPr lang="en-US" altLang="zh-TW" sz="35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35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214290"/>
            <a:ext cx="8572528" cy="68580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3000" dirty="0" smtClean="0"/>
              <a:t>            </a:t>
            </a:r>
            <a:endParaRPr lang="en-US" altLang="zh-TW" sz="3300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2528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pic>
        <p:nvPicPr>
          <p:cNvPr id="4" name="圖片 3" descr="FYVF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    人的情緒有一大半受制於外在的景物，所以，觀賞花卉若不取其色相，則鍾情其芬芳，因是兩者皆能使人心情愉悅或舒解憂悶。而芒花則既無色亦不香，再者它又盛開於天氣沍寒的秋冬，予人的感覺只有淒涼與落寞，因此，傾圮荒廢的宅第必有芒草，花團錦簇之中則無其蹤影，這全都由於它是愁苦的象徵。</a:t>
            </a:r>
            <a:endParaRPr lang="en-US" altLang="zh-TW" sz="35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    而不論是野薑花或芒草，它們的枯榮似乎全都與繁華盛景無關。當季節再向前輪迴，芒草也會向野薑花一樣，悄悄地帶著蕭索的氣息離去，所不同的是，芒草得深埋的根鬚是為等待寒冬而活的</a:t>
            </a:r>
            <a:r>
              <a:rPr lang="zh-TW" altLang="en-US" sz="3500" b="1" dirty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 sz="3500" b="1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AVK1386CAOX2CPWCAZ6PPCXCAH8JNJLCAEWXJNWCAN0XG7ACADDEV1ICAEYE3IOCAVRU9E0CAZQFMCCCA62OYZICAHEB4MLCAXFJIMTCAKBTFF4CA39C5SJCAURGHXWCA8C6OB2CA1UU67SCA5G3YCGCAEG217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6858000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心得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pic>
        <p:nvPicPr>
          <p:cNvPr id="7" name="圖片 6" descr="AQC0RW4CATKO2HRCAKBAZHJCAFMKBBVCALZI94XCAHVR3NBCAMVTRABCAKFK7G6CA08W1GCCAOFHSA6CAP3L7D0CAKJP18CCAZCJJ4NCAEX0R5JCAIHXSOICAMZ99E2CAY6KYW7CA6PM354CAR54JZYCAVRYMH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85720" y="0"/>
            <a:ext cx="9429720" cy="707229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285784" y="0"/>
            <a:ext cx="9429784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zh-TW" altLang="en-US" sz="3500" dirty="0" smtClean="0">
                <a:solidFill>
                  <a:srgbClr val="FF0000"/>
                </a:solidFill>
              </a:rPr>
              <a:t> </a:t>
            </a:r>
            <a:r>
              <a:rPr lang="zh-TW" altLang="en-US" sz="5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心得</a:t>
            </a:r>
            <a:endParaRPr lang="en-US" altLang="zh-TW" sz="5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佳琳</a:t>
            </a:r>
            <a:r>
              <a:rPr lang="en-US" altLang="zh-TW" sz="35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 從等待冬天這篇文章看來，我們人就要           像芒草一樣，具有強烈的生命力，即使遭遇的環境越來越困苦，那面對的挫折越多，也代表人每過一天也要越勇敢一點。</a:t>
            </a:r>
            <a:endParaRPr lang="en-US" altLang="zh-TW" sz="35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35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珆溱</a:t>
            </a:r>
            <a:r>
              <a:rPr lang="en-US" altLang="zh-TW" sz="35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雖然芒草很常見，但因為沒有花來的鮮豔，跟花擺在一起總是很沒有亮點，所以很少人去注意到它的存在，等你心情不好的時候，用心去觀察它，感受它，會發現他跟你一樣，有種淡淡悲傷的感覺，所以要告訴大家，隨時要關心身旁的的人。</a:t>
            </a:r>
            <a:endParaRPr lang="zh-TW" altLang="en-US" sz="35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AQC0RW4CATKO2HRCAKBAZHJCAFMKBBVCALZI94XCAHVR3NBCAMVTRABCAKFK7G6CA08W1GCCAOFHSA6CAP3L7D0CAKJP18CCAZCJJ4NCAEX0R5JCAIHXSOICAMZ99E2CAY6KYW7CA6PM354CAR54JZYCAVRYMH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71438"/>
          </a:xfrm>
        </p:spPr>
        <p:txBody>
          <a:bodyPr>
            <a:normAutofit fontScale="90000"/>
          </a:bodyPr>
          <a:lstStyle/>
          <a:p>
            <a:endParaRPr lang="zh-TW" altLang="en-US" sz="2900" dirty="0"/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李芸</a:t>
            </a:r>
            <a:r>
              <a:rPr lang="en-US" altLang="zh-TW" sz="35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芒草生長季節是秋天，而芒草可以在河邊或很久沒有人住的房子看到。去年秋天，我在河邊看到了一大片芒草，遠遠看去，像大朵的雲，近看</a:t>
            </a:r>
            <a:r>
              <a:rPr lang="zh-TW" altLang="en-US" sz="3500" b="1" dirty="0">
                <a:latin typeface="標楷體" pitchFamily="65" charset="-120"/>
                <a:ea typeface="標楷體" pitchFamily="65" charset="-120"/>
              </a:rPr>
              <a:t>則向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雲的倒影，我那時想：好漂亮的美景啊！那些芒草可以帶一些回家，放在家裡當裝飾，應該會很好看。之後我才知道芒草的生命力很強。</a:t>
            </a:r>
            <a:endParaRPr lang="en-US" altLang="zh-TW" sz="35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35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凱翔</a:t>
            </a:r>
            <a:r>
              <a:rPr lang="en-US" altLang="zh-TW" sz="35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在大家的眼中，芒草是多麼的不起眼，但是芒草的生命特強，大家都要學習芒草的不屈不撓，看似不起眼的東西，往往也有值得學習的地方。</a:t>
            </a:r>
            <a:endParaRPr lang="en-US" altLang="zh-TW" sz="3500" b="1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A5D61PMCA12T91NCA1P4G4VCAEV634ECA5R8667CABDN3A0CA4LBN2FCA7NV9SWCAT201ITCAIVZ7KZCAXPC8IFCAC6J4XDCAGH58WUCAYUDL8DCAZRH3IKCA85R3OACAZDHKK1CA9YZ307CAFWGF4HCAT1TL1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文章欣賞</a:t>
            </a:r>
            <a:endParaRPr lang="zh-TW" altLang="en-US" dirty="0"/>
          </a:p>
        </p:txBody>
      </p:sp>
      <p:pic>
        <p:nvPicPr>
          <p:cNvPr id="6" name="圖片 5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圖片 7" descr="APTRIQ5CA4MOJSRCADF3Y4DCAC2QZVFCAXZYCMRCAW505EQCAWAZS4PCASVELVKCA4AZH8PCAPONNX6CAO17L1HCA26KKM8CAX6CT86CAIZ7LZHCA36JIZFCAGX119OCAV088HFCACC5EW5CAVTE2EWCA12G7M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0" y="0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文章延伸</a:t>
            </a:r>
            <a:endParaRPr lang="en-US" altLang="zh-TW" sz="50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>《 </a:t>
            </a:r>
            <a:r>
              <a:rPr lang="en-US" altLang="zh-TW" sz="3400" b="1" dirty="0" err="1" smtClean="0">
                <a:latin typeface="標楷體" pitchFamily="65" charset="-120"/>
                <a:ea typeface="標楷體" pitchFamily="65" charset="-120"/>
              </a:rPr>
              <a:t>詩經</a:t>
            </a: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>   </a:t>
            </a:r>
            <a:r>
              <a:rPr lang="en-US" altLang="zh-TW" sz="3400" b="1" dirty="0" err="1" smtClean="0">
                <a:latin typeface="標楷體" pitchFamily="65" charset="-120"/>
                <a:ea typeface="標楷體" pitchFamily="65" charset="-120"/>
              </a:rPr>
              <a:t>秦風</a:t>
            </a: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>    </a:t>
            </a:r>
            <a:r>
              <a:rPr lang="en-US" altLang="zh-TW" sz="3400" b="1" dirty="0" err="1" smtClean="0">
                <a:latin typeface="標楷體" pitchFamily="65" charset="-120"/>
                <a:ea typeface="標楷體" pitchFamily="65" charset="-120"/>
              </a:rPr>
              <a:t>蒹葭</a:t>
            </a: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r>
              <a:rPr lang="zh-TW" altLang="en-US" sz="34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400" b="1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3400" b="1" dirty="0" err="1" smtClean="0">
                <a:latin typeface="標楷體" pitchFamily="65" charset="-120"/>
                <a:ea typeface="標楷體" pitchFamily="65" charset="-120"/>
              </a:rPr>
              <a:t>蒹葭蒼蒼，白露為霜。所謂伊人，在水一方，溯洄從之，道阻且長。溯游從之，宛在水中央</a:t>
            </a: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>。</a:t>
            </a:r>
            <a:b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400" b="1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3400" b="1" dirty="0" err="1" smtClean="0">
                <a:latin typeface="標楷體" pitchFamily="65" charset="-120"/>
                <a:ea typeface="標楷體" pitchFamily="65" charset="-120"/>
              </a:rPr>
              <a:t>蒹葭萋萋，白露未晞。所謂伊人，在水之湄。溯洄從之，道阻且躋。溯游從之，宛在水中坻</a:t>
            </a: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r>
              <a:rPr lang="zh-TW" altLang="en-US" sz="3400" b="1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3400" b="1" dirty="0" err="1" smtClean="0">
                <a:latin typeface="標楷體" pitchFamily="65" charset="-120"/>
                <a:ea typeface="標楷體" pitchFamily="65" charset="-120"/>
              </a:rPr>
              <a:t>蒹葭采采，白露未已。所謂伊人，在水之涘。溯洄從之，道阻且右。溯游從之，宛在水中沚</a:t>
            </a: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</TotalTime>
  <Words>1081</Words>
  <Application>Microsoft Office PowerPoint</Application>
  <PresentationFormat>如螢幕大小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Waveform</vt:lpstr>
      <vt:lpstr>等待冬天                   路寒袖</vt:lpstr>
      <vt:lpstr>大綱</vt:lpstr>
      <vt:lpstr>全文</vt:lpstr>
      <vt:lpstr>投影片 4</vt:lpstr>
      <vt:lpstr>投影片 5</vt:lpstr>
      <vt:lpstr>投影片 6</vt:lpstr>
      <vt:lpstr>心得:</vt:lpstr>
      <vt:lpstr>投影片 8</vt:lpstr>
      <vt:lpstr>文章欣賞</vt:lpstr>
      <vt:lpstr>投影片 10</vt:lpstr>
      <vt:lpstr>投影片 11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等待冬天</dc:title>
  <dc:creator>user</dc:creator>
  <cp:lastModifiedBy>WinXP</cp:lastModifiedBy>
  <cp:revision>64</cp:revision>
  <dcterms:created xsi:type="dcterms:W3CDTF">2013-05-24T04:19:09Z</dcterms:created>
  <dcterms:modified xsi:type="dcterms:W3CDTF">2013-06-27T02:46:21Z</dcterms:modified>
</cp:coreProperties>
</file>