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70" r:id="rId2"/>
    <p:sldId id="271" r:id="rId3"/>
    <p:sldId id="272" r:id="rId4"/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8" r:id="rId21"/>
    <p:sldId id="279" r:id="rId22"/>
    <p:sldId id="276" r:id="rId23"/>
    <p:sldId id="277" r:id="rId24"/>
    <p:sldId id="280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86CAE284-46BF-45BC-9E86-2382BAFA9362}">
          <p14:sldIdLst>
            <p14:sldId id="270"/>
            <p14:sldId id="271"/>
            <p14:sldId id="272"/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3"/>
            <p14:sldId id="274"/>
            <p14:sldId id="275"/>
            <p14:sldId id="278"/>
            <p14:sldId id="279"/>
            <p14:sldId id="276"/>
            <p14:sldId id="277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6909" autoAdjust="0"/>
  </p:normalViewPr>
  <p:slideViewPr>
    <p:cSldViewPr>
      <p:cViewPr>
        <p:scale>
          <a:sx n="70" d="100"/>
          <a:sy n="70" d="100"/>
        </p:scale>
        <p:origin x="-157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C4E51-2A3D-40C4-B816-89FB2FF4D02C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6D82A-F3FB-487C-BE62-ED8CDBFF36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2902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6D82A-F3FB-487C-BE62-ED8CDBFF366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5769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6D82A-F3FB-487C-BE62-ED8CDBFF366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587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9022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3440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5098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526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6426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68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374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6836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9036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6092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7209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94A5-6BAD-44EB-97DF-4BD97110C47B}" type="datetimeFigureOut">
              <a:rPr lang="zh-TW" altLang="en-US" smtClean="0"/>
              <a:pPr/>
              <a:t>2015/11/5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B5A54-D18E-49B2-8A2B-94DBE1033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9258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com.tw/imgres?imgurl=http://www.silvitablanco.com.ar/sanvalentin/14-feb-valentin/nancy-kubo/NKubo_TotallySweet_Bear.png&amp;imgrefurl=http://blog.xuite.net/ru6854/twblog/127846969-%E7%B0%A1%E5%96%AE%E7%B7%9A%E6%A2%9D%E5%8F%AF%E6%84%9B%E6%8F%92%E5%9C%96&amp;h=976&amp;w=889&amp;tbnid=c2fMvDFdw71MOM:&amp;docid=FXlTMxGd7qu4fM&amp;hl=zh-TW&amp;ei=xEo5VuuAFMa7mgXG-rroBg&amp;tbm=isch&amp;ved=0CCYQMygLMAtqFQoTCOvy6Ki79cgCFcadpgodRr0ObQ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u4-nnLEM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80928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自己握住快樂的鑰匙</a:t>
            </a:r>
            <a:endParaRPr lang="zh-TW" altLang="en-US" sz="66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284984"/>
            <a:ext cx="9144000" cy="357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9600" dirty="0" smtClean="0"/>
              <a:t>             </a:t>
            </a:r>
            <a:r>
              <a:rPr lang="en-US" altLang="zh-TW" sz="9600" b="1" dirty="0" smtClean="0"/>
              <a:t>701</a:t>
            </a:r>
            <a:endParaRPr lang="en-US" altLang="zh-TW" sz="9600" u="sng" dirty="0">
              <a:solidFill>
                <a:srgbClr val="DD4B39"/>
              </a:solidFill>
              <a:hlinkClick r:id="rId4"/>
            </a:endParaRPr>
          </a:p>
          <a:p>
            <a:pPr marL="0" indent="0">
              <a:buNone/>
            </a:pPr>
            <a:endParaRPr lang="zh-TW" altLang="en-US" sz="9600" dirty="0"/>
          </a:p>
        </p:txBody>
      </p:sp>
      <p:pic>
        <p:nvPicPr>
          <p:cNvPr id="1026" name="Picture 2" descr="F: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15124">
            <a:off x="5926830" y="3914213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imag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00258">
            <a:off x="791215" y="3910198"/>
            <a:ext cx="2095500" cy="218122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64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/>
              <a:t>        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一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位女士常抱怨道：「我活得很不快樂，因為先生常出差不在家。」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/>
            </a:r>
            <a:b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</a:b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她把快樂的鑰匙放在先生手裡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。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一位媽媽說：「我的孩子不聽話，叫我很生氣！」</a:t>
            </a:r>
          </a:p>
        </p:txBody>
      </p:sp>
    </p:spTree>
    <p:extLst>
      <p:ext uri="{BB962C8B-B14F-4D97-AF65-F5344CB8AC3E}">
        <p14:creationId xmlns:p14="http://schemas.microsoft.com/office/powerpoint/2010/main" xmlns="" val="15201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     她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把快樂的鑰匙交在孩子手中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。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男人可能說：「上司不賞識我，所以我情緒低落。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」這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把快樂鑰匙又被塞在老闆手裡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。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婆婆說：「我的媳婦不孝順，我真命苦！」</a:t>
            </a:r>
          </a:p>
        </p:txBody>
      </p:sp>
    </p:spTree>
    <p:extLst>
      <p:ext uri="{BB962C8B-B14F-4D97-AF65-F5344CB8AC3E}">
        <p14:creationId xmlns:p14="http://schemas.microsoft.com/office/powerpoint/2010/main" xmlns="" val="3831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600" dirty="0" smtClean="0"/>
              <a:t>       </a:t>
            </a:r>
            <a:r>
              <a:rPr lang="zh-TW" altLang="en-US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年輕人</a:t>
            </a:r>
            <a:r>
              <a:rPr lang="zh-TW" altLang="en-US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從文具店走出來說：「那位老闆服務態度惡劣，把</a:t>
            </a:r>
            <a:r>
              <a:rPr lang="zh-TW" altLang="en-US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我氣</a:t>
            </a:r>
            <a:r>
              <a:rPr lang="zh-TW" altLang="en-US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炸了！</a:t>
            </a:r>
            <a:r>
              <a:rPr lang="zh-TW" altLang="en-US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」</a:t>
            </a:r>
            <a:r>
              <a:rPr lang="zh-TW" altLang="en-US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這些人都做了相同的決定，就是讓別人來控制他的心情。</a:t>
            </a:r>
          </a:p>
        </p:txBody>
      </p:sp>
    </p:spTree>
    <p:extLst>
      <p:ext uri="{BB962C8B-B14F-4D97-AF65-F5344CB8AC3E}">
        <p14:creationId xmlns:p14="http://schemas.microsoft.com/office/powerpoint/2010/main" xmlns="" val="852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     當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我們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容忍別人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掌控我們的情緒時，我們便覺得自己是受害者，對現況無能為力，抱怨與憤怒或為我們唯一的選擇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。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我們開始怪罪他人，並且傳達一個訊息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：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1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     「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我這樣痛苦，都是你造成的，你要為我的痛苦負責！」此時我們就把一重大的責任托給周圍的人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，要求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他們使我們快樂。我們似乎承認自己無法掌控自己，只能可憐的任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人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宰割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。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4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   這樣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的人使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別人不喜歡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接近， 甚至望而生畏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。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 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但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一個成熟的人握住自己快樂的鑰匙，他不期待別人使他快樂，反而能將快樂與幸福帶給別人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。</a:t>
            </a:r>
            <a:r>
              <a:rPr lang="zh-TW" altLang="en-US" sz="6000" b="0" i="0" dirty="0" smtClean="0">
                <a:solidFill>
                  <a:srgbClr val="000000"/>
                </a:solidFill>
                <a:effectLst/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他的情緒穩定，為自己負責，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8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000" b="0" i="0" dirty="0" smtClean="0">
                <a:solidFill>
                  <a:srgbClr val="000000"/>
                </a:solidFill>
                <a:effectLst/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和他在一起是種享受，       而不是壓力。</a:t>
            </a:r>
            <a:r>
              <a:rPr lang="zh-TW" altLang="en-US" sz="6000" dirty="0">
                <a:solidFill>
                  <a:srgbClr val="000000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證</a:t>
            </a:r>
            <a:r>
              <a:rPr lang="zh-TW" altLang="en-US" sz="6000" b="0" i="0" dirty="0" smtClean="0">
                <a:solidFill>
                  <a:srgbClr val="000000"/>
                </a:solidFill>
                <a:effectLst/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嚴法師說</a:t>
            </a:r>
            <a:r>
              <a:rPr lang="en-US" altLang="zh-TW" sz="6000" b="0" i="0" dirty="0" smtClean="0">
                <a:solidFill>
                  <a:srgbClr val="000000"/>
                </a:solidFill>
                <a:effectLst/>
                <a:latin typeface="Yu Mincho Demibold" panose="02020600000000000000" pitchFamily="18" charset="-128"/>
                <a:ea typeface="Yu Mincho Demibold" panose="02020600000000000000" pitchFamily="18" charset="-128"/>
              </a:rPr>
              <a:t>:</a:t>
            </a:r>
            <a:r>
              <a:rPr lang="zh-TW" altLang="en-US" sz="6000" b="0" i="0" dirty="0" smtClean="0">
                <a:solidFill>
                  <a:srgbClr val="000000"/>
                </a:solidFill>
                <a:effectLst/>
                <a:latin typeface="Yu Mincho Demibold" panose="02020600000000000000" pitchFamily="18" charset="-128"/>
                <a:ea typeface="Yu Mincho Demibold" panose="02020600000000000000" pitchFamily="18" charset="-128"/>
              </a:rPr>
              <a:t>「生氣就是拿別人的過錯來懲罰自己。」你的鑰匙在那裡？在別人手中</a:t>
            </a:r>
            <a:r>
              <a:rPr lang="zh-TW" altLang="en-US" sz="6000" dirty="0">
                <a:solidFill>
                  <a:srgbClr val="000000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嗎？快</a:t>
            </a:r>
            <a:r>
              <a:rPr lang="zh-TW" altLang="en-US" sz="6000" b="0" i="0" dirty="0" smtClean="0">
                <a:solidFill>
                  <a:srgbClr val="000000"/>
                </a:solidFill>
                <a:effectLst/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去把它拿回來吧！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3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7200" dirty="0" smtClean="0">
                <a:solidFill>
                  <a:schemeClr val="tx1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7200" dirty="0"/>
              <a:t>心得感想</a:t>
            </a:r>
            <a:r>
              <a:rPr lang="en-US" altLang="zh-TW" sz="7200" dirty="0" smtClean="0">
                <a:solidFill>
                  <a:schemeClr val="tx1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  我們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都是因為別人而快樂！因為別人而生氣傷心。</a:t>
            </a:r>
            <a:b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</a:b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或許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，我們每一個人的心中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都會有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一把快樂的鑰匙！而我們卻常常把他交給別人保管，而不是給自己，給別人保管後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，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5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2012"/>
            <a:ext cx="9144000" cy="6825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就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會因為那個人而有喜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怒  哀樂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，快樂就在也不是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因 自己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而快樂了！卻是別人帶給你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的。我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覺得，那種心理上的好感，不是真的，因為鑰匙並不是自己開的，一點意義也沒有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，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7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像是別人幫你開好了快樂之門，讓你走進去，如果他沒有打開，你就永遠得不到快樂，除非！你終於找到了自我！找到自己原有的那把［快樂的鑰匙］！</a:t>
            </a:r>
          </a:p>
        </p:txBody>
      </p:sp>
    </p:spTree>
    <p:extLst>
      <p:ext uri="{BB962C8B-B14F-4D97-AF65-F5344CB8AC3E}">
        <p14:creationId xmlns:p14="http://schemas.microsoft.com/office/powerpoint/2010/main" xmlns="" val="22483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189" y="23045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88067" cy="6858316"/>
          </a:xfrm>
        </p:spPr>
        <p:txBody>
          <a:bodyPr>
            <a:no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</a:t>
            </a:r>
            <a:r>
              <a:rPr lang="en-US" altLang="zh-TW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1.</a:t>
            </a:r>
            <a:r>
              <a:rPr lang="zh-TW" altLang="en-US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成員介紹 </a:t>
            </a:r>
            <a:r>
              <a:rPr lang="zh-TW" altLang="en-US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</a:t>
            </a:r>
            <a:r>
              <a:rPr lang="en-US" altLang="zh-TW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2</a:t>
            </a:r>
            <a:r>
              <a:rPr lang="en-US" altLang="zh-TW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文章朗讀</a:t>
            </a:r>
            <a:endParaRPr lang="en-US" altLang="zh-TW" sz="66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3</a:t>
            </a:r>
            <a:r>
              <a:rPr lang="en-US" altLang="zh-TW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心得分享 </a:t>
            </a:r>
            <a:r>
              <a:rPr lang="zh-TW" altLang="en-US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</a:t>
            </a:r>
            <a:r>
              <a:rPr lang="en-US" altLang="zh-TW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4.</a:t>
            </a:r>
            <a:r>
              <a:rPr lang="zh-TW" altLang="en-US" sz="66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戲劇表演 </a:t>
            </a:r>
            <a:endParaRPr lang="en-US" altLang="zh-TW" sz="6600" dirty="0" smtClean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zh-TW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5.</a:t>
            </a:r>
            <a:r>
              <a:rPr lang="zh-TW" altLang="en-US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影片欣賞  </a:t>
            </a:r>
            <a:r>
              <a:rPr lang="en-US" altLang="zh-TW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6.</a:t>
            </a:r>
            <a:r>
              <a:rPr lang="zh-TW" altLang="en-US" sz="66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老師講評</a:t>
            </a:r>
            <a:endParaRPr lang="zh-TW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xmlns="" val="324332008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altLang="zh-TW" dirty="0" smtClean="0"/>
          </a:p>
          <a:p>
            <a:pPr algn="ctr"/>
            <a:endParaRPr lang="en-US" altLang="zh-TW" dirty="0"/>
          </a:p>
          <a:p>
            <a:pPr marL="0" indent="0" algn="ctr">
              <a:buNone/>
            </a:pPr>
            <a:r>
              <a:rPr lang="en-US" altLang="zh-TW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zh-TW" alt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戲劇表演</a:t>
            </a:r>
            <a:r>
              <a:rPr lang="en-US" altLang="zh-TW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zh-TW" altLang="en-US" sz="9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 descr="F: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08920"/>
            <a:ext cx="2592288" cy="366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imag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74273">
            <a:off x="1347344" y="3263864"/>
            <a:ext cx="2495846" cy="276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22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512630">
            <a:off x="121971" y="398559"/>
            <a:ext cx="5180292" cy="36971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742">
            <a:off x="5245766" y="2806622"/>
            <a:ext cx="3260509" cy="32605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2880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8000" dirty="0" smtClean="0"/>
          </a:p>
          <a:p>
            <a:pPr marL="0" indent="0" algn="ctr">
              <a:buNone/>
            </a:pPr>
            <a:endParaRPr lang="en-US" altLang="zh-TW" sz="8000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sz="8000" dirty="0" smtClean="0">
                <a:solidFill>
                  <a:srgbClr val="FF0000"/>
                </a:solidFill>
                <a:hlinkClick r:id="rId3"/>
              </a:rPr>
              <a:t>影片</a:t>
            </a:r>
            <a:r>
              <a:rPr lang="zh-TW" altLang="en-US" sz="8000" dirty="0">
                <a:solidFill>
                  <a:srgbClr val="FF0000"/>
                </a:solidFill>
                <a:hlinkClick r:id="rId3"/>
              </a:rPr>
              <a:t>欣賞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F: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75482">
            <a:off x="5831950" y="670030"/>
            <a:ext cx="2621905" cy="256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8" y="289043"/>
            <a:ext cx="3384376" cy="3354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940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364"/>
            <a:ext cx="9144000" cy="6839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6000" dirty="0" smtClean="0"/>
          </a:p>
          <a:p>
            <a:pPr marL="0" indent="0" algn="ctr">
              <a:buNone/>
            </a:pPr>
            <a:endParaRPr lang="en-US" altLang="zh-TW" sz="6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85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6858000"/>
          </a:xfrm>
        </p:spPr>
        <p:txBody>
          <a:bodyPr>
            <a:noAutofit/>
          </a:bodyPr>
          <a:lstStyle/>
          <a:p>
            <a:pPr algn="ctr"/>
            <a:r>
              <a:rPr lang="zh-TW" altLang="en-US" sz="10000" dirty="0" smtClean="0"/>
              <a:t>老師講評</a:t>
            </a:r>
            <a:endParaRPr lang="zh-TW" altLang="en-US" sz="10000" dirty="0"/>
          </a:p>
        </p:txBody>
      </p:sp>
      <p:pic>
        <p:nvPicPr>
          <p:cNvPr id="4100" name="Picture 4" descr="F:\imagesT50U5SJ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1820" y="2707918"/>
            <a:ext cx="1992180" cy="207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1" y="2636912"/>
            <a:ext cx="2136583" cy="221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031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成員介紹</a:t>
            </a:r>
            <a:endParaRPr lang="en-US" altLang="zh-TW" sz="5400" dirty="0" smtClean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  <a:p>
            <a:pPr marL="0" indent="0">
              <a:buNone/>
            </a:pP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</a:t>
            </a:r>
            <a:r>
              <a:rPr lang="en-US" altLang="zh-TW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PPT</a:t>
            </a: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：維德</a:t>
            </a:r>
            <a:endParaRPr lang="en-US" altLang="zh-TW" sz="5400" dirty="0" smtClean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  <a:p>
            <a:pPr marL="0" indent="0">
              <a:buNone/>
            </a:pP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文章朗讀：昱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憲</a:t>
            </a:r>
            <a:r>
              <a:rPr lang="en-US" altLang="zh-TW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郁祥</a:t>
            </a:r>
            <a:r>
              <a:rPr lang="en-US" altLang="zh-TW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恩竫</a:t>
            </a:r>
            <a:endParaRPr lang="zh-TW" altLang="en-US" sz="54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  <a:p>
            <a:pPr marL="0" indent="0">
              <a:buNone/>
            </a:pP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</a:t>
            </a: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心得感想：玉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鳳</a:t>
            </a:r>
            <a:r>
              <a:rPr lang="en-US" altLang="zh-TW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映涵</a:t>
            </a:r>
          </a:p>
          <a:p>
            <a:pPr marL="0" indent="0">
              <a:buNone/>
            </a:pP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</a:t>
            </a: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演員：奕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陞</a:t>
            </a:r>
            <a:r>
              <a:rPr lang="en-US" altLang="zh-TW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庭</a:t>
            </a: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維</a:t>
            </a:r>
            <a:r>
              <a:rPr lang="en-US" altLang="zh-TW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意靖</a:t>
            </a:r>
            <a:r>
              <a:rPr lang="en-US" altLang="zh-TW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詠</a:t>
            </a: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勝</a:t>
            </a:r>
            <a:r>
              <a:rPr lang="en-US" altLang="zh-TW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</a:p>
          <a:p>
            <a:pPr marL="0" indent="0" algn="ctr">
              <a:buNone/>
            </a:pP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耿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豪</a:t>
            </a:r>
            <a:r>
              <a:rPr lang="en-US" altLang="zh-TW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芸榛</a:t>
            </a:r>
            <a:r>
              <a:rPr lang="en-US" altLang="zh-TW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54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宜</a:t>
            </a: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嫻</a:t>
            </a:r>
            <a:r>
              <a:rPr lang="en-US" altLang="zh-TW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</a:p>
          <a:p>
            <a:pPr marL="0" indent="0" algn="ctr">
              <a:buNone/>
            </a:pPr>
            <a:r>
              <a:rPr lang="zh-TW" altLang="en-US" sz="54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</a:t>
            </a:r>
          </a:p>
          <a:p>
            <a:pPr marL="0" indent="0" algn="ctr">
              <a:buNone/>
            </a:pPr>
            <a:endParaRPr lang="en-US" altLang="zh-TW" sz="5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141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6000" dirty="0" smtClean="0">
                <a:solidFill>
                  <a:schemeClr val="tx1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  <a:r>
              <a:rPr lang="zh-TW" altLang="en-US" sz="6000" dirty="0" smtClean="0">
                <a:solidFill>
                  <a:schemeClr val="tx1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文章朗讀</a:t>
            </a:r>
            <a:r>
              <a:rPr lang="en-US" altLang="zh-TW" sz="6000" dirty="0" smtClean="0">
                <a:solidFill>
                  <a:schemeClr val="tx1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.</a:t>
            </a:r>
          </a:p>
          <a:p>
            <a:r>
              <a:rPr lang="zh-TW" altLang="en-US" sz="6000" dirty="0" smtClean="0">
                <a:solidFill>
                  <a:schemeClr val="tx1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    一個成熟的人握住自己快樂的鑰匙，他不期待特別人使他快樂，反而將快樂與幸福帶給別人。周末全家快樂的去速食店吃早餐，我負責排隊點餐，先生和孩子則上樓找位子。</a:t>
            </a:r>
            <a:endParaRPr lang="zh-TW" altLang="en-US" sz="6000" dirty="0">
              <a:solidFill>
                <a:schemeClr val="tx1"/>
              </a:solidFill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3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000" dirty="0"/>
              <a:t> </a:t>
            </a:r>
            <a:r>
              <a:rPr lang="zh-TW" altLang="en-US" sz="6000" dirty="0" smtClean="0"/>
              <a:t>       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我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前面只站了一個人，心想五分鐘之內一定就可買到。沒想到服務生是位新手，頻頻出錯，眼看旁邊的幾排隊伍都移動得很快，比我晚到很久的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客人都端著食物走了，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9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  而我前面的顧客卻一直不動。 我開始不耐煩，等到終於輪到我時，我所要的其中幾樣東西又需等六分鐘。先生跑下來看個究，順便把一些點好的食物端上樓</a:t>
            </a:r>
            <a:r>
              <a:rPr lang="zh-TW" altLang="en-US" sz="6000" dirty="0" smtClean="0"/>
              <a:t>。</a:t>
            </a:r>
            <a:endParaRPr lang="en-US" altLang="zh-TW" sz="6000" dirty="0" smtClean="0"/>
          </a:p>
          <a:p>
            <a:pPr marL="0" indent="0" algn="ctr">
              <a:buNone/>
            </a:pPr>
            <a:endParaRPr lang="zh-TW" alt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xmlns="" val="5982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我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繼續站在櫃台前等候，看看錶，從進門到現在，己等了二十五分鐘，太離譜了吧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！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我感到心跳有一點加速，對，是生氣的前兆。想想今天是和家人享受輕鬆假期的日子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，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19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000" dirty="0" smtClean="0"/>
              <a:t>        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怎可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讓一位沒有經驗的服務生破壞心情呢？當下我做了個明確的決定，就是拒絕讓任何人或環境左右我的情緒，自己握住「快樂的鑰匙」。等服務生把漢堡遞給我時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，</a:t>
            </a:r>
            <a:endParaRPr lang="zh-TW" altLang="en-US" sz="6000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5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 smtClean="0"/>
              <a:t>         </a:t>
            </a:r>
            <a:r>
              <a:rPr lang="zh-TW" altLang="en-US" sz="6000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我對他燦爛一笑說：「謝謝！」然後轉身以愉快的心情迎向家人。</a:t>
            </a:r>
            <a:r>
              <a:rPr lang="zh-TW" altLang="en-US" sz="6000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每人心中都有把「快樂的鑰匙」，但我們卻常在不知不覺中把它交給別人掌管。</a:t>
            </a:r>
            <a:endParaRPr lang="zh-TW" altLang="en-US" sz="6000" dirty="0" smtClean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  <a:p>
            <a:endParaRPr lang="zh-TW" altLang="en-US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2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761</Words>
  <Application>Microsoft Office PowerPoint</Application>
  <PresentationFormat>如螢幕大小 (4:3)</PresentationFormat>
  <Paragraphs>39</Paragraphs>
  <Slides>24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Office 佈景主題</vt:lpstr>
      <vt:lpstr>   自己握住快樂的鑰匙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.心得感想.</vt:lpstr>
      <vt:lpstr>投影片 18</vt:lpstr>
      <vt:lpstr>投影片 19</vt:lpstr>
      <vt:lpstr>投影片 20</vt:lpstr>
      <vt:lpstr>投影片 21</vt:lpstr>
      <vt:lpstr>投影片 22</vt:lpstr>
      <vt:lpstr>投影片 23</vt:lpstr>
      <vt:lpstr>老師講評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李依真</dc:creator>
  <cp:lastModifiedBy>Win7User</cp:lastModifiedBy>
  <cp:revision>33</cp:revision>
  <dcterms:created xsi:type="dcterms:W3CDTF">2015-10-28T12:07:39Z</dcterms:created>
  <dcterms:modified xsi:type="dcterms:W3CDTF">2015-11-04T23:46:21Z</dcterms:modified>
</cp:coreProperties>
</file>