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0" r:id="rId2"/>
    <p:sldId id="257" r:id="rId3"/>
    <p:sldId id="275" r:id="rId4"/>
    <p:sldId id="269" r:id="rId5"/>
    <p:sldId id="268" r:id="rId6"/>
    <p:sldId id="267" r:id="rId7"/>
    <p:sldId id="266" r:id="rId8"/>
    <p:sldId id="265" r:id="rId9"/>
    <p:sldId id="271" r:id="rId10"/>
    <p:sldId id="264" r:id="rId11"/>
    <p:sldId id="263" r:id="rId12"/>
    <p:sldId id="274" r:id="rId13"/>
    <p:sldId id="277" r:id="rId14"/>
    <p:sldId id="273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634" autoAdjust="0"/>
    <p:restoredTop sz="94660"/>
  </p:normalViewPr>
  <p:slideViewPr>
    <p:cSldViewPr>
      <p:cViewPr varScale="1">
        <p:scale>
          <a:sx n="74" d="100"/>
          <a:sy n="74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2016/9/21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12298;&#24859;&#30340;&#22294;&#30059;&#12299;&#20043;&#31995;&#21015;&#24433;&#29255;%20&#12298;&#35488;&#20449;&#12299;_Full-HD.m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 descr="魚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000100" y="2643182"/>
            <a:ext cx="6286544" cy="1446550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8800" b="1" i="1" dirty="0" smtClean="0">
                <a:solidFill>
                  <a:schemeClr val="bg2">
                    <a:lumMod val="50000"/>
                  </a:schemeClr>
                </a:solidFill>
              </a:rPr>
              <a:t>放棄那條魚</a:t>
            </a:r>
            <a:endParaRPr lang="zh-TW" altLang="en-US" sz="88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600" b="1" dirty="0" smtClean="0"/>
              <a:t>十多年後，這個孩子成為一位口碑很好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的律師。在他的事務所會客廳裡掛著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一幅匾額，寫著：「你們說話，是，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就說是，不是，就說不是；再多說便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是出於那邪惡者。」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（出自聖經馬太福音五</a:t>
            </a:r>
            <a:r>
              <a:rPr lang="en-US" altLang="zh-TW" sz="3600" b="1" dirty="0" smtClean="0"/>
              <a:t>:37</a:t>
            </a:r>
            <a:r>
              <a:rPr lang="zh-TW" altLang="en-US" sz="3600" b="1" dirty="0" smtClean="0"/>
              <a:t>）</a:t>
            </a:r>
          </a:p>
          <a:p>
            <a:pPr>
              <a:buNone/>
            </a:pPr>
            <a:r>
              <a:rPr lang="zh-TW" altLang="en-US" sz="3600" b="1" dirty="0" smtClean="0"/>
              <a:t>每個來找他辦案的人，他都要求當事人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必須先讀一次這句話，然後對他們說：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「若是被我發現你有隱藏案情，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900" b="1" dirty="0" smtClean="0"/>
              <a:t>或是不誠實，我會立即拒絕為你辯護。</a:t>
            </a:r>
            <a:endParaRPr lang="en-US" altLang="zh-TW" sz="3900" b="1" dirty="0" smtClean="0"/>
          </a:p>
          <a:p>
            <a:pPr>
              <a:buNone/>
            </a:pPr>
            <a:r>
              <a:rPr lang="zh-TW" altLang="en-US" sz="3900" b="1" dirty="0" smtClean="0"/>
              <a:t>因為我無法替不誠實的人伸冤，</a:t>
            </a:r>
            <a:endParaRPr lang="en-US" altLang="zh-TW" sz="3900" b="1" dirty="0" smtClean="0"/>
          </a:p>
          <a:p>
            <a:pPr>
              <a:buNone/>
            </a:pPr>
            <a:r>
              <a:rPr lang="zh-TW" altLang="en-US" sz="3900" b="1" dirty="0" smtClean="0"/>
              <a:t>那會違背我的信仰良知。」</a:t>
            </a:r>
          </a:p>
          <a:p>
            <a:pPr>
              <a:buNone/>
            </a:pPr>
            <a:r>
              <a:rPr lang="zh-TW" altLang="en-US" sz="3900" b="1" dirty="0" smtClean="0"/>
              <a:t>這位律師名叫喬治．漢彌爾頓</a:t>
            </a:r>
            <a:endParaRPr lang="en-US" altLang="zh-TW" sz="3900" b="1" dirty="0" smtClean="0"/>
          </a:p>
          <a:p>
            <a:pPr>
              <a:buNone/>
            </a:pPr>
            <a:r>
              <a:rPr lang="zh-TW" altLang="en-US" sz="3900" b="1" dirty="0" smtClean="0"/>
              <a:t>（</a:t>
            </a:r>
            <a:r>
              <a:rPr lang="en-US" altLang="zh-TW" sz="3900" b="1" dirty="0" smtClean="0"/>
              <a:t>George Hamilton</a:t>
            </a:r>
            <a:r>
              <a:rPr lang="zh-TW" altLang="en-US" sz="3900" b="1" dirty="0" smtClean="0"/>
              <a:t>），</a:t>
            </a:r>
            <a:endParaRPr lang="en-US" altLang="zh-TW" sz="3900" b="1" dirty="0" smtClean="0"/>
          </a:p>
          <a:p>
            <a:pPr>
              <a:buNone/>
            </a:pPr>
            <a:r>
              <a:rPr lang="zh-TW" altLang="en-US" sz="3900" b="1" dirty="0" smtClean="0"/>
              <a:t>在紐約市執業，他最出名的一句話是：</a:t>
            </a:r>
            <a:endParaRPr lang="en-US" altLang="zh-TW" sz="3900" b="1" dirty="0" smtClean="0"/>
          </a:p>
          <a:p>
            <a:pPr>
              <a:buNone/>
            </a:pPr>
            <a:r>
              <a:rPr lang="zh-TW" altLang="en-US" sz="3900" b="1" dirty="0" smtClean="0"/>
              <a:t>「我從不強辯，只照實說出事實真象，因為上帝知道我所說的每句話。」</a:t>
            </a:r>
          </a:p>
          <a:p>
            <a:pPr>
              <a:buNone/>
            </a:pPr>
            <a:endParaRPr lang="zh-TW" altLang="en-US" dirty="0" smtClean="0"/>
          </a:p>
          <a:p>
            <a:pPr>
              <a:buNone/>
            </a:pPr>
            <a:endParaRPr lang="zh-TW" altLang="en-US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延伸閱讀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zh-TW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1.</a:t>
            </a:r>
            <a:r>
              <a:rPr lang="zh-TW" altLang="en-US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殺彘</a:t>
            </a:r>
            <a:r>
              <a:rPr lang="zh-CN" altLang="en-US" sz="3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ㄓ</a:t>
            </a:r>
            <a:r>
              <a:rPr lang="zh-TW" altLang="en-US" sz="3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ˋ</a:t>
            </a:r>
            <a:r>
              <a:rPr lang="zh-TW" altLang="en-US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教子       </a:t>
            </a:r>
            <a:r>
              <a:rPr lang="en-US" altLang="zh-TW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6.</a:t>
            </a:r>
            <a:r>
              <a:rPr lang="zh-TW" altLang="en-US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君子一言，駟馬難追</a:t>
            </a:r>
            <a:r>
              <a:rPr lang="zh-TW" altLang="en-US" sz="4600" b="1" dirty="0" smtClean="0"/>
              <a:t> </a:t>
            </a:r>
            <a:endParaRPr lang="en-US" altLang="zh-TW" sz="4600" b="1" dirty="0" smtClean="0"/>
          </a:p>
          <a:p>
            <a:pPr>
              <a:buNone/>
            </a:pPr>
            <a:r>
              <a:rPr lang="en-US" altLang="zh-TW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2.</a:t>
            </a:r>
            <a:r>
              <a:rPr lang="zh-TW" altLang="en-US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童叟無欺           </a:t>
            </a:r>
            <a:r>
              <a:rPr lang="en-US" altLang="zh-TW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7.</a:t>
            </a:r>
            <a:r>
              <a:rPr lang="zh-TW" altLang="en-US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言行信果</a:t>
            </a:r>
            <a:endParaRPr lang="zh-TW" altLang="en-US" sz="4600" b="1" dirty="0" smtClean="0"/>
          </a:p>
          <a:p>
            <a:pPr>
              <a:buNone/>
            </a:pPr>
            <a:r>
              <a:rPr lang="en-US" altLang="zh-TW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3.</a:t>
            </a:r>
            <a:r>
              <a:rPr lang="zh-TW" altLang="en-US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抱誠守真           </a:t>
            </a:r>
            <a:r>
              <a:rPr lang="en-US" altLang="zh-TW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8.</a:t>
            </a:r>
            <a:r>
              <a:rPr lang="zh-TW" altLang="en-US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一諾千金</a:t>
            </a:r>
            <a:endParaRPr lang="zh-TW" altLang="en-US" sz="4600" b="1" dirty="0" smtClean="0"/>
          </a:p>
          <a:p>
            <a:pPr>
              <a:buNone/>
            </a:pPr>
            <a:r>
              <a:rPr lang="en-US" altLang="zh-TW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4.</a:t>
            </a:r>
            <a:r>
              <a:rPr lang="zh-TW" altLang="en-US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赤誠相待           </a:t>
            </a:r>
            <a:r>
              <a:rPr lang="en-US" altLang="zh-TW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9.</a:t>
            </a:r>
            <a:r>
              <a:rPr lang="zh-TW" altLang="en-US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一言九鼎</a:t>
            </a:r>
            <a:endParaRPr lang="zh-TW" altLang="en-US" sz="4600" b="1" dirty="0" smtClean="0"/>
          </a:p>
          <a:p>
            <a:pPr>
              <a:buNone/>
            </a:pPr>
            <a:r>
              <a:rPr lang="en-US" altLang="zh-TW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5.</a:t>
            </a:r>
            <a:r>
              <a:rPr lang="zh-TW" altLang="en-US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犬馬之誠        </a:t>
            </a:r>
            <a:r>
              <a:rPr lang="en-US" altLang="zh-TW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10.</a:t>
            </a:r>
            <a:r>
              <a:rPr lang="zh-TW" altLang="en-US" sz="46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季路一言</a:t>
            </a:r>
            <a:endParaRPr lang="en-US" altLang="zh-TW" sz="4600" b="1" dirty="0" smtClean="0"/>
          </a:p>
          <a:p>
            <a:pPr>
              <a:buNone/>
            </a:pPr>
            <a:r>
              <a:rPr lang="zh-TW" altLang="en-US" sz="4600" b="1" dirty="0" smtClean="0"/>
              <a:t>                       </a:t>
            </a:r>
          </a:p>
          <a:p>
            <a:pPr>
              <a:buNone/>
            </a:pPr>
            <a:r>
              <a:rPr lang="zh-TW" altLang="en-US" sz="4200" b="1" dirty="0" smtClean="0"/>
              <a:t/>
            </a:r>
            <a:br>
              <a:rPr lang="zh-TW" altLang="en-US" sz="4200" b="1" dirty="0" smtClean="0"/>
            </a:b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i="1" dirty="0" smtClean="0">
                <a:solidFill>
                  <a:schemeClr val="bg2">
                    <a:lumMod val="50000"/>
                  </a:schemeClr>
                </a:solidFill>
              </a:rPr>
              <a:t>成語小學堂</a:t>
            </a:r>
            <a:endParaRPr lang="zh-TW" altLang="en-US" sz="54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428736"/>
            <a:ext cx="8329642" cy="469742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zh-TW" altLang="en-US" sz="4800" b="1" dirty="0" smtClean="0"/>
              <a:t>請任選剛才兩位同學</a:t>
            </a:r>
            <a:endParaRPr lang="en-US" altLang="zh-TW" sz="4800" b="1" dirty="0" smtClean="0"/>
          </a:p>
          <a:p>
            <a:pPr algn="ctr">
              <a:buNone/>
            </a:pPr>
            <a:r>
              <a:rPr lang="zh-TW" altLang="en-US" sz="4800" b="1" dirty="0" smtClean="0"/>
              <a:t>介紹到的成語造句</a:t>
            </a:r>
            <a:r>
              <a:rPr lang="en-US" altLang="zh-TW" sz="4800" b="1" dirty="0" smtClean="0"/>
              <a:t>!</a:t>
            </a:r>
          </a:p>
          <a:p>
            <a:pPr algn="ctr">
              <a:buNone/>
            </a:pPr>
            <a:r>
              <a:rPr lang="zh-TW" altLang="en-US" b="1" dirty="0" smtClean="0">
                <a:solidFill>
                  <a:srgbClr val="FF0000"/>
                </a:solidFill>
              </a:rPr>
              <a:t>我們會派</a:t>
            </a:r>
            <a:r>
              <a:rPr lang="zh-TW" altLang="en-US" b="1" smtClean="0">
                <a:solidFill>
                  <a:srgbClr val="FF0000"/>
                </a:solidFill>
              </a:rPr>
              <a:t>人下去邀請老師</a:t>
            </a:r>
            <a:r>
              <a:rPr lang="zh-TW" altLang="en-US" b="1" dirty="0" smtClean="0">
                <a:solidFill>
                  <a:srgbClr val="FF0000"/>
                </a:solidFill>
              </a:rPr>
              <a:t>或同學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1.</a:t>
            </a:r>
            <a:r>
              <a:rPr lang="zh-TW" alt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殺彘</a:t>
            </a:r>
            <a:r>
              <a:rPr lang="zh-CN" altLang="en-US" sz="2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ㄓ</a:t>
            </a:r>
            <a:r>
              <a:rPr lang="zh-TW" altLang="en-US" sz="2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ˋ</a:t>
            </a:r>
            <a:r>
              <a:rPr lang="zh-TW" alt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教子       </a:t>
            </a: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6.</a:t>
            </a:r>
            <a:r>
              <a:rPr lang="zh-TW" alt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君子一言，駟馬難追</a:t>
            </a:r>
            <a:r>
              <a:rPr lang="zh-TW" altLang="en-US" b="1" dirty="0" smtClean="0"/>
              <a:t> </a:t>
            </a:r>
            <a:endParaRPr lang="en-US" altLang="zh-TW" b="1" dirty="0" smtClean="0"/>
          </a:p>
          <a:p>
            <a:pPr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2.</a:t>
            </a:r>
            <a:r>
              <a:rPr lang="zh-TW" alt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童叟無欺           </a:t>
            </a: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7.</a:t>
            </a:r>
            <a:r>
              <a:rPr lang="zh-TW" alt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言行信果</a:t>
            </a:r>
            <a:endParaRPr lang="zh-TW" altLang="en-US" b="1" dirty="0" smtClean="0"/>
          </a:p>
          <a:p>
            <a:pPr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3.</a:t>
            </a:r>
            <a:r>
              <a:rPr lang="zh-TW" alt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抱誠守真           </a:t>
            </a: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8.</a:t>
            </a:r>
            <a:r>
              <a:rPr lang="zh-TW" alt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一諾千金</a:t>
            </a:r>
            <a:endParaRPr lang="zh-TW" altLang="en-US" b="1" dirty="0" smtClean="0"/>
          </a:p>
          <a:p>
            <a:pPr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4.</a:t>
            </a:r>
            <a:r>
              <a:rPr lang="zh-TW" alt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赤誠相待           </a:t>
            </a: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9.</a:t>
            </a:r>
            <a:r>
              <a:rPr lang="zh-TW" alt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一言九鼎</a:t>
            </a:r>
            <a:endParaRPr lang="zh-TW" altLang="en-US" b="1" dirty="0" smtClean="0"/>
          </a:p>
          <a:p>
            <a:pPr>
              <a:buNone/>
            </a:pP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5.</a:t>
            </a:r>
            <a:r>
              <a:rPr lang="zh-TW" alt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犬馬之誠        </a:t>
            </a:r>
            <a:r>
              <a:rPr lang="en-US" altLang="zh-TW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10.</a:t>
            </a:r>
            <a:r>
              <a:rPr lang="zh-TW" altLang="en-US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季路一言</a:t>
            </a:r>
            <a:endParaRPr lang="en-US" altLang="zh-TW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/>
              <a:t>                                            </a:t>
            </a:r>
            <a:endParaRPr lang="en-US" altLang="zh-TW" b="1" dirty="0" smtClean="0"/>
          </a:p>
          <a:p>
            <a:pPr>
              <a:buNone/>
            </a:pPr>
            <a:endParaRPr lang="en-US" altLang="zh-TW" b="1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0" y="242886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9600" b="1" dirty="0" smtClean="0">
                <a:hlinkClick r:id="rId2" action="ppaction://hlinkfile"/>
              </a:rPr>
              <a:t>誠信</a:t>
            </a:r>
            <a:endParaRPr lang="zh-TW" alt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成員介紹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000" b="1" dirty="0" smtClean="0">
                <a:solidFill>
                  <a:schemeClr val="bg2">
                    <a:lumMod val="50000"/>
                  </a:schemeClr>
                </a:solidFill>
              </a:rPr>
              <a:t>PPT</a:t>
            </a:r>
            <a:r>
              <a:rPr lang="en-US" altLang="zh-TW" sz="4000" b="1" dirty="0" smtClean="0"/>
              <a:t>:</a:t>
            </a:r>
            <a:r>
              <a:rPr lang="zh-TW" altLang="en-US" sz="4000" b="1" dirty="0" smtClean="0"/>
              <a:t> 香瑩</a:t>
            </a:r>
            <a:endParaRPr lang="en-US" altLang="zh-TW" sz="4000" b="1" dirty="0" smtClean="0"/>
          </a:p>
          <a:p>
            <a:pPr>
              <a:buNone/>
            </a:pPr>
            <a:r>
              <a:rPr lang="en-US" altLang="zh-TW" sz="100" b="1" dirty="0" smtClean="0"/>
              <a:t> </a:t>
            </a:r>
          </a:p>
          <a:p>
            <a:pPr>
              <a:buNone/>
            </a:pPr>
            <a:r>
              <a:rPr lang="zh-TW" altLang="en-US" sz="4000" b="1" dirty="0" smtClean="0">
                <a:solidFill>
                  <a:schemeClr val="bg2">
                    <a:lumMod val="50000"/>
                  </a:schemeClr>
                </a:solidFill>
              </a:rPr>
              <a:t>朗讀文章</a:t>
            </a:r>
            <a:r>
              <a:rPr lang="en-US" altLang="zh-TW" sz="4000" b="1" dirty="0" smtClean="0"/>
              <a:t>:</a:t>
            </a:r>
            <a:r>
              <a:rPr lang="zh-TW" altLang="en-US" sz="4000" b="1" dirty="0" smtClean="0"/>
              <a:t>堃宇、東翰</a:t>
            </a:r>
            <a:endParaRPr lang="en-US" altLang="zh-TW" sz="4000" b="1" dirty="0" smtClean="0"/>
          </a:p>
          <a:p>
            <a:pPr>
              <a:buNone/>
            </a:pPr>
            <a:r>
              <a:rPr lang="zh-TW" altLang="en-US" sz="4000" b="1" dirty="0" smtClean="0">
                <a:solidFill>
                  <a:schemeClr val="bg2">
                    <a:lumMod val="50000"/>
                  </a:schemeClr>
                </a:solidFill>
              </a:rPr>
              <a:t>故事發展</a:t>
            </a:r>
            <a:r>
              <a:rPr lang="en-US" altLang="zh-TW" sz="4000" b="1" dirty="0" smtClean="0"/>
              <a:t>:</a:t>
            </a:r>
            <a:r>
              <a:rPr lang="zh-TW" altLang="en-US" sz="4000" b="1" dirty="0" smtClean="0"/>
              <a:t>佳穎、姿璇、靖宜</a:t>
            </a:r>
            <a:endParaRPr lang="en-US" altLang="zh-TW" sz="4000" b="1" dirty="0" smtClean="0"/>
          </a:p>
          <a:p>
            <a:pPr>
              <a:buNone/>
            </a:pPr>
            <a:r>
              <a:rPr lang="zh-TW" altLang="en-US" sz="4000" b="1" dirty="0" smtClean="0">
                <a:solidFill>
                  <a:schemeClr val="bg2">
                    <a:lumMod val="50000"/>
                  </a:schemeClr>
                </a:solidFill>
              </a:rPr>
              <a:t>延伸閱讀</a:t>
            </a:r>
            <a:r>
              <a:rPr lang="en-US" altLang="zh-TW" sz="4000" b="1" dirty="0" smtClean="0"/>
              <a:t>:</a:t>
            </a:r>
            <a:r>
              <a:rPr lang="zh-TW" altLang="en-US" sz="4000" b="1" dirty="0" smtClean="0"/>
              <a:t>閔嘉、柏辰</a:t>
            </a:r>
            <a:endParaRPr lang="zh-TW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i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大綱</a:t>
            </a:r>
            <a:endParaRPr lang="zh-TW" altLang="en-US" sz="6600" i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50006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zh-TW" altLang="en-US" sz="4800" b="1" dirty="0" smtClean="0"/>
              <a:t>文章朗讀</a:t>
            </a:r>
            <a:endParaRPr lang="en-US" altLang="zh-TW" sz="4800" b="1" dirty="0" smtClean="0"/>
          </a:p>
          <a:p>
            <a:pPr algn="ctr">
              <a:buNone/>
            </a:pPr>
            <a:r>
              <a:rPr lang="zh-TW" altLang="en-US" sz="4800" b="1" dirty="0" smtClean="0"/>
              <a:t>故事發展</a:t>
            </a:r>
            <a:endParaRPr lang="en-US" altLang="zh-TW" sz="4800" b="1" dirty="0" smtClean="0"/>
          </a:p>
          <a:p>
            <a:pPr algn="ctr">
              <a:buNone/>
            </a:pPr>
            <a:r>
              <a:rPr lang="zh-TW" altLang="en-US" sz="4800" b="1" dirty="0" smtClean="0"/>
              <a:t>延伸閱讀</a:t>
            </a:r>
            <a:endParaRPr lang="en-US" altLang="zh-TW" sz="4800" b="1" dirty="0" smtClean="0"/>
          </a:p>
          <a:p>
            <a:pPr algn="ctr">
              <a:buNone/>
            </a:pPr>
            <a:r>
              <a:rPr lang="zh-TW" altLang="en-US" sz="4800" b="1" dirty="0" smtClean="0"/>
              <a:t>成語挑戰</a:t>
            </a:r>
            <a:endParaRPr lang="en-US" altLang="zh-TW" sz="4800" b="1" dirty="0" smtClean="0"/>
          </a:p>
          <a:p>
            <a:pPr algn="ctr">
              <a:buNone/>
            </a:pPr>
            <a:r>
              <a:rPr lang="zh-TW" altLang="en-US" sz="4800" b="1" dirty="0" smtClean="0"/>
              <a:t>影片欣賞</a:t>
            </a:r>
            <a:endParaRPr lang="en-US" altLang="zh-TW" sz="4800" b="1" dirty="0" smtClean="0"/>
          </a:p>
          <a:p>
            <a:pPr algn="ctr">
              <a:buNone/>
            </a:pPr>
            <a:r>
              <a:rPr lang="zh-TW" altLang="en-US" sz="4800" b="1" dirty="0" smtClean="0"/>
              <a:t>老師結語</a:t>
            </a:r>
            <a:endParaRPr lang="zh-TW" alt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文章朗讀</a:t>
            </a:r>
            <a:endParaRPr lang="zh-TW" altLang="en-US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45545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/>
              <a:t>有一位美國人利用週末帶著九歲的孩子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去釣魚，河邊有塊告示牌寫著：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「釣魚時間從上午九點到下午四點止。」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一到河邊，父親就提醒孩子要先讀清楚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告示牌上的警示文字。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那位孩子很清楚只能垂釣至下午四點。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785794"/>
            <a:ext cx="8472518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b="1" dirty="0" smtClean="0"/>
              <a:t>父子倆從上午十點半開始垂釣，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直到下午三點四十七分左右，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突然間孩子發現釣竿的末端已彎曲到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快要碰觸水面，而且水面下魚餌那端的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拉力很強，他大聲喊叫父親過去幫忙，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這種情形顯示應該是釣到了一條大魚。</a:t>
            </a:r>
          </a:p>
          <a:p>
            <a:pPr>
              <a:buNone/>
            </a:pPr>
            <a:r>
              <a:rPr lang="zh-TW" altLang="en-US" sz="3600" b="1" dirty="0" smtClean="0"/>
              <a:t>父親一邊協助孩子收線，一邊利用機會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教導孩子如何跟大魚搏鬥，</a:t>
            </a:r>
            <a:endParaRPr lang="en-US" altLang="zh-TW" sz="3600" b="1" dirty="0" smtClean="0"/>
          </a:p>
          <a:p>
            <a:pPr>
              <a:buNone/>
            </a:pPr>
            <a:endParaRPr lang="zh-TW" altLang="en-US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600" b="1" dirty="0" smtClean="0"/>
              <a:t>兩人經過一段時間的拉、放之後，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終於將一條長約</a:t>
            </a:r>
            <a:r>
              <a:rPr lang="en-US" altLang="zh-TW" sz="3600" b="1" dirty="0" smtClean="0"/>
              <a:t>65</a:t>
            </a:r>
            <a:r>
              <a:rPr lang="zh-TW" altLang="en-US" sz="3600" b="1" dirty="0" smtClean="0"/>
              <a:t>公分、寬約</a:t>
            </a:r>
            <a:r>
              <a:rPr lang="en-US" altLang="zh-TW" sz="3600" b="1" dirty="0" smtClean="0"/>
              <a:t>22</a:t>
            </a:r>
            <a:r>
              <a:rPr lang="zh-TW" altLang="en-US" sz="3600" b="1" dirty="0" smtClean="0"/>
              <a:t>公分、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重約七、八斤的大魚釣了起來。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父親雙手緊緊捧著大魚，跟孩子一起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欣賞著，孩子顯得非常高興又很得意。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不料突然之間，父親看了一眼手錶，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收起笑容對孩子正色地說：「親愛的，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你看看手錶，現在已經是四點十二分了，</a:t>
            </a:r>
            <a:endParaRPr lang="en-US" altLang="zh-TW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59118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600" b="1" dirty="0" smtClean="0"/>
              <a:t>按照規定只能釣到四點正，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因此我們必須將這條魚放回河裡去。」</a:t>
            </a:r>
          </a:p>
          <a:p>
            <a:pPr>
              <a:buNone/>
            </a:pPr>
            <a:r>
              <a:rPr lang="zh-TW" altLang="en-US" sz="3600" b="1" dirty="0" smtClean="0"/>
              <a:t>孩子一聽，趕緊看著自己腕上的手錶，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證實確是四點十二分，但卻很不以為然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地對父親說：「可是我們釣到的時候，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還沒到四點啊！這條魚我們應該可以帶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回家。」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600" b="1" dirty="0" smtClean="0"/>
              <a:t>孩子一面說，同時露出一臉渴望的表情，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加上懇求的語氣看著父親，可是父親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隨即回答說：「規定只能釣到四點，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我們不能違背規定。不論這條魚上鉤的</a:t>
            </a:r>
            <a:endParaRPr lang="en-US" altLang="zh-TW" sz="3600" b="1" dirty="0" smtClean="0"/>
          </a:p>
          <a:p>
            <a:pPr>
              <a:buNone/>
            </a:pPr>
            <a:r>
              <a:rPr lang="zh-TW" altLang="en-US" sz="3600" b="1" dirty="0" smtClean="0"/>
              <a:t>時候是否在四點以前，我們釣上來的時間已經超過四點，就應該要放回去。」</a:t>
            </a:r>
          </a:p>
          <a:p>
            <a:endParaRPr lang="en-US" altLang="zh-TW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840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300" b="1" dirty="0" smtClean="0"/>
              <a:t>孩子聽了之後，再次對父親要求：</a:t>
            </a:r>
            <a:endParaRPr lang="en-US" altLang="zh-TW" sz="3300" b="1" dirty="0" smtClean="0"/>
          </a:p>
          <a:p>
            <a:pPr>
              <a:buNone/>
            </a:pPr>
            <a:r>
              <a:rPr lang="zh-TW" altLang="en-US" sz="3300" b="1" dirty="0" smtClean="0"/>
              <a:t>「爸爸，就這麼一次啦！我也是第一次</a:t>
            </a:r>
            <a:endParaRPr lang="en-US" altLang="zh-TW" sz="3300" b="1" dirty="0" smtClean="0"/>
          </a:p>
          <a:p>
            <a:pPr>
              <a:buNone/>
            </a:pPr>
            <a:r>
              <a:rPr lang="zh-TW" altLang="en-US" sz="3300" b="1" dirty="0" smtClean="0"/>
              <a:t>釣到這麼大的魚，媽媽一定很高興。</a:t>
            </a:r>
            <a:endParaRPr lang="en-US" altLang="zh-TW" sz="3300" b="1" dirty="0" smtClean="0"/>
          </a:p>
          <a:p>
            <a:pPr>
              <a:buNone/>
            </a:pPr>
            <a:r>
              <a:rPr lang="zh-TW" altLang="en-US" sz="3300" b="1" dirty="0" smtClean="0"/>
              <a:t>這裡又沒有人看到，就讓我帶回家去吧！」</a:t>
            </a:r>
          </a:p>
          <a:p>
            <a:pPr>
              <a:buNone/>
            </a:pPr>
            <a:r>
              <a:rPr lang="zh-TW" altLang="en-US" sz="3300" b="1" dirty="0" smtClean="0"/>
              <a:t>父親斬釘截鐵回答說：「不可以因為沒有</a:t>
            </a:r>
            <a:endParaRPr lang="en-US" altLang="zh-TW" sz="3300" b="1" dirty="0" smtClean="0"/>
          </a:p>
          <a:p>
            <a:pPr>
              <a:buNone/>
            </a:pPr>
            <a:r>
              <a:rPr lang="zh-TW" altLang="en-US" sz="3300" b="1" dirty="0" smtClean="0"/>
              <a:t>人看到就說要帶回去。不要忘記，上帝在看</a:t>
            </a:r>
            <a:endParaRPr lang="en-US" altLang="zh-TW" sz="3300" b="1" dirty="0" smtClean="0"/>
          </a:p>
          <a:p>
            <a:pPr>
              <a:buNone/>
            </a:pPr>
            <a:r>
              <a:rPr lang="zh-TW" altLang="en-US" sz="3300" b="1" dirty="0" smtClean="0"/>
              <a:t>啊！祂知道我們做了什麼。」說著，隨即</a:t>
            </a:r>
            <a:endParaRPr lang="en-US" altLang="zh-TW" sz="3300" b="1" dirty="0" smtClean="0"/>
          </a:p>
          <a:p>
            <a:pPr>
              <a:buNone/>
            </a:pPr>
            <a:r>
              <a:rPr lang="zh-TW" altLang="en-US" sz="3300" b="1" dirty="0" smtClean="0"/>
              <a:t>與孩子捧起那條魚，將它放回河裡去。</a:t>
            </a:r>
            <a:endParaRPr lang="en-US" altLang="zh-TW" sz="3300" b="1" dirty="0" smtClean="0"/>
          </a:p>
          <a:p>
            <a:pPr>
              <a:buNone/>
            </a:pPr>
            <a:r>
              <a:rPr lang="zh-TW" altLang="en-US" sz="3300" b="1" dirty="0" smtClean="0"/>
              <a:t>孩子眼裡含著淚水望著大魚離去，沒有再說</a:t>
            </a:r>
            <a:endParaRPr lang="en-US" altLang="zh-TW" sz="3300" b="1" dirty="0" smtClean="0"/>
          </a:p>
          <a:p>
            <a:pPr>
              <a:buNone/>
            </a:pPr>
            <a:r>
              <a:rPr lang="zh-TW" altLang="en-US" sz="3300" b="1" dirty="0" smtClean="0"/>
              <a:t>一句話，默默跟著父親收拾起釣具回家了。</a:t>
            </a:r>
          </a:p>
          <a:p>
            <a:pPr>
              <a:buNone/>
            </a:pPr>
            <a:endParaRPr lang="zh-TW" alt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97</TotalTime>
  <Words>850</Words>
  <Application>Microsoft Office PowerPoint</Application>
  <PresentationFormat>如螢幕大小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龍騰四海</vt:lpstr>
      <vt:lpstr>投影片 1</vt:lpstr>
      <vt:lpstr>成員介紹</vt:lpstr>
      <vt:lpstr>大綱</vt:lpstr>
      <vt:lpstr>文章朗讀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延伸閱讀</vt:lpstr>
      <vt:lpstr>成語小學堂</vt:lpstr>
      <vt:lpstr>投影片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厚逸</dc:creator>
  <cp:lastModifiedBy>Win7User</cp:lastModifiedBy>
  <cp:revision>15</cp:revision>
  <dcterms:created xsi:type="dcterms:W3CDTF">2016-09-18T12:10:08Z</dcterms:created>
  <dcterms:modified xsi:type="dcterms:W3CDTF">2016-09-21T06:53:11Z</dcterms:modified>
</cp:coreProperties>
</file>